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44"/>
  </p:notesMasterIdLst>
  <p:handoutMasterIdLst>
    <p:handoutMasterId r:id="rId45"/>
  </p:handoutMasterIdLst>
  <p:sldIdLst>
    <p:sldId id="285" r:id="rId5"/>
    <p:sldId id="287" r:id="rId6"/>
    <p:sldId id="536" r:id="rId7"/>
    <p:sldId id="558" r:id="rId8"/>
    <p:sldId id="518" r:id="rId9"/>
    <p:sldId id="545" r:id="rId10"/>
    <p:sldId id="546" r:id="rId11"/>
    <p:sldId id="547" r:id="rId12"/>
    <p:sldId id="548" r:id="rId13"/>
    <p:sldId id="571" r:id="rId14"/>
    <p:sldId id="572" r:id="rId15"/>
    <p:sldId id="560" r:id="rId16"/>
    <p:sldId id="562" r:id="rId17"/>
    <p:sldId id="561" r:id="rId18"/>
    <p:sldId id="574" r:id="rId19"/>
    <p:sldId id="527" r:id="rId20"/>
    <p:sldId id="528" r:id="rId21"/>
    <p:sldId id="529" r:id="rId22"/>
    <p:sldId id="530" r:id="rId23"/>
    <p:sldId id="531" r:id="rId24"/>
    <p:sldId id="532" r:id="rId25"/>
    <p:sldId id="533" r:id="rId26"/>
    <p:sldId id="563" r:id="rId27"/>
    <p:sldId id="535" r:id="rId28"/>
    <p:sldId id="564" r:id="rId29"/>
    <p:sldId id="565" r:id="rId30"/>
    <p:sldId id="566" r:id="rId31"/>
    <p:sldId id="567" r:id="rId32"/>
    <p:sldId id="575" r:id="rId33"/>
    <p:sldId id="576" r:id="rId34"/>
    <p:sldId id="577" r:id="rId35"/>
    <p:sldId id="580" r:id="rId36"/>
    <p:sldId id="578" r:id="rId37"/>
    <p:sldId id="579" r:id="rId38"/>
    <p:sldId id="568" r:id="rId39"/>
    <p:sldId id="569" r:id="rId40"/>
    <p:sldId id="570" r:id="rId41"/>
    <p:sldId id="290" r:id="rId42"/>
    <p:sldId id="270" r:id="rId43"/>
  </p:sldIdLst>
  <p:sldSz cx="9144000" cy="6858000" type="screen4x3"/>
  <p:notesSz cx="9309100" cy="6954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0765"/>
    <a:srgbClr val="0033CC"/>
    <a:srgbClr val="FF33CC"/>
    <a:srgbClr val="3A34B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419" autoAdjust="0"/>
  </p:normalViewPr>
  <p:slideViewPr>
    <p:cSldViewPr>
      <p:cViewPr varScale="1">
        <p:scale>
          <a:sx n="115" d="100"/>
          <a:sy n="115" d="100"/>
        </p:scale>
        <p:origin x="91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6.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7.e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image" Target="../media/image69.wmf"/><Relationship Id="rId3" Type="http://schemas.openxmlformats.org/officeDocument/2006/relationships/image" Target="../media/image59.wmf"/><Relationship Id="rId7" Type="http://schemas.openxmlformats.org/officeDocument/2006/relationships/image" Target="../media/image63.wmf"/><Relationship Id="rId12" Type="http://schemas.openxmlformats.org/officeDocument/2006/relationships/image" Target="../media/image68.wmf"/><Relationship Id="rId2" Type="http://schemas.openxmlformats.org/officeDocument/2006/relationships/image" Target="../media/image40.wmf"/><Relationship Id="rId1" Type="http://schemas.openxmlformats.org/officeDocument/2006/relationships/image" Target="../media/image58.wmf"/><Relationship Id="rId6" Type="http://schemas.openxmlformats.org/officeDocument/2006/relationships/image" Target="../media/image62.wmf"/><Relationship Id="rId11" Type="http://schemas.openxmlformats.org/officeDocument/2006/relationships/image" Target="../media/image67.wmf"/><Relationship Id="rId5" Type="http://schemas.openxmlformats.org/officeDocument/2006/relationships/image" Target="../media/image61.wmf"/><Relationship Id="rId10" Type="http://schemas.openxmlformats.org/officeDocument/2006/relationships/image" Target="../media/image66.wmf"/><Relationship Id="rId4" Type="http://schemas.openxmlformats.org/officeDocument/2006/relationships/image" Target="../media/image60.wmf"/><Relationship Id="rId9" Type="http://schemas.openxmlformats.org/officeDocument/2006/relationships/image" Target="../media/image6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image" Target="../media/image82.wmf"/><Relationship Id="rId3" Type="http://schemas.openxmlformats.org/officeDocument/2006/relationships/image" Target="../media/image73.wmf"/><Relationship Id="rId7" Type="http://schemas.openxmlformats.org/officeDocument/2006/relationships/image" Target="../media/image76.wmf"/><Relationship Id="rId12" Type="http://schemas.openxmlformats.org/officeDocument/2006/relationships/image" Target="../media/image81.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5.wmf"/><Relationship Id="rId11" Type="http://schemas.openxmlformats.org/officeDocument/2006/relationships/image" Target="../media/image80.wmf"/><Relationship Id="rId5" Type="http://schemas.openxmlformats.org/officeDocument/2006/relationships/image" Target="../media/image74.wmf"/><Relationship Id="rId10" Type="http://schemas.openxmlformats.org/officeDocument/2006/relationships/image" Target="../media/image79.wmf"/><Relationship Id="rId4" Type="http://schemas.openxmlformats.org/officeDocument/2006/relationships/image" Target="../media/image49.wmf"/><Relationship Id="rId9" Type="http://schemas.openxmlformats.org/officeDocument/2006/relationships/image" Target="../media/image7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88.wmf"/><Relationship Id="rId5" Type="http://schemas.openxmlformats.org/officeDocument/2006/relationships/image" Target="../media/image87.wmf"/><Relationship Id="rId4" Type="http://schemas.openxmlformats.org/officeDocument/2006/relationships/image" Target="../media/image8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7.wmf"/><Relationship Id="rId7" Type="http://schemas.openxmlformats.org/officeDocument/2006/relationships/image" Target="../media/image18.wmf"/><Relationship Id="rId2" Type="http://schemas.openxmlformats.org/officeDocument/2006/relationships/image" Target="../media/image10.wmf"/><Relationship Id="rId1" Type="http://schemas.openxmlformats.org/officeDocument/2006/relationships/image" Target="../media/image5.wmf"/><Relationship Id="rId6" Type="http://schemas.openxmlformats.org/officeDocument/2006/relationships/image" Target="../media/image29.wmf"/><Relationship Id="rId5" Type="http://schemas.openxmlformats.org/officeDocument/2006/relationships/image" Target="../media/image8.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6.wmf"/><Relationship Id="rId1" Type="http://schemas.openxmlformats.org/officeDocument/2006/relationships/image" Target="../media/image31.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943" cy="347742"/>
          </a:xfrm>
          <a:prstGeom prst="rect">
            <a:avLst/>
          </a:prstGeom>
        </p:spPr>
        <p:txBody>
          <a:bodyPr vert="horz" lIns="91870" tIns="45935" rIns="91870" bIns="45935" rtlCol="0"/>
          <a:lstStyle>
            <a:lvl1pPr algn="l">
              <a:defRPr sz="1200"/>
            </a:lvl1pPr>
          </a:lstStyle>
          <a:p>
            <a:endParaRPr lang="en-US"/>
          </a:p>
        </p:txBody>
      </p:sp>
      <p:sp>
        <p:nvSpPr>
          <p:cNvPr id="3" name="Date Placeholder 2"/>
          <p:cNvSpPr>
            <a:spLocks noGrp="1"/>
          </p:cNvSpPr>
          <p:nvPr>
            <p:ph type="dt" sz="quarter" idx="1"/>
          </p:nvPr>
        </p:nvSpPr>
        <p:spPr>
          <a:xfrm>
            <a:off x="5273005" y="0"/>
            <a:ext cx="4033943" cy="347742"/>
          </a:xfrm>
          <a:prstGeom prst="rect">
            <a:avLst/>
          </a:prstGeom>
        </p:spPr>
        <p:txBody>
          <a:bodyPr vert="horz" lIns="91870" tIns="45935" rIns="91870" bIns="45935" rtlCol="0"/>
          <a:lstStyle>
            <a:lvl1pPr algn="r">
              <a:defRPr sz="1200"/>
            </a:lvl1pPr>
          </a:lstStyle>
          <a:p>
            <a:fld id="{F3F847A1-6B27-4B8D-993F-6B5055EC7165}" type="datetimeFigureOut">
              <a:rPr lang="en-US" smtClean="0"/>
              <a:pPr/>
              <a:t>10/25/2016</a:t>
            </a:fld>
            <a:endParaRPr lang="en-US"/>
          </a:p>
        </p:txBody>
      </p:sp>
      <p:sp>
        <p:nvSpPr>
          <p:cNvPr id="4" name="Footer Placeholder 3"/>
          <p:cNvSpPr>
            <a:spLocks noGrp="1"/>
          </p:cNvSpPr>
          <p:nvPr>
            <p:ph type="ftr" sz="quarter" idx="2"/>
          </p:nvPr>
        </p:nvSpPr>
        <p:spPr>
          <a:xfrm>
            <a:off x="2" y="6605888"/>
            <a:ext cx="4033943" cy="347742"/>
          </a:xfrm>
          <a:prstGeom prst="rect">
            <a:avLst/>
          </a:prstGeom>
        </p:spPr>
        <p:txBody>
          <a:bodyPr vert="horz" lIns="91870" tIns="45935" rIns="91870" bIns="45935"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5273005" y="6605888"/>
            <a:ext cx="4033943" cy="347742"/>
          </a:xfrm>
          <a:prstGeom prst="rect">
            <a:avLst/>
          </a:prstGeom>
        </p:spPr>
        <p:txBody>
          <a:bodyPr vert="horz" lIns="91870" tIns="45935" rIns="91870" bIns="45935"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34958" cy="348132"/>
          </a:xfrm>
          <a:prstGeom prst="rect">
            <a:avLst/>
          </a:prstGeom>
        </p:spPr>
        <p:txBody>
          <a:bodyPr vert="horz" lIns="91870" tIns="45935" rIns="91870" bIns="45935" rtlCol="0"/>
          <a:lstStyle>
            <a:lvl1pPr algn="l">
              <a:defRPr sz="1200"/>
            </a:lvl1pPr>
          </a:lstStyle>
          <a:p>
            <a:endParaRPr lang="en-US"/>
          </a:p>
        </p:txBody>
      </p:sp>
      <p:sp>
        <p:nvSpPr>
          <p:cNvPr id="3" name="Date Placeholder 2"/>
          <p:cNvSpPr>
            <a:spLocks noGrp="1"/>
          </p:cNvSpPr>
          <p:nvPr>
            <p:ph type="dt" idx="1"/>
          </p:nvPr>
        </p:nvSpPr>
        <p:spPr>
          <a:xfrm>
            <a:off x="5271971" y="1"/>
            <a:ext cx="4034958" cy="348132"/>
          </a:xfrm>
          <a:prstGeom prst="rect">
            <a:avLst/>
          </a:prstGeom>
        </p:spPr>
        <p:txBody>
          <a:bodyPr vert="horz" lIns="91870" tIns="45935" rIns="91870" bIns="45935" rtlCol="0"/>
          <a:lstStyle>
            <a:lvl1pPr algn="r">
              <a:defRPr sz="1200"/>
            </a:lvl1pPr>
          </a:lstStyle>
          <a:p>
            <a:fld id="{C68F2EC1-FC6C-4FE0-ADF0-A740E2CC27AE}" type="datetimeFigureOut">
              <a:rPr lang="en-US" smtClean="0"/>
              <a:pPr/>
              <a:t>10/25/2016</a:t>
            </a:fld>
            <a:endParaRPr lang="en-US"/>
          </a:p>
        </p:txBody>
      </p:sp>
      <p:sp>
        <p:nvSpPr>
          <p:cNvPr id="4" name="Slide Image Placeholder 3"/>
          <p:cNvSpPr>
            <a:spLocks noGrp="1" noRot="1" noChangeAspect="1"/>
          </p:cNvSpPr>
          <p:nvPr>
            <p:ph type="sldImg" idx="2"/>
          </p:nvPr>
        </p:nvSpPr>
        <p:spPr>
          <a:xfrm>
            <a:off x="2917825" y="522288"/>
            <a:ext cx="3473450" cy="2606675"/>
          </a:xfrm>
          <a:prstGeom prst="rect">
            <a:avLst/>
          </a:prstGeom>
          <a:noFill/>
          <a:ln w="12700">
            <a:solidFill>
              <a:prstClr val="black"/>
            </a:solidFill>
          </a:ln>
        </p:spPr>
        <p:txBody>
          <a:bodyPr vert="horz" lIns="91870" tIns="45935" rIns="91870" bIns="45935" rtlCol="0" anchor="ctr"/>
          <a:lstStyle/>
          <a:p>
            <a:endParaRPr lang="en-US"/>
          </a:p>
        </p:txBody>
      </p:sp>
      <p:sp>
        <p:nvSpPr>
          <p:cNvPr id="5" name="Notes Placeholder 4"/>
          <p:cNvSpPr>
            <a:spLocks noGrp="1"/>
          </p:cNvSpPr>
          <p:nvPr>
            <p:ph type="body" sz="quarter" idx="3"/>
          </p:nvPr>
        </p:nvSpPr>
        <p:spPr>
          <a:xfrm>
            <a:off x="930479" y="3303356"/>
            <a:ext cx="7448149" cy="3129844"/>
          </a:xfrm>
          <a:prstGeom prst="rect">
            <a:avLst/>
          </a:prstGeom>
        </p:spPr>
        <p:txBody>
          <a:bodyPr vert="horz" lIns="91870" tIns="45935" rIns="91870" bIns="459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05596"/>
            <a:ext cx="4034958" cy="348131"/>
          </a:xfrm>
          <a:prstGeom prst="rect">
            <a:avLst/>
          </a:prstGeom>
        </p:spPr>
        <p:txBody>
          <a:bodyPr vert="horz" lIns="91870" tIns="45935" rIns="91870" bIns="45935"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5271971" y="6605596"/>
            <a:ext cx="4034958" cy="348131"/>
          </a:xfrm>
          <a:prstGeom prst="rect">
            <a:avLst/>
          </a:prstGeom>
        </p:spPr>
        <p:txBody>
          <a:bodyPr vert="horz" lIns="91870" tIns="45935" rIns="91870" bIns="45935"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oxfordlearnersdictionaries.com/definition/english/priorit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cap="small" dirty="0"/>
              <a:t>synonym</a:t>
            </a:r>
            <a:r>
              <a:rPr lang="en-GB" dirty="0"/>
              <a:t> </a:t>
            </a:r>
            <a:r>
              <a:rPr lang="en-GB" b="1" dirty="0">
                <a:hlinkClick r:id="rId3" tooltip="priority definition"/>
              </a:rPr>
              <a:t>priority</a:t>
            </a:r>
            <a:endParaRPr lang="en-GB" b="1" dirty="0"/>
          </a:p>
          <a:p>
            <a:r>
              <a:rPr lang="en-GB" b="1" dirty="0"/>
              <a:t>Program Evaluation Review Technique (PERT)</a:t>
            </a:r>
          </a:p>
          <a:p>
            <a:r>
              <a:rPr lang="en-US" b="1" dirty="0"/>
              <a:t>Time-lag: </a:t>
            </a:r>
            <a:r>
              <a:rPr lang="en-GB" dirty="0"/>
              <a:t>the period of </a:t>
            </a:r>
            <a:r>
              <a:rPr lang="en-GB" b="1" dirty="0"/>
              <a:t>time</a:t>
            </a:r>
            <a:r>
              <a:rPr lang="en-GB" dirty="0"/>
              <a:t> between two closely related events, phenomena, etc., </a:t>
            </a:r>
          </a:p>
        </p:txBody>
      </p:sp>
    </p:spTree>
    <p:extLst>
      <p:ext uri="{BB962C8B-B14F-4D97-AF65-F5344CB8AC3E}">
        <p14:creationId xmlns:p14="http://schemas.microsoft.com/office/powerpoint/2010/main" val="390671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Starting</a:t>
            </a:r>
            <a:r>
              <a:rPr lang="en-US" baseline="0" dirty="0" smtClean="0"/>
              <a:t> of a </a:t>
            </a:r>
            <a:r>
              <a:rPr lang="en-US" dirty="0" smtClean="0"/>
              <a:t>New</a:t>
            </a:r>
            <a:r>
              <a:rPr lang="en-US" baseline="0" dirty="0" smtClean="0"/>
              <a:t> Bridge</a:t>
            </a:r>
          </a:p>
          <a:p>
            <a:r>
              <a:rPr lang="en-US" baseline="0" dirty="0" smtClean="0"/>
              <a:t>B: Shutting down of an Old Bridge</a:t>
            </a:r>
            <a:endParaRPr lang="en-GB" dirty="0"/>
          </a:p>
        </p:txBody>
      </p:sp>
    </p:spTree>
    <p:extLst>
      <p:ext uri="{BB962C8B-B14F-4D97-AF65-F5344CB8AC3E}">
        <p14:creationId xmlns:p14="http://schemas.microsoft.com/office/powerpoint/2010/main" val="71665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 is to be estimated from</a:t>
            </a:r>
            <a:r>
              <a:rPr lang="en-US" baseline="0" dirty="0" smtClean="0"/>
              <a:t> forward pass (That is ES of j is to be estimated by EF of </a:t>
            </a:r>
            <a:r>
              <a:rPr lang="en-US" baseline="0" dirty="0" err="1" smtClean="0"/>
              <a:t>i</a:t>
            </a:r>
            <a:r>
              <a:rPr lang="en-US" baseline="0" dirty="0" smtClean="0"/>
              <a:t>)</a:t>
            </a:r>
          </a:p>
          <a:p>
            <a:r>
              <a:rPr lang="en-US" baseline="0" dirty="0" smtClean="0"/>
              <a:t>LF is to be estimated from backward pass (LF of </a:t>
            </a:r>
            <a:r>
              <a:rPr lang="en-US" baseline="0" dirty="0" err="1" smtClean="0"/>
              <a:t>i</a:t>
            </a:r>
            <a:r>
              <a:rPr lang="en-US" baseline="0" dirty="0" smtClean="0"/>
              <a:t> is to be estimated by LS of j)</a:t>
            </a:r>
            <a:endParaRPr lang="en-GB" dirty="0"/>
          </a:p>
        </p:txBody>
      </p:sp>
    </p:spTree>
    <p:extLst>
      <p:ext uri="{BB962C8B-B14F-4D97-AF65-F5344CB8AC3E}">
        <p14:creationId xmlns:p14="http://schemas.microsoft.com/office/powerpoint/2010/main" val="361169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In the forward pass calculation, only you have to use logic or formulas to calculate ES. EF will be ES+D.</a:t>
            </a:r>
            <a:endParaRPr lang="en-GB" dirty="0"/>
          </a:p>
        </p:txBody>
      </p:sp>
    </p:spTree>
    <p:extLst>
      <p:ext uri="{BB962C8B-B14F-4D97-AF65-F5344CB8AC3E}">
        <p14:creationId xmlns:p14="http://schemas.microsoft.com/office/powerpoint/2010/main" val="2335164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type of bed made from a net or from a piece of strong material, with ropes at each end that are used to hang it between two trees, posts, etc.</a:t>
            </a:r>
          </a:p>
        </p:txBody>
      </p:sp>
    </p:spTree>
    <p:extLst>
      <p:ext uri="{BB962C8B-B14F-4D97-AF65-F5344CB8AC3E}">
        <p14:creationId xmlns:p14="http://schemas.microsoft.com/office/powerpoint/2010/main" val="313458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October 25, 2016</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October 25,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October 25,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October 25,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October 25, 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October 25, 2016</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October 25, 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October 25,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October 25, 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October 25, 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October 25, 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26.wmf"/><Relationship Id="rId5" Type="http://schemas.openxmlformats.org/officeDocument/2006/relationships/oleObject" Target="../embeddings/oleObject22.bin"/><Relationship Id="rId4" Type="http://schemas.openxmlformats.org/officeDocument/2006/relationships/image" Target="../media/image25.wmf"/></Relationships>
</file>

<file path=ppt/slides/_rels/slide11.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8.bin"/><Relationship Id="rId18" Type="http://schemas.openxmlformats.org/officeDocument/2006/relationships/image" Target="../media/image30.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8.wmf"/><Relationship Id="rId17" Type="http://schemas.openxmlformats.org/officeDocument/2006/relationships/oleObject" Target="../embeddings/oleObject30.bin"/><Relationship Id="rId2" Type="http://schemas.openxmlformats.org/officeDocument/2006/relationships/slideLayout" Target="../slideLayouts/slideLayout6.xml"/><Relationship Id="rId16" Type="http://schemas.openxmlformats.org/officeDocument/2006/relationships/image" Target="../media/image18.wmf"/><Relationship Id="rId1" Type="http://schemas.openxmlformats.org/officeDocument/2006/relationships/vmlDrawing" Target="../drawings/vmlDrawing6.vml"/><Relationship Id="rId6" Type="http://schemas.openxmlformats.org/officeDocument/2006/relationships/image" Target="../media/image10.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28.wmf"/><Relationship Id="rId4" Type="http://schemas.openxmlformats.org/officeDocument/2006/relationships/image" Target="../media/image5.wmf"/><Relationship Id="rId9" Type="http://schemas.openxmlformats.org/officeDocument/2006/relationships/oleObject" Target="../embeddings/oleObject26.bin"/><Relationship Id="rId14" Type="http://schemas.openxmlformats.org/officeDocument/2006/relationships/image" Target="../media/image29.wmf"/></Relationships>
</file>

<file path=ppt/slides/_rels/slide12.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6.wmf"/><Relationship Id="rId5" Type="http://schemas.openxmlformats.org/officeDocument/2006/relationships/oleObject" Target="../embeddings/oleObject32.bin"/><Relationship Id="rId10" Type="http://schemas.openxmlformats.org/officeDocument/2006/relationships/image" Target="../media/image33.wmf"/><Relationship Id="rId4" Type="http://schemas.openxmlformats.org/officeDocument/2006/relationships/image" Target="../media/image31.wmf"/><Relationship Id="rId9" Type="http://schemas.openxmlformats.org/officeDocument/2006/relationships/oleObject" Target="../embeddings/oleObject34.bin"/></Relationships>
</file>

<file path=ppt/slides/_rels/slide1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3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38.wmf"/><Relationship Id="rId11" Type="http://schemas.openxmlformats.org/officeDocument/2006/relationships/image" Target="../media/image41.png"/><Relationship Id="rId5" Type="http://schemas.openxmlformats.org/officeDocument/2006/relationships/oleObject" Target="../embeddings/oleObject38.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40.bin"/></Relationships>
</file>

<file path=ppt/slides/_rels/slide19.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3.wmf"/><Relationship Id="rId11" Type="http://schemas.openxmlformats.org/officeDocument/2006/relationships/image" Target="../media/image40.wmf"/><Relationship Id="rId5" Type="http://schemas.openxmlformats.org/officeDocument/2006/relationships/oleObject" Target="../embeddings/oleObject42.bin"/><Relationship Id="rId10" Type="http://schemas.openxmlformats.org/officeDocument/2006/relationships/oleObject" Target="../embeddings/oleObject44.bin"/><Relationship Id="rId4" Type="http://schemas.openxmlformats.org/officeDocument/2006/relationships/image" Target="../media/image42.wmf"/><Relationship Id="rId9" Type="http://schemas.openxmlformats.org/officeDocument/2006/relationships/image" Target="../media/image4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6.wmf"/><Relationship Id="rId5" Type="http://schemas.openxmlformats.org/officeDocument/2006/relationships/oleObject" Target="../embeddings/oleObject46.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8.bin"/></Relationships>
</file>

<file path=ppt/slides/_rels/slide22.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50.wmf"/><Relationship Id="rId5" Type="http://schemas.openxmlformats.org/officeDocument/2006/relationships/oleObject" Target="../embeddings/oleObject50.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5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image" Target="../media/image53.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6.xml"/><Relationship Id="rId1" Type="http://schemas.openxmlformats.org/officeDocument/2006/relationships/vmlDrawing" Target="../drawings/vmlDrawing15.vml"/><Relationship Id="rId4" Type="http://schemas.openxmlformats.org/officeDocument/2006/relationships/image" Target="../media/image54.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image" Target="../media/image55.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6.xml"/><Relationship Id="rId1" Type="http://schemas.openxmlformats.org/officeDocument/2006/relationships/vmlDrawing" Target="../drawings/vmlDrawing17.vml"/><Relationship Id="rId4" Type="http://schemas.openxmlformats.org/officeDocument/2006/relationships/image" Target="../media/image56.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image" Target="../media/image57.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oleObject" Target="../embeddings/oleObject63.bin"/><Relationship Id="rId18" Type="http://schemas.openxmlformats.org/officeDocument/2006/relationships/image" Target="../media/image64.wmf"/><Relationship Id="rId26" Type="http://schemas.openxmlformats.org/officeDocument/2006/relationships/oleObject" Target="../embeddings/oleObject69.bin"/><Relationship Id="rId3" Type="http://schemas.openxmlformats.org/officeDocument/2006/relationships/oleObject" Target="../embeddings/oleObject58.bin"/><Relationship Id="rId21" Type="http://schemas.openxmlformats.org/officeDocument/2006/relationships/oleObject" Target="../embeddings/oleObject67.bin"/><Relationship Id="rId7" Type="http://schemas.openxmlformats.org/officeDocument/2006/relationships/oleObject" Target="../embeddings/oleObject60.bin"/><Relationship Id="rId12" Type="http://schemas.openxmlformats.org/officeDocument/2006/relationships/image" Target="../media/image61.wmf"/><Relationship Id="rId17" Type="http://schemas.openxmlformats.org/officeDocument/2006/relationships/oleObject" Target="../embeddings/oleObject65.bin"/><Relationship Id="rId25" Type="http://schemas.openxmlformats.org/officeDocument/2006/relationships/image" Target="../media/image70.png"/><Relationship Id="rId2" Type="http://schemas.openxmlformats.org/officeDocument/2006/relationships/slideLayout" Target="../slideLayouts/slideLayout6.xml"/><Relationship Id="rId16" Type="http://schemas.openxmlformats.org/officeDocument/2006/relationships/image" Target="../media/image63.wmf"/><Relationship Id="rId20" Type="http://schemas.openxmlformats.org/officeDocument/2006/relationships/image" Target="../media/image65.wmf"/><Relationship Id="rId29" Type="http://schemas.openxmlformats.org/officeDocument/2006/relationships/image" Target="../media/image69.wmf"/><Relationship Id="rId1" Type="http://schemas.openxmlformats.org/officeDocument/2006/relationships/vmlDrawing" Target="../drawings/vmlDrawing19.vml"/><Relationship Id="rId6" Type="http://schemas.openxmlformats.org/officeDocument/2006/relationships/image" Target="../media/image40.wmf"/><Relationship Id="rId11" Type="http://schemas.openxmlformats.org/officeDocument/2006/relationships/oleObject" Target="../embeddings/oleObject62.bin"/><Relationship Id="rId24" Type="http://schemas.openxmlformats.org/officeDocument/2006/relationships/image" Target="../media/image67.wmf"/><Relationship Id="rId5" Type="http://schemas.openxmlformats.org/officeDocument/2006/relationships/oleObject" Target="../embeddings/oleObject59.bin"/><Relationship Id="rId15" Type="http://schemas.openxmlformats.org/officeDocument/2006/relationships/oleObject" Target="../embeddings/oleObject64.bin"/><Relationship Id="rId23" Type="http://schemas.openxmlformats.org/officeDocument/2006/relationships/oleObject" Target="../embeddings/oleObject68.bin"/><Relationship Id="rId28" Type="http://schemas.openxmlformats.org/officeDocument/2006/relationships/oleObject" Target="../embeddings/oleObject70.bin"/><Relationship Id="rId10" Type="http://schemas.openxmlformats.org/officeDocument/2006/relationships/image" Target="../media/image60.wmf"/><Relationship Id="rId19" Type="http://schemas.openxmlformats.org/officeDocument/2006/relationships/oleObject" Target="../embeddings/oleObject66.bin"/><Relationship Id="rId4" Type="http://schemas.openxmlformats.org/officeDocument/2006/relationships/image" Target="../media/image58.wmf"/><Relationship Id="rId9" Type="http://schemas.openxmlformats.org/officeDocument/2006/relationships/oleObject" Target="../embeddings/oleObject61.bin"/><Relationship Id="rId14" Type="http://schemas.openxmlformats.org/officeDocument/2006/relationships/image" Target="../media/image62.wmf"/><Relationship Id="rId22" Type="http://schemas.openxmlformats.org/officeDocument/2006/relationships/image" Target="../media/image66.wmf"/><Relationship Id="rId27" Type="http://schemas.openxmlformats.org/officeDocument/2006/relationships/image" Target="../media/image68.wmf"/></Relationships>
</file>

<file path=ppt/slides/_rels/slide31.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76.bin"/><Relationship Id="rId18" Type="http://schemas.openxmlformats.org/officeDocument/2006/relationships/image" Target="../media/image77.wmf"/><Relationship Id="rId26" Type="http://schemas.openxmlformats.org/officeDocument/2006/relationships/oleObject" Target="../embeddings/oleObject82.bin"/><Relationship Id="rId3" Type="http://schemas.openxmlformats.org/officeDocument/2006/relationships/oleObject" Target="../embeddings/oleObject71.bin"/><Relationship Id="rId21" Type="http://schemas.openxmlformats.org/officeDocument/2006/relationships/oleObject" Target="../embeddings/oleObject80.bin"/><Relationship Id="rId7" Type="http://schemas.openxmlformats.org/officeDocument/2006/relationships/oleObject" Target="../embeddings/oleObject73.bin"/><Relationship Id="rId12" Type="http://schemas.openxmlformats.org/officeDocument/2006/relationships/image" Target="../media/image74.wmf"/><Relationship Id="rId17" Type="http://schemas.openxmlformats.org/officeDocument/2006/relationships/oleObject" Target="../embeddings/oleObject78.bin"/><Relationship Id="rId25" Type="http://schemas.openxmlformats.org/officeDocument/2006/relationships/image" Target="../media/image70.png"/><Relationship Id="rId2" Type="http://schemas.openxmlformats.org/officeDocument/2006/relationships/slideLayout" Target="../slideLayouts/slideLayout6.xml"/><Relationship Id="rId16" Type="http://schemas.openxmlformats.org/officeDocument/2006/relationships/image" Target="../media/image76.wmf"/><Relationship Id="rId20" Type="http://schemas.openxmlformats.org/officeDocument/2006/relationships/image" Target="../media/image78.wmf"/><Relationship Id="rId29" Type="http://schemas.openxmlformats.org/officeDocument/2006/relationships/image" Target="../media/image82.wmf"/><Relationship Id="rId1" Type="http://schemas.openxmlformats.org/officeDocument/2006/relationships/vmlDrawing" Target="../drawings/vmlDrawing20.vml"/><Relationship Id="rId6" Type="http://schemas.openxmlformats.org/officeDocument/2006/relationships/image" Target="../media/image72.wmf"/><Relationship Id="rId11" Type="http://schemas.openxmlformats.org/officeDocument/2006/relationships/oleObject" Target="../embeddings/oleObject75.bin"/><Relationship Id="rId24" Type="http://schemas.openxmlformats.org/officeDocument/2006/relationships/image" Target="../media/image80.wmf"/><Relationship Id="rId5" Type="http://schemas.openxmlformats.org/officeDocument/2006/relationships/oleObject" Target="../embeddings/oleObject72.bin"/><Relationship Id="rId15" Type="http://schemas.openxmlformats.org/officeDocument/2006/relationships/oleObject" Target="../embeddings/oleObject77.bin"/><Relationship Id="rId23" Type="http://schemas.openxmlformats.org/officeDocument/2006/relationships/oleObject" Target="../embeddings/oleObject81.bin"/><Relationship Id="rId28" Type="http://schemas.openxmlformats.org/officeDocument/2006/relationships/oleObject" Target="../embeddings/oleObject83.bin"/><Relationship Id="rId10" Type="http://schemas.openxmlformats.org/officeDocument/2006/relationships/image" Target="../media/image49.wmf"/><Relationship Id="rId19" Type="http://schemas.openxmlformats.org/officeDocument/2006/relationships/oleObject" Target="../embeddings/oleObject79.bin"/><Relationship Id="rId4" Type="http://schemas.openxmlformats.org/officeDocument/2006/relationships/image" Target="../media/image71.wmf"/><Relationship Id="rId9" Type="http://schemas.openxmlformats.org/officeDocument/2006/relationships/oleObject" Target="../embeddings/oleObject74.bin"/><Relationship Id="rId14" Type="http://schemas.openxmlformats.org/officeDocument/2006/relationships/image" Target="../media/image75.wmf"/><Relationship Id="rId22" Type="http://schemas.openxmlformats.org/officeDocument/2006/relationships/image" Target="../media/image79.wmf"/><Relationship Id="rId27" Type="http://schemas.openxmlformats.org/officeDocument/2006/relationships/image" Target="../media/image81.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oleObject" Target="../embeddings/oleObject89.bin"/><Relationship Id="rId3" Type="http://schemas.openxmlformats.org/officeDocument/2006/relationships/oleObject" Target="../embeddings/oleObject84.bin"/><Relationship Id="rId7" Type="http://schemas.openxmlformats.org/officeDocument/2006/relationships/oleObject" Target="../embeddings/oleObject86.bin"/><Relationship Id="rId12" Type="http://schemas.openxmlformats.org/officeDocument/2006/relationships/image" Target="../media/image87.wmf"/><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image" Target="../media/image84.wmf"/><Relationship Id="rId11" Type="http://schemas.openxmlformats.org/officeDocument/2006/relationships/oleObject" Target="../embeddings/oleObject88.bin"/><Relationship Id="rId5" Type="http://schemas.openxmlformats.org/officeDocument/2006/relationships/oleObject" Target="../embeddings/oleObject85.bin"/><Relationship Id="rId15" Type="http://schemas.openxmlformats.org/officeDocument/2006/relationships/image" Target="../media/image89.png"/><Relationship Id="rId10" Type="http://schemas.openxmlformats.org/officeDocument/2006/relationships/image" Target="../media/image86.wmf"/><Relationship Id="rId4" Type="http://schemas.openxmlformats.org/officeDocument/2006/relationships/image" Target="../media/image83.wmf"/><Relationship Id="rId9" Type="http://schemas.openxmlformats.org/officeDocument/2006/relationships/oleObject" Target="../embeddings/oleObject87.bin"/><Relationship Id="rId14" Type="http://schemas.openxmlformats.org/officeDocument/2006/relationships/image" Target="../media/image88.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92.jpeg"/><Relationship Id="rId2" Type="http://schemas.openxmlformats.org/officeDocument/2006/relationships/image" Target="../media/image9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wmf"/><Relationship Id="rId3" Type="http://schemas.openxmlformats.org/officeDocument/2006/relationships/notesSlide" Target="../notesSlides/notesSlide4.xml"/><Relationship Id="rId7" Type="http://schemas.openxmlformats.org/officeDocument/2006/relationships/image" Target="../media/image6.wmf"/><Relationship Id="rId12"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4.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1.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9.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4.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1.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5</a:t>
            </a:r>
          </a:p>
          <a:p>
            <a:r>
              <a:rPr lang="en-GB" sz="3200" cap="none" dirty="0" smtClean="0">
                <a:solidFill>
                  <a:schemeClr val="tx1"/>
                </a:solidFill>
                <a:latin typeface="Agency FB" pitchFamily="34" charset="0"/>
                <a:ea typeface="+mj-ea"/>
                <a:cs typeface="+mj-cs"/>
              </a:rPr>
              <a:t>Scheduling Networks—</a:t>
            </a:r>
            <a:r>
              <a:rPr lang="en-US" sz="3200" cap="none" dirty="0" smtClean="0">
                <a:solidFill>
                  <a:schemeClr val="tx1"/>
                </a:solidFill>
                <a:latin typeface="Agency FB" pitchFamily="34" charset="0"/>
                <a:ea typeface="+mj-ea"/>
                <a:cs typeface="+mj-cs"/>
              </a:rPr>
              <a:t>Precedence Diagramming</a:t>
            </a:r>
            <a:endParaRPr lang="ar-SA"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October 25, 2016</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 on </a:t>
            </a:r>
            <a:r>
              <a:rPr lang="en-US" b="1" i="1" dirty="0" err="1" smtClean="0"/>
              <a:t>SF</a:t>
            </a:r>
            <a:r>
              <a:rPr lang="en-US" b="1" i="1" baseline="-25000" dirty="0" err="1" smtClean="0"/>
              <a:t>ij</a:t>
            </a:r>
            <a:endParaRPr lang="en-GB" b="1" i="1" baseline="-25000"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12" name="Content Placeholder 11"/>
          <p:cNvSpPr>
            <a:spLocks noGrp="1"/>
          </p:cNvSpPr>
          <p:nvPr>
            <p:ph sz="half" idx="1"/>
          </p:nvPr>
        </p:nvSpPr>
        <p:spPr/>
        <p:txBody>
          <a:bodyPr>
            <a:normAutofit/>
          </a:bodyPr>
          <a:lstStyle/>
          <a:p>
            <a:pPr marL="274320" lvl="1">
              <a:buClr>
                <a:schemeClr val="accent1"/>
              </a:buClr>
              <a:buSzPct val="85000"/>
              <a:buFont typeface="Wingdings 2"/>
              <a:buChar char=""/>
            </a:pPr>
            <a:r>
              <a:rPr lang="en-US" sz="2400" dirty="0">
                <a:solidFill>
                  <a:srgbClr val="2F0765"/>
                </a:solidFill>
                <a:latin typeface="Times New Roman" pitchFamily="18" charset="0"/>
                <a:cs typeface="Times New Roman" pitchFamily="18" charset="0"/>
              </a:rPr>
              <a:t>Activity </a:t>
            </a:r>
            <a:r>
              <a:rPr lang="en-US" sz="2400" i="1" dirty="0">
                <a:solidFill>
                  <a:srgbClr val="2F0765"/>
                </a:solidFill>
                <a:latin typeface="Times New Roman" pitchFamily="18" charset="0"/>
                <a:cs typeface="Times New Roman" pitchFamily="18" charset="0"/>
              </a:rPr>
              <a:t>j</a:t>
            </a:r>
            <a:r>
              <a:rPr lang="en-US" sz="2400" dirty="0">
                <a:solidFill>
                  <a:srgbClr val="2F0765"/>
                </a:solidFill>
                <a:latin typeface="Times New Roman" pitchFamily="18" charset="0"/>
                <a:cs typeface="Times New Roman" pitchFamily="18" charset="0"/>
              </a:rPr>
              <a:t> cannot finish till </a:t>
            </a:r>
            <a:r>
              <a:rPr lang="en-US" sz="2400" i="1" dirty="0" err="1" smtClean="0">
                <a:solidFill>
                  <a:srgbClr val="2F0765"/>
                </a:solidFill>
                <a:latin typeface="Times New Roman" pitchFamily="18" charset="0"/>
                <a:cs typeface="Times New Roman" pitchFamily="18" charset="0"/>
              </a:rPr>
              <a:t>i</a:t>
            </a:r>
            <a:r>
              <a:rPr lang="en-US" sz="2400" dirty="0" smtClean="0">
                <a:solidFill>
                  <a:srgbClr val="2F0765"/>
                </a:solidFill>
                <a:latin typeface="Times New Roman" pitchFamily="18" charset="0"/>
                <a:cs typeface="Times New Roman" pitchFamily="18" charset="0"/>
              </a:rPr>
              <a:t> </a:t>
            </a:r>
            <a:r>
              <a:rPr lang="en-US" sz="2400" dirty="0">
                <a:solidFill>
                  <a:srgbClr val="2F0765"/>
                </a:solidFill>
                <a:latin typeface="Times New Roman" pitchFamily="18" charset="0"/>
                <a:cs typeface="Times New Roman" pitchFamily="18" charset="0"/>
              </a:rPr>
              <a:t>starts (rare</a:t>
            </a:r>
            <a:r>
              <a:rPr lang="en-US" sz="2400" dirty="0" smtClean="0">
                <a:solidFill>
                  <a:srgbClr val="2F0765"/>
                </a:solidFill>
                <a:latin typeface="Times New Roman" pitchFamily="18" charset="0"/>
                <a:cs typeface="Times New Roman" pitchFamily="18" charset="0"/>
              </a:rPr>
              <a:t>)</a:t>
            </a:r>
          </a:p>
          <a:p>
            <a:pPr marL="274320" lvl="1">
              <a:buClr>
                <a:schemeClr val="accent1"/>
              </a:buClr>
              <a:buSzPct val="85000"/>
              <a:buFont typeface="Wingdings 2"/>
              <a:buChar char=""/>
            </a:pPr>
            <a:r>
              <a:rPr lang="en-US" sz="2400" i="1" dirty="0" err="1">
                <a:solidFill>
                  <a:srgbClr val="2F0765"/>
                </a:solidFill>
                <a:latin typeface="Times New Roman" panose="02020603050405020304" pitchFamily="18" charset="0"/>
                <a:cs typeface="Times New Roman" panose="02020603050405020304" pitchFamily="18" charset="0"/>
              </a:rPr>
              <a:t>SF</a:t>
            </a:r>
            <a:r>
              <a:rPr lang="en-US" sz="2400" i="1" baseline="-25000" dirty="0" err="1">
                <a:solidFill>
                  <a:srgbClr val="2F0765"/>
                </a:solidFill>
                <a:latin typeface="Times New Roman" panose="02020603050405020304" pitchFamily="18" charset="0"/>
                <a:cs typeface="Times New Roman" panose="02020603050405020304" pitchFamily="18" charset="0"/>
              </a:rPr>
              <a:t>ij</a:t>
            </a:r>
            <a:r>
              <a:rPr lang="en-US" sz="2400" dirty="0">
                <a:solidFill>
                  <a:srgbClr val="2F0765"/>
                </a:solidFill>
                <a:latin typeface="Times New Roman" panose="02020603050405020304" pitchFamily="18" charset="0"/>
                <a:cs typeface="Times New Roman" panose="02020603050405020304" pitchFamily="18" charset="0"/>
              </a:rPr>
              <a:t> is equal to the minimum number of time units that must transpire from the start of the predecessor </a:t>
            </a:r>
            <a:r>
              <a:rPr lang="en-US" sz="2400" i="1" dirty="0" err="1" smtClean="0">
                <a:solidFill>
                  <a:srgbClr val="2F0765"/>
                </a:solidFill>
                <a:latin typeface="Times New Roman" panose="02020603050405020304" pitchFamily="18" charset="0"/>
                <a:cs typeface="Times New Roman" panose="02020603050405020304" pitchFamily="18" charset="0"/>
              </a:rPr>
              <a:t>i</a:t>
            </a:r>
            <a:r>
              <a:rPr lang="en-US" sz="2400" dirty="0" smtClean="0">
                <a:solidFill>
                  <a:srgbClr val="2F0765"/>
                </a:solidFill>
                <a:latin typeface="Times New Roman" panose="02020603050405020304" pitchFamily="18" charset="0"/>
                <a:cs typeface="Times New Roman" panose="02020603050405020304" pitchFamily="18" charset="0"/>
              </a:rPr>
              <a:t> </a:t>
            </a:r>
            <a:r>
              <a:rPr lang="en-US" sz="2400" dirty="0">
                <a:solidFill>
                  <a:srgbClr val="2F0765"/>
                </a:solidFill>
                <a:latin typeface="Times New Roman" panose="02020603050405020304" pitchFamily="18" charset="0"/>
                <a:cs typeface="Times New Roman" panose="02020603050405020304" pitchFamily="18" charset="0"/>
              </a:rPr>
              <a:t>to the completion of the successor </a:t>
            </a:r>
            <a:r>
              <a:rPr lang="en-US" sz="2400" i="1" dirty="0" smtClean="0">
                <a:solidFill>
                  <a:srgbClr val="2F0765"/>
                </a:solidFill>
                <a:latin typeface="Times New Roman" panose="02020603050405020304" pitchFamily="18" charset="0"/>
                <a:cs typeface="Times New Roman" panose="02020603050405020304" pitchFamily="18" charset="0"/>
              </a:rPr>
              <a:t>j</a:t>
            </a:r>
            <a:r>
              <a:rPr lang="en-US" sz="2400" dirty="0" smtClean="0">
                <a:solidFill>
                  <a:srgbClr val="2F0765"/>
                </a:solidFill>
                <a:latin typeface="Times New Roman" pitchFamily="18" charset="0"/>
                <a:cs typeface="Times New Roman" pitchFamily="18" charset="0"/>
              </a:rPr>
              <a:t>.</a:t>
            </a:r>
            <a:endParaRPr lang="en-US" sz="2400" dirty="0">
              <a:solidFill>
                <a:srgbClr val="2F0765"/>
              </a:solidFill>
              <a:latin typeface="Times New Roman" pitchFamily="18" charset="0"/>
              <a:cs typeface="Times New Roman" pitchFamily="18" charset="0"/>
            </a:endParaRPr>
          </a:p>
          <a:p>
            <a:pPr marL="274320" lvl="1">
              <a:buClr>
                <a:schemeClr val="accent1"/>
              </a:buClr>
              <a:buSzPct val="85000"/>
              <a:buFont typeface="Wingdings 2"/>
              <a:buChar char=""/>
            </a:pPr>
            <a:endParaRPr lang="en-US" sz="2400" dirty="0">
              <a:solidFill>
                <a:srgbClr val="2F0765"/>
              </a:solidFill>
              <a:latin typeface="Times New Roman" pitchFamily="18" charset="0"/>
              <a:cs typeface="Times New Roman" pitchFamily="18" charset="0"/>
            </a:endParaRPr>
          </a:p>
          <a:p>
            <a:endParaRPr lang="en-GB" sz="2400" dirty="0"/>
          </a:p>
        </p:txBody>
      </p:sp>
      <p:sp>
        <p:nvSpPr>
          <p:cNvPr id="13" name="Content Placeholder 12"/>
          <p:cNvSpPr>
            <a:spLocks noGrp="1"/>
          </p:cNvSpPr>
          <p:nvPr>
            <p:ph sz="half" idx="2"/>
          </p:nvPr>
        </p:nvSpPr>
        <p:spPr/>
        <p:txBody>
          <a:bodyPr>
            <a:normAutofit/>
          </a:bodyPr>
          <a:lstStyle/>
          <a:p>
            <a:pPr marL="0" indent="0" algn="ctr">
              <a:buNone/>
            </a:pPr>
            <a:r>
              <a:rPr lang="en-US" sz="2400" dirty="0" smtClean="0"/>
              <a:t>Example</a:t>
            </a:r>
          </a:p>
          <a:p>
            <a:r>
              <a:rPr lang="en-US" sz="2400" dirty="0">
                <a:solidFill>
                  <a:srgbClr val="2F0765"/>
                </a:solidFill>
                <a:latin typeface="Times New Roman" panose="02020603050405020304" pitchFamily="18" charset="0"/>
                <a:cs typeface="Times New Roman" panose="02020603050405020304" pitchFamily="18" charset="0"/>
              </a:rPr>
              <a:t>For the shown diagram calculate total lag if</a:t>
            </a:r>
          </a:p>
          <a:p>
            <a:endParaRPr lang="en-US" sz="2400" dirty="0" smtClean="0"/>
          </a:p>
          <a:p>
            <a:endParaRPr lang="en-US" sz="2400" dirty="0"/>
          </a:p>
          <a:p>
            <a:endParaRPr lang="en-US" sz="2400" dirty="0" smtClean="0"/>
          </a:p>
          <a:p>
            <a:endParaRPr lang="en-US" sz="2400" dirty="0"/>
          </a:p>
          <a:p>
            <a:endParaRPr lang="en-US" sz="2400" dirty="0" smtClean="0"/>
          </a:p>
          <a:p>
            <a:endParaRPr lang="en-GB" sz="2400" dirty="0"/>
          </a:p>
        </p:txBody>
      </p:sp>
      <p:graphicFrame>
        <p:nvGraphicFramePr>
          <p:cNvPr id="7" name="Table 6"/>
          <p:cNvGraphicFramePr>
            <a:graphicFrameLocks noGrp="1"/>
          </p:cNvGraphicFramePr>
          <p:nvPr>
            <p:extLst>
              <p:ext uri="{D42A27DB-BD31-4B8C-83A1-F6EECF244321}">
                <p14:modId xmlns:p14="http://schemas.microsoft.com/office/powerpoint/2010/main" val="2638213241"/>
              </p:ext>
            </p:extLst>
          </p:nvPr>
        </p:nvGraphicFramePr>
        <p:xfrm>
          <a:off x="5029200" y="3185213"/>
          <a:ext cx="2716088" cy="1531620"/>
        </p:xfrm>
        <a:graphic>
          <a:graphicData uri="http://schemas.openxmlformats.org/drawingml/2006/table">
            <a:tbl>
              <a:tblPr/>
              <a:tblGrid>
                <a:gridCol w="574420">
                  <a:extLst>
                    <a:ext uri="{9D8B030D-6E8A-4147-A177-3AD203B41FA5}">
                      <a16:colId xmlns:a16="http://schemas.microsoft.com/office/drawing/2014/main" val="20000"/>
                    </a:ext>
                  </a:extLst>
                </a:gridCol>
                <a:gridCol w="510596">
                  <a:extLst>
                    <a:ext uri="{9D8B030D-6E8A-4147-A177-3AD203B41FA5}">
                      <a16:colId xmlns:a16="http://schemas.microsoft.com/office/drawing/2014/main" val="20001"/>
                    </a:ext>
                  </a:extLst>
                </a:gridCol>
                <a:gridCol w="1028284">
                  <a:extLst>
                    <a:ext uri="{9D8B030D-6E8A-4147-A177-3AD203B41FA5}">
                      <a16:colId xmlns:a16="http://schemas.microsoft.com/office/drawing/2014/main" val="20002"/>
                    </a:ext>
                  </a:extLst>
                </a:gridCol>
                <a:gridCol w="602788">
                  <a:extLst>
                    <a:ext uri="{9D8B030D-6E8A-4147-A177-3AD203B41FA5}">
                      <a16:colId xmlns:a16="http://schemas.microsoft.com/office/drawing/2014/main" val="20003"/>
                    </a:ext>
                  </a:extLst>
                </a:gridCol>
              </a:tblGrid>
              <a:tr h="373380">
                <a:tc gridSpan="2">
                  <a:txBody>
                    <a:bodyPr/>
                    <a:lstStyle/>
                    <a:p>
                      <a:pPr algn="ctr" fontAlgn="ctr"/>
                      <a:r>
                        <a:rPr lang="en-US" sz="2400" b="1" i="1" u="none" strike="noStrike" dirty="0" err="1" smtClean="0">
                          <a:solidFill>
                            <a:srgbClr val="000000"/>
                          </a:solidFill>
                          <a:latin typeface="Times New Roman" panose="02020603050405020304" pitchFamily="18" charset="0"/>
                          <a:cs typeface="Times New Roman" panose="02020603050405020304" pitchFamily="18" charset="0"/>
                        </a:rPr>
                        <a:t>SF</a:t>
                      </a:r>
                      <a:r>
                        <a:rPr lang="en-US" sz="2400" b="1" i="1" u="none" strike="noStrike" baseline="-25000" dirty="0" err="1" smtClean="0">
                          <a:solidFill>
                            <a:srgbClr val="000000"/>
                          </a:solidFill>
                          <a:latin typeface="Times New Roman" panose="02020603050405020304" pitchFamily="18" charset="0"/>
                          <a:cs typeface="Times New Roman" panose="02020603050405020304" pitchFamily="18" charset="0"/>
                        </a:rPr>
                        <a:t>ij</a:t>
                      </a:r>
                      <a:r>
                        <a:rPr lang="en-US" sz="2400" b="1" i="1" u="none" strike="noStrike" baseline="30000" dirty="0" smtClean="0">
                          <a:solidFill>
                            <a:srgbClr val="000000"/>
                          </a:solidFill>
                          <a:latin typeface="Times New Roman" panose="02020603050405020304" pitchFamily="18" charset="0"/>
                          <a:cs typeface="Times New Roman" panose="02020603050405020304" pitchFamily="18" charset="0"/>
                        </a:rPr>
                        <a:t>'</a:t>
                      </a:r>
                      <a:endParaRPr lang="en-US" sz="24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a:noFill/>
                    </a:lnB>
                  </a:tcPr>
                </a:tc>
                <a:extLst>
                  <a:ext uri="{0D108BD9-81ED-4DB2-BD59-A6C34878D82A}">
                    <a16:rowId xmlns:a16="http://schemas.microsoft.com/office/drawing/2014/main" val="10000"/>
                  </a:ext>
                </a:extLst>
              </a:tr>
              <a:tr h="289560">
                <a:tc gridSpan="2">
                  <a:txBody>
                    <a:bodyPr/>
                    <a:lstStyle/>
                    <a:p>
                      <a:pPr algn="ctr" fontAlgn="ctr"/>
                      <a:r>
                        <a:rPr lang="en-US" sz="2400" b="1" i="1" u="none" strike="noStrike" dirty="0">
                          <a:solidFill>
                            <a:srgbClr val="000000"/>
                          </a:solidFill>
                          <a:latin typeface="Times New Roman" panose="02020603050405020304" pitchFamily="18" charset="0"/>
                          <a:cs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FFFF00"/>
                    </a:solidFill>
                  </a:tcPr>
                </a:tc>
                <a:tc hMerge="1">
                  <a:txBody>
                    <a:bodyPr/>
                    <a:lstStyle/>
                    <a:p>
                      <a:endParaRPr lang="en-US"/>
                    </a:p>
                  </a:txBody>
                  <a:tcPr/>
                </a:tc>
                <a:tc>
                  <a:txBody>
                    <a:bodyPr/>
                    <a:lstStyle/>
                    <a:p>
                      <a:pPr algn="ctr" fontAlgn="ctr"/>
                      <a:r>
                        <a:rPr lang="en-US" sz="2400" b="0" i="1" u="none" strike="noStrike" dirty="0" err="1">
                          <a:solidFill>
                            <a:srgbClr val="000000"/>
                          </a:solidFill>
                          <a:latin typeface="Times New Roman" panose="02020603050405020304" pitchFamily="18" charset="0"/>
                          <a:cs typeface="Times New Roman" panose="02020603050405020304" pitchFamily="18" charset="0"/>
                        </a:rPr>
                        <a:t>i</a:t>
                      </a:r>
                      <a:endParaRPr lang="en-US" sz="2400" b="0"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0">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1940">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400" b="1" i="1" u="none" strike="noStrike">
                          <a:solidFill>
                            <a:srgbClr val="000000"/>
                          </a:solidFill>
                          <a:latin typeface="Times New Roman" panose="02020603050405020304" pitchFamily="18" charset="0"/>
                          <a:cs typeface="Times New Roman" panose="02020603050405020304" pitchFamily="18" charset="0"/>
                        </a:rPr>
                        <a:t>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2">
                  <a:txBody>
                    <a:bodyPr/>
                    <a:lstStyle/>
                    <a:p>
                      <a:pPr algn="ctr" fontAlgn="ctr"/>
                      <a:r>
                        <a:rPr lang="en-US" sz="2400" b="1" i="1" u="none" strike="noStrike" dirty="0">
                          <a:solidFill>
                            <a:srgbClr val="000000"/>
                          </a:solidFill>
                          <a:latin typeface="Times New Roman" panose="02020603050405020304" pitchFamily="18" charset="0"/>
                          <a:cs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B8CCE4"/>
                    </a:solidFill>
                  </a:tcPr>
                </a:tc>
                <a:tc hMerge="1">
                  <a:txBody>
                    <a:bodyPr/>
                    <a:lstStyle/>
                    <a:p>
                      <a:endParaRPr lang="en-US"/>
                    </a:p>
                  </a:txBody>
                  <a:tcPr/>
                </a:tc>
                <a:extLst>
                  <a:ext uri="{0D108BD9-81ED-4DB2-BD59-A6C34878D82A}">
                    <a16:rowId xmlns:a16="http://schemas.microsoft.com/office/drawing/2014/main" val="10003"/>
                  </a:ext>
                </a:extLst>
              </a:tr>
              <a:tr h="373380">
                <a:tc>
                  <a:txBody>
                    <a:bodyPr/>
                    <a:lstStyle/>
                    <a:p>
                      <a:pPr algn="l" fontAlgn="b"/>
                      <a:endParaRPr lang="en-US" sz="24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a:noFill/>
                    </a:lnB>
                  </a:tcPr>
                </a:tc>
                <a:tc>
                  <a:txBody>
                    <a:bodyPr/>
                    <a:lstStyle/>
                    <a:p>
                      <a:pPr algn="l" fontAlgn="b"/>
                      <a:endParaRPr lang="en-US" sz="24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en-US" sz="2400" b="1" i="1" u="none" strike="noStrike" dirty="0" err="1" smtClean="0">
                          <a:solidFill>
                            <a:srgbClr val="000000"/>
                          </a:solidFill>
                          <a:latin typeface="Times New Roman" panose="02020603050405020304" pitchFamily="18" charset="0"/>
                          <a:cs typeface="Times New Roman" panose="02020603050405020304" pitchFamily="18" charset="0"/>
                        </a:rPr>
                        <a:t>SF</a:t>
                      </a:r>
                      <a:r>
                        <a:rPr lang="en-US" sz="2400" b="1" i="1" u="none" strike="noStrike" baseline="-25000" dirty="0" err="1" smtClean="0">
                          <a:solidFill>
                            <a:srgbClr val="000000"/>
                          </a:solidFill>
                          <a:latin typeface="Times New Roman" panose="02020603050405020304" pitchFamily="18" charset="0"/>
                          <a:cs typeface="Times New Roman" panose="02020603050405020304" pitchFamily="18" charset="0"/>
                        </a:rPr>
                        <a:t>ij</a:t>
                      </a:r>
                      <a:r>
                        <a:rPr lang="en-US" sz="2400" b="1" i="1" u="none" strike="noStrike" baseline="30000" dirty="0" smtClean="0">
                          <a:solidFill>
                            <a:srgbClr val="000000"/>
                          </a:solidFill>
                          <a:latin typeface="Times New Roman" panose="02020603050405020304" pitchFamily="18" charset="0"/>
                          <a:cs typeface="Times New Roman" panose="02020603050405020304" pitchFamily="18" charset="0"/>
                        </a:rPr>
                        <a:t>''</a:t>
                      </a:r>
                      <a:endParaRPr lang="en-US" sz="24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10149797"/>
              </p:ext>
            </p:extLst>
          </p:nvPr>
        </p:nvGraphicFramePr>
        <p:xfrm>
          <a:off x="4989025" y="4990847"/>
          <a:ext cx="3505200" cy="504345"/>
        </p:xfrm>
        <a:graphic>
          <a:graphicData uri="http://schemas.openxmlformats.org/presentationml/2006/ole">
            <mc:AlternateContent xmlns:mc="http://schemas.openxmlformats.org/markup-compatibility/2006">
              <mc:Choice xmlns:v="urn:schemas-microsoft-com:vml" Requires="v">
                <p:oleObj spid="_x0000_s19530" name="Equation" r:id="rId3" imgW="1765080" imgH="253800" progId="Equation.3">
                  <p:embed/>
                </p:oleObj>
              </mc:Choice>
              <mc:Fallback>
                <p:oleObj name="Equation" r:id="rId3" imgW="1765080" imgH="253800" progId="Equation.3">
                  <p:embed/>
                  <p:pic>
                    <p:nvPicPr>
                      <p:cNvPr id="0" name=""/>
                      <p:cNvPicPr/>
                      <p:nvPr/>
                    </p:nvPicPr>
                    <p:blipFill>
                      <a:blip r:embed="rId4"/>
                      <a:stretch>
                        <a:fillRect/>
                      </a:stretch>
                    </p:blipFill>
                    <p:spPr>
                      <a:xfrm>
                        <a:off x="4989025" y="4990847"/>
                        <a:ext cx="3505200" cy="504345"/>
                      </a:xfrm>
                      <a:prstGeom prst="rect">
                        <a:avLst/>
                      </a:prstGeom>
                    </p:spPr>
                  </p:pic>
                </p:oleObj>
              </mc:Fallback>
            </mc:AlternateContent>
          </a:graphicData>
        </a:graphic>
      </p:graphicFrame>
      <p:sp>
        <p:nvSpPr>
          <p:cNvPr id="10" name="Rectangle 9"/>
          <p:cNvSpPr/>
          <p:nvPr/>
        </p:nvSpPr>
        <p:spPr>
          <a:xfrm>
            <a:off x="4568952" y="5474574"/>
            <a:ext cx="4069951" cy="830997"/>
          </a:xfrm>
          <a:prstGeom prst="rect">
            <a:avLst/>
          </a:prstGeom>
        </p:spPr>
        <p:txBody>
          <a:bodyPr wrap="square">
            <a:spAutoFit/>
          </a:bodyPr>
          <a:lstStyle/>
          <a:p>
            <a:r>
              <a:rPr lang="en-US" sz="2400" dirty="0">
                <a:solidFill>
                  <a:srgbClr val="2F0765"/>
                </a:solidFill>
                <a:latin typeface="Times New Roman" panose="02020603050405020304" pitchFamily="18" charset="0"/>
                <a:cs typeface="Times New Roman" panose="02020603050405020304" pitchFamily="18" charset="0"/>
              </a:rPr>
              <a:t>The finish of </a:t>
            </a:r>
            <a:r>
              <a:rPr lang="en-US" sz="2400" i="1" dirty="0" smtClean="0">
                <a:solidFill>
                  <a:srgbClr val="2F0765"/>
                </a:solidFill>
                <a:latin typeface="Times New Roman" panose="02020603050405020304" pitchFamily="18" charset="0"/>
                <a:cs typeface="Times New Roman" panose="02020603050405020304" pitchFamily="18" charset="0"/>
              </a:rPr>
              <a:t>j</a:t>
            </a:r>
            <a:r>
              <a:rPr lang="en-US" sz="2400" dirty="0" smtClean="0">
                <a:solidFill>
                  <a:srgbClr val="2F0765"/>
                </a:solidFill>
                <a:latin typeface="Times New Roman" panose="02020603050405020304" pitchFamily="18" charset="0"/>
                <a:cs typeface="Times New Roman" panose="02020603050405020304" pitchFamily="18" charset="0"/>
              </a:rPr>
              <a:t> </a:t>
            </a:r>
            <a:r>
              <a:rPr lang="en-US" sz="2400" dirty="0">
                <a:solidFill>
                  <a:srgbClr val="2F0765"/>
                </a:solidFill>
                <a:latin typeface="Times New Roman" panose="02020603050405020304" pitchFamily="18" charset="0"/>
                <a:cs typeface="Times New Roman" panose="02020603050405020304" pitchFamily="18" charset="0"/>
              </a:rPr>
              <a:t>must lag 10 units after the start of </a:t>
            </a:r>
            <a:r>
              <a:rPr lang="en-US" sz="2400" i="1" dirty="0" err="1" smtClean="0">
                <a:solidFill>
                  <a:srgbClr val="2F0765"/>
                </a:solidFill>
                <a:latin typeface="Times New Roman" panose="02020603050405020304" pitchFamily="18" charset="0"/>
                <a:cs typeface="Times New Roman" panose="02020603050405020304" pitchFamily="18" charset="0"/>
              </a:rPr>
              <a:t>i</a:t>
            </a:r>
            <a:endParaRPr lang="en-GB" sz="2400" dirty="0"/>
          </a:p>
        </p:txBody>
      </p:sp>
      <p:graphicFrame>
        <p:nvGraphicFramePr>
          <p:cNvPr id="11" name="Object 10"/>
          <p:cNvGraphicFramePr>
            <a:graphicFrameLocks noChangeAspect="1"/>
          </p:cNvGraphicFramePr>
          <p:nvPr>
            <p:extLst>
              <p:ext uri="{D42A27DB-BD31-4B8C-83A1-F6EECF244321}">
                <p14:modId xmlns:p14="http://schemas.microsoft.com/office/powerpoint/2010/main" val="751530866"/>
              </p:ext>
            </p:extLst>
          </p:nvPr>
        </p:nvGraphicFramePr>
        <p:xfrm>
          <a:off x="5157788" y="2686050"/>
          <a:ext cx="2166937" cy="412750"/>
        </p:xfrm>
        <a:graphic>
          <a:graphicData uri="http://schemas.openxmlformats.org/presentationml/2006/ole">
            <mc:AlternateContent xmlns:mc="http://schemas.openxmlformats.org/markup-compatibility/2006">
              <mc:Choice xmlns:v="urn:schemas-microsoft-com:vml" Requires="v">
                <p:oleObj spid="_x0000_s19531" name="Equation" r:id="rId5" imgW="1333440" imgH="253800" progId="Equation.3">
                  <p:embed/>
                </p:oleObj>
              </mc:Choice>
              <mc:Fallback>
                <p:oleObj name="Equation" r:id="rId5" imgW="1333440" imgH="253800" progId="Equation.3">
                  <p:embed/>
                  <p:pic>
                    <p:nvPicPr>
                      <p:cNvPr id="0" name=""/>
                      <p:cNvPicPr/>
                      <p:nvPr/>
                    </p:nvPicPr>
                    <p:blipFill>
                      <a:blip r:embed="rId6"/>
                      <a:stretch>
                        <a:fillRect/>
                      </a:stretch>
                    </p:blipFill>
                    <p:spPr>
                      <a:xfrm>
                        <a:off x="5157788" y="2686050"/>
                        <a:ext cx="2166937" cy="412750"/>
                      </a:xfrm>
                      <a:prstGeom prst="rect">
                        <a:avLst/>
                      </a:prstGeom>
                    </p:spPr>
                  </p:pic>
                </p:oleObj>
              </mc:Fallback>
            </mc:AlternateContent>
          </a:graphicData>
        </a:graphic>
      </p:graphicFrame>
    </p:spTree>
    <p:extLst>
      <p:ext uri="{BB962C8B-B14F-4D97-AF65-F5344CB8AC3E}">
        <p14:creationId xmlns:p14="http://schemas.microsoft.com/office/powerpoint/2010/main" val="33914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
        <p:nvSpPr>
          <p:cNvPr id="7" name="Rectangle 6"/>
          <p:cNvSpPr/>
          <p:nvPr/>
        </p:nvSpPr>
        <p:spPr>
          <a:xfrm>
            <a:off x="244150" y="1477345"/>
            <a:ext cx="5470850" cy="369332"/>
          </a:xfrm>
          <a:prstGeom prst="rect">
            <a:avLst/>
          </a:prstGeom>
        </p:spPr>
        <p:txBody>
          <a:bodyPr wrap="square">
            <a:spAutoFit/>
          </a:bodyPr>
          <a:lstStyle/>
          <a:p>
            <a:r>
              <a:rPr lang="en-US" dirty="0"/>
              <a:t>Finish-to-Start </a:t>
            </a:r>
            <a:r>
              <a:rPr lang="en-US" dirty="0" smtClean="0"/>
              <a:t>Relationships </a:t>
            </a:r>
            <a:r>
              <a:rPr lang="en-US" dirty="0"/>
              <a:t>with Lag </a:t>
            </a:r>
            <a:r>
              <a:rPr lang="en-US" dirty="0" smtClean="0"/>
              <a:t>Values </a:t>
            </a:r>
            <a:r>
              <a:rPr lang="en-US" i="1" dirty="0" err="1" smtClean="0"/>
              <a:t>FS</a:t>
            </a:r>
            <a:r>
              <a:rPr lang="en-US" i="1" baseline="-25000" dirty="0" err="1" smtClean="0"/>
              <a:t>ij</a:t>
            </a:r>
            <a:r>
              <a:rPr lang="en-US" dirty="0"/>
              <a:t> :</a:t>
            </a:r>
            <a:endParaRPr lang="en-GB" i="1" baseline="-25000" dirty="0"/>
          </a:p>
        </p:txBody>
      </p:sp>
      <p:graphicFrame>
        <p:nvGraphicFramePr>
          <p:cNvPr id="8" name="Object 7"/>
          <p:cNvGraphicFramePr>
            <a:graphicFrameLocks noChangeAspect="1"/>
          </p:cNvGraphicFramePr>
          <p:nvPr>
            <p:extLst>
              <p:ext uri="{D42A27DB-BD31-4B8C-83A1-F6EECF244321}">
                <p14:modId xmlns:p14="http://schemas.microsoft.com/office/powerpoint/2010/main" val="3063033915"/>
              </p:ext>
            </p:extLst>
          </p:nvPr>
        </p:nvGraphicFramePr>
        <p:xfrm>
          <a:off x="914400" y="1983202"/>
          <a:ext cx="2632075" cy="609600"/>
        </p:xfrm>
        <a:graphic>
          <a:graphicData uri="http://schemas.openxmlformats.org/presentationml/2006/ole">
            <mc:AlternateContent xmlns:mc="http://schemas.openxmlformats.org/markup-compatibility/2006">
              <mc:Choice xmlns:v="urn:schemas-microsoft-com:vml" Requires="v">
                <p:oleObj spid="_x0000_s20724" name="Equation" r:id="rId3" imgW="1041120" imgH="241200" progId="Equation.3">
                  <p:embed/>
                </p:oleObj>
              </mc:Choice>
              <mc:Fallback>
                <p:oleObj name="Equation" r:id="rId3" imgW="1041120" imgH="241200" progId="Equation.3">
                  <p:embed/>
                  <p:pic>
                    <p:nvPicPr>
                      <p:cNvPr id="7" name="Object 6"/>
                      <p:cNvPicPr/>
                      <p:nvPr/>
                    </p:nvPicPr>
                    <p:blipFill>
                      <a:blip r:embed="rId4"/>
                      <a:stretch>
                        <a:fillRect/>
                      </a:stretch>
                    </p:blipFill>
                    <p:spPr>
                      <a:xfrm>
                        <a:off x="914400" y="1983202"/>
                        <a:ext cx="2632075" cy="609600"/>
                      </a:xfrm>
                      <a:prstGeom prst="rect">
                        <a:avLst/>
                      </a:prstGeom>
                      <a:solidFill>
                        <a:schemeClr val="accent1">
                          <a:lumMod val="40000"/>
                          <a:lumOff val="60000"/>
                        </a:schemeClr>
                      </a:solidFill>
                    </p:spPr>
                  </p:pic>
                </p:oleObj>
              </mc:Fallback>
            </mc:AlternateContent>
          </a:graphicData>
        </a:graphic>
      </p:graphicFrame>
      <p:sp>
        <p:nvSpPr>
          <p:cNvPr id="10" name="Rectangle 9"/>
          <p:cNvSpPr/>
          <p:nvPr/>
        </p:nvSpPr>
        <p:spPr>
          <a:xfrm>
            <a:off x="331298" y="2714305"/>
            <a:ext cx="5917101" cy="369332"/>
          </a:xfrm>
          <a:prstGeom prst="rect">
            <a:avLst/>
          </a:prstGeom>
        </p:spPr>
        <p:txBody>
          <a:bodyPr wrap="square">
            <a:spAutoFit/>
          </a:bodyPr>
          <a:lstStyle/>
          <a:p>
            <a:r>
              <a:rPr lang="en-US" dirty="0" smtClean="0"/>
              <a:t>Start-to-Start </a:t>
            </a:r>
            <a:r>
              <a:rPr lang="en-US" dirty="0"/>
              <a:t>Relationships with Lag Values </a:t>
            </a:r>
            <a:r>
              <a:rPr lang="en-US" i="1" dirty="0" err="1" smtClean="0"/>
              <a:t>SS</a:t>
            </a:r>
            <a:r>
              <a:rPr lang="en-US" i="1" baseline="-25000" dirty="0" err="1" smtClean="0"/>
              <a:t>ij</a:t>
            </a:r>
            <a:r>
              <a:rPr lang="en-US" dirty="0"/>
              <a:t> :</a:t>
            </a:r>
            <a:endParaRPr lang="en-GB" i="1" baseline="-25000" dirty="0"/>
          </a:p>
        </p:txBody>
      </p:sp>
      <p:graphicFrame>
        <p:nvGraphicFramePr>
          <p:cNvPr id="11" name="Object 10"/>
          <p:cNvGraphicFramePr>
            <a:graphicFrameLocks noChangeAspect="1"/>
          </p:cNvGraphicFramePr>
          <p:nvPr>
            <p:extLst>
              <p:ext uri="{D42A27DB-BD31-4B8C-83A1-F6EECF244321}">
                <p14:modId xmlns:p14="http://schemas.microsoft.com/office/powerpoint/2010/main" val="2206843157"/>
              </p:ext>
            </p:extLst>
          </p:nvPr>
        </p:nvGraphicFramePr>
        <p:xfrm>
          <a:off x="981075" y="3155630"/>
          <a:ext cx="2565400" cy="609600"/>
        </p:xfrm>
        <a:graphic>
          <a:graphicData uri="http://schemas.openxmlformats.org/presentationml/2006/ole">
            <mc:AlternateContent xmlns:mc="http://schemas.openxmlformats.org/markup-compatibility/2006">
              <mc:Choice xmlns:v="urn:schemas-microsoft-com:vml" Requires="v">
                <p:oleObj spid="_x0000_s20725" name="Equation" r:id="rId5" imgW="1015920" imgH="241200" progId="Equation.3">
                  <p:embed/>
                </p:oleObj>
              </mc:Choice>
              <mc:Fallback>
                <p:oleObj name="Equation" r:id="rId5" imgW="1015920" imgH="241200" progId="Equation.3">
                  <p:embed/>
                  <p:pic>
                    <p:nvPicPr>
                      <p:cNvPr id="7" name="Object 6"/>
                      <p:cNvPicPr/>
                      <p:nvPr/>
                    </p:nvPicPr>
                    <p:blipFill>
                      <a:blip r:embed="rId6"/>
                      <a:stretch>
                        <a:fillRect/>
                      </a:stretch>
                    </p:blipFill>
                    <p:spPr>
                      <a:xfrm>
                        <a:off x="981075" y="3155630"/>
                        <a:ext cx="2565400" cy="609600"/>
                      </a:xfrm>
                      <a:prstGeom prst="rect">
                        <a:avLst/>
                      </a:prstGeom>
                      <a:solidFill>
                        <a:schemeClr val="accent1">
                          <a:lumMod val="40000"/>
                          <a:lumOff val="60000"/>
                        </a:schemeClr>
                      </a:solidFill>
                    </p:spPr>
                  </p:pic>
                </p:oleObj>
              </mc:Fallback>
            </mc:AlternateContent>
          </a:graphicData>
        </a:graphic>
      </p:graphicFrame>
      <p:sp>
        <p:nvSpPr>
          <p:cNvPr id="13" name="Rectangle 12"/>
          <p:cNvSpPr/>
          <p:nvPr/>
        </p:nvSpPr>
        <p:spPr>
          <a:xfrm>
            <a:off x="228600" y="3917178"/>
            <a:ext cx="5867400" cy="369332"/>
          </a:xfrm>
          <a:prstGeom prst="rect">
            <a:avLst/>
          </a:prstGeom>
        </p:spPr>
        <p:txBody>
          <a:bodyPr wrap="square">
            <a:spAutoFit/>
          </a:bodyPr>
          <a:lstStyle/>
          <a:p>
            <a:r>
              <a:rPr lang="en-US" dirty="0" smtClean="0"/>
              <a:t>Finish-to-Finish </a:t>
            </a:r>
            <a:r>
              <a:rPr lang="en-US" dirty="0"/>
              <a:t>Relationships with Lag Values </a:t>
            </a:r>
            <a:r>
              <a:rPr lang="en-US" i="1" dirty="0" err="1" smtClean="0"/>
              <a:t>FF</a:t>
            </a:r>
            <a:r>
              <a:rPr lang="en-US" i="1" baseline="-25000" dirty="0" err="1" smtClean="0"/>
              <a:t>ij</a:t>
            </a:r>
            <a:r>
              <a:rPr lang="en-US" dirty="0"/>
              <a:t> :</a:t>
            </a:r>
            <a:endParaRPr lang="en-GB" i="1" baseline="-25000" dirty="0"/>
          </a:p>
        </p:txBody>
      </p:sp>
      <p:graphicFrame>
        <p:nvGraphicFramePr>
          <p:cNvPr id="14" name="Object 13"/>
          <p:cNvGraphicFramePr>
            <a:graphicFrameLocks noChangeAspect="1"/>
          </p:cNvGraphicFramePr>
          <p:nvPr>
            <p:extLst>
              <p:ext uri="{D42A27DB-BD31-4B8C-83A1-F6EECF244321}">
                <p14:modId xmlns:p14="http://schemas.microsoft.com/office/powerpoint/2010/main" val="2658184401"/>
              </p:ext>
            </p:extLst>
          </p:nvPr>
        </p:nvGraphicFramePr>
        <p:xfrm>
          <a:off x="564356" y="4400471"/>
          <a:ext cx="3398837" cy="609600"/>
        </p:xfrm>
        <a:graphic>
          <a:graphicData uri="http://schemas.openxmlformats.org/presentationml/2006/ole">
            <mc:AlternateContent xmlns:mc="http://schemas.openxmlformats.org/markup-compatibility/2006">
              <mc:Choice xmlns:v="urn:schemas-microsoft-com:vml" Requires="v">
                <p:oleObj spid="_x0000_s20726" name="Equation" r:id="rId7" imgW="1346040" imgH="241200" progId="Equation.3">
                  <p:embed/>
                </p:oleObj>
              </mc:Choice>
              <mc:Fallback>
                <p:oleObj name="Equation" r:id="rId7" imgW="1346040" imgH="241200" progId="Equation.3">
                  <p:embed/>
                  <p:pic>
                    <p:nvPicPr>
                      <p:cNvPr id="7" name="Object 6"/>
                      <p:cNvPicPr/>
                      <p:nvPr/>
                    </p:nvPicPr>
                    <p:blipFill>
                      <a:blip r:embed="rId8"/>
                      <a:stretch>
                        <a:fillRect/>
                      </a:stretch>
                    </p:blipFill>
                    <p:spPr>
                      <a:xfrm>
                        <a:off x="564356" y="4400471"/>
                        <a:ext cx="3398837" cy="609600"/>
                      </a:xfrm>
                      <a:prstGeom prst="rect">
                        <a:avLst/>
                      </a:prstGeom>
                      <a:solidFill>
                        <a:schemeClr val="accent1">
                          <a:lumMod val="40000"/>
                          <a:lumOff val="60000"/>
                        </a:schemeClr>
                      </a:solidFill>
                    </p:spPr>
                  </p:pic>
                </p:oleObj>
              </mc:Fallback>
            </mc:AlternateContent>
          </a:graphicData>
        </a:graphic>
      </p:graphicFrame>
      <p:sp>
        <p:nvSpPr>
          <p:cNvPr id="16" name="Rectangle 15"/>
          <p:cNvSpPr/>
          <p:nvPr/>
        </p:nvSpPr>
        <p:spPr>
          <a:xfrm>
            <a:off x="152400" y="5219794"/>
            <a:ext cx="5867400" cy="369332"/>
          </a:xfrm>
          <a:prstGeom prst="rect">
            <a:avLst/>
          </a:prstGeom>
        </p:spPr>
        <p:txBody>
          <a:bodyPr wrap="square">
            <a:spAutoFit/>
          </a:bodyPr>
          <a:lstStyle/>
          <a:p>
            <a:r>
              <a:rPr lang="en-US" dirty="0" smtClean="0"/>
              <a:t>Start-to-Finish </a:t>
            </a:r>
            <a:r>
              <a:rPr lang="en-US" dirty="0"/>
              <a:t>Relationships with Lag Values </a:t>
            </a:r>
            <a:r>
              <a:rPr lang="en-US" i="1" dirty="0" err="1" smtClean="0"/>
              <a:t>SF</a:t>
            </a:r>
            <a:r>
              <a:rPr lang="en-US" i="1" baseline="-25000" dirty="0" err="1" smtClean="0"/>
              <a:t>ij</a:t>
            </a:r>
            <a:r>
              <a:rPr lang="en-US" dirty="0"/>
              <a:t> :</a:t>
            </a:r>
            <a:endParaRPr lang="en-GB" i="1" baseline="-25000" dirty="0"/>
          </a:p>
        </p:txBody>
      </p:sp>
      <p:graphicFrame>
        <p:nvGraphicFramePr>
          <p:cNvPr id="17" name="Object 16"/>
          <p:cNvGraphicFramePr>
            <a:graphicFrameLocks noChangeAspect="1"/>
          </p:cNvGraphicFramePr>
          <p:nvPr>
            <p:extLst>
              <p:ext uri="{D42A27DB-BD31-4B8C-83A1-F6EECF244321}">
                <p14:modId xmlns:p14="http://schemas.microsoft.com/office/powerpoint/2010/main" val="3573247564"/>
              </p:ext>
            </p:extLst>
          </p:nvPr>
        </p:nvGraphicFramePr>
        <p:xfrm>
          <a:off x="695170" y="5691538"/>
          <a:ext cx="2786062" cy="509587"/>
        </p:xfrm>
        <a:graphic>
          <a:graphicData uri="http://schemas.openxmlformats.org/presentationml/2006/ole">
            <mc:AlternateContent xmlns:mc="http://schemas.openxmlformats.org/markup-compatibility/2006">
              <mc:Choice xmlns:v="urn:schemas-microsoft-com:vml" Requires="v">
                <p:oleObj spid="_x0000_s20727" name="Equation" r:id="rId9" imgW="1320480" imgH="241200" progId="Equation.3">
                  <p:embed/>
                </p:oleObj>
              </mc:Choice>
              <mc:Fallback>
                <p:oleObj name="Equation" r:id="rId9" imgW="1320480" imgH="241200" progId="Equation.3">
                  <p:embed/>
                  <p:pic>
                    <p:nvPicPr>
                      <p:cNvPr id="7" name="Object 6"/>
                      <p:cNvPicPr/>
                      <p:nvPr/>
                    </p:nvPicPr>
                    <p:blipFill>
                      <a:blip r:embed="rId10"/>
                      <a:stretch>
                        <a:fillRect/>
                      </a:stretch>
                    </p:blipFill>
                    <p:spPr>
                      <a:xfrm>
                        <a:off x="695170" y="5691538"/>
                        <a:ext cx="2786062" cy="509587"/>
                      </a:xfrm>
                      <a:prstGeom prst="rect">
                        <a:avLst/>
                      </a:prstGeom>
                      <a:solidFill>
                        <a:schemeClr val="accent1">
                          <a:lumMod val="40000"/>
                          <a:lumOff val="60000"/>
                        </a:schemeClr>
                      </a:solid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636828474"/>
              </p:ext>
            </p:extLst>
          </p:nvPr>
        </p:nvGraphicFramePr>
        <p:xfrm>
          <a:off x="5315353" y="1929638"/>
          <a:ext cx="2566987" cy="609600"/>
        </p:xfrm>
        <a:graphic>
          <a:graphicData uri="http://schemas.openxmlformats.org/presentationml/2006/ole">
            <mc:AlternateContent xmlns:mc="http://schemas.openxmlformats.org/markup-compatibility/2006">
              <mc:Choice xmlns:v="urn:schemas-microsoft-com:vml" Requires="v">
                <p:oleObj spid="_x0000_s20728" name="Equation" r:id="rId11" imgW="1015920" imgH="241200" progId="Equation.3">
                  <p:embed/>
                </p:oleObj>
              </mc:Choice>
              <mc:Fallback>
                <p:oleObj name="Equation" r:id="rId11" imgW="1015920" imgH="241200" progId="Equation.3">
                  <p:embed/>
                  <p:pic>
                    <p:nvPicPr>
                      <p:cNvPr id="10" name="Object 9"/>
                      <p:cNvPicPr/>
                      <p:nvPr/>
                    </p:nvPicPr>
                    <p:blipFill>
                      <a:blip r:embed="rId12"/>
                      <a:stretch>
                        <a:fillRect/>
                      </a:stretch>
                    </p:blipFill>
                    <p:spPr>
                      <a:xfrm>
                        <a:off x="5315353" y="1929638"/>
                        <a:ext cx="2566987" cy="609600"/>
                      </a:xfrm>
                      <a:prstGeom prst="rect">
                        <a:avLst/>
                      </a:prstGeom>
                      <a:solidFill>
                        <a:schemeClr val="accent1">
                          <a:lumMod val="40000"/>
                          <a:lumOff val="60000"/>
                        </a:schemeClr>
                      </a:solid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617070645"/>
              </p:ext>
            </p:extLst>
          </p:nvPr>
        </p:nvGraphicFramePr>
        <p:xfrm>
          <a:off x="4964516" y="3064439"/>
          <a:ext cx="3268662" cy="608013"/>
        </p:xfrm>
        <a:graphic>
          <a:graphicData uri="http://schemas.openxmlformats.org/presentationml/2006/ole">
            <mc:AlternateContent xmlns:mc="http://schemas.openxmlformats.org/markup-compatibility/2006">
              <mc:Choice xmlns:v="urn:schemas-microsoft-com:vml" Requires="v">
                <p:oleObj spid="_x0000_s20729" name="Equation" r:id="rId13" imgW="1295280" imgH="241200" progId="Equation.3">
                  <p:embed/>
                </p:oleObj>
              </mc:Choice>
              <mc:Fallback>
                <p:oleObj name="Equation" r:id="rId13" imgW="1295280" imgH="241200" progId="Equation.3">
                  <p:embed/>
                  <p:pic>
                    <p:nvPicPr>
                      <p:cNvPr id="10" name="Object 9"/>
                      <p:cNvPicPr/>
                      <p:nvPr/>
                    </p:nvPicPr>
                    <p:blipFill>
                      <a:blip r:embed="rId14"/>
                      <a:stretch>
                        <a:fillRect/>
                      </a:stretch>
                    </p:blipFill>
                    <p:spPr>
                      <a:xfrm>
                        <a:off x="4964516" y="3064439"/>
                        <a:ext cx="3268662" cy="608013"/>
                      </a:xfrm>
                      <a:prstGeom prst="rect">
                        <a:avLst/>
                      </a:prstGeom>
                      <a:solidFill>
                        <a:schemeClr val="accent1">
                          <a:lumMod val="40000"/>
                          <a:lumOff val="60000"/>
                        </a:schemeClr>
                      </a:solid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14576334"/>
              </p:ext>
            </p:extLst>
          </p:nvPr>
        </p:nvGraphicFramePr>
        <p:xfrm>
          <a:off x="5425436" y="4380096"/>
          <a:ext cx="2565400" cy="609600"/>
        </p:xfrm>
        <a:graphic>
          <a:graphicData uri="http://schemas.openxmlformats.org/presentationml/2006/ole">
            <mc:AlternateContent xmlns:mc="http://schemas.openxmlformats.org/markup-compatibility/2006">
              <mc:Choice xmlns:v="urn:schemas-microsoft-com:vml" Requires="v">
                <p:oleObj spid="_x0000_s20730" name="Equation" r:id="rId15" imgW="1015920" imgH="241200" progId="Equation.3">
                  <p:embed/>
                </p:oleObj>
              </mc:Choice>
              <mc:Fallback>
                <p:oleObj name="Equation" r:id="rId15" imgW="1015920" imgH="241200" progId="Equation.3">
                  <p:embed/>
                  <p:pic>
                    <p:nvPicPr>
                      <p:cNvPr id="10" name="Object 9"/>
                      <p:cNvPicPr/>
                      <p:nvPr/>
                    </p:nvPicPr>
                    <p:blipFill>
                      <a:blip r:embed="rId16"/>
                      <a:stretch>
                        <a:fillRect/>
                      </a:stretch>
                    </p:blipFill>
                    <p:spPr>
                      <a:xfrm>
                        <a:off x="5425436" y="4380096"/>
                        <a:ext cx="2565400" cy="609600"/>
                      </a:xfrm>
                      <a:prstGeom prst="rect">
                        <a:avLst/>
                      </a:prstGeom>
                      <a:solidFill>
                        <a:schemeClr val="accent1">
                          <a:lumMod val="40000"/>
                          <a:lumOff val="60000"/>
                        </a:schemeClr>
                      </a:solidFill>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514428415"/>
              </p:ext>
            </p:extLst>
          </p:nvPr>
        </p:nvGraphicFramePr>
        <p:xfrm>
          <a:off x="5423881" y="5701798"/>
          <a:ext cx="2565400" cy="477838"/>
        </p:xfrm>
        <a:graphic>
          <a:graphicData uri="http://schemas.openxmlformats.org/presentationml/2006/ole">
            <mc:AlternateContent xmlns:mc="http://schemas.openxmlformats.org/markup-compatibility/2006">
              <mc:Choice xmlns:v="urn:schemas-microsoft-com:vml" Requires="v">
                <p:oleObj spid="_x0000_s20731" name="Equation" r:id="rId17" imgW="1295280" imgH="241200" progId="Equation.3">
                  <p:embed/>
                </p:oleObj>
              </mc:Choice>
              <mc:Fallback>
                <p:oleObj name="Equation" r:id="rId17" imgW="1295280" imgH="241200" progId="Equation.3">
                  <p:embed/>
                  <p:pic>
                    <p:nvPicPr>
                      <p:cNvPr id="10" name="Object 9"/>
                      <p:cNvPicPr/>
                      <p:nvPr/>
                    </p:nvPicPr>
                    <p:blipFill>
                      <a:blip r:embed="rId18"/>
                      <a:stretch>
                        <a:fillRect/>
                      </a:stretch>
                    </p:blipFill>
                    <p:spPr>
                      <a:xfrm>
                        <a:off x="5423881" y="5701798"/>
                        <a:ext cx="2565400" cy="477838"/>
                      </a:xfrm>
                      <a:prstGeom prst="rect">
                        <a:avLst/>
                      </a:prstGeom>
                      <a:solidFill>
                        <a:schemeClr val="accent1">
                          <a:lumMod val="40000"/>
                          <a:lumOff val="60000"/>
                        </a:schemeClr>
                      </a:solidFill>
                    </p:spPr>
                  </p:pic>
                </p:oleObj>
              </mc:Fallback>
            </mc:AlternateContent>
          </a:graphicData>
        </a:graphic>
      </p:graphicFrame>
    </p:spTree>
    <p:extLst>
      <p:ext uri="{BB962C8B-B14F-4D97-AF65-F5344CB8AC3E}">
        <p14:creationId xmlns:p14="http://schemas.microsoft.com/office/powerpoint/2010/main" val="220920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Generalized Equations</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665396963"/>
              </p:ext>
            </p:extLst>
          </p:nvPr>
        </p:nvGraphicFramePr>
        <p:xfrm>
          <a:off x="252413" y="2357438"/>
          <a:ext cx="4121150" cy="2311400"/>
        </p:xfrm>
        <a:graphic>
          <a:graphicData uri="http://schemas.openxmlformats.org/presentationml/2006/ole">
            <mc:AlternateContent xmlns:mc="http://schemas.openxmlformats.org/markup-compatibility/2006">
              <mc:Choice xmlns:v="urn:schemas-microsoft-com:vml" Requires="v">
                <p:oleObj spid="_x0000_s13566" name="Equation" r:id="rId3" imgW="2082600" imgH="1168200" progId="Equation.3">
                  <p:embed/>
                </p:oleObj>
              </mc:Choice>
              <mc:Fallback>
                <p:oleObj name="Equation" r:id="rId3" imgW="2082600" imgH="1168200" progId="Equation.3">
                  <p:embed/>
                  <p:pic>
                    <p:nvPicPr>
                      <p:cNvPr id="0" name=""/>
                      <p:cNvPicPr/>
                      <p:nvPr/>
                    </p:nvPicPr>
                    <p:blipFill>
                      <a:blip r:embed="rId4"/>
                      <a:stretch>
                        <a:fillRect/>
                      </a:stretch>
                    </p:blipFill>
                    <p:spPr>
                      <a:xfrm>
                        <a:off x="252413" y="2357438"/>
                        <a:ext cx="4121150" cy="2311400"/>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293643" y="5185702"/>
          <a:ext cx="2144757" cy="529297"/>
        </p:xfrm>
        <a:graphic>
          <a:graphicData uri="http://schemas.openxmlformats.org/presentationml/2006/ole">
            <mc:AlternateContent xmlns:mc="http://schemas.openxmlformats.org/markup-compatibility/2006">
              <mc:Choice xmlns:v="urn:schemas-microsoft-com:vml" Requires="v">
                <p:oleObj spid="_x0000_s13567" name="Equation" r:id="rId5" imgW="977760" imgH="241200" progId="Equation.3">
                  <p:embed/>
                </p:oleObj>
              </mc:Choice>
              <mc:Fallback>
                <p:oleObj name="Equation" r:id="rId5" imgW="977760" imgH="241200" progId="Equation.3">
                  <p:embed/>
                  <p:pic>
                    <p:nvPicPr>
                      <p:cNvPr id="0" name=""/>
                      <p:cNvPicPr/>
                      <p:nvPr/>
                    </p:nvPicPr>
                    <p:blipFill>
                      <a:blip r:embed="rId6"/>
                      <a:stretch>
                        <a:fillRect/>
                      </a:stretch>
                    </p:blipFill>
                    <p:spPr>
                      <a:xfrm>
                        <a:off x="293643" y="5185702"/>
                        <a:ext cx="2144757" cy="529297"/>
                      </a:xfrm>
                      <a:prstGeom prst="rect">
                        <a:avLst/>
                      </a:prstGeom>
                    </p:spPr>
                  </p:pic>
                </p:oleObj>
              </mc:Fallback>
            </mc:AlternateContent>
          </a:graphicData>
        </a:graphic>
      </p:graphicFrame>
      <p:sp>
        <p:nvSpPr>
          <p:cNvPr id="9" name="TextBox 8"/>
          <p:cNvSpPr txBox="1"/>
          <p:nvPr/>
        </p:nvSpPr>
        <p:spPr>
          <a:xfrm>
            <a:off x="228600" y="1488203"/>
            <a:ext cx="4572000" cy="369332"/>
          </a:xfrm>
          <a:prstGeom prst="rect">
            <a:avLst/>
          </a:prstGeom>
          <a:noFill/>
        </p:spPr>
        <p:txBody>
          <a:bodyPr wrap="square" rtlCol="0">
            <a:spAutoFit/>
          </a:bodyPr>
          <a:lstStyle/>
          <a:p>
            <a:r>
              <a:rPr lang="en-US" b="1" dirty="0" smtClean="0">
                <a:solidFill>
                  <a:srgbClr val="C00000"/>
                </a:solidFill>
              </a:rPr>
              <a:t>FORWARD PASS COMPUTATIONS</a:t>
            </a:r>
            <a:endParaRPr lang="en-GB" b="1" dirty="0">
              <a:solidFill>
                <a:srgbClr val="C00000"/>
              </a:solidFill>
            </a:endParaRPr>
          </a:p>
        </p:txBody>
      </p:sp>
      <p:cxnSp>
        <p:nvCxnSpPr>
          <p:cNvPr id="11" name="Straight Connector 10"/>
          <p:cNvCxnSpPr/>
          <p:nvPr/>
        </p:nvCxnSpPr>
        <p:spPr>
          <a:xfrm>
            <a:off x="4572000" y="1524000"/>
            <a:ext cx="0" cy="4771055"/>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51536" y="1526609"/>
            <a:ext cx="4572000" cy="369332"/>
          </a:xfrm>
          <a:prstGeom prst="rect">
            <a:avLst/>
          </a:prstGeom>
          <a:noFill/>
        </p:spPr>
        <p:txBody>
          <a:bodyPr wrap="square" rtlCol="0">
            <a:spAutoFit/>
          </a:bodyPr>
          <a:lstStyle/>
          <a:p>
            <a:r>
              <a:rPr lang="en-US" b="1" dirty="0" smtClean="0">
                <a:solidFill>
                  <a:srgbClr val="C00000"/>
                </a:solidFill>
              </a:rPr>
              <a:t>BACKWARD PASS COMPUTATIONS</a:t>
            </a:r>
            <a:endParaRPr lang="en-GB" b="1" dirty="0">
              <a:solidFill>
                <a:srgbClr val="C00000"/>
              </a:solidFill>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4073712520"/>
              </p:ext>
            </p:extLst>
          </p:nvPr>
        </p:nvGraphicFramePr>
        <p:xfrm>
          <a:off x="4898318" y="2209801"/>
          <a:ext cx="3945182" cy="2254192"/>
        </p:xfrm>
        <a:graphic>
          <a:graphicData uri="http://schemas.openxmlformats.org/presentationml/2006/ole">
            <mc:AlternateContent xmlns:mc="http://schemas.openxmlformats.org/markup-compatibility/2006">
              <mc:Choice xmlns:v="urn:schemas-microsoft-com:vml" Requires="v">
                <p:oleObj spid="_x0000_s13568" name="Equation" r:id="rId7" imgW="2044440" imgH="1168200" progId="Equation.3">
                  <p:embed/>
                </p:oleObj>
              </mc:Choice>
              <mc:Fallback>
                <p:oleObj name="Equation" r:id="rId7" imgW="2044440" imgH="1168200" progId="Equation.3">
                  <p:embed/>
                  <p:pic>
                    <p:nvPicPr>
                      <p:cNvPr id="0" name=""/>
                      <p:cNvPicPr/>
                      <p:nvPr/>
                    </p:nvPicPr>
                    <p:blipFill>
                      <a:blip r:embed="rId8"/>
                      <a:stretch>
                        <a:fillRect/>
                      </a:stretch>
                    </p:blipFill>
                    <p:spPr>
                      <a:xfrm>
                        <a:off x="4898318" y="2209801"/>
                        <a:ext cx="3945182" cy="2254192"/>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76310513"/>
              </p:ext>
            </p:extLst>
          </p:nvPr>
        </p:nvGraphicFramePr>
        <p:xfrm>
          <a:off x="4802187" y="5185702"/>
          <a:ext cx="1978025" cy="500062"/>
        </p:xfrm>
        <a:graphic>
          <a:graphicData uri="http://schemas.openxmlformats.org/presentationml/2006/ole">
            <mc:AlternateContent xmlns:mc="http://schemas.openxmlformats.org/markup-compatibility/2006">
              <mc:Choice xmlns:v="urn:schemas-microsoft-com:vml" Requires="v">
                <p:oleObj spid="_x0000_s13569" name="Equation" r:id="rId9" imgW="901440" imgH="228600" progId="Equation.3">
                  <p:embed/>
                </p:oleObj>
              </mc:Choice>
              <mc:Fallback>
                <p:oleObj name="Equation" r:id="rId9" imgW="901440" imgH="228600" progId="Equation.3">
                  <p:embed/>
                  <p:pic>
                    <p:nvPicPr>
                      <p:cNvPr id="0" name=""/>
                      <p:cNvPicPr/>
                      <p:nvPr/>
                    </p:nvPicPr>
                    <p:blipFill>
                      <a:blip r:embed="rId10"/>
                      <a:stretch>
                        <a:fillRect/>
                      </a:stretch>
                    </p:blipFill>
                    <p:spPr>
                      <a:xfrm>
                        <a:off x="4802187" y="5185702"/>
                        <a:ext cx="1978025" cy="500062"/>
                      </a:xfrm>
                      <a:prstGeom prst="rect">
                        <a:avLst/>
                      </a:prstGeom>
                    </p:spPr>
                  </p:pic>
                </p:oleObj>
              </mc:Fallback>
            </mc:AlternateContent>
          </a:graphicData>
        </a:graphic>
      </p:graphicFrame>
    </p:spTree>
    <p:extLst>
      <p:ext uri="{BB962C8B-B14F-4D97-AF65-F5344CB8AC3E}">
        <p14:creationId xmlns:p14="http://schemas.microsoft.com/office/powerpoint/2010/main" val="258573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
            </a:r>
            <a:br>
              <a:rPr lang="en-US" sz="2400" b="1" dirty="0" smtClean="0"/>
            </a:br>
            <a:r>
              <a:rPr lang="en-US" sz="2400" b="1" dirty="0"/>
              <a:t/>
            </a:r>
            <a:br>
              <a:rPr lang="en-US" sz="2400" b="1" dirty="0"/>
            </a:br>
            <a:r>
              <a:rPr lang="en-US" sz="2000" b="1" dirty="0" smtClean="0"/>
              <a:t>Composite Start-to-Start and Finish-to-Finish (</a:t>
            </a:r>
            <a:r>
              <a:rPr lang="en-US" sz="2000" b="1" dirty="0" err="1" smtClean="0">
                <a:latin typeface="Times New Roman" panose="02020603050405020304" pitchFamily="18" charset="0"/>
                <a:cs typeface="Times New Roman" panose="02020603050405020304" pitchFamily="18" charset="0"/>
              </a:rPr>
              <a:t>ZZ</a:t>
            </a:r>
            <a:r>
              <a:rPr lang="en-US" sz="2000" b="1" baseline="-25000" dirty="0" err="1" smtClean="0">
                <a:latin typeface="Times New Roman" panose="02020603050405020304" pitchFamily="18" charset="0"/>
                <a:cs typeface="Times New Roman" panose="02020603050405020304" pitchFamily="18" charset="0"/>
              </a:rPr>
              <a:t>ij</a:t>
            </a:r>
            <a:r>
              <a:rPr lang="en-US" sz="2000" b="1" dirty="0" smtClean="0"/>
              <a:t>)Activity Precedence Relationships with Lag Values</a:t>
            </a:r>
            <a:endParaRPr lang="en-GB" sz="20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Rectangle 5"/>
          <p:cNvSpPr/>
          <p:nvPr/>
        </p:nvSpPr>
        <p:spPr>
          <a:xfrm>
            <a:off x="381000" y="1486170"/>
            <a:ext cx="8305800" cy="2492990"/>
          </a:xfrm>
          <a:prstGeom prst="rect">
            <a:avLst/>
          </a:prstGeom>
        </p:spPr>
        <p:txBody>
          <a:bodyPr wrap="square">
            <a:spAutoFit/>
          </a:bodyPr>
          <a:lstStyle/>
          <a:p>
            <a:pPr marL="363538" algn="just">
              <a:spcBef>
                <a:spcPts val="1200"/>
              </a:spcBef>
              <a:spcAft>
                <a:spcPts val="600"/>
              </a:spcAft>
              <a:defRPr/>
            </a:pPr>
            <a:r>
              <a:rPr lang="en-US" sz="2400" dirty="0" err="1" smtClean="0">
                <a:solidFill>
                  <a:srgbClr val="0033CC"/>
                </a:solidFill>
                <a:latin typeface="Times New Roman" panose="02020603050405020304" pitchFamily="18" charset="0"/>
                <a:cs typeface="Times New Roman" panose="02020603050405020304" pitchFamily="18" charset="0"/>
              </a:rPr>
              <a:t>ZZ</a:t>
            </a:r>
            <a:r>
              <a:rPr lang="en-US" sz="2400" baseline="-25000" dirty="0" err="1" smtClean="0">
                <a:solidFill>
                  <a:srgbClr val="0033CC"/>
                </a:solidFill>
                <a:latin typeface="Times New Roman" panose="02020603050405020304" pitchFamily="18" charset="0"/>
                <a:cs typeface="Times New Roman" panose="02020603050405020304" pitchFamily="18" charset="0"/>
              </a:rPr>
              <a:t>ij</a:t>
            </a:r>
            <a:r>
              <a:rPr lang="en-US" sz="2400" dirty="0" smtClean="0">
                <a:solidFill>
                  <a:srgbClr val="0033CC"/>
                </a:solidFill>
                <a:latin typeface="Times New Roman" panose="02020603050405020304" pitchFamily="18" charset="0"/>
                <a:cs typeface="Times New Roman" panose="02020603050405020304" pitchFamily="18" charset="0"/>
              </a:rPr>
              <a:t> </a:t>
            </a:r>
            <a:r>
              <a:rPr lang="en-US" sz="2400" dirty="0">
                <a:solidFill>
                  <a:srgbClr val="0033CC"/>
                </a:solidFill>
                <a:latin typeface="Times New Roman" panose="02020603050405020304" pitchFamily="18" charset="0"/>
                <a:cs typeface="Times New Roman" panose="02020603050405020304" pitchFamily="18" charset="0"/>
              </a:rPr>
              <a:t>is a combination of two constraints, i.e., a start-to-start and finish-to-finish relationship. It is written with the </a:t>
            </a:r>
            <a:r>
              <a:rPr lang="en-US" sz="2400" i="1" dirty="0" err="1">
                <a:solidFill>
                  <a:srgbClr val="0033CC"/>
                </a:solidFill>
                <a:latin typeface="Times New Roman" panose="02020603050405020304" pitchFamily="18" charset="0"/>
                <a:cs typeface="Times New Roman" panose="02020603050405020304" pitchFamily="18" charset="0"/>
              </a:rPr>
              <a:t>SS</a:t>
            </a:r>
            <a:r>
              <a:rPr lang="en-US" sz="2400" i="1" baseline="-25000" dirty="0" err="1">
                <a:solidFill>
                  <a:srgbClr val="0033CC"/>
                </a:solidFill>
                <a:latin typeface="Times New Roman" panose="02020603050405020304" pitchFamily="18" charset="0"/>
                <a:cs typeface="Times New Roman" panose="02020603050405020304" pitchFamily="18" charset="0"/>
              </a:rPr>
              <a:t>ij</a:t>
            </a:r>
            <a:r>
              <a:rPr lang="en-US" sz="2400" dirty="0">
                <a:solidFill>
                  <a:srgbClr val="0033CC"/>
                </a:solidFill>
                <a:latin typeface="Times New Roman" panose="02020603050405020304" pitchFamily="18" charset="0"/>
                <a:cs typeface="Times New Roman" panose="02020603050405020304" pitchFamily="18" charset="0"/>
              </a:rPr>
              <a:t> time units first, followed by the </a:t>
            </a:r>
            <a:r>
              <a:rPr lang="en-US" sz="2400" i="1" dirty="0" err="1">
                <a:solidFill>
                  <a:srgbClr val="0033CC"/>
                </a:solidFill>
                <a:latin typeface="Times New Roman" panose="02020603050405020304" pitchFamily="18" charset="0"/>
                <a:cs typeface="Times New Roman" panose="02020603050405020304" pitchFamily="18" charset="0"/>
              </a:rPr>
              <a:t>FF</a:t>
            </a:r>
            <a:r>
              <a:rPr lang="en-US" sz="2400" i="1" baseline="-25000" dirty="0" err="1">
                <a:solidFill>
                  <a:srgbClr val="0033CC"/>
                </a:solidFill>
                <a:latin typeface="Times New Roman" panose="02020603050405020304" pitchFamily="18" charset="0"/>
                <a:cs typeface="Times New Roman" panose="02020603050405020304" pitchFamily="18" charset="0"/>
              </a:rPr>
              <a:t>ij</a:t>
            </a:r>
            <a:r>
              <a:rPr lang="en-US" sz="2400" dirty="0">
                <a:solidFill>
                  <a:srgbClr val="0033CC"/>
                </a:solidFill>
                <a:latin typeface="Times New Roman" panose="02020603050405020304" pitchFamily="18" charset="0"/>
                <a:cs typeface="Times New Roman" panose="02020603050405020304" pitchFamily="18" charset="0"/>
              </a:rPr>
              <a:t> time units.</a:t>
            </a:r>
          </a:p>
          <a:p>
            <a:pPr marL="363538" algn="just">
              <a:spcBef>
                <a:spcPts val="1200"/>
              </a:spcBef>
              <a:spcAft>
                <a:spcPts val="600"/>
              </a:spcAft>
              <a:defRPr/>
            </a:pPr>
            <a:r>
              <a:rPr lang="en-US" dirty="0" smtClean="0">
                <a:latin typeface="Times New Roman" panose="02020603050405020304" pitchFamily="18" charset="0"/>
                <a:cs typeface="Times New Roman" panose="02020603050405020304" pitchFamily="18" charset="0"/>
              </a:rPr>
              <a:t>Example: </a:t>
            </a:r>
            <a:r>
              <a:rPr lang="en-US" dirty="0" err="1">
                <a:latin typeface="Times New Roman" panose="02020603050405020304" pitchFamily="18" charset="0"/>
                <a:cs typeface="Times New Roman" panose="02020603050405020304" pitchFamily="18" charset="0"/>
              </a:rPr>
              <a:t>ZZ</a:t>
            </a:r>
            <a:r>
              <a:rPr lang="en-US" baseline="-25000" dirty="0" err="1">
                <a:latin typeface="Times New Roman" panose="02020603050405020304" pitchFamily="18" charset="0"/>
                <a:cs typeface="Times New Roman" panose="02020603050405020304" pitchFamily="18" charset="0"/>
              </a:rPr>
              <a:t>ij</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5, </a:t>
            </a:r>
            <a:r>
              <a:rPr lang="en-US" dirty="0">
                <a:latin typeface="Times New Roman" panose="02020603050405020304" pitchFamily="18" charset="0"/>
                <a:cs typeface="Times New Roman" panose="02020603050405020304" pitchFamily="18" charset="0"/>
              </a:rPr>
              <a:t>6 </a:t>
            </a:r>
          </a:p>
          <a:p>
            <a:pPr marL="363538" algn="just">
              <a:spcBef>
                <a:spcPts val="1200"/>
              </a:spcBef>
              <a:spcAft>
                <a:spcPts val="600"/>
              </a:spcAft>
              <a:defRP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start of </a:t>
            </a:r>
            <a:r>
              <a:rPr lang="en-US" dirty="0" smtClean="0">
                <a:latin typeface="Times New Roman" panose="02020603050405020304" pitchFamily="18" charset="0"/>
                <a:cs typeface="Times New Roman" panose="02020603050405020304" pitchFamily="18" charset="0"/>
              </a:rPr>
              <a:t>activity </a:t>
            </a:r>
            <a:r>
              <a:rPr lang="en-US" i="1" dirty="0" smtClean="0">
                <a:latin typeface="Times New Roman" panose="02020603050405020304" pitchFamily="18" charset="0"/>
                <a:cs typeface="Times New Roman" panose="02020603050405020304" pitchFamily="18" charset="0"/>
              </a:rPr>
              <a:t>j</a:t>
            </a:r>
            <a:r>
              <a:rPr lang="en-US" dirty="0" smtClean="0">
                <a:latin typeface="Times New Roman" panose="02020603050405020304" pitchFamily="18" charset="0"/>
                <a:cs typeface="Times New Roman" panose="02020603050405020304" pitchFamily="18" charset="0"/>
              </a:rPr>
              <a:t> must </a:t>
            </a:r>
            <a:r>
              <a:rPr lang="en-US" dirty="0">
                <a:latin typeface="Times New Roman" panose="02020603050405020304" pitchFamily="18" charset="0"/>
                <a:cs typeface="Times New Roman" panose="02020603050405020304" pitchFamily="18" charset="0"/>
              </a:rPr>
              <a:t>lag 5 units after the start of </a:t>
            </a:r>
            <a:r>
              <a:rPr lang="en-US" dirty="0" smtClean="0">
                <a:latin typeface="Times New Roman" panose="02020603050405020304" pitchFamily="18" charset="0"/>
                <a:cs typeface="Times New Roman" panose="02020603050405020304" pitchFamily="18" charset="0"/>
              </a:rPr>
              <a:t>activity </a:t>
            </a:r>
            <a:r>
              <a:rPr lang="en-US" i="1"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&amp; The finish of </a:t>
            </a:r>
            <a:r>
              <a:rPr lang="en-US" dirty="0" smtClean="0">
                <a:latin typeface="Times New Roman" panose="02020603050405020304" pitchFamily="18" charset="0"/>
                <a:cs typeface="Times New Roman" panose="02020603050405020304" pitchFamily="18" charset="0"/>
              </a:rPr>
              <a:t>activity </a:t>
            </a:r>
            <a:r>
              <a:rPr lang="en-US" i="1" dirty="0" smtClean="0">
                <a:latin typeface="Times New Roman" panose="02020603050405020304" pitchFamily="18" charset="0"/>
                <a:cs typeface="Times New Roman" panose="02020603050405020304" pitchFamily="18" charset="0"/>
              </a:rPr>
              <a:t>j</a:t>
            </a:r>
            <a:r>
              <a:rPr lang="en-US" dirty="0" smtClean="0">
                <a:latin typeface="Times New Roman" panose="02020603050405020304" pitchFamily="18" charset="0"/>
                <a:cs typeface="Times New Roman" panose="02020603050405020304" pitchFamily="18" charset="0"/>
              </a:rPr>
              <a:t> must </a:t>
            </a:r>
            <a:r>
              <a:rPr lang="en-US" dirty="0">
                <a:latin typeface="Times New Roman" panose="02020603050405020304" pitchFamily="18" charset="0"/>
                <a:cs typeface="Times New Roman" panose="02020603050405020304" pitchFamily="18" charset="0"/>
              </a:rPr>
              <a:t>lag 6 units after the finish of </a:t>
            </a:r>
            <a:r>
              <a:rPr lang="en-US" dirty="0" smtClean="0">
                <a:latin typeface="Times New Roman" panose="02020603050405020304" pitchFamily="18" charset="0"/>
                <a:cs typeface="Times New Roman" panose="02020603050405020304" pitchFamily="18" charset="0"/>
              </a:rPr>
              <a:t>activity </a:t>
            </a:r>
            <a:r>
              <a:rPr lang="en-US" i="1" dirty="0" smtClean="0">
                <a:latin typeface="Times New Roman" panose="02020603050405020304" pitchFamily="18" charset="0"/>
                <a:cs typeface="Times New Roman" panose="02020603050405020304" pitchFamily="18" charset="0"/>
              </a:rPr>
              <a:t>i</a:t>
            </a:r>
            <a:endParaRPr lang="en-US" i="1"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rotWithShape="1">
          <a:blip r:embed="rId2"/>
          <a:srcRect t="76514" b="7090"/>
          <a:stretch/>
        </p:blipFill>
        <p:spPr>
          <a:xfrm>
            <a:off x="1524000" y="4200778"/>
            <a:ext cx="6816385" cy="1209421"/>
          </a:xfrm>
          <a:prstGeom prst="rect">
            <a:avLst/>
          </a:prstGeom>
        </p:spPr>
      </p:pic>
    </p:spTree>
    <p:extLst>
      <p:ext uri="{BB962C8B-B14F-4D97-AF65-F5344CB8AC3E}">
        <p14:creationId xmlns:p14="http://schemas.microsoft.com/office/powerpoint/2010/main" val="34695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Representation</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graphicFrame>
        <p:nvGraphicFramePr>
          <p:cNvPr id="8" name="Table 7"/>
          <p:cNvGraphicFramePr>
            <a:graphicFrameLocks noGrp="1"/>
          </p:cNvGraphicFramePr>
          <p:nvPr>
            <p:extLst/>
          </p:nvPr>
        </p:nvGraphicFramePr>
        <p:xfrm>
          <a:off x="457200" y="2416578"/>
          <a:ext cx="2340260" cy="1224135"/>
        </p:xfrm>
        <a:graphic>
          <a:graphicData uri="http://schemas.openxmlformats.org/drawingml/2006/table">
            <a:tbl>
              <a:tblPr firstRow="1" bandRow="1">
                <a:tableStyleId>{5940675A-B579-460E-94D1-54222C63F5DA}</a:tableStyleId>
              </a:tblPr>
              <a:tblGrid>
                <a:gridCol w="46805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tblGrid>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Duration</a:t>
                      </a:r>
                    </a:p>
                  </a:txBody>
                  <a:tcPr>
                    <a:solidFill>
                      <a:schemeClr val="accent2">
                        <a:lumMod val="20000"/>
                        <a:lumOff val="8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extLst>
                  <a:ext uri="{0D108BD9-81ED-4DB2-BD59-A6C34878D82A}">
                    <a16:rowId xmlns:a16="http://schemas.microsoft.com/office/drawing/2014/main" val="10000"/>
                  </a:ext>
                </a:extLst>
              </a:tr>
              <a:tr h="408045">
                <a:tc gridSpan="3">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Activity (i)</a:t>
                      </a:r>
                    </a:p>
                  </a:txBody>
                  <a:tcPr>
                    <a:solidFill>
                      <a:srgbClr val="F8F9B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CC00CC"/>
                    </a:solidFill>
                  </a:tcPr>
                </a:tc>
                <a:tc>
                  <a:txBody>
                    <a:bodyPr/>
                    <a:lstStyle/>
                    <a:p>
                      <a:pPr algn="ctr"/>
                      <a:r>
                        <a:rPr lang="en-US" sz="1400" b="1" dirty="0" smtClean="0">
                          <a:latin typeface="Times New Roman" panose="02020603050405020304" pitchFamily="18" charset="0"/>
                          <a:cs typeface="Times New Roman" panose="02020603050405020304" pitchFamily="18" charset="0"/>
                        </a:rPr>
                        <a:t>Total</a:t>
                      </a:r>
                      <a:r>
                        <a:rPr lang="en-US" sz="1400" b="1" baseline="0" dirty="0" smtClean="0">
                          <a:latin typeface="Times New Roman" panose="02020603050405020304" pitchFamily="18" charset="0"/>
                          <a:cs typeface="Times New Roman" panose="02020603050405020304" pitchFamily="18" charset="0"/>
                        </a:rPr>
                        <a:t> Float</a:t>
                      </a:r>
                      <a:endParaRPr lang="en-US" sz="1400" b="1" dirty="0" smtClean="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nvPr>
        </p:nvGraphicFramePr>
        <p:xfrm>
          <a:off x="6422740" y="2380575"/>
          <a:ext cx="2340260" cy="1224135"/>
        </p:xfrm>
        <a:graphic>
          <a:graphicData uri="http://schemas.openxmlformats.org/drawingml/2006/table">
            <a:tbl>
              <a:tblPr firstRow="1" bandRow="1">
                <a:tableStyleId>{5940675A-B579-460E-94D1-54222C63F5DA}</a:tableStyleId>
              </a:tblPr>
              <a:tblGrid>
                <a:gridCol w="46805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tblGrid>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Duration</a:t>
                      </a:r>
                    </a:p>
                  </a:txBody>
                  <a:tcPr>
                    <a:solidFill>
                      <a:schemeClr val="accent2">
                        <a:lumMod val="20000"/>
                        <a:lumOff val="8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extLst>
                  <a:ext uri="{0D108BD9-81ED-4DB2-BD59-A6C34878D82A}">
                    <a16:rowId xmlns:a16="http://schemas.microsoft.com/office/drawing/2014/main" val="10000"/>
                  </a:ext>
                </a:extLst>
              </a:tr>
              <a:tr h="408045">
                <a:tc gridSpan="3">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 Activity (j)</a:t>
                      </a:r>
                    </a:p>
                  </a:txBody>
                  <a:tcPr>
                    <a:solidFill>
                      <a:srgbClr val="F8F9B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CC00CC"/>
                    </a:solidFill>
                  </a:tcPr>
                </a:tc>
                <a:tc>
                  <a:txBody>
                    <a:bodyPr/>
                    <a:lstStyle/>
                    <a:p>
                      <a:pPr algn="ctr"/>
                      <a:r>
                        <a:rPr lang="en-US" sz="1400" b="1" dirty="0" smtClean="0">
                          <a:latin typeface="Times New Roman" panose="02020603050405020304" pitchFamily="18" charset="0"/>
                          <a:cs typeface="Times New Roman" panose="02020603050405020304" pitchFamily="18" charset="0"/>
                        </a:rPr>
                        <a:t>Total Float</a:t>
                      </a:r>
                      <a:endParaRPr lang="en-US" sz="1400" b="1"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extLst>
                  <a:ext uri="{0D108BD9-81ED-4DB2-BD59-A6C34878D82A}">
                    <a16:rowId xmlns:a16="http://schemas.microsoft.com/office/drawing/2014/main" val="10002"/>
                  </a:ext>
                </a:extLst>
              </a:tr>
            </a:tbl>
          </a:graphicData>
        </a:graphic>
      </p:graphicFrame>
      <p:cxnSp>
        <p:nvCxnSpPr>
          <p:cNvPr id="11" name="Straight Arrow Connector 10"/>
          <p:cNvCxnSpPr/>
          <p:nvPr/>
        </p:nvCxnSpPr>
        <p:spPr>
          <a:xfrm>
            <a:off x="2819400" y="3042084"/>
            <a:ext cx="3583871"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15884" y="3079476"/>
            <a:ext cx="3390901" cy="338554"/>
          </a:xfrm>
          <a:prstGeom prst="rect">
            <a:avLst/>
          </a:prstGeom>
          <a:noFill/>
        </p:spPr>
        <p:txBody>
          <a:bodyPr wrap="square" rtlCol="0">
            <a:spAutoFit/>
          </a:bodyPr>
          <a:lstStyle/>
          <a:p>
            <a:r>
              <a:rPr lang="en-US" sz="1600" b="1" dirty="0" smtClean="0">
                <a:solidFill>
                  <a:srgbClr val="0000CC"/>
                </a:solidFill>
                <a:latin typeface="Times New Roman" panose="02020603050405020304" pitchFamily="18" charset="0"/>
                <a:cs typeface="Times New Roman" panose="02020603050405020304" pitchFamily="18" charset="0"/>
              </a:rPr>
              <a:t>Constraints with lag/lead Durations</a:t>
            </a:r>
            <a:endParaRPr lang="en-US" sz="1600" b="1" dirty="0">
              <a:solidFill>
                <a:srgbClr val="0000CC"/>
              </a:solidFill>
              <a:latin typeface="Times New Roman" panose="02020603050405020304" pitchFamily="18" charset="0"/>
              <a:cs typeface="Times New Roman" panose="02020603050405020304" pitchFamily="18" charset="0"/>
            </a:endParaRPr>
          </a:p>
        </p:txBody>
      </p:sp>
      <p:graphicFrame>
        <p:nvGraphicFramePr>
          <p:cNvPr id="13" name="Object 12"/>
          <p:cNvGraphicFramePr>
            <a:graphicFrameLocks noChangeAspect="1"/>
          </p:cNvGraphicFramePr>
          <p:nvPr>
            <p:extLst/>
          </p:nvPr>
        </p:nvGraphicFramePr>
        <p:xfrm>
          <a:off x="4191000" y="1680947"/>
          <a:ext cx="1371600" cy="1353636"/>
        </p:xfrm>
        <a:graphic>
          <a:graphicData uri="http://schemas.openxmlformats.org/presentationml/2006/ole">
            <mc:AlternateContent xmlns:mc="http://schemas.openxmlformats.org/markup-compatibility/2006">
              <mc:Choice xmlns:v="urn:schemas-microsoft-com:vml" Requires="v">
                <p:oleObj spid="_x0000_s14397" name="Equation" r:id="rId3" imgW="1307880" imgH="1396800" progId="Equation.3">
                  <p:embed/>
                </p:oleObj>
              </mc:Choice>
              <mc:Fallback>
                <p:oleObj name="Equation" r:id="rId3" imgW="1307880" imgH="1396800" progId="Equation.3">
                  <p:embed/>
                  <p:pic>
                    <p:nvPicPr>
                      <p:cNvPr id="0" name=""/>
                      <p:cNvPicPr>
                        <a:picLocks noChangeAspect="1" noChangeArrowheads="1"/>
                      </p:cNvPicPr>
                      <p:nvPr/>
                    </p:nvPicPr>
                    <p:blipFill>
                      <a:blip r:embed="rId4"/>
                      <a:srcRect/>
                      <a:stretch>
                        <a:fillRect/>
                      </a:stretch>
                    </p:blipFill>
                    <p:spPr bwMode="auto">
                      <a:xfrm>
                        <a:off x="4191000" y="1680947"/>
                        <a:ext cx="1371600" cy="1353636"/>
                      </a:xfrm>
                      <a:prstGeom prst="rect">
                        <a:avLst/>
                      </a:prstGeom>
                      <a:solidFill>
                        <a:schemeClr val="bg1"/>
                      </a:solidFill>
                      <a:ln w="9525">
                        <a:noFill/>
                        <a:miter lim="800000"/>
                        <a:headEnd/>
                        <a:tailEnd/>
                      </a:ln>
                    </p:spPr>
                  </p:pic>
                </p:oleObj>
              </mc:Fallback>
            </mc:AlternateContent>
          </a:graphicData>
        </a:graphic>
      </p:graphicFrame>
    </p:spTree>
    <p:extLst>
      <p:ext uri="{BB962C8B-B14F-4D97-AF65-F5344CB8AC3E}">
        <p14:creationId xmlns:p14="http://schemas.microsoft.com/office/powerpoint/2010/main" val="384177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80">
                                          <p:stCondLst>
                                            <p:cond delay="0"/>
                                          </p:stCondLst>
                                        </p:cTn>
                                        <p:tgtEl>
                                          <p:spTgt spid="9"/>
                                        </p:tgtEl>
                                      </p:cBhvr>
                                    </p:animEffect>
                                    <p:anim calcmode="lin" valueType="num">
                                      <p:cBhvr>
                                        <p:cTn id="2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9" dur="26">
                                          <p:stCondLst>
                                            <p:cond delay="650"/>
                                          </p:stCondLst>
                                        </p:cTn>
                                        <p:tgtEl>
                                          <p:spTgt spid="9"/>
                                        </p:tgtEl>
                                      </p:cBhvr>
                                      <p:to x="100000" y="60000"/>
                                    </p:animScale>
                                    <p:animScale>
                                      <p:cBhvr>
                                        <p:cTn id="30" dur="166" decel="50000">
                                          <p:stCondLst>
                                            <p:cond delay="676"/>
                                          </p:stCondLst>
                                        </p:cTn>
                                        <p:tgtEl>
                                          <p:spTgt spid="9"/>
                                        </p:tgtEl>
                                      </p:cBhvr>
                                      <p:to x="100000" y="100000"/>
                                    </p:animScale>
                                    <p:animScale>
                                      <p:cBhvr>
                                        <p:cTn id="31" dur="26">
                                          <p:stCondLst>
                                            <p:cond delay="1312"/>
                                          </p:stCondLst>
                                        </p:cTn>
                                        <p:tgtEl>
                                          <p:spTgt spid="9"/>
                                        </p:tgtEl>
                                      </p:cBhvr>
                                      <p:to x="100000" y="80000"/>
                                    </p:animScale>
                                    <p:animScale>
                                      <p:cBhvr>
                                        <p:cTn id="32" dur="166" decel="50000">
                                          <p:stCondLst>
                                            <p:cond delay="1338"/>
                                          </p:stCondLst>
                                        </p:cTn>
                                        <p:tgtEl>
                                          <p:spTgt spid="9"/>
                                        </p:tgtEl>
                                      </p:cBhvr>
                                      <p:to x="100000" y="100000"/>
                                    </p:animScale>
                                    <p:animScale>
                                      <p:cBhvr>
                                        <p:cTn id="33" dur="26">
                                          <p:stCondLst>
                                            <p:cond delay="1642"/>
                                          </p:stCondLst>
                                        </p:cTn>
                                        <p:tgtEl>
                                          <p:spTgt spid="9"/>
                                        </p:tgtEl>
                                      </p:cBhvr>
                                      <p:to x="100000" y="90000"/>
                                    </p:animScale>
                                    <p:animScale>
                                      <p:cBhvr>
                                        <p:cTn id="34" dur="166" decel="50000">
                                          <p:stCondLst>
                                            <p:cond delay="1668"/>
                                          </p:stCondLst>
                                        </p:cTn>
                                        <p:tgtEl>
                                          <p:spTgt spid="9"/>
                                        </p:tgtEl>
                                      </p:cBhvr>
                                      <p:to x="100000" y="100000"/>
                                    </p:animScale>
                                    <p:animScale>
                                      <p:cBhvr>
                                        <p:cTn id="35" dur="26">
                                          <p:stCondLst>
                                            <p:cond delay="1808"/>
                                          </p:stCondLst>
                                        </p:cTn>
                                        <p:tgtEl>
                                          <p:spTgt spid="9"/>
                                        </p:tgtEl>
                                      </p:cBhvr>
                                      <p:to x="100000" y="95000"/>
                                    </p:animScale>
                                    <p:animScale>
                                      <p:cBhvr>
                                        <p:cTn id="36" dur="166" decel="50000">
                                          <p:stCondLst>
                                            <p:cond delay="1834"/>
                                          </p:stCondLst>
                                        </p:cTn>
                                        <p:tgtEl>
                                          <p:spTgt spid="9"/>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80">
                                          <p:stCondLst>
                                            <p:cond delay="0"/>
                                          </p:stCondLst>
                                        </p:cTn>
                                        <p:tgtEl>
                                          <p:spTgt spid="11"/>
                                        </p:tgtEl>
                                      </p:cBhvr>
                                    </p:animEffect>
                                    <p:anim calcmode="lin" valueType="num">
                                      <p:cBhvr>
                                        <p:cTn id="4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5" dur="26">
                                          <p:stCondLst>
                                            <p:cond delay="650"/>
                                          </p:stCondLst>
                                        </p:cTn>
                                        <p:tgtEl>
                                          <p:spTgt spid="11"/>
                                        </p:tgtEl>
                                      </p:cBhvr>
                                      <p:to x="100000" y="60000"/>
                                    </p:animScale>
                                    <p:animScale>
                                      <p:cBhvr>
                                        <p:cTn id="46" dur="166" decel="50000">
                                          <p:stCondLst>
                                            <p:cond delay="676"/>
                                          </p:stCondLst>
                                        </p:cTn>
                                        <p:tgtEl>
                                          <p:spTgt spid="11"/>
                                        </p:tgtEl>
                                      </p:cBhvr>
                                      <p:to x="100000" y="100000"/>
                                    </p:animScale>
                                    <p:animScale>
                                      <p:cBhvr>
                                        <p:cTn id="47" dur="26">
                                          <p:stCondLst>
                                            <p:cond delay="1312"/>
                                          </p:stCondLst>
                                        </p:cTn>
                                        <p:tgtEl>
                                          <p:spTgt spid="11"/>
                                        </p:tgtEl>
                                      </p:cBhvr>
                                      <p:to x="100000" y="80000"/>
                                    </p:animScale>
                                    <p:animScale>
                                      <p:cBhvr>
                                        <p:cTn id="48" dur="166" decel="50000">
                                          <p:stCondLst>
                                            <p:cond delay="1338"/>
                                          </p:stCondLst>
                                        </p:cTn>
                                        <p:tgtEl>
                                          <p:spTgt spid="11"/>
                                        </p:tgtEl>
                                      </p:cBhvr>
                                      <p:to x="100000" y="100000"/>
                                    </p:animScale>
                                    <p:animScale>
                                      <p:cBhvr>
                                        <p:cTn id="49" dur="26">
                                          <p:stCondLst>
                                            <p:cond delay="1642"/>
                                          </p:stCondLst>
                                        </p:cTn>
                                        <p:tgtEl>
                                          <p:spTgt spid="11"/>
                                        </p:tgtEl>
                                      </p:cBhvr>
                                      <p:to x="100000" y="90000"/>
                                    </p:animScale>
                                    <p:animScale>
                                      <p:cBhvr>
                                        <p:cTn id="50" dur="166" decel="50000">
                                          <p:stCondLst>
                                            <p:cond delay="1668"/>
                                          </p:stCondLst>
                                        </p:cTn>
                                        <p:tgtEl>
                                          <p:spTgt spid="11"/>
                                        </p:tgtEl>
                                      </p:cBhvr>
                                      <p:to x="100000" y="100000"/>
                                    </p:animScale>
                                    <p:animScale>
                                      <p:cBhvr>
                                        <p:cTn id="51" dur="26">
                                          <p:stCondLst>
                                            <p:cond delay="1808"/>
                                          </p:stCondLst>
                                        </p:cTn>
                                        <p:tgtEl>
                                          <p:spTgt spid="11"/>
                                        </p:tgtEl>
                                      </p:cBhvr>
                                      <p:to x="100000" y="95000"/>
                                    </p:animScale>
                                    <p:animScale>
                                      <p:cBhvr>
                                        <p:cTn id="52" dur="166" decel="50000">
                                          <p:stCondLst>
                                            <p:cond delay="1834"/>
                                          </p:stCondLst>
                                        </p:cTn>
                                        <p:tgtEl>
                                          <p:spTgt spid="11"/>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down)">
                                      <p:cBhvr>
                                        <p:cTn id="55" dur="580">
                                          <p:stCondLst>
                                            <p:cond delay="0"/>
                                          </p:stCondLst>
                                        </p:cTn>
                                        <p:tgtEl>
                                          <p:spTgt spid="12"/>
                                        </p:tgtEl>
                                      </p:cBhvr>
                                    </p:animEffect>
                                    <p:anim calcmode="lin" valueType="num">
                                      <p:cBhvr>
                                        <p:cTn id="5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1" dur="26">
                                          <p:stCondLst>
                                            <p:cond delay="650"/>
                                          </p:stCondLst>
                                        </p:cTn>
                                        <p:tgtEl>
                                          <p:spTgt spid="12"/>
                                        </p:tgtEl>
                                      </p:cBhvr>
                                      <p:to x="100000" y="60000"/>
                                    </p:animScale>
                                    <p:animScale>
                                      <p:cBhvr>
                                        <p:cTn id="62" dur="166" decel="50000">
                                          <p:stCondLst>
                                            <p:cond delay="676"/>
                                          </p:stCondLst>
                                        </p:cTn>
                                        <p:tgtEl>
                                          <p:spTgt spid="12"/>
                                        </p:tgtEl>
                                      </p:cBhvr>
                                      <p:to x="100000" y="100000"/>
                                    </p:animScale>
                                    <p:animScale>
                                      <p:cBhvr>
                                        <p:cTn id="63" dur="26">
                                          <p:stCondLst>
                                            <p:cond delay="1312"/>
                                          </p:stCondLst>
                                        </p:cTn>
                                        <p:tgtEl>
                                          <p:spTgt spid="12"/>
                                        </p:tgtEl>
                                      </p:cBhvr>
                                      <p:to x="100000" y="80000"/>
                                    </p:animScale>
                                    <p:animScale>
                                      <p:cBhvr>
                                        <p:cTn id="64" dur="166" decel="50000">
                                          <p:stCondLst>
                                            <p:cond delay="1338"/>
                                          </p:stCondLst>
                                        </p:cTn>
                                        <p:tgtEl>
                                          <p:spTgt spid="12"/>
                                        </p:tgtEl>
                                      </p:cBhvr>
                                      <p:to x="100000" y="100000"/>
                                    </p:animScale>
                                    <p:animScale>
                                      <p:cBhvr>
                                        <p:cTn id="65" dur="26">
                                          <p:stCondLst>
                                            <p:cond delay="1642"/>
                                          </p:stCondLst>
                                        </p:cTn>
                                        <p:tgtEl>
                                          <p:spTgt spid="12"/>
                                        </p:tgtEl>
                                      </p:cBhvr>
                                      <p:to x="100000" y="90000"/>
                                    </p:animScale>
                                    <p:animScale>
                                      <p:cBhvr>
                                        <p:cTn id="66" dur="166" decel="50000">
                                          <p:stCondLst>
                                            <p:cond delay="1668"/>
                                          </p:stCondLst>
                                        </p:cTn>
                                        <p:tgtEl>
                                          <p:spTgt spid="12"/>
                                        </p:tgtEl>
                                      </p:cBhvr>
                                      <p:to x="100000" y="100000"/>
                                    </p:animScale>
                                    <p:animScale>
                                      <p:cBhvr>
                                        <p:cTn id="67" dur="26">
                                          <p:stCondLst>
                                            <p:cond delay="1808"/>
                                          </p:stCondLst>
                                        </p:cTn>
                                        <p:tgtEl>
                                          <p:spTgt spid="12"/>
                                        </p:tgtEl>
                                      </p:cBhvr>
                                      <p:to x="100000" y="95000"/>
                                    </p:animScale>
                                    <p:animScale>
                                      <p:cBhvr>
                                        <p:cTn id="68" dur="166" decel="50000">
                                          <p:stCondLst>
                                            <p:cond delay="1834"/>
                                          </p:stCondLst>
                                        </p:cTn>
                                        <p:tgtEl>
                                          <p:spTgt spid="12"/>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down)">
                                      <p:cBhvr>
                                        <p:cTn id="71" dur="580">
                                          <p:stCondLst>
                                            <p:cond delay="0"/>
                                          </p:stCondLst>
                                        </p:cTn>
                                        <p:tgtEl>
                                          <p:spTgt spid="13"/>
                                        </p:tgtEl>
                                      </p:cBhvr>
                                    </p:animEffect>
                                    <p:anim calcmode="lin" valueType="num">
                                      <p:cBhvr>
                                        <p:cTn id="7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7" dur="26">
                                          <p:stCondLst>
                                            <p:cond delay="650"/>
                                          </p:stCondLst>
                                        </p:cTn>
                                        <p:tgtEl>
                                          <p:spTgt spid="13"/>
                                        </p:tgtEl>
                                      </p:cBhvr>
                                      <p:to x="100000" y="60000"/>
                                    </p:animScale>
                                    <p:animScale>
                                      <p:cBhvr>
                                        <p:cTn id="78" dur="166" decel="50000">
                                          <p:stCondLst>
                                            <p:cond delay="676"/>
                                          </p:stCondLst>
                                        </p:cTn>
                                        <p:tgtEl>
                                          <p:spTgt spid="13"/>
                                        </p:tgtEl>
                                      </p:cBhvr>
                                      <p:to x="100000" y="100000"/>
                                    </p:animScale>
                                    <p:animScale>
                                      <p:cBhvr>
                                        <p:cTn id="79" dur="26">
                                          <p:stCondLst>
                                            <p:cond delay="1312"/>
                                          </p:stCondLst>
                                        </p:cTn>
                                        <p:tgtEl>
                                          <p:spTgt spid="13"/>
                                        </p:tgtEl>
                                      </p:cBhvr>
                                      <p:to x="100000" y="80000"/>
                                    </p:animScale>
                                    <p:animScale>
                                      <p:cBhvr>
                                        <p:cTn id="80" dur="166" decel="50000">
                                          <p:stCondLst>
                                            <p:cond delay="1338"/>
                                          </p:stCondLst>
                                        </p:cTn>
                                        <p:tgtEl>
                                          <p:spTgt spid="13"/>
                                        </p:tgtEl>
                                      </p:cBhvr>
                                      <p:to x="100000" y="100000"/>
                                    </p:animScale>
                                    <p:animScale>
                                      <p:cBhvr>
                                        <p:cTn id="81" dur="26">
                                          <p:stCondLst>
                                            <p:cond delay="1642"/>
                                          </p:stCondLst>
                                        </p:cTn>
                                        <p:tgtEl>
                                          <p:spTgt spid="13"/>
                                        </p:tgtEl>
                                      </p:cBhvr>
                                      <p:to x="100000" y="90000"/>
                                    </p:animScale>
                                    <p:animScale>
                                      <p:cBhvr>
                                        <p:cTn id="82" dur="166" decel="50000">
                                          <p:stCondLst>
                                            <p:cond delay="1668"/>
                                          </p:stCondLst>
                                        </p:cTn>
                                        <p:tgtEl>
                                          <p:spTgt spid="13"/>
                                        </p:tgtEl>
                                      </p:cBhvr>
                                      <p:to x="100000" y="100000"/>
                                    </p:animScale>
                                    <p:animScale>
                                      <p:cBhvr>
                                        <p:cTn id="83" dur="26">
                                          <p:stCondLst>
                                            <p:cond delay="1808"/>
                                          </p:stCondLst>
                                        </p:cTn>
                                        <p:tgtEl>
                                          <p:spTgt spid="13"/>
                                        </p:tgtEl>
                                      </p:cBhvr>
                                      <p:to x="100000" y="95000"/>
                                    </p:animScale>
                                    <p:animScale>
                                      <p:cBhvr>
                                        <p:cTn id="8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Free and Total Floats in Overlapping Networks</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sp>
        <p:nvSpPr>
          <p:cNvPr id="6" name="TextBox 5"/>
          <p:cNvSpPr txBox="1"/>
          <p:nvPr/>
        </p:nvSpPr>
        <p:spPr>
          <a:xfrm>
            <a:off x="665988" y="1587017"/>
            <a:ext cx="7848600" cy="1200329"/>
          </a:xfrm>
          <a:prstGeom prst="rect">
            <a:avLst/>
          </a:prstGeom>
          <a:noFill/>
        </p:spPr>
        <p:txBody>
          <a:bodyPr wrap="square" rtlCol="0">
            <a:spAutoFit/>
          </a:bodyPr>
          <a:lstStyle/>
          <a:p>
            <a:r>
              <a:rPr lang="en-US" dirty="0" smtClean="0">
                <a:solidFill>
                  <a:srgbClr val="2F0765"/>
                </a:solidFill>
              </a:rPr>
              <a:t>Free Float of an activity can be defined as time span in which the completion of the controlling date of an activity may occur and not delay the termination of the project nor delay the early status of the following activity.</a:t>
            </a:r>
            <a:endParaRPr lang="en-GB" dirty="0">
              <a:solidFill>
                <a:srgbClr val="2F0765"/>
              </a:solidFill>
            </a:endParaRPr>
          </a:p>
        </p:txBody>
      </p:sp>
      <p:sp>
        <p:nvSpPr>
          <p:cNvPr id="8" name="TextBox 7"/>
          <p:cNvSpPr txBox="1"/>
          <p:nvPr/>
        </p:nvSpPr>
        <p:spPr>
          <a:xfrm>
            <a:off x="1219200" y="5334000"/>
            <a:ext cx="6934200" cy="646331"/>
          </a:xfrm>
          <a:prstGeom prst="rect">
            <a:avLst/>
          </a:prstGeom>
          <a:noFill/>
        </p:spPr>
        <p:txBody>
          <a:bodyPr wrap="square" rtlCol="0">
            <a:spAutoFit/>
          </a:bodyPr>
          <a:lstStyle/>
          <a:p>
            <a:r>
              <a:rPr lang="en-US" dirty="0" smtClean="0">
                <a:solidFill>
                  <a:srgbClr val="2F0765"/>
                </a:solidFill>
              </a:rPr>
              <a:t>Total float (TF) equation is same as it was developed for the single relationship network.</a:t>
            </a:r>
            <a:endParaRPr lang="en-GB" dirty="0">
              <a:solidFill>
                <a:srgbClr val="2F0765"/>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877458604"/>
              </p:ext>
            </p:extLst>
          </p:nvPr>
        </p:nvGraphicFramePr>
        <p:xfrm>
          <a:off x="2316163" y="2932113"/>
          <a:ext cx="4090987" cy="1814512"/>
        </p:xfrm>
        <a:graphic>
          <a:graphicData uri="http://schemas.openxmlformats.org/presentationml/2006/ole">
            <mc:AlternateContent xmlns:mc="http://schemas.openxmlformats.org/markup-compatibility/2006">
              <mc:Choice xmlns:v="urn:schemas-microsoft-com:vml" Requires="v">
                <p:oleObj spid="_x0000_s22550" name="Equation" r:id="rId3" imgW="2120760" imgH="939600" progId="Equation.3">
                  <p:embed/>
                </p:oleObj>
              </mc:Choice>
              <mc:Fallback>
                <p:oleObj name="Equation" r:id="rId3" imgW="2120760" imgH="939600" progId="Equation.3">
                  <p:embed/>
                  <p:pic>
                    <p:nvPicPr>
                      <p:cNvPr id="0" name=""/>
                      <p:cNvPicPr/>
                      <p:nvPr/>
                    </p:nvPicPr>
                    <p:blipFill>
                      <a:blip r:embed="rId4"/>
                      <a:stretch>
                        <a:fillRect/>
                      </a:stretch>
                    </p:blipFill>
                    <p:spPr>
                      <a:xfrm>
                        <a:off x="2316163" y="2932113"/>
                        <a:ext cx="4090987" cy="1814512"/>
                      </a:xfrm>
                      <a:prstGeom prst="rect">
                        <a:avLst/>
                      </a:prstGeom>
                    </p:spPr>
                  </p:pic>
                </p:oleObj>
              </mc:Fallback>
            </mc:AlternateContent>
          </a:graphicData>
        </a:graphic>
      </p:graphicFrame>
    </p:spTree>
    <p:extLst>
      <p:ext uri="{BB962C8B-B14F-4D97-AF65-F5344CB8AC3E}">
        <p14:creationId xmlns:p14="http://schemas.microsoft.com/office/powerpoint/2010/main" val="283050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sp>
        <p:nvSpPr>
          <p:cNvPr id="6" name="Rectangle 5"/>
          <p:cNvSpPr/>
          <p:nvPr/>
        </p:nvSpPr>
        <p:spPr>
          <a:xfrm>
            <a:off x="228600" y="1325708"/>
            <a:ext cx="8607552" cy="1200329"/>
          </a:xfrm>
          <a:prstGeom prst="rect">
            <a:avLst/>
          </a:prstGeom>
        </p:spPr>
        <p:txBody>
          <a:bodyPr wrap="square">
            <a:spAutoFit/>
          </a:bodyPr>
          <a:lstStyle/>
          <a:p>
            <a:pPr algn="just"/>
            <a:r>
              <a:rPr lang="en-US" dirty="0">
                <a:solidFill>
                  <a:srgbClr val="3A34BC"/>
                </a:solidFill>
                <a:latin typeface="Times New Roman" pitchFamily="18" charset="0"/>
                <a:cs typeface="Times New Roman" pitchFamily="18" charset="0"/>
              </a:rPr>
              <a:t>For the given precedence diagram, complete the forward and backward pass calculations. Assume the project starts at T=0, and no splitting on activities is allowed. Also assume that the project latest allowable completion time (project duration) is scheduled  for 30 working days. </a:t>
            </a:r>
            <a:endParaRPr lang="en-US" dirty="0">
              <a:solidFill>
                <a:srgbClr val="3A34BC"/>
              </a:solidFill>
              <a:latin typeface="Times New Roman" pitchFamily="18" charset="0"/>
              <a:ea typeface="Times New Roman"/>
              <a:cs typeface="Times New Roman" pitchFamily="18" charset="0"/>
            </a:endParaRPr>
          </a:p>
        </p:txBody>
      </p:sp>
      <p:grpSp>
        <p:nvGrpSpPr>
          <p:cNvPr id="7" name="Group 6"/>
          <p:cNvGrpSpPr/>
          <p:nvPr/>
        </p:nvGrpSpPr>
        <p:grpSpPr>
          <a:xfrm>
            <a:off x="1802828" y="2707426"/>
            <a:ext cx="5893372" cy="3083774"/>
            <a:chOff x="1810977" y="2636912"/>
            <a:chExt cx="5893372" cy="3083774"/>
          </a:xfrm>
        </p:grpSpPr>
        <p:grpSp>
          <p:nvGrpSpPr>
            <p:cNvPr id="8" name="Group 46"/>
            <p:cNvGrpSpPr/>
            <p:nvPr/>
          </p:nvGrpSpPr>
          <p:grpSpPr>
            <a:xfrm>
              <a:off x="1810977" y="2636912"/>
              <a:ext cx="5893372" cy="3083774"/>
              <a:chOff x="974532" y="185628"/>
              <a:chExt cx="3936600" cy="1774851"/>
            </a:xfrm>
          </p:grpSpPr>
          <p:sp>
            <p:nvSpPr>
              <p:cNvPr id="10" name="TextBox 26"/>
              <p:cNvSpPr txBox="1"/>
              <p:nvPr/>
            </p:nvSpPr>
            <p:spPr>
              <a:xfrm>
                <a:off x="4339334" y="1649650"/>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FS</a:t>
                </a:r>
                <a:r>
                  <a:rPr lang="en-US" sz="1800" baseline="0" dirty="0">
                    <a:solidFill>
                      <a:srgbClr val="C00000"/>
                    </a:solidFill>
                    <a:latin typeface="Times New Roman" pitchFamily="18" charset="0"/>
                    <a:cs typeface="Times New Roman" pitchFamily="18" charset="0"/>
                  </a:rPr>
                  <a:t> 0</a:t>
                </a:r>
              </a:p>
            </p:txBody>
          </p:sp>
          <p:sp>
            <p:nvSpPr>
              <p:cNvPr id="11" name="TextBox 10"/>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SS</a:t>
                </a:r>
                <a:r>
                  <a:rPr lang="en-US" sz="1800" baseline="0" dirty="0">
                    <a:solidFill>
                      <a:srgbClr val="C00000"/>
                    </a:solidFill>
                    <a:latin typeface="Times New Roman" pitchFamily="18" charset="0"/>
                    <a:cs typeface="Times New Roman" pitchFamily="18" charset="0"/>
                  </a:rPr>
                  <a:t> 3</a:t>
                </a:r>
              </a:p>
              <a:p>
                <a:pPr algn="ctr"/>
                <a:r>
                  <a:rPr lang="en-US" sz="1800" baseline="0" dirty="0">
                    <a:solidFill>
                      <a:srgbClr val="C00000"/>
                    </a:solidFill>
                    <a:latin typeface="Times New Roman" pitchFamily="18" charset="0"/>
                    <a:cs typeface="Times New Roman" pitchFamily="18" charset="0"/>
                  </a:rPr>
                  <a:t>FF 4</a:t>
                </a:r>
                <a:endParaRPr lang="en-US" sz="1800" dirty="0">
                  <a:solidFill>
                    <a:srgbClr val="C00000"/>
                  </a:solidFill>
                  <a:latin typeface="Times New Roman" pitchFamily="18" charset="0"/>
                  <a:cs typeface="Times New Roman" pitchFamily="18" charset="0"/>
                </a:endParaRPr>
              </a:p>
            </p:txBody>
          </p:sp>
          <p:sp>
            <p:nvSpPr>
              <p:cNvPr id="12" name="TextBox 28"/>
              <p:cNvSpPr txBox="1"/>
              <p:nvPr/>
            </p:nvSpPr>
            <p:spPr>
              <a:xfrm>
                <a:off x="2666116" y="1211645"/>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SS</a:t>
                </a:r>
                <a:r>
                  <a:rPr lang="en-US" sz="1800" baseline="0" dirty="0">
                    <a:solidFill>
                      <a:srgbClr val="C00000"/>
                    </a:solidFill>
                    <a:latin typeface="Times New Roman" pitchFamily="18" charset="0"/>
                    <a:cs typeface="Times New Roman" pitchFamily="18" charset="0"/>
                  </a:rPr>
                  <a:t> 6</a:t>
                </a:r>
              </a:p>
            </p:txBody>
          </p:sp>
          <p:sp>
            <p:nvSpPr>
              <p:cNvPr id="13" name="TextBox 29"/>
              <p:cNvSpPr txBox="1"/>
              <p:nvPr/>
            </p:nvSpPr>
            <p:spPr>
              <a:xfrm>
                <a:off x="4400309" y="185628"/>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SF</a:t>
                </a:r>
                <a:r>
                  <a:rPr lang="en-US" sz="1800" baseline="0" dirty="0">
                    <a:solidFill>
                      <a:srgbClr val="C00000"/>
                    </a:solidFill>
                    <a:latin typeface="Times New Roman" pitchFamily="18" charset="0"/>
                    <a:cs typeface="Times New Roman" pitchFamily="18" charset="0"/>
                  </a:rPr>
                  <a:t> 12</a:t>
                </a:r>
              </a:p>
            </p:txBody>
          </p:sp>
        </p:grpSp>
        <p:sp>
          <p:nvSpPr>
            <p:cNvPr id="9" name="TextBox 8"/>
            <p:cNvSpPr txBox="1"/>
            <p:nvPr/>
          </p:nvSpPr>
          <p:spPr>
            <a:xfrm>
              <a:off x="4333726" y="373380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FS</a:t>
              </a:r>
              <a:r>
                <a:rPr lang="en-US" sz="1800" baseline="0" dirty="0">
                  <a:solidFill>
                    <a:srgbClr val="C00000"/>
                  </a:solidFill>
                  <a:latin typeface="Times New Roman" pitchFamily="18" charset="0"/>
                  <a:cs typeface="Times New Roman" pitchFamily="18" charset="0"/>
                </a:rPr>
                <a:t> 0</a:t>
              </a:r>
            </a:p>
          </p:txBody>
        </p:sp>
      </p:grpSp>
      <p:grpSp>
        <p:nvGrpSpPr>
          <p:cNvPr id="14" name="Group 13"/>
          <p:cNvGrpSpPr/>
          <p:nvPr/>
        </p:nvGrpSpPr>
        <p:grpSpPr>
          <a:xfrm>
            <a:off x="354453" y="2585666"/>
            <a:ext cx="8640960" cy="3672408"/>
            <a:chOff x="354453" y="2585666"/>
            <a:chExt cx="8640960" cy="3672408"/>
          </a:xfrm>
        </p:grpSpPr>
        <p:grpSp>
          <p:nvGrpSpPr>
            <p:cNvPr id="15" name="Group 14"/>
            <p:cNvGrpSpPr/>
            <p:nvPr/>
          </p:nvGrpSpPr>
          <p:grpSpPr>
            <a:xfrm>
              <a:off x="354453" y="2585666"/>
              <a:ext cx="8640960" cy="3672408"/>
              <a:chOff x="354453" y="2585666"/>
              <a:chExt cx="8640960" cy="3672408"/>
            </a:xfrm>
          </p:grpSpPr>
          <p:sp>
            <p:nvSpPr>
              <p:cNvPr id="22" name="TextBox 6"/>
              <p:cNvSpPr txBox="1"/>
              <p:nvPr/>
            </p:nvSpPr>
            <p:spPr>
              <a:xfrm>
                <a:off x="354453" y="3659908"/>
                <a:ext cx="1351450"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dirty="0">
                    <a:solidFill>
                      <a:srgbClr val="FF0000"/>
                    </a:solidFill>
                    <a:latin typeface="Times New Roman" pitchFamily="18" charset="0"/>
                    <a:cs typeface="Times New Roman" pitchFamily="18" charset="0"/>
                  </a:rPr>
                  <a:t>A</a:t>
                </a:r>
              </a:p>
              <a:p>
                <a:pPr algn="ctr"/>
                <a:r>
                  <a:rPr lang="en-US" sz="1800" dirty="0">
                    <a:latin typeface="Times New Roman" pitchFamily="18" charset="0"/>
                    <a:cs typeface="Times New Roman" pitchFamily="18" charset="0"/>
                  </a:rPr>
                  <a:t>Develop</a:t>
                </a:r>
                <a:r>
                  <a:rPr lang="en-US" sz="1800" baseline="0" dirty="0">
                    <a:latin typeface="Times New Roman" pitchFamily="18" charset="0"/>
                    <a:cs typeface="Times New Roman" pitchFamily="18" charset="0"/>
                  </a:rPr>
                  <a:t> system spec. </a:t>
                </a:r>
              </a:p>
              <a:p>
                <a:pPr algn="ctr"/>
                <a:r>
                  <a:rPr lang="en-US" sz="1800" baseline="0" dirty="0">
                    <a:latin typeface="Times New Roman" pitchFamily="18" charset="0"/>
                    <a:cs typeface="Times New Roman" pitchFamily="18" charset="0"/>
                  </a:rPr>
                  <a:t>(</a:t>
                </a:r>
                <a:r>
                  <a:rPr lang="en-US" sz="1800" b="1" baseline="0" dirty="0">
                    <a:solidFill>
                      <a:srgbClr val="0000CC"/>
                    </a:solidFill>
                    <a:latin typeface="Times New Roman" pitchFamily="18" charset="0"/>
                    <a:cs typeface="Times New Roman" pitchFamily="18" charset="0"/>
                  </a:rPr>
                  <a:t>D=8</a:t>
                </a:r>
                <a:r>
                  <a:rPr lang="en-US" sz="1800" baseline="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23" name="TextBox 8"/>
              <p:cNvSpPr txBox="1"/>
              <p:nvPr/>
            </p:nvSpPr>
            <p:spPr>
              <a:xfrm>
                <a:off x="5025539" y="4996464"/>
                <a:ext cx="1485598"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C</a:t>
                </a:r>
              </a:p>
              <a:p>
                <a:pPr algn="ctr"/>
                <a:r>
                  <a:rPr lang="en-US" sz="1800">
                    <a:latin typeface="Times New Roman" pitchFamily="18" charset="0"/>
                    <a:cs typeface="Times New Roman" pitchFamily="18" charset="0"/>
                  </a:rPr>
                  <a:t>Collect system data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D=4</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24" name="TextBox 9"/>
              <p:cNvSpPr txBox="1"/>
              <p:nvPr/>
            </p:nvSpPr>
            <p:spPr>
              <a:xfrm>
                <a:off x="5036947" y="2585666"/>
                <a:ext cx="1546199" cy="127410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D</a:t>
                </a:r>
              </a:p>
              <a:p>
                <a:pPr algn="ctr"/>
                <a:r>
                  <a:rPr lang="en-US" sz="1800">
                    <a:latin typeface="Times New Roman" pitchFamily="18" charset="0"/>
                    <a:cs typeface="Times New Roman" pitchFamily="18" charset="0"/>
                  </a:rPr>
                  <a:t>Test &amp; debug program</a:t>
                </a:r>
                <a:r>
                  <a:rPr lang="en-US" sz="1800" baseline="0">
                    <a:latin typeface="Times New Roman" pitchFamily="18" charset="0"/>
                    <a:cs typeface="Times New Roman" pitchFamily="18" charset="0"/>
                  </a:rPr>
                  <a:t>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D=6</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25" name="TextBox 10"/>
              <p:cNvSpPr txBox="1"/>
              <p:nvPr/>
            </p:nvSpPr>
            <p:spPr>
              <a:xfrm>
                <a:off x="7729160" y="4996464"/>
                <a:ext cx="1266253"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dirty="0">
                    <a:solidFill>
                      <a:srgbClr val="FF0000"/>
                    </a:solidFill>
                    <a:latin typeface="Times New Roman" pitchFamily="18" charset="0"/>
                    <a:cs typeface="Times New Roman" pitchFamily="18" charset="0"/>
                  </a:rPr>
                  <a:t>E</a:t>
                </a:r>
              </a:p>
              <a:p>
                <a:pPr algn="ctr"/>
                <a:r>
                  <a:rPr lang="en-US" sz="1800" dirty="0">
                    <a:latin typeface="Times New Roman" pitchFamily="18" charset="0"/>
                    <a:cs typeface="Times New Roman" pitchFamily="18" charset="0"/>
                  </a:rPr>
                  <a:t>Run program</a:t>
                </a:r>
              </a:p>
              <a:p>
                <a:pPr algn="ctr"/>
                <a:r>
                  <a:rPr lang="en-US" sz="1800" baseline="0" dirty="0">
                    <a:latin typeface="Times New Roman" pitchFamily="18" charset="0"/>
                    <a:cs typeface="Times New Roman" pitchFamily="18" charset="0"/>
                  </a:rPr>
                  <a:t>(</a:t>
                </a:r>
                <a:r>
                  <a:rPr lang="en-US" sz="1800" b="1" baseline="0" dirty="0">
                    <a:solidFill>
                      <a:srgbClr val="0000CC"/>
                    </a:solidFill>
                    <a:latin typeface="Times New Roman" pitchFamily="18" charset="0"/>
                    <a:cs typeface="Times New Roman" pitchFamily="18" charset="0"/>
                  </a:rPr>
                  <a:t>D=6</a:t>
                </a:r>
                <a:r>
                  <a:rPr lang="en-US" sz="1800" baseline="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26" name="TextBox 11"/>
              <p:cNvSpPr txBox="1"/>
              <p:nvPr/>
            </p:nvSpPr>
            <p:spPr>
              <a:xfrm>
                <a:off x="7717752" y="2585666"/>
                <a:ext cx="1254845" cy="1249118"/>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dirty="0">
                    <a:solidFill>
                      <a:srgbClr val="FF0000"/>
                    </a:solidFill>
                    <a:latin typeface="Times New Roman" pitchFamily="18" charset="0"/>
                    <a:cs typeface="Times New Roman" pitchFamily="18" charset="0"/>
                  </a:rPr>
                  <a:t>F</a:t>
                </a:r>
              </a:p>
              <a:p>
                <a:pPr algn="ctr"/>
                <a:r>
                  <a:rPr lang="en-US" sz="1800" dirty="0" smtClean="0">
                    <a:latin typeface="Times New Roman" pitchFamily="18" charset="0"/>
                    <a:cs typeface="Times New Roman" pitchFamily="18" charset="0"/>
                  </a:rPr>
                  <a:t>Document </a:t>
                </a:r>
                <a:r>
                  <a:rPr lang="en-US" sz="1800" dirty="0">
                    <a:latin typeface="Times New Roman" pitchFamily="18" charset="0"/>
                    <a:cs typeface="Times New Roman" pitchFamily="18" charset="0"/>
                  </a:rPr>
                  <a:t>program</a:t>
                </a:r>
                <a:r>
                  <a:rPr lang="en-US" sz="1800" baseline="0" dirty="0">
                    <a:latin typeface="Times New Roman" pitchFamily="18" charset="0"/>
                    <a:cs typeface="Times New Roman" pitchFamily="18" charset="0"/>
                  </a:rPr>
                  <a:t> </a:t>
                </a:r>
              </a:p>
              <a:p>
                <a:pPr algn="ctr"/>
                <a:r>
                  <a:rPr lang="en-US" sz="1800" baseline="0" dirty="0">
                    <a:latin typeface="Times New Roman" pitchFamily="18" charset="0"/>
                    <a:cs typeface="Times New Roman" pitchFamily="18" charset="0"/>
                  </a:rPr>
                  <a:t>(</a:t>
                </a:r>
                <a:r>
                  <a:rPr lang="en-US" sz="1800" b="1" baseline="0" dirty="0">
                    <a:solidFill>
                      <a:srgbClr val="0000CC"/>
                    </a:solidFill>
                    <a:latin typeface="Times New Roman" pitchFamily="18" charset="0"/>
                    <a:cs typeface="Times New Roman" pitchFamily="18" charset="0"/>
                  </a:rPr>
                  <a:t>D=12</a:t>
                </a:r>
                <a:r>
                  <a:rPr lang="en-US" sz="1800" baseline="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cxnSp>
            <p:nvCxnSpPr>
              <p:cNvPr id="27" name="Straight Arrow Connector 26"/>
              <p:cNvCxnSpPr>
                <a:stCxn id="24" idx="3"/>
                <a:endCxn id="26" idx="1"/>
              </p:cNvCxnSpPr>
              <p:nvPr/>
            </p:nvCxnSpPr>
            <p:spPr>
              <a:xfrm flipV="1">
                <a:off x="6583144" y="3210225"/>
                <a:ext cx="1134606"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3" idx="3"/>
                <a:endCxn id="25" idx="1"/>
              </p:cNvCxnSpPr>
              <p:nvPr/>
            </p:nvCxnSpPr>
            <p:spPr>
              <a:xfrm>
                <a:off x="6511137" y="5627269"/>
                <a:ext cx="1218023" cy="14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7"/>
              <p:cNvSpPr txBox="1"/>
              <p:nvPr/>
            </p:nvSpPr>
            <p:spPr>
              <a:xfrm>
                <a:off x="2504441" y="3672399"/>
                <a:ext cx="1450412"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dirty="0">
                    <a:solidFill>
                      <a:srgbClr val="FF0000"/>
                    </a:solidFill>
                    <a:latin typeface="Times New Roman" pitchFamily="18" charset="0"/>
                    <a:cs typeface="Times New Roman" pitchFamily="18" charset="0"/>
                  </a:rPr>
                  <a:t>B</a:t>
                </a:r>
              </a:p>
              <a:p>
                <a:pPr algn="ctr"/>
                <a:r>
                  <a:rPr lang="en-US" sz="1800" dirty="0">
                    <a:latin typeface="Times New Roman" pitchFamily="18" charset="0"/>
                    <a:cs typeface="Times New Roman" pitchFamily="18" charset="0"/>
                  </a:rPr>
                  <a:t>Write </a:t>
                </a:r>
                <a:r>
                  <a:rPr lang="en-US" sz="1800" baseline="0" dirty="0">
                    <a:latin typeface="Times New Roman" pitchFamily="18" charset="0"/>
                    <a:cs typeface="Times New Roman" pitchFamily="18" charset="0"/>
                  </a:rPr>
                  <a:t>comp. program </a:t>
                </a:r>
              </a:p>
              <a:p>
                <a:pPr algn="ctr"/>
                <a:r>
                  <a:rPr lang="en-US" sz="1800" baseline="0" dirty="0">
                    <a:latin typeface="Times New Roman" pitchFamily="18" charset="0"/>
                    <a:cs typeface="Times New Roman" pitchFamily="18" charset="0"/>
                  </a:rPr>
                  <a:t>(</a:t>
                </a:r>
                <a:r>
                  <a:rPr lang="en-US" sz="1800" b="1" baseline="0" dirty="0">
                    <a:solidFill>
                      <a:srgbClr val="0000CC"/>
                    </a:solidFill>
                    <a:latin typeface="Times New Roman" pitchFamily="18" charset="0"/>
                    <a:cs typeface="Times New Roman" pitchFamily="18" charset="0"/>
                  </a:rPr>
                  <a:t>D=12</a:t>
                </a:r>
                <a:r>
                  <a:rPr lang="en-US" sz="1800" baseline="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cxnSp>
            <p:nvCxnSpPr>
              <p:cNvPr id="30" name="Straight Arrow Connector 29"/>
              <p:cNvCxnSpPr>
                <a:stCxn id="22" idx="3"/>
                <a:endCxn id="29" idx="1"/>
              </p:cNvCxnSpPr>
              <p:nvPr/>
            </p:nvCxnSpPr>
            <p:spPr>
              <a:xfrm>
                <a:off x="1705903" y="4290713"/>
                <a:ext cx="798538"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6" name="Straight Arrow Connector 15"/>
            <p:cNvCxnSpPr>
              <a:stCxn id="29" idx="3"/>
              <a:endCxn id="24" idx="1"/>
            </p:cNvCxnSpPr>
            <p:nvPr/>
          </p:nvCxnSpPr>
          <p:spPr>
            <a:xfrm flipV="1">
              <a:off x="3954853" y="3222717"/>
              <a:ext cx="1082094" cy="108048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9" idx="3"/>
              <a:endCxn id="23" idx="1"/>
            </p:cNvCxnSpPr>
            <p:nvPr/>
          </p:nvCxnSpPr>
          <p:spPr>
            <a:xfrm>
              <a:off x="3954853" y="4303204"/>
              <a:ext cx="1070686" cy="1324065"/>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24" idx="3"/>
              <a:endCxn id="25" idx="1"/>
            </p:cNvCxnSpPr>
            <p:nvPr/>
          </p:nvCxnSpPr>
          <p:spPr>
            <a:xfrm>
              <a:off x="6583146" y="3222717"/>
              <a:ext cx="1146014" cy="2404552"/>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3" idx="3"/>
              <a:endCxn id="20" idx="0"/>
            </p:cNvCxnSpPr>
            <p:nvPr/>
          </p:nvCxnSpPr>
          <p:spPr>
            <a:xfrm flipV="1">
              <a:off x="6511137" y="4481895"/>
              <a:ext cx="583934" cy="1145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rot="14817132">
              <a:off x="7024384" y="4172406"/>
              <a:ext cx="398823" cy="360224"/>
            </a:xfrm>
            <a:prstGeom prst="arc">
              <a:avLst>
                <a:gd name="adj1" fmla="val 14874170"/>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Arrow Connector 20"/>
            <p:cNvCxnSpPr>
              <a:stCxn id="20" idx="2"/>
              <a:endCxn id="26" idx="1"/>
            </p:cNvCxnSpPr>
            <p:nvPr/>
          </p:nvCxnSpPr>
          <p:spPr>
            <a:xfrm flipV="1">
              <a:off x="7145726" y="3210225"/>
              <a:ext cx="572026" cy="95879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aphicFrame>
        <p:nvGraphicFramePr>
          <p:cNvPr id="31" name="Group 20"/>
          <p:cNvGraphicFramePr>
            <a:graphicFrameLocks/>
          </p:cNvGraphicFramePr>
          <p:nvPr>
            <p:extLst>
              <p:ext uri="{D42A27DB-BD31-4B8C-83A1-F6EECF244321}">
                <p14:modId xmlns:p14="http://schemas.microsoft.com/office/powerpoint/2010/main" val="2286966428"/>
              </p:ext>
            </p:extLst>
          </p:nvPr>
        </p:nvGraphicFramePr>
        <p:xfrm>
          <a:off x="533400" y="5496074"/>
          <a:ext cx="1017077" cy="762000"/>
        </p:xfrm>
        <a:graphic>
          <a:graphicData uri="http://schemas.openxmlformats.org/drawingml/2006/table">
            <a:tbl>
              <a:tblPr rtl="1"/>
              <a:tblGrid>
                <a:gridCol w="233363">
                  <a:extLst>
                    <a:ext uri="{9D8B030D-6E8A-4147-A177-3AD203B41FA5}">
                      <a16:colId xmlns:a16="http://schemas.microsoft.com/office/drawing/2014/main" val="20000"/>
                    </a:ext>
                  </a:extLst>
                </a:gridCol>
                <a:gridCol w="481031">
                  <a:extLst>
                    <a:ext uri="{9D8B030D-6E8A-4147-A177-3AD203B41FA5}">
                      <a16:colId xmlns:a16="http://schemas.microsoft.com/office/drawing/2014/main" val="20001"/>
                    </a:ext>
                  </a:extLst>
                </a:gridCol>
                <a:gridCol w="25400">
                  <a:extLst>
                    <a:ext uri="{9D8B030D-6E8A-4147-A177-3AD203B41FA5}">
                      <a16:colId xmlns:a16="http://schemas.microsoft.com/office/drawing/2014/main" val="20002"/>
                    </a:ext>
                  </a:extLst>
                </a:gridCol>
                <a:gridCol w="277283">
                  <a:extLst>
                    <a:ext uri="{9D8B030D-6E8A-4147-A177-3AD203B41FA5}">
                      <a16:colId xmlns:a16="http://schemas.microsoft.com/office/drawing/2014/main" val="20003"/>
                    </a:ext>
                  </a:extLst>
                </a:gridCol>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extLst>
                  <a:ext uri="{0D108BD9-81ED-4DB2-BD59-A6C34878D82A}">
                    <a16:rowId xmlns:a16="http://schemas.microsoft.com/office/drawing/2014/main" val="10001"/>
                  </a:ext>
                </a:extLst>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061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0-#ppt_w/2"/>
                                          </p:val>
                                        </p:tav>
                                        <p:tav tm="100000">
                                          <p:val>
                                            <p:strVal val="#ppt_x"/>
                                          </p:val>
                                        </p:tav>
                                      </p:tavLst>
                                    </p:anim>
                                    <p:anim calcmode="lin" valueType="num">
                                      <p:cBhvr additive="base">
                                        <p:cTn id="8" dur="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Step-1: Network diagram</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cxnSp>
        <p:nvCxnSpPr>
          <p:cNvPr id="6" name="Straight Connector 5"/>
          <p:cNvCxnSpPr/>
          <p:nvPr/>
        </p:nvCxnSpPr>
        <p:spPr bwMode="auto">
          <a:xfrm>
            <a:off x="1600200" y="4409528"/>
            <a:ext cx="914400" cy="914400"/>
          </a:xfrm>
          <a:prstGeom prst="line">
            <a:avLst/>
          </a:prstGeom>
          <a:noFill/>
          <a:ln w="9525" cap="flat" cmpd="sng" algn="ctr">
            <a:noFill/>
            <a:prstDash val="solid"/>
            <a:round/>
            <a:headEnd type="none" w="med" len="med"/>
            <a:tailEnd type="none" w="med" len="med"/>
          </a:ln>
          <a:effectLst/>
        </p:spPr>
      </p:cxnSp>
      <p:cxnSp>
        <p:nvCxnSpPr>
          <p:cNvPr id="7" name="Straight Connector 6"/>
          <p:cNvCxnSpPr/>
          <p:nvPr/>
        </p:nvCxnSpPr>
        <p:spPr bwMode="auto">
          <a:xfrm>
            <a:off x="1809750" y="3990428"/>
            <a:ext cx="704850" cy="1333500"/>
          </a:xfrm>
          <a:prstGeom prst="line">
            <a:avLst/>
          </a:prstGeom>
          <a:noFill/>
          <a:ln w="9525" cap="flat" cmpd="sng" algn="ctr">
            <a:noFill/>
            <a:prstDash val="solid"/>
            <a:round/>
            <a:headEnd type="none" w="med" len="med"/>
            <a:tailEnd type="none" w="med" len="med"/>
          </a:ln>
          <a:effectLst/>
        </p:spPr>
      </p:cxnSp>
      <p:grpSp>
        <p:nvGrpSpPr>
          <p:cNvPr id="8" name="Group 7"/>
          <p:cNvGrpSpPr/>
          <p:nvPr/>
        </p:nvGrpSpPr>
        <p:grpSpPr>
          <a:xfrm>
            <a:off x="227712" y="3955445"/>
            <a:ext cx="1114905" cy="1073755"/>
            <a:chOff x="227712" y="3193445"/>
            <a:chExt cx="1114905" cy="1073755"/>
          </a:xfrm>
        </p:grpSpPr>
        <p:sp>
          <p:nvSpPr>
            <p:cNvPr id="9" name="Rectangle 239"/>
            <p:cNvSpPr>
              <a:spLocks noChangeArrowheads="1"/>
            </p:cNvSpPr>
            <p:nvPr/>
          </p:nvSpPr>
          <p:spPr bwMode="auto">
            <a:xfrm>
              <a:off x="227712" y="3193445"/>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 name="Rectangle 238"/>
            <p:cNvSpPr>
              <a:spLocks noChangeArrowheads="1"/>
            </p:cNvSpPr>
            <p:nvPr/>
          </p:nvSpPr>
          <p:spPr bwMode="auto">
            <a:xfrm>
              <a:off x="227712"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37"/>
            <p:cNvSpPr>
              <a:spLocks noChangeArrowheads="1"/>
            </p:cNvSpPr>
            <p:nvPr/>
          </p:nvSpPr>
          <p:spPr bwMode="auto">
            <a:xfrm>
              <a:off x="599347"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236"/>
            <p:cNvSpPr>
              <a:spLocks noChangeArrowheads="1"/>
            </p:cNvSpPr>
            <p:nvPr/>
          </p:nvSpPr>
          <p:spPr bwMode="auto">
            <a:xfrm>
              <a:off x="970982"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35"/>
            <p:cNvSpPr>
              <a:spLocks noChangeArrowheads="1"/>
            </p:cNvSpPr>
            <p:nvPr/>
          </p:nvSpPr>
          <p:spPr bwMode="auto">
            <a:xfrm>
              <a:off x="227712"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34"/>
            <p:cNvSpPr>
              <a:spLocks noChangeArrowheads="1"/>
            </p:cNvSpPr>
            <p:nvPr/>
          </p:nvSpPr>
          <p:spPr bwMode="auto">
            <a:xfrm>
              <a:off x="599347"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33"/>
            <p:cNvSpPr>
              <a:spLocks noChangeArrowheads="1"/>
            </p:cNvSpPr>
            <p:nvPr/>
          </p:nvSpPr>
          <p:spPr bwMode="auto">
            <a:xfrm>
              <a:off x="970982"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6" name="Group 15"/>
          <p:cNvGrpSpPr/>
          <p:nvPr/>
        </p:nvGrpSpPr>
        <p:grpSpPr>
          <a:xfrm>
            <a:off x="1342617" y="3926754"/>
            <a:ext cx="1523078" cy="1102446"/>
            <a:chOff x="1342617" y="4079154"/>
            <a:chExt cx="1523078" cy="1102446"/>
          </a:xfrm>
        </p:grpSpPr>
        <p:grpSp>
          <p:nvGrpSpPr>
            <p:cNvPr id="17" name="Group 16"/>
            <p:cNvGrpSpPr/>
            <p:nvPr/>
          </p:nvGrpSpPr>
          <p:grpSpPr>
            <a:xfrm>
              <a:off x="1676400" y="4079154"/>
              <a:ext cx="1189295" cy="1102446"/>
              <a:chOff x="1958055" y="1488354"/>
              <a:chExt cx="1114905" cy="1102446"/>
            </a:xfrm>
          </p:grpSpPr>
          <p:sp>
            <p:nvSpPr>
              <p:cNvPr id="1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2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8" name="Straight Arrow Connector 17"/>
            <p:cNvCxnSpPr>
              <a:stCxn id="9" idx="3"/>
              <a:endCxn id="19" idx="1"/>
            </p:cNvCxnSpPr>
            <p:nvPr/>
          </p:nvCxnSpPr>
          <p:spPr>
            <a:xfrm flipV="1">
              <a:off x="1342617" y="4638079"/>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2865695" y="3060648"/>
            <a:ext cx="1668241" cy="1425031"/>
            <a:chOff x="2865695" y="2308720"/>
            <a:chExt cx="1668241" cy="1425031"/>
          </a:xfrm>
        </p:grpSpPr>
        <p:grpSp>
          <p:nvGrpSpPr>
            <p:cNvPr id="27" name="Group 176"/>
            <p:cNvGrpSpPr>
              <a:grpSpLocks/>
            </p:cNvGrpSpPr>
            <p:nvPr/>
          </p:nvGrpSpPr>
          <p:grpSpPr bwMode="auto">
            <a:xfrm>
              <a:off x="3419031" y="2308720"/>
              <a:ext cx="1114905" cy="1072871"/>
              <a:chOff x="1740" y="6855"/>
              <a:chExt cx="2745" cy="2115"/>
            </a:xfrm>
          </p:grpSpPr>
          <p:sp>
            <p:nvSpPr>
              <p:cNvPr id="29"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0"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 name="Straight Arrow Connector 27"/>
            <p:cNvCxnSpPr>
              <a:stCxn id="19" idx="3"/>
              <a:endCxn id="29" idx="1"/>
            </p:cNvCxnSpPr>
            <p:nvPr/>
          </p:nvCxnSpPr>
          <p:spPr>
            <a:xfrm flipV="1">
              <a:off x="2865695" y="2837800"/>
              <a:ext cx="553336" cy="895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2865695" y="4485679"/>
            <a:ext cx="1750672" cy="1381721"/>
            <a:chOff x="2865695" y="3733751"/>
            <a:chExt cx="1750672" cy="1381721"/>
          </a:xfrm>
        </p:grpSpPr>
        <p:grpSp>
          <p:nvGrpSpPr>
            <p:cNvPr id="37" name="Group 224"/>
            <p:cNvGrpSpPr>
              <a:grpSpLocks/>
            </p:cNvGrpSpPr>
            <p:nvPr/>
          </p:nvGrpSpPr>
          <p:grpSpPr bwMode="auto">
            <a:xfrm>
              <a:off x="3502722" y="4038600"/>
              <a:ext cx="1113645" cy="1076872"/>
              <a:chOff x="1740" y="6848"/>
              <a:chExt cx="2745" cy="2122"/>
            </a:xfrm>
          </p:grpSpPr>
          <p:sp>
            <p:nvSpPr>
              <p:cNvPr id="3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8" name="Straight Arrow Connector 37"/>
            <p:cNvCxnSpPr>
              <a:stCxn id="19" idx="3"/>
              <a:endCxn id="39" idx="1"/>
            </p:cNvCxnSpPr>
            <p:nvPr/>
          </p:nvCxnSpPr>
          <p:spPr>
            <a:xfrm>
              <a:off x="2865695" y="3733751"/>
              <a:ext cx="637027" cy="841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705600" y="3596294"/>
            <a:ext cx="1974029" cy="1740948"/>
            <a:chOff x="6705600" y="2844366"/>
            <a:chExt cx="1974029" cy="1740948"/>
          </a:xfrm>
        </p:grpSpPr>
        <p:grpSp>
          <p:nvGrpSpPr>
            <p:cNvPr id="47" name="Group 168"/>
            <p:cNvGrpSpPr>
              <a:grpSpLocks/>
            </p:cNvGrpSpPr>
            <p:nvPr/>
          </p:nvGrpSpPr>
          <p:grpSpPr bwMode="auto">
            <a:xfrm>
              <a:off x="7564724" y="3257167"/>
              <a:ext cx="1114905" cy="1072871"/>
              <a:chOff x="1740" y="6855"/>
              <a:chExt cx="2745" cy="2115"/>
            </a:xfrm>
          </p:grpSpPr>
          <p:sp>
            <p:nvSpPr>
              <p:cNvPr id="50"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51"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8" name="Straight Arrow Connector 47"/>
            <p:cNvCxnSpPr>
              <a:stCxn id="74" idx="3"/>
              <a:endCxn id="50" idx="1"/>
            </p:cNvCxnSpPr>
            <p:nvPr/>
          </p:nvCxnSpPr>
          <p:spPr>
            <a:xfrm>
              <a:off x="6705600" y="2844366"/>
              <a:ext cx="859124" cy="958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61" idx="3"/>
              <a:endCxn id="50" idx="1"/>
            </p:cNvCxnSpPr>
            <p:nvPr/>
          </p:nvCxnSpPr>
          <p:spPr>
            <a:xfrm flipV="1">
              <a:off x="6716873" y="3803241"/>
              <a:ext cx="847851" cy="782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4533936" y="3589728"/>
            <a:ext cx="2182937" cy="2286185"/>
            <a:chOff x="4533936" y="3742128"/>
            <a:chExt cx="2182937" cy="2286185"/>
          </a:xfrm>
        </p:grpSpPr>
        <p:grpSp>
          <p:nvGrpSpPr>
            <p:cNvPr id="58" name="Group 184"/>
            <p:cNvGrpSpPr>
              <a:grpSpLocks/>
            </p:cNvGrpSpPr>
            <p:nvPr/>
          </p:nvGrpSpPr>
          <p:grpSpPr bwMode="auto">
            <a:xfrm>
              <a:off x="5603228" y="4953000"/>
              <a:ext cx="1113645" cy="1075313"/>
              <a:chOff x="1740" y="6851"/>
              <a:chExt cx="2745" cy="2119"/>
            </a:xfrm>
          </p:grpSpPr>
          <p:sp>
            <p:nvSpPr>
              <p:cNvPr id="6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4"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9" name="Straight Arrow Connector 58"/>
            <p:cNvCxnSpPr>
              <a:stCxn id="39" idx="3"/>
              <a:endCxn id="61" idx="1"/>
            </p:cNvCxnSpPr>
            <p:nvPr/>
          </p:nvCxnSpPr>
          <p:spPr>
            <a:xfrm>
              <a:off x="4616367" y="5479334"/>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29" idx="3"/>
              <a:endCxn id="61" idx="1"/>
            </p:cNvCxnSpPr>
            <p:nvPr/>
          </p:nvCxnSpPr>
          <p:spPr>
            <a:xfrm>
              <a:off x="4533936" y="3742128"/>
              <a:ext cx="1069292" cy="17475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4533936" y="3048000"/>
            <a:ext cx="2171664" cy="2278934"/>
            <a:chOff x="4533936" y="3200400"/>
            <a:chExt cx="2171664" cy="2278934"/>
          </a:xfrm>
        </p:grpSpPr>
        <p:grpSp>
          <p:nvGrpSpPr>
            <p:cNvPr id="69" name="Group 192"/>
            <p:cNvGrpSpPr>
              <a:grpSpLocks/>
            </p:cNvGrpSpPr>
            <p:nvPr/>
          </p:nvGrpSpPr>
          <p:grpSpPr bwMode="auto">
            <a:xfrm>
              <a:off x="5534326" y="3200400"/>
              <a:ext cx="1171274" cy="1074738"/>
              <a:chOff x="1740" y="6855"/>
              <a:chExt cx="2745" cy="2115"/>
            </a:xfrm>
          </p:grpSpPr>
          <p:sp>
            <p:nvSpPr>
              <p:cNvPr id="74"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75"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0" name="Straight Arrow Connector 69"/>
            <p:cNvCxnSpPr>
              <a:stCxn id="29" idx="3"/>
              <a:endCxn id="74" idx="1"/>
            </p:cNvCxnSpPr>
            <p:nvPr/>
          </p:nvCxnSpPr>
          <p:spPr>
            <a:xfrm>
              <a:off x="4533936" y="37421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Arc 70"/>
            <p:cNvSpPr/>
            <p:nvPr/>
          </p:nvSpPr>
          <p:spPr>
            <a:xfrm rot="15026458">
              <a:off x="5029360" y="4457887"/>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2" name="Straight Arrow Connector 71"/>
            <p:cNvCxnSpPr>
              <a:stCxn id="71" idx="2"/>
              <a:endCxn id="74" idx="1"/>
            </p:cNvCxnSpPr>
            <p:nvPr/>
          </p:nvCxnSpPr>
          <p:spPr>
            <a:xfrm flipV="1">
              <a:off x="5138836" y="3748694"/>
              <a:ext cx="395490" cy="7251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1" idx="0"/>
              <a:endCxn id="39" idx="3"/>
            </p:cNvCxnSpPr>
            <p:nvPr/>
          </p:nvCxnSpPr>
          <p:spPr>
            <a:xfrm flipH="1">
              <a:off x="4616367" y="4686193"/>
              <a:ext cx="416390" cy="79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81" name="Group 20"/>
          <p:cNvGraphicFramePr>
            <a:graphicFrameLocks/>
          </p:cNvGraphicFramePr>
          <p:nvPr>
            <p:extLst>
              <p:ext uri="{D42A27DB-BD31-4B8C-83A1-F6EECF244321}">
                <p14:modId xmlns:p14="http://schemas.microsoft.com/office/powerpoint/2010/main" val="3035040000"/>
              </p:ext>
            </p:extLst>
          </p:nvPr>
        </p:nvGraphicFramePr>
        <p:xfrm>
          <a:off x="7639560" y="228600"/>
          <a:ext cx="1017077" cy="762000"/>
        </p:xfrm>
        <a:graphic>
          <a:graphicData uri="http://schemas.openxmlformats.org/drawingml/2006/table">
            <a:tbl>
              <a:tblPr rtl="1"/>
              <a:tblGrid>
                <a:gridCol w="233363">
                  <a:extLst>
                    <a:ext uri="{9D8B030D-6E8A-4147-A177-3AD203B41FA5}">
                      <a16:colId xmlns:a16="http://schemas.microsoft.com/office/drawing/2014/main" val="20000"/>
                    </a:ext>
                  </a:extLst>
                </a:gridCol>
                <a:gridCol w="481031">
                  <a:extLst>
                    <a:ext uri="{9D8B030D-6E8A-4147-A177-3AD203B41FA5}">
                      <a16:colId xmlns:a16="http://schemas.microsoft.com/office/drawing/2014/main" val="20001"/>
                    </a:ext>
                  </a:extLst>
                </a:gridCol>
                <a:gridCol w="25400">
                  <a:extLst>
                    <a:ext uri="{9D8B030D-6E8A-4147-A177-3AD203B41FA5}">
                      <a16:colId xmlns:a16="http://schemas.microsoft.com/office/drawing/2014/main" val="20002"/>
                    </a:ext>
                  </a:extLst>
                </a:gridCol>
                <a:gridCol w="277283">
                  <a:extLst>
                    <a:ext uri="{9D8B030D-6E8A-4147-A177-3AD203B41FA5}">
                      <a16:colId xmlns:a16="http://schemas.microsoft.com/office/drawing/2014/main" val="20003"/>
                    </a:ext>
                  </a:extLst>
                </a:gridCol>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extLst>
                  <a:ext uri="{0D108BD9-81ED-4DB2-BD59-A6C34878D82A}">
                    <a16:rowId xmlns:a16="http://schemas.microsoft.com/office/drawing/2014/main" val="10001"/>
                  </a:ext>
                </a:extLst>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8749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left)">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wipe(left)">
                                      <p:cBhvr>
                                        <p:cTn id="32" dur="500"/>
                                        <p:tgtEl>
                                          <p:spTgt spid="6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left)">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1"/>
                                        </p:tgtEl>
                                        <p:attrNameLst>
                                          <p:attrName>style.visibility</p:attrName>
                                        </p:attrNameLst>
                                      </p:cBhvr>
                                      <p:to>
                                        <p:strVal val="visible"/>
                                      </p:to>
                                    </p:set>
                                    <p:anim calcmode="lin" valueType="num">
                                      <p:cBhvr additive="base">
                                        <p:cTn id="42" dur="500" fill="hold"/>
                                        <p:tgtEl>
                                          <p:spTgt spid="81"/>
                                        </p:tgtEl>
                                        <p:attrNameLst>
                                          <p:attrName>ppt_x</p:attrName>
                                        </p:attrNameLst>
                                      </p:cBhvr>
                                      <p:tavLst>
                                        <p:tav tm="0">
                                          <p:val>
                                            <p:strVal val="#ppt_x"/>
                                          </p:val>
                                        </p:tav>
                                        <p:tav tm="100000">
                                          <p:val>
                                            <p:strVal val="#ppt_x"/>
                                          </p:val>
                                        </p:tav>
                                      </p:tavLst>
                                    </p:anim>
                                    <p:anim calcmode="lin" valueType="num">
                                      <p:cBhvr additive="base">
                                        <p:cTn id="43"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Step-2: Forward Pass Computations</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1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18</a:t>
            </a:fld>
            <a:endParaRPr lang="en-US"/>
          </a:p>
        </p:txBody>
      </p:sp>
      <p:grpSp>
        <p:nvGrpSpPr>
          <p:cNvPr id="16" name="Group 30"/>
          <p:cNvGrpSpPr/>
          <p:nvPr/>
        </p:nvGrpSpPr>
        <p:grpSpPr>
          <a:xfrm>
            <a:off x="443472" y="3168063"/>
            <a:ext cx="4359305" cy="735610"/>
            <a:chOff x="235058" y="1880828"/>
            <a:chExt cx="4621979" cy="591669"/>
          </a:xfrm>
        </p:grpSpPr>
        <p:sp>
          <p:nvSpPr>
            <p:cNvPr id="17" name="TextBox 16"/>
            <p:cNvSpPr txBox="1"/>
            <p:nvPr/>
          </p:nvSpPr>
          <p:spPr>
            <a:xfrm>
              <a:off x="235058" y="1880828"/>
              <a:ext cx="1456622" cy="475544"/>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A</a:t>
              </a:r>
            </a:p>
          </p:txBody>
        </p:sp>
        <p:graphicFrame>
          <p:nvGraphicFramePr>
            <p:cNvPr id="18" name="Object 2"/>
            <p:cNvGraphicFramePr>
              <a:graphicFrameLocks noChangeAspect="1"/>
            </p:cNvGraphicFramePr>
            <p:nvPr>
              <p:extLst>
                <p:ext uri="{D42A27DB-BD31-4B8C-83A1-F6EECF244321}">
                  <p14:modId xmlns:p14="http://schemas.microsoft.com/office/powerpoint/2010/main" val="1145965580"/>
                </p:ext>
              </p:extLst>
            </p:nvPr>
          </p:nvGraphicFramePr>
          <p:xfrm>
            <a:off x="2247637" y="1892458"/>
            <a:ext cx="2609400" cy="580039"/>
          </p:xfrm>
          <a:graphic>
            <a:graphicData uri="http://schemas.openxmlformats.org/presentationml/2006/ole">
              <mc:AlternateContent xmlns:mc="http://schemas.openxmlformats.org/markup-compatibility/2006">
                <mc:Choice xmlns:v="urn:schemas-microsoft-com:vml" Requires="v">
                  <p:oleObj spid="_x0000_s2346" name="Equation" r:id="rId3" imgW="1981080" imgH="596880" progId="Equation.3">
                    <p:embed/>
                  </p:oleObj>
                </mc:Choice>
                <mc:Fallback>
                  <p:oleObj name="Equation" r:id="rId3" imgW="198108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637" y="1892458"/>
                          <a:ext cx="2609400" cy="580039"/>
                        </a:xfrm>
                        <a:prstGeom prst="rect">
                          <a:avLst/>
                        </a:prstGeom>
                        <a:solidFill>
                          <a:srgbClr val="FFFF99"/>
                        </a:solidFill>
                        <a:ln w="9525">
                          <a:solidFill>
                            <a:schemeClr val="hlink"/>
                          </a:solidFill>
                          <a:miter lim="800000"/>
                          <a:headEnd/>
                          <a:tailEnd/>
                        </a:ln>
                      </p:spPr>
                    </p:pic>
                  </p:oleObj>
                </mc:Fallback>
              </mc:AlternateContent>
            </a:graphicData>
          </a:graphic>
        </p:graphicFrame>
      </p:grpSp>
      <p:grpSp>
        <p:nvGrpSpPr>
          <p:cNvPr id="19" name="Group 31"/>
          <p:cNvGrpSpPr/>
          <p:nvPr/>
        </p:nvGrpSpPr>
        <p:grpSpPr>
          <a:xfrm>
            <a:off x="543909" y="4048437"/>
            <a:ext cx="5957005" cy="1193971"/>
            <a:chOff x="356427" y="3436567"/>
            <a:chExt cx="5758923" cy="829819"/>
          </a:xfrm>
        </p:grpSpPr>
        <p:sp>
          <p:nvSpPr>
            <p:cNvPr id="20" name="TextBox 19"/>
            <p:cNvSpPr txBox="1"/>
            <p:nvPr/>
          </p:nvSpPr>
          <p:spPr>
            <a:xfrm>
              <a:off x="356427" y="3664476"/>
              <a:ext cx="1199116" cy="256688"/>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B</a:t>
              </a:r>
            </a:p>
          </p:txBody>
        </p:sp>
        <p:graphicFrame>
          <p:nvGraphicFramePr>
            <p:cNvPr id="21" name="Object 6"/>
            <p:cNvGraphicFramePr>
              <a:graphicFrameLocks noChangeAspect="1"/>
            </p:cNvGraphicFramePr>
            <p:nvPr>
              <p:extLst>
                <p:ext uri="{D42A27DB-BD31-4B8C-83A1-F6EECF244321}">
                  <p14:modId xmlns:p14="http://schemas.microsoft.com/office/powerpoint/2010/main" val="261651749"/>
                </p:ext>
              </p:extLst>
            </p:nvPr>
          </p:nvGraphicFramePr>
          <p:xfrm>
            <a:off x="2107783" y="3436567"/>
            <a:ext cx="4007567" cy="829819"/>
          </p:xfrm>
          <a:graphic>
            <a:graphicData uri="http://schemas.openxmlformats.org/presentationml/2006/ole">
              <mc:AlternateContent xmlns:mc="http://schemas.openxmlformats.org/markup-compatibility/2006">
                <mc:Choice xmlns:v="urn:schemas-microsoft-com:vml" Requires="v">
                  <p:oleObj spid="_x0000_s2347" name="Equation" r:id="rId5" imgW="3377880" imgH="1002960" progId="Equation.3">
                    <p:embed/>
                  </p:oleObj>
                </mc:Choice>
                <mc:Fallback>
                  <p:oleObj name="Equation" r:id="rId5" imgW="3377880" imgH="1002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7783" y="3436567"/>
                          <a:ext cx="4007567" cy="829819"/>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22" name="Group 32"/>
          <p:cNvGrpSpPr/>
          <p:nvPr/>
        </p:nvGrpSpPr>
        <p:grpSpPr>
          <a:xfrm>
            <a:off x="543909" y="5412659"/>
            <a:ext cx="4942492" cy="927180"/>
            <a:chOff x="-265956" y="4984004"/>
            <a:chExt cx="5062255" cy="1064736"/>
          </a:xfrm>
        </p:grpSpPr>
        <p:sp>
          <p:nvSpPr>
            <p:cNvPr id="23" name="TextBox 22"/>
            <p:cNvSpPr txBox="1"/>
            <p:nvPr/>
          </p:nvSpPr>
          <p:spPr>
            <a:xfrm>
              <a:off x="-265956" y="5157193"/>
              <a:ext cx="1332148" cy="523701"/>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C</a:t>
              </a:r>
            </a:p>
          </p:txBody>
        </p:sp>
        <p:graphicFrame>
          <p:nvGraphicFramePr>
            <p:cNvPr id="24" name="Object 7"/>
            <p:cNvGraphicFramePr>
              <a:graphicFrameLocks noChangeAspect="1"/>
            </p:cNvGraphicFramePr>
            <p:nvPr>
              <p:extLst>
                <p:ext uri="{D42A27DB-BD31-4B8C-83A1-F6EECF244321}">
                  <p14:modId xmlns:p14="http://schemas.microsoft.com/office/powerpoint/2010/main" val="1385644923"/>
                </p:ext>
              </p:extLst>
            </p:nvPr>
          </p:nvGraphicFramePr>
          <p:xfrm>
            <a:off x="1499225" y="4984004"/>
            <a:ext cx="3297074" cy="1064736"/>
          </p:xfrm>
          <a:graphic>
            <a:graphicData uri="http://schemas.openxmlformats.org/presentationml/2006/ole">
              <mc:AlternateContent xmlns:mc="http://schemas.openxmlformats.org/markup-compatibility/2006">
                <mc:Choice xmlns:v="urn:schemas-microsoft-com:vml" Requires="v">
                  <p:oleObj spid="_x0000_s2348" name="Equation" r:id="rId7" imgW="2844720" imgH="876240" progId="Equation.3">
                    <p:embed/>
                  </p:oleObj>
                </mc:Choice>
                <mc:Fallback>
                  <p:oleObj name="Equation" r:id="rId7" imgW="2844720" imgH="8762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9225" y="4984004"/>
                          <a:ext cx="3297074" cy="1064736"/>
                        </a:xfrm>
                        <a:prstGeom prst="rect">
                          <a:avLst/>
                        </a:prstGeom>
                        <a:solidFill>
                          <a:srgbClr val="FFFF99"/>
                        </a:solidFill>
                        <a:ln w="9525">
                          <a:solidFill>
                            <a:srgbClr val="0000FF"/>
                          </a:solidFill>
                          <a:miter lim="800000"/>
                          <a:headEnd/>
                          <a:tailEnd/>
                        </a:ln>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907494466"/>
              </p:ext>
            </p:extLst>
          </p:nvPr>
        </p:nvGraphicFramePr>
        <p:xfrm>
          <a:off x="6267467" y="1477345"/>
          <a:ext cx="2514599" cy="1545953"/>
        </p:xfrm>
        <a:graphic>
          <a:graphicData uri="http://schemas.openxmlformats.org/presentationml/2006/ole">
            <mc:AlternateContent xmlns:mc="http://schemas.openxmlformats.org/markup-compatibility/2006">
              <mc:Choice xmlns:v="urn:schemas-microsoft-com:vml" Requires="v">
                <p:oleObj spid="_x0000_s2349" name="Equation" r:id="rId9" imgW="2247840" imgH="1422360" progId="Equation.3">
                  <p:embed/>
                </p:oleObj>
              </mc:Choice>
              <mc:Fallback>
                <p:oleObj name="Equation" r:id="rId9" imgW="2247840" imgH="14223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67467" y="1477345"/>
                        <a:ext cx="2514599" cy="1545953"/>
                      </a:xfrm>
                      <a:prstGeom prst="rect">
                        <a:avLst/>
                      </a:prstGeom>
                      <a:solidFill>
                        <a:srgbClr val="CCFFFF"/>
                      </a:solidFill>
                      <a:ln w="9525">
                        <a:solidFill>
                          <a:schemeClr val="hlink"/>
                        </a:solidFill>
                        <a:miter lim="800000"/>
                        <a:headEnd/>
                        <a:tailEnd/>
                      </a:ln>
                    </p:spPr>
                  </p:pic>
                </p:oleObj>
              </mc:Fallback>
            </mc:AlternateContent>
          </a:graphicData>
        </a:graphic>
      </p:graphicFrame>
      <p:pic>
        <p:nvPicPr>
          <p:cNvPr id="28" name="Picture 27"/>
          <p:cNvPicPr>
            <a:picLocks noChangeAspect="1"/>
          </p:cNvPicPr>
          <p:nvPr/>
        </p:nvPicPr>
        <p:blipFill>
          <a:blip r:embed="rId11"/>
          <a:stretch>
            <a:fillRect/>
          </a:stretch>
        </p:blipFill>
        <p:spPr>
          <a:xfrm>
            <a:off x="337951" y="1378884"/>
            <a:ext cx="4051169" cy="1740670"/>
          </a:xfrm>
          <a:prstGeom prst="rect">
            <a:avLst/>
          </a:prstGeom>
        </p:spPr>
      </p:pic>
    </p:spTree>
    <p:extLst>
      <p:ext uri="{BB962C8B-B14F-4D97-AF65-F5344CB8AC3E}">
        <p14:creationId xmlns:p14="http://schemas.microsoft.com/office/powerpoint/2010/main" val="67891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grpSp>
        <p:nvGrpSpPr>
          <p:cNvPr id="6" name="Group 32"/>
          <p:cNvGrpSpPr/>
          <p:nvPr/>
        </p:nvGrpSpPr>
        <p:grpSpPr>
          <a:xfrm>
            <a:off x="319169" y="2812112"/>
            <a:ext cx="5089965" cy="878729"/>
            <a:chOff x="228058" y="1276652"/>
            <a:chExt cx="4803701" cy="889888"/>
          </a:xfrm>
        </p:grpSpPr>
        <p:sp>
          <p:nvSpPr>
            <p:cNvPr id="7" name="TextBox 6"/>
            <p:cNvSpPr txBox="1"/>
            <p:nvPr/>
          </p:nvSpPr>
          <p:spPr>
            <a:xfrm>
              <a:off x="228058" y="1590147"/>
              <a:ext cx="1273370" cy="374022"/>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D</a:t>
              </a:r>
            </a:p>
          </p:txBody>
        </p:sp>
        <p:graphicFrame>
          <p:nvGraphicFramePr>
            <p:cNvPr id="8" name="Object 2"/>
            <p:cNvGraphicFramePr>
              <a:graphicFrameLocks noChangeAspect="1"/>
            </p:cNvGraphicFramePr>
            <p:nvPr>
              <p:extLst>
                <p:ext uri="{D42A27DB-BD31-4B8C-83A1-F6EECF244321}">
                  <p14:modId xmlns:p14="http://schemas.microsoft.com/office/powerpoint/2010/main" val="2942887126"/>
                </p:ext>
              </p:extLst>
            </p:nvPr>
          </p:nvGraphicFramePr>
          <p:xfrm>
            <a:off x="1932914" y="1276652"/>
            <a:ext cx="3098845" cy="889888"/>
          </p:xfrm>
          <a:graphic>
            <a:graphicData uri="http://schemas.openxmlformats.org/presentationml/2006/ole">
              <mc:AlternateContent xmlns:mc="http://schemas.openxmlformats.org/markup-compatibility/2006">
                <mc:Choice xmlns:v="urn:schemas-microsoft-com:vml" Requires="v">
                  <p:oleObj spid="_x0000_s3366" name="Equation" r:id="rId3" imgW="3009600" imgH="876240" progId="Equation.3">
                    <p:embed/>
                  </p:oleObj>
                </mc:Choice>
                <mc:Fallback>
                  <p:oleObj name="Equation" r:id="rId3" imgW="300960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2914" y="1276652"/>
                          <a:ext cx="3098845" cy="889888"/>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9" name="Group 28"/>
          <p:cNvGrpSpPr/>
          <p:nvPr/>
        </p:nvGrpSpPr>
        <p:grpSpPr>
          <a:xfrm>
            <a:off x="316992" y="3920985"/>
            <a:ext cx="5943600" cy="1113975"/>
            <a:chOff x="149785" y="2963569"/>
            <a:chExt cx="6649095" cy="1231507"/>
          </a:xfrm>
        </p:grpSpPr>
        <p:sp>
          <p:nvSpPr>
            <p:cNvPr id="10" name="TextBox 9"/>
            <p:cNvSpPr txBox="1"/>
            <p:nvPr/>
          </p:nvSpPr>
          <p:spPr>
            <a:xfrm>
              <a:off x="149785" y="3500438"/>
              <a:ext cx="1404156" cy="434641"/>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E</a:t>
              </a:r>
            </a:p>
          </p:txBody>
        </p:sp>
        <p:graphicFrame>
          <p:nvGraphicFramePr>
            <p:cNvPr id="11" name="Object 2"/>
            <p:cNvGraphicFramePr>
              <a:graphicFrameLocks noChangeAspect="1"/>
            </p:cNvGraphicFramePr>
            <p:nvPr>
              <p:extLst>
                <p:ext uri="{D42A27DB-BD31-4B8C-83A1-F6EECF244321}">
                  <p14:modId xmlns:p14="http://schemas.microsoft.com/office/powerpoint/2010/main" val="2682008111"/>
                </p:ext>
              </p:extLst>
            </p:nvPr>
          </p:nvGraphicFramePr>
          <p:xfrm>
            <a:off x="2220086" y="2963569"/>
            <a:ext cx="4578794" cy="1231507"/>
          </p:xfrm>
          <a:graphic>
            <a:graphicData uri="http://schemas.openxmlformats.org/presentationml/2006/ole">
              <mc:AlternateContent xmlns:mc="http://schemas.openxmlformats.org/markup-compatibility/2006">
                <mc:Choice xmlns:v="urn:schemas-microsoft-com:vml" Requires="v">
                  <p:oleObj spid="_x0000_s3367" name="Equation" r:id="rId5" imgW="3479760" imgH="1091880" progId="Equation.3">
                    <p:embed/>
                  </p:oleObj>
                </mc:Choice>
                <mc:Fallback>
                  <p:oleObj name="Equation" r:id="rId5" imgW="3479760" imgH="1091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0086" y="2963569"/>
                          <a:ext cx="4578794" cy="1231507"/>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5" name="Group 29"/>
          <p:cNvGrpSpPr/>
          <p:nvPr/>
        </p:nvGrpSpPr>
        <p:grpSpPr>
          <a:xfrm>
            <a:off x="457200" y="5258873"/>
            <a:ext cx="5923058" cy="910928"/>
            <a:chOff x="-361275" y="4559876"/>
            <a:chExt cx="6607709" cy="939412"/>
          </a:xfrm>
        </p:grpSpPr>
        <p:sp>
          <p:nvSpPr>
            <p:cNvPr id="16" name="TextBox 15"/>
            <p:cNvSpPr txBox="1"/>
            <p:nvPr/>
          </p:nvSpPr>
          <p:spPr>
            <a:xfrm>
              <a:off x="-361275" y="4905164"/>
              <a:ext cx="1404155" cy="380880"/>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F</a:t>
              </a:r>
            </a:p>
          </p:txBody>
        </p:sp>
        <p:graphicFrame>
          <p:nvGraphicFramePr>
            <p:cNvPr id="17" name="Object 2"/>
            <p:cNvGraphicFramePr>
              <a:graphicFrameLocks noChangeAspect="1"/>
            </p:cNvGraphicFramePr>
            <p:nvPr>
              <p:extLst>
                <p:ext uri="{D42A27DB-BD31-4B8C-83A1-F6EECF244321}">
                  <p14:modId xmlns:p14="http://schemas.microsoft.com/office/powerpoint/2010/main" val="1715505063"/>
                </p:ext>
              </p:extLst>
            </p:nvPr>
          </p:nvGraphicFramePr>
          <p:xfrm>
            <a:off x="1694743" y="4559876"/>
            <a:ext cx="4551691" cy="939412"/>
          </p:xfrm>
          <a:graphic>
            <a:graphicData uri="http://schemas.openxmlformats.org/presentationml/2006/ole">
              <mc:AlternateContent xmlns:mc="http://schemas.openxmlformats.org/markup-compatibility/2006">
                <mc:Choice xmlns:v="urn:schemas-microsoft-com:vml" Requires="v">
                  <p:oleObj spid="_x0000_s3368" name="Equation" r:id="rId7" imgW="3429000" imgH="838080" progId="Equation.3">
                    <p:embed/>
                  </p:oleObj>
                </mc:Choice>
                <mc:Fallback>
                  <p:oleObj name="Equation" r:id="rId7" imgW="3429000" imgH="838080" progId="Equation.3">
                    <p:embed/>
                    <p:pic>
                      <p:nvPicPr>
                        <p:cNvPr id="0" name=""/>
                        <p:cNvPicPr>
                          <a:picLocks noChangeAspect="1" noChangeArrowheads="1"/>
                        </p:cNvPicPr>
                        <p:nvPr/>
                      </p:nvPicPr>
                      <p:blipFill>
                        <a:blip r:embed="rId8"/>
                        <a:srcRect/>
                        <a:stretch>
                          <a:fillRect/>
                        </a:stretch>
                      </p:blipFill>
                      <p:spPr bwMode="auto">
                        <a:xfrm>
                          <a:off x="1694743" y="4559876"/>
                          <a:ext cx="4551691" cy="939412"/>
                        </a:xfrm>
                        <a:prstGeom prst="rect">
                          <a:avLst/>
                        </a:prstGeom>
                        <a:solidFill>
                          <a:srgbClr val="FFFF99"/>
                        </a:solidFill>
                        <a:ln w="9525">
                          <a:solidFill>
                            <a:srgbClr val="0000FF"/>
                          </a:solidFill>
                          <a:miter lim="800000"/>
                          <a:headEnd/>
                          <a:tailEnd/>
                        </a:ln>
                      </p:spPr>
                    </p:pic>
                  </p:oleObj>
                </mc:Fallback>
              </mc:AlternateContent>
            </a:graphicData>
          </a:graphic>
        </p:graphicFrame>
      </p:grpSp>
      <p:pic>
        <p:nvPicPr>
          <p:cNvPr id="18" name="Picture 17"/>
          <p:cNvPicPr>
            <a:picLocks noChangeAspect="1"/>
          </p:cNvPicPr>
          <p:nvPr/>
        </p:nvPicPr>
        <p:blipFill>
          <a:blip r:embed="rId9"/>
          <a:stretch>
            <a:fillRect/>
          </a:stretch>
        </p:blipFill>
        <p:spPr>
          <a:xfrm>
            <a:off x="304800" y="469409"/>
            <a:ext cx="4051169" cy="1740670"/>
          </a:xfrm>
          <a:prstGeom prst="rect">
            <a:avLst/>
          </a:prstGeom>
        </p:spPr>
      </p:pic>
      <p:graphicFrame>
        <p:nvGraphicFramePr>
          <p:cNvPr id="19" name="Object 18"/>
          <p:cNvGraphicFramePr>
            <a:graphicFrameLocks noChangeAspect="1"/>
          </p:cNvGraphicFramePr>
          <p:nvPr>
            <p:extLst>
              <p:ext uri="{D42A27DB-BD31-4B8C-83A1-F6EECF244321}">
                <p14:modId xmlns:p14="http://schemas.microsoft.com/office/powerpoint/2010/main" val="1739472364"/>
              </p:ext>
            </p:extLst>
          </p:nvPr>
        </p:nvGraphicFramePr>
        <p:xfrm>
          <a:off x="6056376" y="469409"/>
          <a:ext cx="2514599" cy="1545953"/>
        </p:xfrm>
        <a:graphic>
          <a:graphicData uri="http://schemas.openxmlformats.org/presentationml/2006/ole">
            <mc:AlternateContent xmlns:mc="http://schemas.openxmlformats.org/markup-compatibility/2006">
              <mc:Choice xmlns:v="urn:schemas-microsoft-com:vml" Requires="v">
                <p:oleObj spid="_x0000_s3369" name="Equation" r:id="rId10" imgW="2247840" imgH="1422360" progId="Equation.3">
                  <p:embed/>
                </p:oleObj>
              </mc:Choice>
              <mc:Fallback>
                <p:oleObj name="Equation" r:id="rId10" imgW="2247840" imgH="14223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56376" y="469409"/>
                        <a:ext cx="2514599" cy="1545953"/>
                      </a:xfrm>
                      <a:prstGeom prst="rect">
                        <a:avLst/>
                      </a:prstGeom>
                      <a:solidFill>
                        <a:srgbClr val="CCFFFF"/>
                      </a:solidFill>
                      <a:ln w="9525">
                        <a:solidFill>
                          <a:schemeClr val="hlink"/>
                        </a:solidFill>
                        <a:miter lim="800000"/>
                        <a:headEnd/>
                        <a:tailEnd/>
                      </a:ln>
                    </p:spPr>
                  </p:pic>
                </p:oleObj>
              </mc:Fallback>
            </mc:AlternateContent>
          </a:graphicData>
        </a:graphic>
      </p:graphicFrame>
    </p:spTree>
    <p:extLst>
      <p:ext uri="{BB962C8B-B14F-4D97-AF65-F5344CB8AC3E}">
        <p14:creationId xmlns:p14="http://schemas.microsoft.com/office/powerpoint/2010/main" val="422295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the Present lecture</a:t>
            </a:r>
            <a:endParaRPr lang="en-US" b="1" dirty="0"/>
          </a:p>
        </p:txBody>
      </p:sp>
      <p:sp>
        <p:nvSpPr>
          <p:cNvPr id="3" name="Date Placeholder 2"/>
          <p:cNvSpPr>
            <a:spLocks noGrp="1"/>
          </p:cNvSpPr>
          <p:nvPr>
            <p:ph type="dt" sz="half" idx="10"/>
          </p:nvPr>
        </p:nvSpPr>
        <p:spPr/>
        <p:txBody>
          <a:bodyPr/>
          <a:lstStyle/>
          <a:p>
            <a:fld id="{B78C10FE-6EE9-493E-B516-EB0A1ACDAF08}"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p:txBody>
          <a:bodyPr>
            <a:normAutofit/>
          </a:bodyPr>
          <a:lstStyle/>
          <a:p>
            <a:r>
              <a:rPr lang="en-US" sz="3200" i="1" dirty="0">
                <a:solidFill>
                  <a:schemeClr val="accent5">
                    <a:lumMod val="50000"/>
                  </a:schemeClr>
                </a:solidFill>
                <a:latin typeface="Times New Roman" panose="02020603050405020304" pitchFamily="18" charset="0"/>
                <a:cs typeface="Times New Roman" panose="02020603050405020304" pitchFamily="18" charset="0"/>
              </a:rPr>
              <a:t>To explain how to draw Precedence </a:t>
            </a:r>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network diagrams</a:t>
            </a:r>
          </a:p>
          <a:p>
            <a:r>
              <a:rPr lang="en-US" sz="3200" i="1" dirty="0" smtClean="0">
                <a:solidFill>
                  <a:srgbClr val="C00000"/>
                </a:solidFill>
                <a:latin typeface="Times New Roman" panose="02020603050405020304" pitchFamily="18" charset="0"/>
                <a:cs typeface="Times New Roman" panose="02020603050405020304" pitchFamily="18" charset="0"/>
              </a:rPr>
              <a:t>To discuss how to calculate </a:t>
            </a:r>
            <a:r>
              <a:rPr lang="en-US" altLang="en-US" sz="3200" i="1" dirty="0">
                <a:solidFill>
                  <a:srgbClr val="C00000"/>
                </a:solidFill>
                <a:latin typeface="Times New Roman" panose="02020603050405020304" pitchFamily="18" charset="0"/>
                <a:cs typeface="Times New Roman" panose="02020603050405020304" pitchFamily="18" charset="0"/>
              </a:rPr>
              <a:t>Early/Late Start/Finish </a:t>
            </a:r>
            <a:r>
              <a:rPr lang="en-US" altLang="en-US" sz="3200" i="1" dirty="0" smtClean="0">
                <a:solidFill>
                  <a:srgbClr val="C00000"/>
                </a:solidFill>
                <a:latin typeface="Times New Roman" panose="02020603050405020304" pitchFamily="18" charset="0"/>
                <a:cs typeface="Times New Roman" panose="02020603050405020304" pitchFamily="18" charset="0"/>
              </a:rPr>
              <a:t>Times in Precedence Network diagrams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Contd.</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grpSp>
        <p:nvGrpSpPr>
          <p:cNvPr id="7" name="Group 6"/>
          <p:cNvGrpSpPr/>
          <p:nvPr/>
        </p:nvGrpSpPr>
        <p:grpSpPr>
          <a:xfrm>
            <a:off x="384235" y="2133600"/>
            <a:ext cx="8451917" cy="2492656"/>
            <a:chOff x="227712" y="4038600"/>
            <a:chExt cx="8451917" cy="2492656"/>
          </a:xfrm>
        </p:grpSpPr>
        <p:grpSp>
          <p:nvGrpSpPr>
            <p:cNvPr id="8" name="Group 7"/>
            <p:cNvGrpSpPr/>
            <p:nvPr/>
          </p:nvGrpSpPr>
          <p:grpSpPr>
            <a:xfrm>
              <a:off x="227712" y="4038600"/>
              <a:ext cx="8451917" cy="2492656"/>
              <a:chOff x="227712" y="4038600"/>
              <a:chExt cx="8451917" cy="2492656"/>
            </a:xfrm>
          </p:grpSpPr>
          <p:cxnSp>
            <p:nvCxnSpPr>
              <p:cNvPr id="15" name="Straight Connector 14"/>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16" name="Straight Connector 15"/>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17"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8"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4" name="Group 23"/>
              <p:cNvGrpSpPr/>
              <p:nvPr/>
            </p:nvGrpSpPr>
            <p:grpSpPr>
              <a:xfrm>
                <a:off x="1676400" y="4734497"/>
                <a:ext cx="1189295" cy="1102446"/>
                <a:chOff x="1958055" y="1488354"/>
                <a:chExt cx="1114905" cy="1102446"/>
              </a:xfrm>
            </p:grpSpPr>
            <p:sp>
              <p:nvSpPr>
                <p:cNvPr id="76"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7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9"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5" name="Straight Arrow Connector 24"/>
              <p:cNvCxnSpPr>
                <a:stCxn id="17" idx="3"/>
                <a:endCxn id="76"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 name="Group 176"/>
              <p:cNvGrpSpPr>
                <a:grpSpLocks/>
              </p:cNvGrpSpPr>
              <p:nvPr/>
            </p:nvGrpSpPr>
            <p:grpSpPr bwMode="auto">
              <a:xfrm>
                <a:off x="3419031" y="4051248"/>
                <a:ext cx="1114905" cy="1072871"/>
                <a:chOff x="1740" y="6855"/>
                <a:chExt cx="2745" cy="2115"/>
              </a:xfrm>
            </p:grpSpPr>
            <p:sp>
              <p:nvSpPr>
                <p:cNvPr id="69"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70"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 name="Straight Arrow Connector 26"/>
              <p:cNvCxnSpPr>
                <a:stCxn id="76" idx="3"/>
                <a:endCxn id="69"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 name="Group 224"/>
              <p:cNvGrpSpPr>
                <a:grpSpLocks/>
              </p:cNvGrpSpPr>
              <p:nvPr/>
            </p:nvGrpSpPr>
            <p:grpSpPr bwMode="auto">
              <a:xfrm>
                <a:off x="3502722" y="5445871"/>
                <a:ext cx="1113645" cy="1076872"/>
                <a:chOff x="1740" y="6848"/>
                <a:chExt cx="2745" cy="2122"/>
              </a:xfrm>
            </p:grpSpPr>
            <p:sp>
              <p:nvSpPr>
                <p:cNvPr id="62"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3"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9" name="Straight Arrow Connector 28"/>
              <p:cNvCxnSpPr>
                <a:stCxn id="76" idx="3"/>
                <a:endCxn id="62"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 name="Group 168"/>
              <p:cNvGrpSpPr>
                <a:grpSpLocks/>
              </p:cNvGrpSpPr>
              <p:nvPr/>
            </p:nvGrpSpPr>
            <p:grpSpPr bwMode="auto">
              <a:xfrm>
                <a:off x="7564724" y="4816838"/>
                <a:ext cx="1114905" cy="1072871"/>
                <a:chOff x="1740" y="6855"/>
                <a:chExt cx="2745" cy="2115"/>
              </a:xfrm>
            </p:grpSpPr>
            <p:sp>
              <p:nvSpPr>
                <p:cNvPr id="55"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56"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 name="Straight Arrow Connector 30"/>
              <p:cNvCxnSpPr>
                <a:stCxn id="41" idx="3"/>
                <a:endCxn id="55"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8" idx="3"/>
                <a:endCxn id="55"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184"/>
              <p:cNvGrpSpPr>
                <a:grpSpLocks/>
              </p:cNvGrpSpPr>
              <p:nvPr/>
            </p:nvGrpSpPr>
            <p:grpSpPr bwMode="auto">
              <a:xfrm>
                <a:off x="5603228" y="5455943"/>
                <a:ext cx="1113645" cy="1075313"/>
                <a:chOff x="1740" y="6851"/>
                <a:chExt cx="2745" cy="2119"/>
              </a:xfrm>
            </p:grpSpPr>
            <p:sp>
              <p:nvSpPr>
                <p:cNvPr id="4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9"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4" name="Straight Arrow Connector 33"/>
              <p:cNvCxnSpPr>
                <a:stCxn id="62" idx="3"/>
                <a:endCxn id="48"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9" idx="3"/>
                <a:endCxn id="48"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192"/>
              <p:cNvGrpSpPr>
                <a:grpSpLocks/>
              </p:cNvGrpSpPr>
              <p:nvPr/>
            </p:nvGrpSpPr>
            <p:grpSpPr bwMode="auto">
              <a:xfrm>
                <a:off x="5534326" y="4038600"/>
                <a:ext cx="1171274" cy="1074738"/>
                <a:chOff x="1740" y="6855"/>
                <a:chExt cx="2745" cy="2115"/>
              </a:xfrm>
            </p:grpSpPr>
            <p:sp>
              <p:nvSpPr>
                <p:cNvPr id="41"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2"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 name="Straight Arrow Connector 36"/>
              <p:cNvCxnSpPr>
                <a:stCxn id="69" idx="3"/>
                <a:endCxn id="41"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Arc 37"/>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Arrow Connector 38"/>
              <p:cNvCxnSpPr>
                <a:stCxn id="38" idx="2"/>
                <a:endCxn id="41"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8" idx="0"/>
                <a:endCxn id="62"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83" name="TextBox 82"/>
          <p:cNvSpPr txBox="1"/>
          <p:nvPr/>
        </p:nvSpPr>
        <p:spPr>
          <a:xfrm>
            <a:off x="3509323" y="2117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84" name="TextBox 83"/>
          <p:cNvSpPr txBox="1"/>
          <p:nvPr/>
        </p:nvSpPr>
        <p:spPr>
          <a:xfrm>
            <a:off x="4276738" y="2117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85" name="TextBox 84"/>
          <p:cNvSpPr txBox="1"/>
          <p:nvPr/>
        </p:nvSpPr>
        <p:spPr>
          <a:xfrm>
            <a:off x="5724538" y="3516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86" name="TextBox 85"/>
          <p:cNvSpPr txBox="1"/>
          <p:nvPr/>
        </p:nvSpPr>
        <p:spPr>
          <a:xfrm>
            <a:off x="6486538" y="3516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87" name="TextBox 86"/>
          <p:cNvSpPr txBox="1"/>
          <p:nvPr/>
        </p:nvSpPr>
        <p:spPr>
          <a:xfrm>
            <a:off x="5642923" y="2117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88" name="TextBox 87"/>
          <p:cNvSpPr txBox="1"/>
          <p:nvPr/>
        </p:nvSpPr>
        <p:spPr>
          <a:xfrm>
            <a:off x="6410338" y="2117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89" name="TextBox 88"/>
          <p:cNvSpPr txBox="1"/>
          <p:nvPr/>
        </p:nvSpPr>
        <p:spPr>
          <a:xfrm>
            <a:off x="7705738" y="2895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90" name="TextBox 89"/>
          <p:cNvSpPr txBox="1"/>
          <p:nvPr/>
        </p:nvSpPr>
        <p:spPr>
          <a:xfrm>
            <a:off x="8467738" y="2895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nvGrpSpPr>
          <p:cNvPr id="91" name="Group 90"/>
          <p:cNvGrpSpPr/>
          <p:nvPr/>
        </p:nvGrpSpPr>
        <p:grpSpPr>
          <a:xfrm>
            <a:off x="1375723" y="2260098"/>
            <a:ext cx="4269941" cy="2166162"/>
            <a:chOff x="1810977" y="3103984"/>
            <a:chExt cx="4269941" cy="2166162"/>
          </a:xfrm>
        </p:grpSpPr>
        <p:grpSp>
          <p:nvGrpSpPr>
            <p:cNvPr id="92" name="Group 46"/>
            <p:cNvGrpSpPr/>
            <p:nvPr/>
          </p:nvGrpSpPr>
          <p:grpSpPr>
            <a:xfrm>
              <a:off x="1810977" y="3103984"/>
              <a:ext cx="4269941" cy="2166162"/>
              <a:chOff x="974532" y="454449"/>
              <a:chExt cx="2852194" cy="1246724"/>
            </a:xfrm>
          </p:grpSpPr>
          <p:sp>
            <p:nvSpPr>
              <p:cNvPr id="94"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95" name="TextBox 94"/>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96"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97"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93" name="TextBox 92"/>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val="30381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up)">
                                      <p:cBhvr>
                                        <p:cTn id="7" dur="5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85" grpId="0"/>
      <p:bldP spid="86" grpId="0"/>
      <p:bldP spid="87" grpId="0"/>
      <p:bldP spid="88" grpId="0"/>
      <p:bldP spid="89" grpId="0"/>
      <p:bldP spid="9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2" name="Title 1"/>
          <p:cNvSpPr>
            <a:spLocks noGrp="1"/>
          </p:cNvSpPr>
          <p:nvPr>
            <p:ph type="title" idx="4294967295"/>
          </p:nvPr>
        </p:nvSpPr>
        <p:spPr>
          <a:xfrm>
            <a:off x="0" y="228600"/>
            <a:ext cx="8534400" cy="478641"/>
          </a:xfrm>
        </p:spPr>
        <p:txBody>
          <a:bodyPr>
            <a:normAutofit fontScale="90000"/>
          </a:bodyPr>
          <a:lstStyle/>
          <a:p>
            <a:r>
              <a:rPr lang="en-US" sz="2800" b="1" dirty="0" smtClean="0"/>
              <a:t>Step-3 Backward Pass Computations</a:t>
            </a:r>
            <a:endParaRPr lang="en-GB" sz="2800" b="1" dirty="0"/>
          </a:p>
        </p:txBody>
      </p:sp>
      <p:grpSp>
        <p:nvGrpSpPr>
          <p:cNvPr id="6" name="Group 37"/>
          <p:cNvGrpSpPr/>
          <p:nvPr/>
        </p:nvGrpSpPr>
        <p:grpSpPr>
          <a:xfrm>
            <a:off x="303609" y="809625"/>
            <a:ext cx="4187428" cy="641350"/>
            <a:chOff x="251520" y="1526956"/>
            <a:chExt cx="4468444" cy="768610"/>
          </a:xfrm>
        </p:grpSpPr>
        <p:sp>
          <p:nvSpPr>
            <p:cNvPr id="7" name="TextBox 6"/>
            <p:cNvSpPr txBox="1"/>
            <p:nvPr/>
          </p:nvSpPr>
          <p:spPr>
            <a:xfrm>
              <a:off x="251520" y="1808820"/>
              <a:ext cx="1296144"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F</a:t>
              </a:r>
            </a:p>
          </p:txBody>
        </p:sp>
        <p:graphicFrame>
          <p:nvGraphicFramePr>
            <p:cNvPr id="8" name="Object 3"/>
            <p:cNvGraphicFramePr>
              <a:graphicFrameLocks noChangeAspect="1"/>
            </p:cNvGraphicFramePr>
            <p:nvPr>
              <p:extLst>
                <p:ext uri="{D42A27DB-BD31-4B8C-83A1-F6EECF244321}">
                  <p14:modId xmlns:p14="http://schemas.microsoft.com/office/powerpoint/2010/main" val="2385857348"/>
                </p:ext>
              </p:extLst>
            </p:nvPr>
          </p:nvGraphicFramePr>
          <p:xfrm>
            <a:off x="2209403" y="1526956"/>
            <a:ext cx="2510561" cy="768610"/>
          </p:xfrm>
          <a:graphic>
            <a:graphicData uri="http://schemas.openxmlformats.org/presentationml/2006/ole">
              <mc:AlternateContent xmlns:mc="http://schemas.openxmlformats.org/markup-compatibility/2006">
                <mc:Choice xmlns:v="urn:schemas-microsoft-com:vml" Requires="v">
                  <p:oleObj spid="_x0000_s4394" name="Equation" r:id="rId3" imgW="2031840" imgH="558720" progId="Equation.3">
                    <p:embed/>
                  </p:oleObj>
                </mc:Choice>
                <mc:Fallback>
                  <p:oleObj name="Equation" r:id="rId3" imgW="2031840" imgH="558720" progId="Equation.3">
                    <p:embed/>
                    <p:pic>
                      <p:nvPicPr>
                        <p:cNvPr id="0" name=""/>
                        <p:cNvPicPr>
                          <a:picLocks noChangeAspect="1" noChangeArrowheads="1"/>
                        </p:cNvPicPr>
                        <p:nvPr/>
                      </p:nvPicPr>
                      <p:blipFill>
                        <a:blip r:embed="rId4"/>
                        <a:srcRect/>
                        <a:stretch>
                          <a:fillRect/>
                        </a:stretch>
                      </p:blipFill>
                      <p:spPr bwMode="auto">
                        <a:xfrm>
                          <a:off x="2209403" y="1526956"/>
                          <a:ext cx="2510561" cy="768610"/>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9" name="Group 38"/>
          <p:cNvGrpSpPr/>
          <p:nvPr/>
        </p:nvGrpSpPr>
        <p:grpSpPr>
          <a:xfrm>
            <a:off x="276497" y="1566865"/>
            <a:ext cx="4689203" cy="603250"/>
            <a:chOff x="306730" y="2303792"/>
            <a:chExt cx="4724074" cy="472688"/>
          </a:xfrm>
        </p:grpSpPr>
        <p:sp>
          <p:nvSpPr>
            <p:cNvPr id="10" name="TextBox 9"/>
            <p:cNvSpPr txBox="1"/>
            <p:nvPr/>
          </p:nvSpPr>
          <p:spPr>
            <a:xfrm>
              <a:off x="306730" y="2307518"/>
              <a:ext cx="1224136"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E</a:t>
              </a:r>
            </a:p>
          </p:txBody>
        </p:sp>
        <p:graphicFrame>
          <p:nvGraphicFramePr>
            <p:cNvPr id="11" name="Object 3"/>
            <p:cNvGraphicFramePr>
              <a:graphicFrameLocks noChangeAspect="1"/>
            </p:cNvGraphicFramePr>
            <p:nvPr>
              <p:extLst>
                <p:ext uri="{D42A27DB-BD31-4B8C-83A1-F6EECF244321}">
                  <p14:modId xmlns:p14="http://schemas.microsoft.com/office/powerpoint/2010/main" val="318667717"/>
                </p:ext>
              </p:extLst>
            </p:nvPr>
          </p:nvGraphicFramePr>
          <p:xfrm>
            <a:off x="2198435" y="2303792"/>
            <a:ext cx="2832369" cy="472688"/>
          </p:xfrm>
          <a:graphic>
            <a:graphicData uri="http://schemas.openxmlformats.org/presentationml/2006/ole">
              <mc:AlternateContent xmlns:mc="http://schemas.openxmlformats.org/markup-compatibility/2006">
                <mc:Choice xmlns:v="urn:schemas-microsoft-com:vml" Requires="v">
                  <p:oleObj spid="_x0000_s4395" name="Equation" r:id="rId5" imgW="1841400" imgH="457200" progId="Equation.3">
                    <p:embed/>
                  </p:oleObj>
                </mc:Choice>
                <mc:Fallback>
                  <p:oleObj name="Equation" r:id="rId5" imgW="1841400" imgH="457200" progId="Equation.3">
                    <p:embed/>
                    <p:pic>
                      <p:nvPicPr>
                        <p:cNvPr id="0" name=""/>
                        <p:cNvPicPr>
                          <a:picLocks noChangeAspect="1" noChangeArrowheads="1"/>
                        </p:cNvPicPr>
                        <p:nvPr/>
                      </p:nvPicPr>
                      <p:blipFill>
                        <a:blip r:embed="rId6"/>
                        <a:srcRect/>
                        <a:stretch>
                          <a:fillRect/>
                        </a:stretch>
                      </p:blipFill>
                      <p:spPr bwMode="auto">
                        <a:xfrm>
                          <a:off x="2198435" y="2303792"/>
                          <a:ext cx="2832369" cy="472688"/>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2" name="Group 39"/>
          <p:cNvGrpSpPr/>
          <p:nvPr/>
        </p:nvGrpSpPr>
        <p:grpSpPr>
          <a:xfrm>
            <a:off x="375617" y="2278064"/>
            <a:ext cx="5385421" cy="1198562"/>
            <a:chOff x="251520" y="4142942"/>
            <a:chExt cx="5433663" cy="1198056"/>
          </a:xfrm>
        </p:grpSpPr>
        <p:sp>
          <p:nvSpPr>
            <p:cNvPr id="13" name="TextBox 12"/>
            <p:cNvSpPr txBox="1"/>
            <p:nvPr/>
          </p:nvSpPr>
          <p:spPr>
            <a:xfrm>
              <a:off x="251520" y="4449111"/>
              <a:ext cx="1332148"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D</a:t>
              </a:r>
            </a:p>
          </p:txBody>
        </p:sp>
        <p:graphicFrame>
          <p:nvGraphicFramePr>
            <p:cNvPr id="14" name="Object 3"/>
            <p:cNvGraphicFramePr>
              <a:graphicFrameLocks noChangeAspect="1"/>
            </p:cNvGraphicFramePr>
            <p:nvPr>
              <p:extLst>
                <p:ext uri="{D42A27DB-BD31-4B8C-83A1-F6EECF244321}">
                  <p14:modId xmlns:p14="http://schemas.microsoft.com/office/powerpoint/2010/main" val="990911086"/>
                </p:ext>
              </p:extLst>
            </p:nvPr>
          </p:nvGraphicFramePr>
          <p:xfrm>
            <a:off x="2073302" y="4142942"/>
            <a:ext cx="3611881" cy="1198056"/>
          </p:xfrm>
          <a:graphic>
            <a:graphicData uri="http://schemas.openxmlformats.org/presentationml/2006/ole">
              <mc:AlternateContent xmlns:mc="http://schemas.openxmlformats.org/markup-compatibility/2006">
                <mc:Choice xmlns:v="urn:schemas-microsoft-com:vml" Requires="v">
                  <p:oleObj spid="_x0000_s4396" name="Equation" r:id="rId7" imgW="3276360" imgH="1066680" progId="Equation.3">
                    <p:embed/>
                  </p:oleObj>
                </mc:Choice>
                <mc:Fallback>
                  <p:oleObj name="Equation" r:id="rId7" imgW="3276360" imgH="1066680" progId="Equation.3">
                    <p:embed/>
                    <p:pic>
                      <p:nvPicPr>
                        <p:cNvPr id="0" name=""/>
                        <p:cNvPicPr>
                          <a:picLocks noChangeAspect="1" noChangeArrowheads="1"/>
                        </p:cNvPicPr>
                        <p:nvPr/>
                      </p:nvPicPr>
                      <p:blipFill>
                        <a:blip r:embed="rId8"/>
                        <a:srcRect/>
                        <a:stretch>
                          <a:fillRect/>
                        </a:stretch>
                      </p:blipFill>
                      <p:spPr bwMode="auto">
                        <a:xfrm>
                          <a:off x="2073302" y="4142942"/>
                          <a:ext cx="3611881" cy="1198056"/>
                        </a:xfrm>
                        <a:prstGeom prst="rect">
                          <a:avLst/>
                        </a:prstGeom>
                        <a:solidFill>
                          <a:srgbClr val="FFFF99"/>
                        </a:solidFill>
                        <a:ln w="9525">
                          <a:solidFill>
                            <a:srgbClr val="0000FF"/>
                          </a:solidFill>
                          <a:miter lim="800000"/>
                          <a:headEnd/>
                          <a:tailEnd/>
                        </a:ln>
                      </p:spPr>
                    </p:pic>
                  </p:oleObj>
                </mc:Fallback>
              </mc:AlternateContent>
            </a:graphicData>
          </a:graphic>
        </p:graphicFrame>
      </p:grpSp>
      <p:graphicFrame>
        <p:nvGraphicFramePr>
          <p:cNvPr id="15" name="Object 3"/>
          <p:cNvGraphicFramePr>
            <a:graphicFrameLocks noChangeAspect="1"/>
          </p:cNvGraphicFramePr>
          <p:nvPr>
            <p:extLst>
              <p:ext uri="{D42A27DB-BD31-4B8C-83A1-F6EECF244321}">
                <p14:modId xmlns:p14="http://schemas.microsoft.com/office/powerpoint/2010/main" val="646502021"/>
              </p:ext>
            </p:extLst>
          </p:nvPr>
        </p:nvGraphicFramePr>
        <p:xfrm>
          <a:off x="6934200" y="703682"/>
          <a:ext cx="1948326" cy="1246022"/>
        </p:xfrm>
        <a:graphic>
          <a:graphicData uri="http://schemas.openxmlformats.org/presentationml/2006/ole">
            <mc:AlternateContent xmlns:mc="http://schemas.openxmlformats.org/markup-compatibility/2006">
              <mc:Choice xmlns:v="urn:schemas-microsoft-com:vml" Requires="v">
                <p:oleObj spid="_x0000_s4397" name="Equation" r:id="rId9" imgW="2222280" imgH="1409400" progId="Equation.3">
                  <p:embed/>
                </p:oleObj>
              </mc:Choice>
              <mc:Fallback>
                <p:oleObj name="Equation" r:id="rId9" imgW="2222280" imgH="1409400" progId="Equation.3">
                  <p:embed/>
                  <p:pic>
                    <p:nvPicPr>
                      <p:cNvPr id="0" name=""/>
                      <p:cNvPicPr>
                        <a:picLocks noChangeAspect="1" noChangeArrowheads="1"/>
                      </p:cNvPicPr>
                      <p:nvPr/>
                    </p:nvPicPr>
                    <p:blipFill>
                      <a:blip r:embed="rId10"/>
                      <a:srcRect/>
                      <a:stretch>
                        <a:fillRect/>
                      </a:stretch>
                    </p:blipFill>
                    <p:spPr bwMode="auto">
                      <a:xfrm>
                        <a:off x="6934200" y="703682"/>
                        <a:ext cx="1948326" cy="1246022"/>
                      </a:xfrm>
                      <a:prstGeom prst="rect">
                        <a:avLst/>
                      </a:prstGeom>
                      <a:solidFill>
                        <a:srgbClr val="66FFFF"/>
                      </a:solidFill>
                      <a:ln w="9525">
                        <a:solidFill>
                          <a:schemeClr val="hlink"/>
                        </a:solidFill>
                        <a:miter lim="800000"/>
                        <a:headEnd/>
                        <a:tailEnd/>
                      </a:ln>
                    </p:spPr>
                  </p:pic>
                </p:oleObj>
              </mc:Fallback>
            </mc:AlternateContent>
          </a:graphicData>
        </a:graphic>
      </p:graphicFrame>
      <p:grpSp>
        <p:nvGrpSpPr>
          <p:cNvPr id="17" name="Group 16"/>
          <p:cNvGrpSpPr/>
          <p:nvPr/>
        </p:nvGrpSpPr>
        <p:grpSpPr>
          <a:xfrm>
            <a:off x="303609" y="3726159"/>
            <a:ext cx="8535288" cy="2508789"/>
            <a:chOff x="227712" y="4022467"/>
            <a:chExt cx="8535288" cy="2508789"/>
          </a:xfrm>
        </p:grpSpPr>
        <p:grpSp>
          <p:nvGrpSpPr>
            <p:cNvPr id="18" name="Group 17"/>
            <p:cNvGrpSpPr/>
            <p:nvPr/>
          </p:nvGrpSpPr>
          <p:grpSpPr>
            <a:xfrm>
              <a:off x="227712" y="4038600"/>
              <a:ext cx="8451917" cy="2492656"/>
              <a:chOff x="227712" y="4038600"/>
              <a:chExt cx="8451917" cy="2492656"/>
            </a:xfrm>
          </p:grpSpPr>
          <p:grpSp>
            <p:nvGrpSpPr>
              <p:cNvPr id="27" name="Group 26"/>
              <p:cNvGrpSpPr/>
              <p:nvPr/>
            </p:nvGrpSpPr>
            <p:grpSpPr>
              <a:xfrm>
                <a:off x="227712" y="4038600"/>
                <a:ext cx="8451917" cy="2492656"/>
                <a:chOff x="227712" y="4038600"/>
                <a:chExt cx="8451917" cy="2492656"/>
              </a:xfrm>
            </p:grpSpPr>
            <p:cxnSp>
              <p:nvCxnSpPr>
                <p:cNvPr id="34" name="Straight Connector 33"/>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35" name="Straight Connector 34"/>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6"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7"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3" name="Group 42"/>
                <p:cNvGrpSpPr/>
                <p:nvPr/>
              </p:nvGrpSpPr>
              <p:grpSpPr>
                <a:xfrm>
                  <a:off x="1676400" y="4734497"/>
                  <a:ext cx="1189295" cy="1102446"/>
                  <a:chOff x="1958055" y="1488354"/>
                  <a:chExt cx="1114905" cy="1102446"/>
                </a:xfrm>
              </p:grpSpPr>
              <p:sp>
                <p:nvSpPr>
                  <p:cNvPr id="95"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6"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8"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4" name="Straight Arrow Connector 43"/>
                <p:cNvCxnSpPr>
                  <a:stCxn id="36" idx="3"/>
                  <a:endCxn id="95"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5" name="Group 176"/>
                <p:cNvGrpSpPr>
                  <a:grpSpLocks/>
                </p:cNvGrpSpPr>
                <p:nvPr/>
              </p:nvGrpSpPr>
              <p:grpSpPr bwMode="auto">
                <a:xfrm>
                  <a:off x="3419031" y="4051248"/>
                  <a:ext cx="1114905" cy="1072871"/>
                  <a:chOff x="1740" y="6855"/>
                  <a:chExt cx="2745" cy="2115"/>
                </a:xfrm>
              </p:grpSpPr>
              <p:sp>
                <p:nvSpPr>
                  <p:cNvPr id="88"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89"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6" name="Straight Arrow Connector 45"/>
                <p:cNvCxnSpPr>
                  <a:stCxn id="95" idx="3"/>
                  <a:endCxn id="88"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7" name="Group 224"/>
                <p:cNvGrpSpPr>
                  <a:grpSpLocks/>
                </p:cNvGrpSpPr>
                <p:nvPr/>
              </p:nvGrpSpPr>
              <p:grpSpPr bwMode="auto">
                <a:xfrm>
                  <a:off x="3502722" y="5445871"/>
                  <a:ext cx="1113645" cy="1076872"/>
                  <a:chOff x="1740" y="6848"/>
                  <a:chExt cx="2745" cy="2122"/>
                </a:xfrm>
              </p:grpSpPr>
              <p:sp>
                <p:nvSpPr>
                  <p:cNvPr id="8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8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4"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8" name="Straight Arrow Connector 47"/>
                <p:cNvCxnSpPr>
                  <a:stCxn id="95" idx="3"/>
                  <a:endCxn id="81"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168"/>
                <p:cNvGrpSpPr>
                  <a:grpSpLocks/>
                </p:cNvGrpSpPr>
                <p:nvPr/>
              </p:nvGrpSpPr>
              <p:grpSpPr bwMode="auto">
                <a:xfrm>
                  <a:off x="7564724" y="4816838"/>
                  <a:ext cx="1114905" cy="1072871"/>
                  <a:chOff x="1740" y="6855"/>
                  <a:chExt cx="2745" cy="2115"/>
                </a:xfrm>
              </p:grpSpPr>
              <p:sp>
                <p:nvSpPr>
                  <p:cNvPr id="74"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5"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0" name="Straight Arrow Connector 49"/>
                <p:cNvCxnSpPr>
                  <a:stCxn id="60" idx="3"/>
                  <a:endCxn id="74"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67" idx="3"/>
                  <a:endCxn id="74"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2" name="Group 184"/>
                <p:cNvGrpSpPr>
                  <a:grpSpLocks/>
                </p:cNvGrpSpPr>
                <p:nvPr/>
              </p:nvGrpSpPr>
              <p:grpSpPr bwMode="auto">
                <a:xfrm>
                  <a:off x="5603228" y="5455943"/>
                  <a:ext cx="1113645" cy="1075313"/>
                  <a:chOff x="1740" y="6851"/>
                  <a:chExt cx="2745" cy="2119"/>
                </a:xfrm>
              </p:grpSpPr>
              <p:sp>
                <p:nvSpPr>
                  <p:cNvPr id="67"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3" name="Straight Arrow Connector 52"/>
                <p:cNvCxnSpPr>
                  <a:stCxn id="81" idx="3"/>
                  <a:endCxn id="67"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88" idx="3"/>
                  <a:endCxn id="67"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92"/>
                <p:cNvGrpSpPr>
                  <a:grpSpLocks/>
                </p:cNvGrpSpPr>
                <p:nvPr/>
              </p:nvGrpSpPr>
              <p:grpSpPr bwMode="auto">
                <a:xfrm>
                  <a:off x="5534326" y="4038600"/>
                  <a:ext cx="1171274" cy="1074738"/>
                  <a:chOff x="1740" y="6855"/>
                  <a:chExt cx="2745" cy="2115"/>
                </a:xfrm>
              </p:grpSpPr>
              <p:sp>
                <p:nvSpPr>
                  <p:cNvPr id="60"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88" idx="3"/>
                  <a:endCxn id="60"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Arc 56"/>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8" name="Straight Arrow Connector 57"/>
                <p:cNvCxnSpPr>
                  <a:stCxn id="57" idx="2"/>
                  <a:endCxn id="60"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7" idx="0"/>
                  <a:endCxn id="81"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30" name="TextBox 29"/>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9" name="TextBox 18"/>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02" name="TextBox 101"/>
          <p:cNvSpPr txBox="1"/>
          <p:nvPr/>
        </p:nvSpPr>
        <p:spPr>
          <a:xfrm>
            <a:off x="8305497" y="520176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3" name="TextBox 102"/>
          <p:cNvSpPr txBox="1"/>
          <p:nvPr/>
        </p:nvSpPr>
        <p:spPr>
          <a:xfrm>
            <a:off x="7619697" y="520176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4" name="TextBox 103"/>
          <p:cNvSpPr txBox="1"/>
          <p:nvPr/>
        </p:nvSpPr>
        <p:spPr>
          <a:xfrm>
            <a:off x="8000697" y="520176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5" name="TextBox 104"/>
          <p:cNvSpPr txBox="1"/>
          <p:nvPr/>
        </p:nvSpPr>
        <p:spPr>
          <a:xfrm>
            <a:off x="6395083" y="4439760"/>
            <a:ext cx="462614"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6" name="TextBox 105"/>
          <p:cNvSpPr txBox="1"/>
          <p:nvPr/>
        </p:nvSpPr>
        <p:spPr>
          <a:xfrm>
            <a:off x="6405912" y="5875892"/>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7" name="TextBox 106"/>
          <p:cNvSpPr txBox="1"/>
          <p:nvPr/>
        </p:nvSpPr>
        <p:spPr>
          <a:xfrm>
            <a:off x="5562297" y="443976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8" name="TextBox 107"/>
          <p:cNvSpPr txBox="1"/>
          <p:nvPr/>
        </p:nvSpPr>
        <p:spPr>
          <a:xfrm>
            <a:off x="6098405" y="4439760"/>
            <a:ext cx="225892"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09" name="TextBox 108"/>
          <p:cNvSpPr txBox="1"/>
          <p:nvPr/>
        </p:nvSpPr>
        <p:spPr>
          <a:xfrm>
            <a:off x="5638497" y="5875892"/>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6019497" y="5875892"/>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4196112" y="443976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3428697" y="4439760"/>
            <a:ext cx="427640"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809697" y="4439760"/>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grpSp>
        <p:nvGrpSpPr>
          <p:cNvPr id="114" name="Group 113"/>
          <p:cNvGrpSpPr/>
          <p:nvPr/>
        </p:nvGrpSpPr>
        <p:grpSpPr>
          <a:xfrm>
            <a:off x="1295097" y="3868790"/>
            <a:ext cx="4269941" cy="2166162"/>
            <a:chOff x="1810977" y="3103984"/>
            <a:chExt cx="4269941" cy="2166162"/>
          </a:xfrm>
        </p:grpSpPr>
        <p:grpSp>
          <p:nvGrpSpPr>
            <p:cNvPr id="115" name="Group 46"/>
            <p:cNvGrpSpPr/>
            <p:nvPr/>
          </p:nvGrpSpPr>
          <p:grpSpPr>
            <a:xfrm>
              <a:off x="1810977" y="3103984"/>
              <a:ext cx="4269941" cy="2166162"/>
              <a:chOff x="974532" y="454449"/>
              <a:chExt cx="2852194" cy="1246724"/>
            </a:xfrm>
          </p:grpSpPr>
          <p:sp>
            <p:nvSpPr>
              <p:cNvPr id="117"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18" name="TextBox 117"/>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19"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20"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16" name="TextBox 115"/>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val="273429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14"/>
                                        </p:tgtEl>
                                        <p:attrNameLst>
                                          <p:attrName>style.visibility</p:attrName>
                                        </p:attrNameLst>
                                      </p:cBhvr>
                                      <p:to>
                                        <p:strVal val="visible"/>
                                      </p:to>
                                    </p:set>
                                    <p:animEffect transition="in" filter="wipe(up)">
                                      <p:cBhvr>
                                        <p:cTn id="19" dur="500"/>
                                        <p:tgtEl>
                                          <p:spTgt spid="11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0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1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1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4" grpId="0"/>
      <p:bldP spid="105" grpId="0"/>
      <p:bldP spid="106" grpId="0"/>
      <p:bldP spid="107" grpId="0"/>
      <p:bldP spid="108" grpId="0"/>
      <p:bldP spid="109" grpId="0"/>
      <p:bldP spid="110" grpId="0"/>
      <p:bldP spid="111" grpId="0"/>
      <p:bldP spid="112" grpId="0"/>
      <p:bldP spid="1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graphicFrame>
        <p:nvGraphicFramePr>
          <p:cNvPr id="6" name="Object 3"/>
          <p:cNvGraphicFramePr>
            <a:graphicFrameLocks noChangeAspect="1"/>
          </p:cNvGraphicFramePr>
          <p:nvPr>
            <p:extLst>
              <p:ext uri="{D42A27DB-BD31-4B8C-83A1-F6EECF244321}">
                <p14:modId xmlns:p14="http://schemas.microsoft.com/office/powerpoint/2010/main" val="1922260494"/>
              </p:ext>
            </p:extLst>
          </p:nvPr>
        </p:nvGraphicFramePr>
        <p:xfrm>
          <a:off x="6954290" y="381000"/>
          <a:ext cx="1906385" cy="1219200"/>
        </p:xfrm>
        <a:graphic>
          <a:graphicData uri="http://schemas.openxmlformats.org/presentationml/2006/ole">
            <mc:AlternateContent xmlns:mc="http://schemas.openxmlformats.org/markup-compatibility/2006">
              <mc:Choice xmlns:v="urn:schemas-microsoft-com:vml" Requires="v">
                <p:oleObj spid="_x0000_s5426" name="Equation" r:id="rId3" imgW="2222280" imgH="1409400" progId="Equation.3">
                  <p:embed/>
                </p:oleObj>
              </mc:Choice>
              <mc:Fallback>
                <p:oleObj name="Equation" r:id="rId3" imgW="2222280" imgH="1409400" progId="Equation.3">
                  <p:embed/>
                  <p:pic>
                    <p:nvPicPr>
                      <p:cNvPr id="0" name=""/>
                      <p:cNvPicPr>
                        <a:picLocks noChangeAspect="1" noChangeArrowheads="1"/>
                      </p:cNvPicPr>
                      <p:nvPr/>
                    </p:nvPicPr>
                    <p:blipFill>
                      <a:blip r:embed="rId4"/>
                      <a:srcRect/>
                      <a:stretch>
                        <a:fillRect/>
                      </a:stretch>
                    </p:blipFill>
                    <p:spPr bwMode="auto">
                      <a:xfrm>
                        <a:off x="6954290" y="381000"/>
                        <a:ext cx="1906385" cy="1219200"/>
                      </a:xfrm>
                      <a:prstGeom prst="rect">
                        <a:avLst/>
                      </a:prstGeom>
                      <a:solidFill>
                        <a:srgbClr val="66FFFF"/>
                      </a:solidFill>
                      <a:ln w="9525">
                        <a:solidFill>
                          <a:schemeClr val="hlink"/>
                        </a:solidFill>
                        <a:miter lim="800000"/>
                        <a:headEnd/>
                        <a:tailEnd/>
                      </a:ln>
                    </p:spPr>
                  </p:pic>
                </p:oleObj>
              </mc:Fallback>
            </mc:AlternateContent>
          </a:graphicData>
        </a:graphic>
      </p:graphicFrame>
      <p:grpSp>
        <p:nvGrpSpPr>
          <p:cNvPr id="7" name="Group 32"/>
          <p:cNvGrpSpPr/>
          <p:nvPr/>
        </p:nvGrpSpPr>
        <p:grpSpPr>
          <a:xfrm>
            <a:off x="308144" y="484188"/>
            <a:ext cx="4135269" cy="958850"/>
            <a:chOff x="107504" y="1987830"/>
            <a:chExt cx="3629651" cy="786464"/>
          </a:xfrm>
          <a:noFill/>
        </p:grpSpPr>
        <p:sp>
          <p:nvSpPr>
            <p:cNvPr id="8" name="TextBox 7"/>
            <p:cNvSpPr txBox="1"/>
            <p:nvPr/>
          </p:nvSpPr>
          <p:spPr>
            <a:xfrm>
              <a:off x="107504" y="2195572"/>
              <a:ext cx="1332148" cy="369332"/>
            </a:xfrm>
            <a:prstGeom prst="rect">
              <a:avLst/>
            </a:prstGeom>
            <a:grp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C</a:t>
              </a:r>
            </a:p>
          </p:txBody>
        </p:sp>
        <p:graphicFrame>
          <p:nvGraphicFramePr>
            <p:cNvPr id="9" name="Object 3"/>
            <p:cNvGraphicFramePr>
              <a:graphicFrameLocks noChangeAspect="1"/>
            </p:cNvGraphicFramePr>
            <p:nvPr>
              <p:extLst>
                <p:ext uri="{D42A27DB-BD31-4B8C-83A1-F6EECF244321}">
                  <p14:modId xmlns:p14="http://schemas.microsoft.com/office/powerpoint/2010/main" val="2274152510"/>
                </p:ext>
              </p:extLst>
            </p:nvPr>
          </p:nvGraphicFramePr>
          <p:xfrm>
            <a:off x="1578783" y="1987830"/>
            <a:ext cx="2158372" cy="786464"/>
          </p:xfrm>
          <a:graphic>
            <a:graphicData uri="http://schemas.openxmlformats.org/presentationml/2006/ole">
              <mc:AlternateContent xmlns:mc="http://schemas.openxmlformats.org/markup-compatibility/2006">
                <mc:Choice xmlns:v="urn:schemas-microsoft-com:vml" Requires="v">
                  <p:oleObj spid="_x0000_s5427" name="Equation" r:id="rId5" imgW="2755800" imgH="1091880" progId="Equation.3">
                    <p:embed/>
                  </p:oleObj>
                </mc:Choice>
                <mc:Fallback>
                  <p:oleObj name="Equation" r:id="rId5" imgW="2755800" imgH="1091880" progId="Equation.3">
                    <p:embed/>
                    <p:pic>
                      <p:nvPicPr>
                        <p:cNvPr id="0" name=""/>
                        <p:cNvPicPr>
                          <a:picLocks noChangeAspect="1" noChangeArrowheads="1"/>
                        </p:cNvPicPr>
                        <p:nvPr/>
                      </p:nvPicPr>
                      <p:blipFill>
                        <a:blip r:embed="rId6"/>
                        <a:srcRect/>
                        <a:stretch>
                          <a:fillRect/>
                        </a:stretch>
                      </p:blipFill>
                      <p:spPr bwMode="auto">
                        <a:xfrm>
                          <a:off x="1578783" y="1987830"/>
                          <a:ext cx="2158372" cy="786464"/>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0" name="Group 33"/>
          <p:cNvGrpSpPr/>
          <p:nvPr/>
        </p:nvGrpSpPr>
        <p:grpSpPr>
          <a:xfrm>
            <a:off x="304800" y="1523998"/>
            <a:ext cx="4478337" cy="1066800"/>
            <a:chOff x="143508" y="3571623"/>
            <a:chExt cx="4228739" cy="853762"/>
          </a:xfrm>
        </p:grpSpPr>
        <p:sp>
          <p:nvSpPr>
            <p:cNvPr id="11" name="TextBox 10"/>
            <p:cNvSpPr txBox="1"/>
            <p:nvPr/>
          </p:nvSpPr>
          <p:spPr>
            <a:xfrm>
              <a:off x="143508" y="3897052"/>
              <a:ext cx="1404156"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B</a:t>
              </a:r>
            </a:p>
          </p:txBody>
        </p:sp>
        <p:graphicFrame>
          <p:nvGraphicFramePr>
            <p:cNvPr id="12" name="Object 3"/>
            <p:cNvGraphicFramePr>
              <a:graphicFrameLocks noChangeAspect="1"/>
            </p:cNvGraphicFramePr>
            <p:nvPr>
              <p:extLst>
                <p:ext uri="{D42A27DB-BD31-4B8C-83A1-F6EECF244321}">
                  <p14:modId xmlns:p14="http://schemas.microsoft.com/office/powerpoint/2010/main" val="2717093016"/>
                </p:ext>
              </p:extLst>
            </p:nvPr>
          </p:nvGraphicFramePr>
          <p:xfrm>
            <a:off x="1745962" y="3571623"/>
            <a:ext cx="2626285" cy="853762"/>
          </p:xfrm>
          <a:graphic>
            <a:graphicData uri="http://schemas.openxmlformats.org/presentationml/2006/ole">
              <mc:AlternateContent xmlns:mc="http://schemas.openxmlformats.org/markup-compatibility/2006">
                <mc:Choice xmlns:v="urn:schemas-microsoft-com:vml" Requires="v">
                  <p:oleObj spid="_x0000_s5428" name="Equation" r:id="rId7" imgW="3543120" imgH="1269720" progId="Equation.3">
                    <p:embed/>
                  </p:oleObj>
                </mc:Choice>
                <mc:Fallback>
                  <p:oleObj name="Equation" r:id="rId7" imgW="3543120" imgH="1269720" progId="Equation.3">
                    <p:embed/>
                    <p:pic>
                      <p:nvPicPr>
                        <p:cNvPr id="0" name=""/>
                        <p:cNvPicPr>
                          <a:picLocks noChangeAspect="1" noChangeArrowheads="1"/>
                        </p:cNvPicPr>
                        <p:nvPr/>
                      </p:nvPicPr>
                      <p:blipFill>
                        <a:blip r:embed="rId8"/>
                        <a:srcRect/>
                        <a:stretch>
                          <a:fillRect/>
                        </a:stretch>
                      </p:blipFill>
                      <p:spPr bwMode="auto">
                        <a:xfrm>
                          <a:off x="1745962" y="3571623"/>
                          <a:ext cx="2626285" cy="853762"/>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3" name="Group 34"/>
          <p:cNvGrpSpPr/>
          <p:nvPr/>
        </p:nvGrpSpPr>
        <p:grpSpPr>
          <a:xfrm>
            <a:off x="344147" y="2668587"/>
            <a:ext cx="4813641" cy="889000"/>
            <a:chOff x="107504" y="5177924"/>
            <a:chExt cx="4708322" cy="761928"/>
          </a:xfrm>
        </p:grpSpPr>
        <p:sp>
          <p:nvSpPr>
            <p:cNvPr id="14" name="TextBox 13"/>
            <p:cNvSpPr txBox="1"/>
            <p:nvPr/>
          </p:nvSpPr>
          <p:spPr>
            <a:xfrm>
              <a:off x="107504" y="5337212"/>
              <a:ext cx="1404156" cy="369331"/>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A</a:t>
              </a:r>
            </a:p>
          </p:txBody>
        </p:sp>
        <p:graphicFrame>
          <p:nvGraphicFramePr>
            <p:cNvPr id="15" name="Object 3"/>
            <p:cNvGraphicFramePr>
              <a:graphicFrameLocks noChangeAspect="1"/>
            </p:cNvGraphicFramePr>
            <p:nvPr>
              <p:extLst>
                <p:ext uri="{D42A27DB-BD31-4B8C-83A1-F6EECF244321}">
                  <p14:modId xmlns:p14="http://schemas.microsoft.com/office/powerpoint/2010/main" val="197464121"/>
                </p:ext>
              </p:extLst>
            </p:nvPr>
          </p:nvGraphicFramePr>
          <p:xfrm>
            <a:off x="1822092" y="5177924"/>
            <a:ext cx="2993734" cy="761928"/>
          </p:xfrm>
          <a:graphic>
            <a:graphicData uri="http://schemas.openxmlformats.org/presentationml/2006/ole">
              <mc:AlternateContent xmlns:mc="http://schemas.openxmlformats.org/markup-compatibility/2006">
                <mc:Choice xmlns:v="urn:schemas-microsoft-com:vml" Requires="v">
                  <p:oleObj spid="_x0000_s5429" name="Equation" r:id="rId9" imgW="3187440" imgH="1066680" progId="Equation.3">
                    <p:embed/>
                  </p:oleObj>
                </mc:Choice>
                <mc:Fallback>
                  <p:oleObj name="Equation" r:id="rId9" imgW="3187440" imgH="1066680" progId="Equation.3">
                    <p:embed/>
                    <p:pic>
                      <p:nvPicPr>
                        <p:cNvPr id="0" name=""/>
                        <p:cNvPicPr>
                          <a:picLocks noChangeAspect="1" noChangeArrowheads="1"/>
                        </p:cNvPicPr>
                        <p:nvPr/>
                      </p:nvPicPr>
                      <p:blipFill>
                        <a:blip r:embed="rId10"/>
                        <a:srcRect/>
                        <a:stretch>
                          <a:fillRect/>
                        </a:stretch>
                      </p:blipFill>
                      <p:spPr bwMode="auto">
                        <a:xfrm>
                          <a:off x="1822092" y="5177924"/>
                          <a:ext cx="2993734" cy="761928"/>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6" name="Group 15"/>
          <p:cNvGrpSpPr/>
          <p:nvPr/>
        </p:nvGrpSpPr>
        <p:grpSpPr>
          <a:xfrm>
            <a:off x="425077" y="3768061"/>
            <a:ext cx="8535288" cy="2519065"/>
            <a:chOff x="227712" y="4022467"/>
            <a:chExt cx="8535288" cy="2519065"/>
          </a:xfrm>
        </p:grpSpPr>
        <p:grpSp>
          <p:nvGrpSpPr>
            <p:cNvPr id="17" name="Group 16"/>
            <p:cNvGrpSpPr/>
            <p:nvPr/>
          </p:nvGrpSpPr>
          <p:grpSpPr>
            <a:xfrm>
              <a:off x="227712" y="4022467"/>
              <a:ext cx="8535288" cy="2508789"/>
              <a:chOff x="227712" y="4022467"/>
              <a:chExt cx="8535288" cy="2508789"/>
            </a:xfrm>
          </p:grpSpPr>
          <p:grpSp>
            <p:nvGrpSpPr>
              <p:cNvPr id="30" name="Group 29"/>
              <p:cNvGrpSpPr/>
              <p:nvPr/>
            </p:nvGrpSpPr>
            <p:grpSpPr>
              <a:xfrm>
                <a:off x="227712" y="4038600"/>
                <a:ext cx="8451917" cy="2492656"/>
                <a:chOff x="227712" y="4038600"/>
                <a:chExt cx="8451917" cy="2492656"/>
              </a:xfrm>
            </p:grpSpPr>
            <p:grpSp>
              <p:nvGrpSpPr>
                <p:cNvPr id="39" name="Group 38"/>
                <p:cNvGrpSpPr/>
                <p:nvPr/>
              </p:nvGrpSpPr>
              <p:grpSpPr>
                <a:xfrm>
                  <a:off x="227712" y="4038600"/>
                  <a:ext cx="8451917" cy="2492656"/>
                  <a:chOff x="227712" y="4038600"/>
                  <a:chExt cx="8451917" cy="2492656"/>
                </a:xfrm>
              </p:grpSpPr>
              <p:cxnSp>
                <p:nvCxnSpPr>
                  <p:cNvPr id="46" name="Straight Connector 45"/>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47" name="Straight Connector 46"/>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48"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9"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5" name="Group 54"/>
                  <p:cNvGrpSpPr/>
                  <p:nvPr/>
                </p:nvGrpSpPr>
                <p:grpSpPr>
                  <a:xfrm>
                    <a:off x="1676400" y="4734497"/>
                    <a:ext cx="1189295" cy="1102446"/>
                    <a:chOff x="1958055" y="1488354"/>
                    <a:chExt cx="1114905" cy="1102446"/>
                  </a:xfrm>
                </p:grpSpPr>
                <p:sp>
                  <p:nvSpPr>
                    <p:cNvPr id="107"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8"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8" idx="3"/>
                    <a:endCxn id="107"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7" name="Group 176"/>
                  <p:cNvGrpSpPr>
                    <a:grpSpLocks/>
                  </p:cNvGrpSpPr>
                  <p:nvPr/>
                </p:nvGrpSpPr>
                <p:grpSpPr bwMode="auto">
                  <a:xfrm>
                    <a:off x="3419031" y="4051248"/>
                    <a:ext cx="1114905" cy="1072871"/>
                    <a:chOff x="1740" y="6855"/>
                    <a:chExt cx="2745" cy="2115"/>
                  </a:xfrm>
                </p:grpSpPr>
                <p:sp>
                  <p:nvSpPr>
                    <p:cNvPr id="100"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8" name="Straight Arrow Connector 57"/>
                  <p:cNvCxnSpPr>
                    <a:stCxn id="107" idx="3"/>
                    <a:endCxn id="100"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9" name="Group 224"/>
                  <p:cNvGrpSpPr>
                    <a:grpSpLocks/>
                  </p:cNvGrpSpPr>
                  <p:nvPr/>
                </p:nvGrpSpPr>
                <p:grpSpPr bwMode="auto">
                  <a:xfrm>
                    <a:off x="3502722" y="5445871"/>
                    <a:ext cx="1113645" cy="1076872"/>
                    <a:chOff x="1740" y="6848"/>
                    <a:chExt cx="2745" cy="2122"/>
                  </a:xfrm>
                </p:grpSpPr>
                <p:sp>
                  <p:nvSpPr>
                    <p:cNvPr id="93"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4"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0" name="Straight Arrow Connector 59"/>
                  <p:cNvCxnSpPr>
                    <a:stCxn id="107" idx="3"/>
                    <a:endCxn id="93"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1" name="Group 168"/>
                  <p:cNvGrpSpPr>
                    <a:grpSpLocks/>
                  </p:cNvGrpSpPr>
                  <p:nvPr/>
                </p:nvGrpSpPr>
                <p:grpSpPr bwMode="auto">
                  <a:xfrm>
                    <a:off x="7564724" y="4816838"/>
                    <a:ext cx="1114905" cy="1072871"/>
                    <a:chOff x="1740" y="6855"/>
                    <a:chExt cx="2745" cy="2115"/>
                  </a:xfrm>
                </p:grpSpPr>
                <p:sp>
                  <p:nvSpPr>
                    <p:cNvPr id="86"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7"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2" name="Straight Arrow Connector 61"/>
                  <p:cNvCxnSpPr>
                    <a:stCxn id="72" idx="3"/>
                    <a:endCxn id="86"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79" idx="3"/>
                    <a:endCxn id="86"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4" name="Group 184"/>
                  <p:cNvGrpSpPr>
                    <a:grpSpLocks/>
                  </p:cNvGrpSpPr>
                  <p:nvPr/>
                </p:nvGrpSpPr>
                <p:grpSpPr bwMode="auto">
                  <a:xfrm>
                    <a:off x="5603228" y="5455943"/>
                    <a:ext cx="1113645" cy="1075313"/>
                    <a:chOff x="1740" y="6851"/>
                    <a:chExt cx="2745" cy="2119"/>
                  </a:xfrm>
                </p:grpSpPr>
                <p:sp>
                  <p:nvSpPr>
                    <p:cNvPr id="7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8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5" name="Straight Arrow Connector 64"/>
                  <p:cNvCxnSpPr>
                    <a:stCxn id="93" idx="3"/>
                    <a:endCxn id="7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0" idx="3"/>
                    <a:endCxn id="7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7" name="Group 192"/>
                  <p:cNvGrpSpPr>
                    <a:grpSpLocks/>
                  </p:cNvGrpSpPr>
                  <p:nvPr/>
                </p:nvGrpSpPr>
                <p:grpSpPr bwMode="auto">
                  <a:xfrm>
                    <a:off x="5534326" y="4038600"/>
                    <a:ext cx="1171274" cy="1074738"/>
                    <a:chOff x="1740" y="6855"/>
                    <a:chExt cx="2745" cy="2115"/>
                  </a:xfrm>
                </p:grpSpPr>
                <p:sp>
                  <p:nvSpPr>
                    <p:cNvPr id="7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7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8" name="Straight Arrow Connector 67"/>
                  <p:cNvCxnSpPr>
                    <a:stCxn id="100" idx="3"/>
                    <a:endCxn id="7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Arc 6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0" name="Straight Arrow Connector 69"/>
                  <p:cNvCxnSpPr>
                    <a:stCxn id="69" idx="2"/>
                    <a:endCxn id="7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9" idx="0"/>
                    <a:endCxn id="93"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41" name="TextBox 40"/>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45" name="TextBox 44"/>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31" name="TextBox 30"/>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8" name="TextBox 17"/>
            <p:cNvSpPr txBox="1"/>
            <p:nvPr/>
          </p:nvSpPr>
          <p:spPr>
            <a:xfrm>
              <a:off x="82296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75438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7924800" y="5498068"/>
              <a:ext cx="451785"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6319186" y="4736068"/>
              <a:ext cx="462614"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6330015"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5486400"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6022508" y="4736068"/>
              <a:ext cx="225892"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5562600"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5943600" y="6172200"/>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4120215"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3352800" y="4736068"/>
              <a:ext cx="427640"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3733800" y="4736068"/>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grpSp>
      <p:sp>
        <p:nvSpPr>
          <p:cNvPr id="114" name="TextBox 113"/>
          <p:cNvSpPr txBox="1"/>
          <p:nvPr/>
        </p:nvSpPr>
        <p:spPr>
          <a:xfrm>
            <a:off x="4393780" y="5917794"/>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5" name="TextBox 114"/>
          <p:cNvSpPr txBox="1"/>
          <p:nvPr/>
        </p:nvSpPr>
        <p:spPr>
          <a:xfrm>
            <a:off x="3707980" y="5917794"/>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6" name="TextBox 115"/>
          <p:cNvSpPr txBox="1"/>
          <p:nvPr/>
        </p:nvSpPr>
        <p:spPr>
          <a:xfrm>
            <a:off x="4088980" y="5917794"/>
            <a:ext cx="411157"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5</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17" name="TextBox 116"/>
          <p:cNvSpPr txBox="1"/>
          <p:nvPr/>
        </p:nvSpPr>
        <p:spPr>
          <a:xfrm>
            <a:off x="2641180" y="5231994"/>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8" name="TextBox 117"/>
          <p:cNvSpPr txBox="1"/>
          <p:nvPr/>
        </p:nvSpPr>
        <p:spPr>
          <a:xfrm>
            <a:off x="1879180" y="5231994"/>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6</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19" name="TextBox 118"/>
          <p:cNvSpPr txBox="1"/>
          <p:nvPr/>
        </p:nvSpPr>
        <p:spPr>
          <a:xfrm>
            <a:off x="2260180" y="5231994"/>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20" name="TextBox 119"/>
          <p:cNvSpPr txBox="1"/>
          <p:nvPr/>
        </p:nvSpPr>
        <p:spPr>
          <a:xfrm>
            <a:off x="1117180" y="5231994"/>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11</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21" name="TextBox 120"/>
          <p:cNvSpPr txBox="1"/>
          <p:nvPr/>
        </p:nvSpPr>
        <p:spPr>
          <a:xfrm>
            <a:off x="425965" y="5231994"/>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22" name="TextBox 121"/>
          <p:cNvSpPr txBox="1"/>
          <p:nvPr/>
        </p:nvSpPr>
        <p:spPr>
          <a:xfrm>
            <a:off x="730765" y="5231994"/>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grpSp>
        <p:nvGrpSpPr>
          <p:cNvPr id="123" name="Group 122"/>
          <p:cNvGrpSpPr/>
          <p:nvPr/>
        </p:nvGrpSpPr>
        <p:grpSpPr>
          <a:xfrm>
            <a:off x="1416565" y="3910692"/>
            <a:ext cx="4269941" cy="2166162"/>
            <a:chOff x="1810977" y="3103984"/>
            <a:chExt cx="4269941" cy="2166162"/>
          </a:xfrm>
        </p:grpSpPr>
        <p:grpSp>
          <p:nvGrpSpPr>
            <p:cNvPr id="124" name="Group 46"/>
            <p:cNvGrpSpPr/>
            <p:nvPr/>
          </p:nvGrpSpPr>
          <p:grpSpPr>
            <a:xfrm>
              <a:off x="1810977" y="3103984"/>
              <a:ext cx="4269941" cy="2166162"/>
              <a:chOff x="974532" y="454449"/>
              <a:chExt cx="2852194" cy="1246724"/>
            </a:xfrm>
          </p:grpSpPr>
          <p:sp>
            <p:nvSpPr>
              <p:cNvPr id="126"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27" name="TextBox 126"/>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28"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29"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25" name="TextBox 124"/>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val="125475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23"/>
                                        </p:tgtEl>
                                        <p:attrNameLst>
                                          <p:attrName>style.visibility</p:attrName>
                                        </p:attrNameLst>
                                      </p:cBhvr>
                                      <p:to>
                                        <p:strVal val="visible"/>
                                      </p:to>
                                    </p:set>
                                    <p:animEffect transition="in" filter="wipe(up)">
                                      <p:cBhvr>
                                        <p:cTn id="19" dur="500"/>
                                        <p:tgtEl>
                                          <p:spTgt spid="12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2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p:bldP spid="117" grpId="0"/>
      <p:bldP spid="118" grpId="0"/>
      <p:bldP spid="119" grpId="0"/>
      <p:bldP spid="120" grpId="0"/>
      <p:bldP spid="121" grpId="0"/>
      <p:bldP spid="1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4: Slack time (Float time)</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grpSp>
        <p:nvGrpSpPr>
          <p:cNvPr id="7" name="Group 6"/>
          <p:cNvGrpSpPr/>
          <p:nvPr/>
        </p:nvGrpSpPr>
        <p:grpSpPr>
          <a:xfrm>
            <a:off x="534320" y="1518198"/>
            <a:ext cx="8069263" cy="3275013"/>
            <a:chOff x="595270" y="1418099"/>
            <a:chExt cx="8069263" cy="3275013"/>
          </a:xfrm>
        </p:grpSpPr>
        <p:sp>
          <p:nvSpPr>
            <p:cNvPr id="8" name="Text Box 6"/>
            <p:cNvSpPr txBox="1">
              <a:spLocks noChangeArrowheads="1"/>
            </p:cNvSpPr>
            <p:nvPr/>
          </p:nvSpPr>
          <p:spPr bwMode="auto">
            <a:xfrm>
              <a:off x="595270" y="1418099"/>
              <a:ext cx="8069263" cy="1033463"/>
            </a:xfrm>
            <a:prstGeom prst="rect">
              <a:avLst/>
            </a:prstGeom>
            <a:solidFill>
              <a:schemeClr val="accent3">
                <a:lumMod val="40000"/>
                <a:lumOff val="60000"/>
              </a:schemeClr>
            </a:solidFill>
            <a:ln w="9525">
              <a:noFill/>
              <a:miter lim="800000"/>
              <a:headEnd/>
              <a:tailEnd/>
            </a:ln>
          </p:spPr>
          <p:txBody>
            <a:bodyPr wrap="none">
              <a:spAutoFit/>
            </a:bodyPr>
            <a:lstStyle/>
            <a:p>
              <a:pPr>
                <a:lnSpc>
                  <a:spcPct val="85000"/>
                </a:lnSpc>
                <a:spcBef>
                  <a:spcPct val="25000"/>
                </a:spcBef>
                <a:tabLst>
                  <a:tab pos="444500" algn="ctr"/>
                  <a:tab pos="1524000" algn="ctr"/>
                  <a:tab pos="2692400" algn="ctr"/>
                  <a:tab pos="3860800" algn="ctr"/>
                  <a:tab pos="5029200" algn="ctr"/>
                  <a:tab pos="6184900" algn="ctr"/>
                  <a:tab pos="7353300" algn="ctr"/>
                </a:tabLst>
              </a:pPr>
              <a:r>
                <a:rPr lang="en-AU" sz="2400" dirty="0">
                  <a:latin typeface="Times New Roman" pitchFamily="18" charset="0"/>
                  <a:cs typeface="Times New Roman" pitchFamily="18" charset="0"/>
                </a:rPr>
                <a:t>		Earliest	Earliest	Latest	Latest		On</a:t>
              </a:r>
              <a:br>
                <a:rPr lang="en-AU" sz="2400" dirty="0">
                  <a:latin typeface="Times New Roman" pitchFamily="18" charset="0"/>
                  <a:cs typeface="Times New Roman" pitchFamily="18" charset="0"/>
                </a:rPr>
              </a:br>
              <a:r>
                <a:rPr lang="en-AU" sz="2400" dirty="0">
                  <a:latin typeface="Times New Roman" pitchFamily="18" charset="0"/>
                  <a:cs typeface="Times New Roman" pitchFamily="18" charset="0"/>
                </a:rPr>
                <a:t>		Start	Finish	Start	Finish	Slack	Critical</a:t>
              </a:r>
              <a:br>
                <a:rPr lang="en-AU" sz="2400" dirty="0">
                  <a:latin typeface="Times New Roman" pitchFamily="18" charset="0"/>
                  <a:cs typeface="Times New Roman" pitchFamily="18" charset="0"/>
                </a:rPr>
              </a:br>
              <a:r>
                <a:rPr lang="en-AU" sz="2400" dirty="0">
                  <a:latin typeface="Times New Roman" pitchFamily="18" charset="0"/>
                  <a:cs typeface="Times New Roman" pitchFamily="18" charset="0"/>
                </a:rPr>
                <a:t>	Activity	ES	EF	LS	LF	LS – ES	Path</a:t>
              </a:r>
            </a:p>
          </p:txBody>
        </p:sp>
        <p:sp>
          <p:nvSpPr>
            <p:cNvPr id="9" name="Text Box 7"/>
            <p:cNvSpPr txBox="1">
              <a:spLocks noChangeArrowheads="1"/>
            </p:cNvSpPr>
            <p:nvPr/>
          </p:nvSpPr>
          <p:spPr bwMode="auto">
            <a:xfrm>
              <a:off x="701633" y="2384887"/>
              <a:ext cx="7854950" cy="2308225"/>
            </a:xfrm>
            <a:prstGeom prst="rect">
              <a:avLst/>
            </a:prstGeom>
            <a:noFill/>
            <a:ln w="9525">
              <a:noFill/>
              <a:miter lim="800000"/>
              <a:headEnd/>
              <a:tailEnd/>
            </a:ln>
          </p:spPr>
          <p:txBody>
            <a:bodyPr>
              <a:spAutoFit/>
            </a:bodyPr>
            <a:lstStyle/>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A</a:t>
              </a:r>
              <a:r>
                <a:rPr lang="en-AU" sz="2400" i="0" dirty="0">
                  <a:latin typeface="Times New Roman" pitchFamily="18" charset="0"/>
                  <a:cs typeface="Times New Roman" pitchFamily="18" charset="0"/>
                </a:rPr>
                <a:t>	</a:t>
              </a:r>
              <a:r>
                <a:rPr lang="en-AU" sz="2400" i="0" dirty="0">
                  <a:solidFill>
                    <a:srgbClr val="0000CC"/>
                  </a:solidFill>
                  <a:latin typeface="Times New Roman" pitchFamily="18" charset="0"/>
                  <a:cs typeface="Times New Roman" pitchFamily="18" charset="0"/>
                </a:rPr>
                <a:t>0</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8	</a:t>
              </a:r>
              <a:r>
                <a:rPr lang="en-AU" sz="2400" dirty="0" smtClean="0">
                  <a:latin typeface="Times New Roman" pitchFamily="18" charset="0"/>
                  <a:cs typeface="Times New Roman" pitchFamily="18" charset="0"/>
                </a:rPr>
                <a:t>3</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11</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              3           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B</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3</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dirty="0">
                  <a:solidFill>
                    <a:srgbClr val="0000CC"/>
                  </a:solidFill>
                  <a:latin typeface="Times New Roman" pitchFamily="18" charset="0"/>
                  <a:cs typeface="Times New Roman" pitchFamily="18" charset="0"/>
                </a:rPr>
                <a:t>6</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solidFill>
                    <a:srgbClr val="FF0000"/>
                  </a:solidFill>
                  <a:latin typeface="Times New Roman" pitchFamily="18" charset="0"/>
                  <a:cs typeface="Times New Roman" pitchFamily="18" charset="0"/>
                </a:rPr>
                <a:t>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C</a:t>
              </a:r>
              <a:r>
                <a:rPr lang="en-AU" sz="2400" i="0" dirty="0">
                  <a:latin typeface="Times New Roman" pitchFamily="18" charset="0"/>
                  <a:cs typeface="Times New Roman" pitchFamily="18" charset="0"/>
                </a:rPr>
                <a:t>	</a:t>
              </a:r>
              <a:r>
                <a:rPr lang="en-AU" sz="2400" dirty="0">
                  <a:solidFill>
                    <a:srgbClr val="0000CC"/>
                  </a:solidFill>
                  <a:latin typeface="Times New Roman" pitchFamily="18" charset="0"/>
                  <a:cs typeface="Times New Roman" pitchFamily="18" charset="0"/>
                </a:rPr>
                <a:t>9</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13</a:t>
              </a:r>
              <a:r>
                <a:rPr lang="en-AU" sz="2400" i="0" dirty="0">
                  <a:latin typeface="Times New Roman" pitchFamily="18" charset="0"/>
                  <a:cs typeface="Times New Roman" pitchFamily="18" charset="0"/>
                </a:rPr>
                <a:t>	</a:t>
              </a:r>
              <a:r>
                <a:rPr lang="en-AU" sz="2400" dirty="0" smtClean="0">
                  <a:solidFill>
                    <a:srgbClr val="0000CC"/>
                  </a:solidFill>
                  <a:latin typeface="Times New Roman" pitchFamily="18" charset="0"/>
                  <a:cs typeface="Times New Roman" pitchFamily="18" charset="0"/>
                </a:rPr>
                <a:t>14</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5	</a:t>
              </a:r>
              <a:r>
                <a:rPr lang="en-AU" sz="2400" dirty="0" smtClean="0">
                  <a:latin typeface="Times New Roman" pitchFamily="18" charset="0"/>
                  <a:cs typeface="Times New Roman" pitchFamily="18" charset="0"/>
                </a:rPr>
                <a:t>No</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D</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E</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27</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24</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30</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F</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27</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30</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solidFill>
                    <a:srgbClr val="FF0000"/>
                  </a:solidFill>
                  <a:latin typeface="Times New Roman" pitchFamily="18" charset="0"/>
                  <a:cs typeface="Times New Roman" pitchFamily="18" charset="0"/>
                </a:rPr>
                <a:t>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p:txBody>
        </p:sp>
        <p:sp>
          <p:nvSpPr>
            <p:cNvPr id="10" name="Line 8"/>
            <p:cNvSpPr>
              <a:spLocks noChangeShapeType="1"/>
            </p:cNvSpPr>
            <p:nvPr/>
          </p:nvSpPr>
          <p:spPr bwMode="auto">
            <a:xfrm>
              <a:off x="595270" y="2451562"/>
              <a:ext cx="8069263" cy="0"/>
            </a:xfrm>
            <a:prstGeom prst="line">
              <a:avLst/>
            </a:prstGeom>
            <a:noFill/>
            <a:ln w="38100">
              <a:solidFill>
                <a:schemeClr val="tx1"/>
              </a:solidFill>
              <a:round/>
              <a:headEnd/>
              <a:tailEnd/>
            </a:ln>
          </p:spPr>
          <p:txBody>
            <a:bodyPr/>
            <a:lstStyle/>
            <a:p>
              <a:endParaRPr lang="en-US" sz="2400">
                <a:latin typeface="Times New Roman" pitchFamily="18" charset="0"/>
                <a:cs typeface="Times New Roman" pitchFamily="18" charset="0"/>
              </a:endParaRPr>
            </a:p>
          </p:txBody>
        </p:sp>
      </p:grpSp>
      <p:sp>
        <p:nvSpPr>
          <p:cNvPr id="11" name="Rectangle 10"/>
          <p:cNvSpPr/>
          <p:nvPr/>
        </p:nvSpPr>
        <p:spPr>
          <a:xfrm>
            <a:off x="254127" y="4799403"/>
            <a:ext cx="8582025" cy="707886"/>
          </a:xfrm>
          <a:prstGeom prst="rect">
            <a:avLst/>
          </a:prstGeom>
        </p:spPr>
        <p:txBody>
          <a:bodyPr wrap="square">
            <a:spAutoFit/>
          </a:bodyPr>
          <a:lstStyle/>
          <a:p>
            <a:pPr marL="0" lvl="1" algn="just" eaLnBrk="0" fontAlgn="base" hangingPunct="0">
              <a:spcBef>
                <a:spcPct val="0"/>
              </a:spcBef>
              <a:spcAft>
                <a:spcPct val="0"/>
              </a:spcAft>
              <a:buClr>
                <a:srgbClr val="FF0000"/>
              </a:buClr>
              <a:defRPr/>
            </a:pPr>
            <a:r>
              <a:rPr lang="en-US" sz="2000" kern="0" dirty="0">
                <a:solidFill>
                  <a:srgbClr val="C00000"/>
                </a:solidFill>
                <a:latin typeface="Times New Roman" panose="02020603050405020304" pitchFamily="18" charset="0"/>
                <a:cs typeface="Times New Roman" panose="02020603050405020304" pitchFamily="18" charset="0"/>
              </a:rPr>
              <a:t>Critical path is the path with the least total float = The longest path through the network.</a:t>
            </a:r>
          </a:p>
        </p:txBody>
      </p:sp>
      <p:sp>
        <p:nvSpPr>
          <p:cNvPr id="12" name="Rectangle 11"/>
          <p:cNvSpPr/>
          <p:nvPr/>
        </p:nvSpPr>
        <p:spPr>
          <a:xfrm>
            <a:off x="263652" y="5642008"/>
            <a:ext cx="7765383" cy="707886"/>
          </a:xfrm>
          <a:prstGeom prst="rect">
            <a:avLst/>
          </a:prstGeom>
        </p:spPr>
        <p:txBody>
          <a:bodyPr wrap="square">
            <a:spAutoFit/>
          </a:bodyPr>
          <a:lstStyle/>
          <a:p>
            <a:r>
              <a:rPr lang="en-US" sz="2000" kern="0" dirty="0">
                <a:solidFill>
                  <a:srgbClr val="000000"/>
                </a:solidFill>
                <a:latin typeface="Times New Roman" panose="02020603050405020304" pitchFamily="18" charset="0"/>
                <a:cs typeface="Times New Roman" panose="02020603050405020304" pitchFamily="18" charset="0"/>
              </a:rPr>
              <a:t>CP1: </a:t>
            </a:r>
            <a:r>
              <a:rPr lang="en-US" sz="2000" b="1" kern="0" dirty="0">
                <a:solidFill>
                  <a:srgbClr val="000000"/>
                </a:solidFill>
                <a:latin typeface="Times New Roman" panose="02020603050405020304" pitchFamily="18" charset="0"/>
                <a:cs typeface="Times New Roman" panose="02020603050405020304" pitchFamily="18" charset="0"/>
              </a:rPr>
              <a:t>A-B-D-E</a:t>
            </a:r>
            <a:r>
              <a:rPr lang="en-US" sz="2000" kern="0" dirty="0">
                <a:solidFill>
                  <a:srgbClr val="000000"/>
                </a:solidFill>
                <a:latin typeface="Times New Roman" panose="02020603050405020304" pitchFamily="18" charset="0"/>
                <a:cs typeface="Times New Roman" panose="02020603050405020304" pitchFamily="18" charset="0"/>
              </a:rPr>
              <a:t>, CP2: </a:t>
            </a:r>
            <a:r>
              <a:rPr lang="en-US" sz="2000" b="1" kern="0" dirty="0">
                <a:solidFill>
                  <a:srgbClr val="000000"/>
                </a:solidFill>
                <a:latin typeface="Times New Roman" panose="02020603050405020304" pitchFamily="18" charset="0"/>
                <a:cs typeface="Times New Roman" panose="02020603050405020304" pitchFamily="18" charset="0"/>
              </a:rPr>
              <a:t>A-B-D-F</a:t>
            </a:r>
            <a:r>
              <a:rPr lang="en-US" sz="2000" kern="0" dirty="0">
                <a:solidFill>
                  <a:srgbClr val="000000"/>
                </a:solidFill>
                <a:latin typeface="Times New Roman" panose="02020603050405020304" pitchFamily="18" charset="0"/>
                <a:cs typeface="Times New Roman" panose="02020603050405020304" pitchFamily="18" charset="0"/>
              </a:rPr>
              <a:t> ; </a:t>
            </a:r>
            <a:endParaRPr lang="en-US" sz="2000" kern="0" dirty="0" smtClean="0">
              <a:solidFill>
                <a:srgbClr val="000000"/>
              </a:solidFill>
              <a:latin typeface="Times New Roman" panose="02020603050405020304" pitchFamily="18" charset="0"/>
              <a:cs typeface="Times New Roman" panose="02020603050405020304" pitchFamily="18" charset="0"/>
            </a:endParaRPr>
          </a:p>
          <a:p>
            <a:r>
              <a:rPr lang="en-US" sz="2000" kern="0" dirty="0" smtClean="0">
                <a:solidFill>
                  <a:srgbClr val="000000"/>
                </a:solidFill>
                <a:latin typeface="Times New Roman" panose="02020603050405020304" pitchFamily="18" charset="0"/>
                <a:cs typeface="Times New Roman" panose="02020603050405020304" pitchFamily="18" charset="0"/>
              </a:rPr>
              <a:t>Critical </a:t>
            </a:r>
            <a:r>
              <a:rPr lang="en-US" sz="2000" kern="0" dirty="0">
                <a:solidFill>
                  <a:srgbClr val="000000"/>
                </a:solidFill>
                <a:latin typeface="Times New Roman" panose="02020603050405020304" pitchFamily="18" charset="0"/>
                <a:cs typeface="Times New Roman" panose="02020603050405020304" pitchFamily="18" charset="0"/>
              </a:rPr>
              <a:t>Activities: A, B, D, E, and F</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11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Problem-2</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6" name="Rectangle 5"/>
          <p:cNvSpPr/>
          <p:nvPr/>
        </p:nvSpPr>
        <p:spPr>
          <a:xfrm>
            <a:off x="265176" y="1525813"/>
            <a:ext cx="8607552" cy="923330"/>
          </a:xfrm>
          <a:prstGeom prst="rect">
            <a:avLst/>
          </a:prstGeom>
        </p:spPr>
        <p:txBody>
          <a:bodyPr wrap="square">
            <a:spAutoFit/>
          </a:bodyPr>
          <a:lstStyle/>
          <a:p>
            <a:pPr algn="justLow">
              <a:buClr>
                <a:srgbClr val="CC3300"/>
              </a:buClr>
              <a:defRPr/>
            </a:pPr>
            <a:r>
              <a:rPr lang="en-US" dirty="0">
                <a:latin typeface="Times New Roman" panose="02020603050405020304" pitchFamily="18" charset="0"/>
                <a:cs typeface="Times New Roman" panose="02020603050405020304" pitchFamily="18" charset="0"/>
              </a:rPr>
              <a:t>Given the precedence network for a small engineering project with activity durations in working days, it is required to compute the activity times (ES, EF, LS, and LF) and total floats (TF) and then indicate the critical activities.</a:t>
            </a:r>
          </a:p>
        </p:txBody>
      </p:sp>
      <p:graphicFrame>
        <p:nvGraphicFramePr>
          <p:cNvPr id="7" name="Object 6"/>
          <p:cNvGraphicFramePr>
            <a:graphicFrameLocks noChangeAspect="1"/>
          </p:cNvGraphicFramePr>
          <p:nvPr>
            <p:extLst>
              <p:ext uri="{D42A27DB-BD31-4B8C-83A1-F6EECF244321}">
                <p14:modId xmlns:p14="http://schemas.microsoft.com/office/powerpoint/2010/main" val="1094559693"/>
              </p:ext>
            </p:extLst>
          </p:nvPr>
        </p:nvGraphicFramePr>
        <p:xfrm>
          <a:off x="1371600" y="2667000"/>
          <a:ext cx="6562725" cy="3427528"/>
        </p:xfrm>
        <a:graphic>
          <a:graphicData uri="http://schemas.openxmlformats.org/presentationml/2006/ole">
            <mc:AlternateContent xmlns:mc="http://schemas.openxmlformats.org/markup-compatibility/2006">
              <mc:Choice xmlns:v="urn:schemas-microsoft-com:vml" Requires="v">
                <p:oleObj spid="_x0000_s6215" name="Worksheet" r:id="rId3" imgW="6476923" imgH="3436560" progId="Excel.Sheet.8">
                  <p:embed/>
                </p:oleObj>
              </mc:Choice>
              <mc:Fallback>
                <p:oleObj name="Worksheet" r:id="rId3" imgW="6476923" imgH="3436560" progId="Excel.Sheet.8">
                  <p:embed/>
                  <p:pic>
                    <p:nvPicPr>
                      <p:cNvPr id="0" name=""/>
                      <p:cNvPicPr>
                        <a:picLocks noChangeAspect="1" noChangeArrowheads="1"/>
                      </p:cNvPicPr>
                      <p:nvPr/>
                    </p:nvPicPr>
                    <p:blipFill>
                      <a:blip r:embed="rId4"/>
                      <a:srcRect/>
                      <a:stretch>
                        <a:fillRect/>
                      </a:stretch>
                    </p:blipFill>
                    <p:spPr bwMode="auto">
                      <a:xfrm>
                        <a:off x="1371600" y="2667000"/>
                        <a:ext cx="6562725" cy="3427528"/>
                      </a:xfrm>
                      <a:prstGeom prst="rect">
                        <a:avLst/>
                      </a:prstGeom>
                      <a:solidFill>
                        <a:srgbClr val="FFFFCC"/>
                      </a:solidFill>
                      <a:extLst/>
                    </p:spPr>
                  </p:pic>
                </p:oleObj>
              </mc:Fallback>
            </mc:AlternateContent>
          </a:graphicData>
        </a:graphic>
      </p:graphicFrame>
    </p:spTree>
    <p:extLst>
      <p:ext uri="{BB962C8B-B14F-4D97-AF65-F5344CB8AC3E}">
        <p14:creationId xmlns:p14="http://schemas.microsoft.com/office/powerpoint/2010/main" val="326857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Step-1: Calculate ES and EF</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22007011"/>
              </p:ext>
            </p:extLst>
          </p:nvPr>
        </p:nvGraphicFramePr>
        <p:xfrm>
          <a:off x="152401" y="1447800"/>
          <a:ext cx="8628700" cy="4343400"/>
        </p:xfrm>
        <a:graphic>
          <a:graphicData uri="http://schemas.openxmlformats.org/presentationml/2006/ole">
            <mc:AlternateContent xmlns:mc="http://schemas.openxmlformats.org/markup-compatibility/2006">
              <mc:Choice xmlns:v="urn:schemas-microsoft-com:vml" Requires="v">
                <p:oleObj spid="_x0000_s15417" name="Worksheet" r:id="rId3" imgW="6553170" imgH="3438435" progId="Excel.Sheet.8">
                  <p:embed/>
                </p:oleObj>
              </mc:Choice>
              <mc:Fallback>
                <p:oleObj name="Worksheet" r:id="rId3" imgW="6553170" imgH="3438435" progId="Excel.Sheet.8">
                  <p:embed/>
                  <p:pic>
                    <p:nvPicPr>
                      <p:cNvPr id="0" name=""/>
                      <p:cNvPicPr>
                        <a:picLocks noChangeAspect="1" noChangeArrowheads="1"/>
                      </p:cNvPicPr>
                      <p:nvPr/>
                    </p:nvPicPr>
                    <p:blipFill>
                      <a:blip r:embed="rId4"/>
                      <a:srcRect/>
                      <a:stretch>
                        <a:fillRect/>
                      </a:stretch>
                    </p:blipFill>
                    <p:spPr bwMode="auto">
                      <a:xfrm>
                        <a:off x="152401" y="1447800"/>
                        <a:ext cx="8628700" cy="4343400"/>
                      </a:xfrm>
                      <a:prstGeom prst="rect">
                        <a:avLst/>
                      </a:prstGeom>
                      <a:solidFill>
                        <a:srgbClr val="FFFFCC"/>
                      </a:solidFill>
                      <a:extLst/>
                    </p:spPr>
                  </p:pic>
                </p:oleObj>
              </mc:Fallback>
            </mc:AlternateContent>
          </a:graphicData>
        </a:graphic>
      </p:graphicFrame>
    </p:spTree>
    <p:extLst>
      <p:ext uri="{BB962C8B-B14F-4D97-AF65-F5344CB8AC3E}">
        <p14:creationId xmlns:p14="http://schemas.microsoft.com/office/powerpoint/2010/main" val="71555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Step-2: </a:t>
            </a:r>
            <a:r>
              <a:rPr lang="en-US" sz="2400" b="1" dirty="0"/>
              <a:t>Calculate </a:t>
            </a:r>
            <a:r>
              <a:rPr lang="en-US" sz="2400" b="1" dirty="0" smtClean="0"/>
              <a:t>LS </a:t>
            </a:r>
            <a:r>
              <a:rPr lang="en-US" sz="2400" b="1" dirty="0"/>
              <a:t>and </a:t>
            </a:r>
            <a:r>
              <a:rPr lang="en-US" sz="2400" b="1" dirty="0" smtClean="0"/>
              <a:t>LF</a:t>
            </a:r>
            <a:endParaRPr lang="en-GB" sz="2400"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26</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702133425"/>
              </p:ext>
            </p:extLst>
          </p:nvPr>
        </p:nvGraphicFramePr>
        <p:xfrm>
          <a:off x="190050" y="1752600"/>
          <a:ext cx="8530617" cy="4267200"/>
        </p:xfrm>
        <a:graphic>
          <a:graphicData uri="http://schemas.openxmlformats.org/presentationml/2006/ole">
            <mc:AlternateContent xmlns:mc="http://schemas.openxmlformats.org/markup-compatibility/2006">
              <mc:Choice xmlns:v="urn:schemas-microsoft-com:vml" Requires="v">
                <p:oleObj spid="_x0000_s16441" name="Worksheet" r:id="rId3" imgW="6362820" imgH="3438435" progId="Excel.Sheet.8">
                  <p:embed/>
                </p:oleObj>
              </mc:Choice>
              <mc:Fallback>
                <p:oleObj name="Worksheet" r:id="rId3" imgW="6362820" imgH="3438435" progId="Excel.Sheet.8">
                  <p:embed/>
                  <p:pic>
                    <p:nvPicPr>
                      <p:cNvPr id="0" name=""/>
                      <p:cNvPicPr>
                        <a:picLocks noChangeAspect="1" noChangeArrowheads="1"/>
                      </p:cNvPicPr>
                      <p:nvPr/>
                    </p:nvPicPr>
                    <p:blipFill>
                      <a:blip r:embed="rId4"/>
                      <a:srcRect/>
                      <a:stretch>
                        <a:fillRect/>
                      </a:stretch>
                    </p:blipFill>
                    <p:spPr bwMode="auto">
                      <a:xfrm>
                        <a:off x="190050" y="1752600"/>
                        <a:ext cx="8530617" cy="4267200"/>
                      </a:xfrm>
                      <a:prstGeom prst="rect">
                        <a:avLst/>
                      </a:prstGeom>
                      <a:solidFill>
                        <a:srgbClr val="FFFFCC"/>
                      </a:solidFill>
                      <a:extLst/>
                    </p:spPr>
                  </p:pic>
                </p:oleObj>
              </mc:Fallback>
            </mc:AlternateContent>
          </a:graphicData>
        </a:graphic>
      </p:graphicFrame>
    </p:spTree>
    <p:extLst>
      <p:ext uri="{BB962C8B-B14F-4D97-AF65-F5344CB8AC3E}">
        <p14:creationId xmlns:p14="http://schemas.microsoft.com/office/powerpoint/2010/main" val="264412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Step-3: Calculate Total float</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27</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312551652"/>
              </p:ext>
            </p:extLst>
          </p:nvPr>
        </p:nvGraphicFramePr>
        <p:xfrm>
          <a:off x="305669" y="1828800"/>
          <a:ext cx="8530483" cy="4267132"/>
        </p:xfrm>
        <a:graphic>
          <a:graphicData uri="http://schemas.openxmlformats.org/presentationml/2006/ole">
            <mc:AlternateContent xmlns:mc="http://schemas.openxmlformats.org/markup-compatibility/2006">
              <mc:Choice xmlns:v="urn:schemas-microsoft-com:vml" Requires="v">
                <p:oleObj spid="_x0000_s17465" name="Worksheet" r:id="rId3" imgW="6362820" imgH="3438435" progId="Excel.Sheet.8">
                  <p:embed/>
                </p:oleObj>
              </mc:Choice>
              <mc:Fallback>
                <p:oleObj name="Worksheet" r:id="rId3" imgW="6362820" imgH="3438435" progId="Excel.Sheet.8">
                  <p:embed/>
                  <p:pic>
                    <p:nvPicPr>
                      <p:cNvPr id="0" name=""/>
                      <p:cNvPicPr>
                        <a:picLocks noChangeAspect="1" noChangeArrowheads="1"/>
                      </p:cNvPicPr>
                      <p:nvPr/>
                    </p:nvPicPr>
                    <p:blipFill>
                      <a:blip r:embed="rId4"/>
                      <a:srcRect/>
                      <a:stretch>
                        <a:fillRect/>
                      </a:stretch>
                    </p:blipFill>
                    <p:spPr bwMode="auto">
                      <a:xfrm>
                        <a:off x="305669" y="1828800"/>
                        <a:ext cx="8530483" cy="4267132"/>
                      </a:xfrm>
                      <a:prstGeom prst="rect">
                        <a:avLst/>
                      </a:prstGeom>
                      <a:solidFill>
                        <a:srgbClr val="FFFFCC"/>
                      </a:solidFill>
                      <a:extLst/>
                    </p:spPr>
                  </p:pic>
                </p:oleObj>
              </mc:Fallback>
            </mc:AlternateContent>
          </a:graphicData>
        </a:graphic>
      </p:graphicFrame>
    </p:spTree>
    <p:extLst>
      <p:ext uri="{BB962C8B-B14F-4D97-AF65-F5344CB8AC3E}">
        <p14:creationId xmlns:p14="http://schemas.microsoft.com/office/powerpoint/2010/main" val="140626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 4: Indicate critical activities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28</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076695907"/>
              </p:ext>
            </p:extLst>
          </p:nvPr>
        </p:nvGraphicFramePr>
        <p:xfrm>
          <a:off x="940720" y="1828800"/>
          <a:ext cx="7256463" cy="4270375"/>
        </p:xfrm>
        <a:graphic>
          <a:graphicData uri="http://schemas.openxmlformats.org/presentationml/2006/ole">
            <mc:AlternateContent xmlns:mc="http://schemas.openxmlformats.org/markup-compatibility/2006">
              <mc:Choice xmlns:v="urn:schemas-microsoft-com:vml" Requires="v">
                <p:oleObj spid="_x0000_s18489" name="Worksheet" r:id="rId3" imgW="5857920" imgH="3438435" progId="Excel.Sheet.8">
                  <p:embed/>
                </p:oleObj>
              </mc:Choice>
              <mc:Fallback>
                <p:oleObj name="Worksheet" r:id="rId3" imgW="5857920" imgH="3438435" progId="Excel.Sheet.8">
                  <p:embed/>
                  <p:pic>
                    <p:nvPicPr>
                      <p:cNvPr id="0" name=""/>
                      <p:cNvPicPr>
                        <a:picLocks noChangeAspect="1" noChangeArrowheads="1"/>
                      </p:cNvPicPr>
                      <p:nvPr/>
                    </p:nvPicPr>
                    <p:blipFill>
                      <a:blip r:embed="rId4"/>
                      <a:srcRect/>
                      <a:stretch>
                        <a:fillRect/>
                      </a:stretch>
                    </p:blipFill>
                    <p:spPr bwMode="auto">
                      <a:xfrm>
                        <a:off x="940720" y="1828800"/>
                        <a:ext cx="7256463" cy="4270375"/>
                      </a:xfrm>
                      <a:prstGeom prst="rect">
                        <a:avLst/>
                      </a:prstGeom>
                      <a:solidFill>
                        <a:srgbClr val="FFFFCC"/>
                      </a:solidFill>
                      <a:extLst/>
                    </p:spPr>
                  </p:pic>
                </p:oleObj>
              </mc:Fallback>
            </mc:AlternateContent>
          </a:graphicData>
        </a:graphic>
      </p:graphicFrame>
    </p:spTree>
    <p:extLst>
      <p:ext uri="{BB962C8B-B14F-4D97-AF65-F5344CB8AC3E}">
        <p14:creationId xmlns:p14="http://schemas.microsoft.com/office/powerpoint/2010/main" val="15249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Problem-3</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29</a:t>
            </a:fld>
            <a:endParaRPr lang="en-US"/>
          </a:p>
        </p:txBody>
      </p:sp>
      <p:sp>
        <p:nvSpPr>
          <p:cNvPr id="10" name="Rectangle 9"/>
          <p:cNvSpPr/>
          <p:nvPr/>
        </p:nvSpPr>
        <p:spPr>
          <a:xfrm>
            <a:off x="318376" y="1406931"/>
            <a:ext cx="8517775" cy="923330"/>
          </a:xfrm>
          <a:prstGeom prst="rect">
            <a:avLst/>
          </a:prstGeom>
        </p:spPr>
        <p:txBody>
          <a:bodyPr wrap="square">
            <a:spAutoFit/>
          </a:bodyPr>
          <a:lstStyle/>
          <a:p>
            <a:r>
              <a:rPr lang="en-US" dirty="0">
                <a:solidFill>
                  <a:srgbClr val="0033CC"/>
                </a:solidFill>
                <a:latin typeface="Times New Roman" panose="02020603050405020304" pitchFamily="18" charset="0"/>
                <a:cs typeface="Times New Roman" panose="02020603050405020304" pitchFamily="18" charset="0"/>
              </a:rPr>
              <a:t>Given </a:t>
            </a:r>
            <a:r>
              <a:rPr lang="en-US" dirty="0" smtClean="0">
                <a:solidFill>
                  <a:srgbClr val="0033CC"/>
                </a:solidFill>
                <a:latin typeface="Times New Roman" panose="02020603050405020304" pitchFamily="18" charset="0"/>
                <a:cs typeface="Times New Roman" panose="02020603050405020304" pitchFamily="18" charset="0"/>
              </a:rPr>
              <a:t>below the </a:t>
            </a:r>
            <a:r>
              <a:rPr lang="en-US" dirty="0">
                <a:solidFill>
                  <a:srgbClr val="0033CC"/>
                </a:solidFill>
                <a:latin typeface="Times New Roman" panose="02020603050405020304" pitchFamily="18" charset="0"/>
                <a:cs typeface="Times New Roman" panose="02020603050405020304" pitchFamily="18" charset="0"/>
              </a:rPr>
              <a:t>precedence network for a small engineering project with activity durations in working </a:t>
            </a:r>
            <a:r>
              <a:rPr lang="en-US" dirty="0" smtClean="0">
                <a:solidFill>
                  <a:srgbClr val="0033CC"/>
                </a:solidFill>
                <a:latin typeface="Times New Roman" panose="02020603050405020304" pitchFamily="18" charset="0"/>
                <a:cs typeface="Times New Roman" panose="02020603050405020304" pitchFamily="18" charset="0"/>
              </a:rPr>
              <a:t>days. Compute </a:t>
            </a:r>
            <a:r>
              <a:rPr lang="en-US" dirty="0">
                <a:solidFill>
                  <a:srgbClr val="0033CC"/>
                </a:solidFill>
                <a:latin typeface="Times New Roman" panose="02020603050405020304" pitchFamily="18" charset="0"/>
                <a:cs typeface="Times New Roman" panose="02020603050405020304" pitchFamily="18" charset="0"/>
              </a:rPr>
              <a:t>the activity times (ES, EF, LS, and </a:t>
            </a:r>
            <a:r>
              <a:rPr lang="en-US" dirty="0" smtClean="0">
                <a:solidFill>
                  <a:srgbClr val="0033CC"/>
                </a:solidFill>
                <a:latin typeface="Times New Roman" panose="02020603050405020304" pitchFamily="18" charset="0"/>
                <a:cs typeface="Times New Roman" panose="02020603050405020304" pitchFamily="18" charset="0"/>
              </a:rPr>
              <a:t>LF), total </a:t>
            </a:r>
            <a:r>
              <a:rPr lang="en-US" dirty="0">
                <a:solidFill>
                  <a:srgbClr val="0033CC"/>
                </a:solidFill>
                <a:latin typeface="Times New Roman" panose="02020603050405020304" pitchFamily="18" charset="0"/>
                <a:cs typeface="Times New Roman" panose="02020603050405020304" pitchFamily="18" charset="0"/>
              </a:rPr>
              <a:t>floats (</a:t>
            </a:r>
            <a:r>
              <a:rPr lang="en-US" dirty="0" smtClean="0">
                <a:solidFill>
                  <a:srgbClr val="0033CC"/>
                </a:solidFill>
                <a:latin typeface="Times New Roman" panose="02020603050405020304" pitchFamily="18" charset="0"/>
                <a:cs typeface="Times New Roman" panose="02020603050405020304" pitchFamily="18" charset="0"/>
              </a:rPr>
              <a:t>TF) and free floats. Also </a:t>
            </a:r>
            <a:r>
              <a:rPr lang="en-US" dirty="0">
                <a:solidFill>
                  <a:srgbClr val="0033CC"/>
                </a:solidFill>
                <a:latin typeface="Times New Roman" panose="02020603050405020304" pitchFamily="18" charset="0"/>
                <a:cs typeface="Times New Roman" panose="02020603050405020304" pitchFamily="18" charset="0"/>
              </a:rPr>
              <a:t>indicate the critical </a:t>
            </a:r>
            <a:r>
              <a:rPr lang="en-US" dirty="0" smtClean="0">
                <a:solidFill>
                  <a:srgbClr val="0033CC"/>
                </a:solidFill>
                <a:latin typeface="Times New Roman" panose="02020603050405020304" pitchFamily="18" charset="0"/>
                <a:cs typeface="Times New Roman" panose="02020603050405020304" pitchFamily="18" charset="0"/>
              </a:rPr>
              <a:t>activities and find the critical path.</a:t>
            </a:r>
            <a:endParaRPr lang="en-US" dirty="0">
              <a:solidFill>
                <a:srgbClr val="0033CC"/>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23828722"/>
              </p:ext>
            </p:extLst>
          </p:nvPr>
        </p:nvGraphicFramePr>
        <p:xfrm>
          <a:off x="838197" y="2780452"/>
          <a:ext cx="7924806" cy="3238500"/>
        </p:xfrm>
        <a:graphic>
          <a:graphicData uri="http://schemas.openxmlformats.org/drawingml/2006/table">
            <a:tbl>
              <a:tblPr/>
              <a:tblGrid>
                <a:gridCol w="330996">
                  <a:extLst>
                    <a:ext uri="{9D8B030D-6E8A-4147-A177-3AD203B41FA5}">
                      <a16:colId xmlns:a16="http://schemas.microsoft.com/office/drawing/2014/main" val="20000"/>
                    </a:ext>
                  </a:extLst>
                </a:gridCol>
                <a:gridCol w="330996">
                  <a:extLst>
                    <a:ext uri="{9D8B030D-6E8A-4147-A177-3AD203B41FA5}">
                      <a16:colId xmlns:a16="http://schemas.microsoft.com/office/drawing/2014/main" val="20001"/>
                    </a:ext>
                  </a:extLst>
                </a:gridCol>
                <a:gridCol w="330996">
                  <a:extLst>
                    <a:ext uri="{9D8B030D-6E8A-4147-A177-3AD203B41FA5}">
                      <a16:colId xmlns:a16="http://schemas.microsoft.com/office/drawing/2014/main" val="20002"/>
                    </a:ext>
                  </a:extLst>
                </a:gridCol>
                <a:gridCol w="330996">
                  <a:extLst>
                    <a:ext uri="{9D8B030D-6E8A-4147-A177-3AD203B41FA5}">
                      <a16:colId xmlns:a16="http://schemas.microsoft.com/office/drawing/2014/main" val="20003"/>
                    </a:ext>
                  </a:extLst>
                </a:gridCol>
                <a:gridCol w="330996">
                  <a:extLst>
                    <a:ext uri="{9D8B030D-6E8A-4147-A177-3AD203B41FA5}">
                      <a16:colId xmlns:a16="http://schemas.microsoft.com/office/drawing/2014/main" val="20004"/>
                    </a:ext>
                  </a:extLst>
                </a:gridCol>
                <a:gridCol w="330996">
                  <a:extLst>
                    <a:ext uri="{9D8B030D-6E8A-4147-A177-3AD203B41FA5}">
                      <a16:colId xmlns:a16="http://schemas.microsoft.com/office/drawing/2014/main" val="20005"/>
                    </a:ext>
                  </a:extLst>
                </a:gridCol>
                <a:gridCol w="330996">
                  <a:extLst>
                    <a:ext uri="{9D8B030D-6E8A-4147-A177-3AD203B41FA5}">
                      <a16:colId xmlns:a16="http://schemas.microsoft.com/office/drawing/2014/main" val="20006"/>
                    </a:ext>
                  </a:extLst>
                </a:gridCol>
                <a:gridCol w="330996">
                  <a:extLst>
                    <a:ext uri="{9D8B030D-6E8A-4147-A177-3AD203B41FA5}">
                      <a16:colId xmlns:a16="http://schemas.microsoft.com/office/drawing/2014/main" val="20007"/>
                    </a:ext>
                  </a:extLst>
                </a:gridCol>
                <a:gridCol w="330996">
                  <a:extLst>
                    <a:ext uri="{9D8B030D-6E8A-4147-A177-3AD203B41FA5}">
                      <a16:colId xmlns:a16="http://schemas.microsoft.com/office/drawing/2014/main" val="20008"/>
                    </a:ext>
                  </a:extLst>
                </a:gridCol>
                <a:gridCol w="330996">
                  <a:extLst>
                    <a:ext uri="{9D8B030D-6E8A-4147-A177-3AD203B41FA5}">
                      <a16:colId xmlns:a16="http://schemas.microsoft.com/office/drawing/2014/main" val="20009"/>
                    </a:ext>
                  </a:extLst>
                </a:gridCol>
                <a:gridCol w="330996">
                  <a:extLst>
                    <a:ext uri="{9D8B030D-6E8A-4147-A177-3AD203B41FA5}">
                      <a16:colId xmlns:a16="http://schemas.microsoft.com/office/drawing/2014/main" val="20010"/>
                    </a:ext>
                  </a:extLst>
                </a:gridCol>
                <a:gridCol w="330996">
                  <a:extLst>
                    <a:ext uri="{9D8B030D-6E8A-4147-A177-3AD203B41FA5}">
                      <a16:colId xmlns:a16="http://schemas.microsoft.com/office/drawing/2014/main" val="20011"/>
                    </a:ext>
                  </a:extLst>
                </a:gridCol>
                <a:gridCol w="330996">
                  <a:extLst>
                    <a:ext uri="{9D8B030D-6E8A-4147-A177-3AD203B41FA5}">
                      <a16:colId xmlns:a16="http://schemas.microsoft.com/office/drawing/2014/main" val="20012"/>
                    </a:ext>
                  </a:extLst>
                </a:gridCol>
                <a:gridCol w="330996">
                  <a:extLst>
                    <a:ext uri="{9D8B030D-6E8A-4147-A177-3AD203B41FA5}">
                      <a16:colId xmlns:a16="http://schemas.microsoft.com/office/drawing/2014/main" val="20013"/>
                    </a:ext>
                  </a:extLst>
                </a:gridCol>
                <a:gridCol w="330996">
                  <a:extLst>
                    <a:ext uri="{9D8B030D-6E8A-4147-A177-3AD203B41FA5}">
                      <a16:colId xmlns:a16="http://schemas.microsoft.com/office/drawing/2014/main" val="20014"/>
                    </a:ext>
                  </a:extLst>
                </a:gridCol>
                <a:gridCol w="330996">
                  <a:extLst>
                    <a:ext uri="{9D8B030D-6E8A-4147-A177-3AD203B41FA5}">
                      <a16:colId xmlns:a16="http://schemas.microsoft.com/office/drawing/2014/main" val="20015"/>
                    </a:ext>
                  </a:extLst>
                </a:gridCol>
                <a:gridCol w="330996">
                  <a:extLst>
                    <a:ext uri="{9D8B030D-6E8A-4147-A177-3AD203B41FA5}">
                      <a16:colId xmlns:a16="http://schemas.microsoft.com/office/drawing/2014/main" val="20016"/>
                    </a:ext>
                  </a:extLst>
                </a:gridCol>
                <a:gridCol w="330996">
                  <a:extLst>
                    <a:ext uri="{9D8B030D-6E8A-4147-A177-3AD203B41FA5}">
                      <a16:colId xmlns:a16="http://schemas.microsoft.com/office/drawing/2014/main" val="20017"/>
                    </a:ext>
                  </a:extLst>
                </a:gridCol>
                <a:gridCol w="330996">
                  <a:extLst>
                    <a:ext uri="{9D8B030D-6E8A-4147-A177-3AD203B41FA5}">
                      <a16:colId xmlns:a16="http://schemas.microsoft.com/office/drawing/2014/main" val="20018"/>
                    </a:ext>
                  </a:extLst>
                </a:gridCol>
                <a:gridCol w="330996">
                  <a:extLst>
                    <a:ext uri="{9D8B030D-6E8A-4147-A177-3AD203B41FA5}">
                      <a16:colId xmlns:a16="http://schemas.microsoft.com/office/drawing/2014/main" val="20019"/>
                    </a:ext>
                  </a:extLst>
                </a:gridCol>
                <a:gridCol w="330996">
                  <a:extLst>
                    <a:ext uri="{9D8B030D-6E8A-4147-A177-3AD203B41FA5}">
                      <a16:colId xmlns:a16="http://schemas.microsoft.com/office/drawing/2014/main" val="20020"/>
                    </a:ext>
                  </a:extLst>
                </a:gridCol>
                <a:gridCol w="324630">
                  <a:extLst>
                    <a:ext uri="{9D8B030D-6E8A-4147-A177-3AD203B41FA5}">
                      <a16:colId xmlns:a16="http://schemas.microsoft.com/office/drawing/2014/main" val="20021"/>
                    </a:ext>
                  </a:extLst>
                </a:gridCol>
                <a:gridCol w="324630">
                  <a:extLst>
                    <a:ext uri="{9D8B030D-6E8A-4147-A177-3AD203B41FA5}">
                      <a16:colId xmlns:a16="http://schemas.microsoft.com/office/drawing/2014/main" val="20022"/>
                    </a:ext>
                  </a:extLst>
                </a:gridCol>
                <a:gridCol w="324630">
                  <a:extLst>
                    <a:ext uri="{9D8B030D-6E8A-4147-A177-3AD203B41FA5}">
                      <a16:colId xmlns:a16="http://schemas.microsoft.com/office/drawing/2014/main" val="20023"/>
                    </a:ext>
                  </a:extLst>
                </a:gridCol>
              </a:tblGrid>
              <a:tr h="190500">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a:txBody>
                    <a:bodyPr/>
                    <a:lstStyle/>
                    <a:p>
                      <a:pPr algn="ctr" fontAlgn="b"/>
                      <a:r>
                        <a:rPr lang="en-GB" sz="1100" b="0" i="0" u="none" strike="noStrike">
                          <a:solidFill>
                            <a:srgbClr val="000000"/>
                          </a:solidFill>
                          <a:effectLst/>
                          <a:latin typeface="Times New Roman" panose="02020603050405020304" pitchFamily="18" charset="0"/>
                        </a:rPr>
                        <a:t>LEGENDS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90500">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EF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1100" b="1" i="0" u="none" strike="noStrike">
                          <a:solidFill>
                            <a:srgbClr val="000000"/>
                          </a:solidFill>
                          <a:effectLst/>
                          <a:latin typeface="Times New Roman" panose="02020603050405020304" pitchFamily="18" charset="0"/>
                        </a:rPr>
                        <a:t>SF,2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FF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LF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SS, 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190500">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190500">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190500">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FF,1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1100" b="1" i="0" u="none" strike="noStrike">
                          <a:solidFill>
                            <a:srgbClr val="000000"/>
                          </a:solidFill>
                          <a:effectLst/>
                          <a:latin typeface="Times New Roman" panose="02020603050405020304" pitchFamily="18" charset="0"/>
                        </a:rPr>
                        <a:t>FS,1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190500">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C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10310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Precedence Diagramming</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lnSpcReduction="10000"/>
          </a:bodyPr>
          <a:lstStyle/>
          <a:p>
            <a:pPr algn="just">
              <a:spcBef>
                <a:spcPts val="1800"/>
              </a:spcBef>
              <a:buClr>
                <a:srgbClr val="FF0000"/>
              </a:buClr>
              <a:defRPr/>
            </a:pPr>
            <a:r>
              <a:rPr lang="en-US" sz="2000" dirty="0" smtClean="0">
                <a:latin typeface="Times New Roman" panose="02020603050405020304" pitchFamily="18" charset="0"/>
                <a:cs typeface="Times New Roman" panose="02020603050405020304" pitchFamily="18" charset="0"/>
              </a:rPr>
              <a:t>Precedence diagramming is an extension </a:t>
            </a:r>
            <a:r>
              <a:rPr lang="en-US" sz="2000" dirty="0">
                <a:latin typeface="Times New Roman" panose="02020603050405020304" pitchFamily="18" charset="0"/>
                <a:cs typeface="Times New Roman" panose="02020603050405020304" pitchFamily="18" charset="0"/>
              </a:rPr>
              <a:t>to the original </a:t>
            </a:r>
            <a:r>
              <a:rPr lang="en-US" sz="2000" dirty="0" smtClean="0">
                <a:latin typeface="Times New Roman" panose="02020603050405020304" pitchFamily="18" charset="0"/>
                <a:cs typeface="Times New Roman" panose="02020603050405020304" pitchFamily="18" charset="0"/>
              </a:rPr>
              <a:t>Activity-On-Node concept.</a:t>
            </a:r>
          </a:p>
          <a:p>
            <a:pPr algn="just">
              <a:spcBef>
                <a:spcPts val="1800"/>
              </a:spcBef>
              <a:buClr>
                <a:srgbClr val="FF0000"/>
              </a:buClr>
              <a:defRPr/>
            </a:pPr>
            <a:r>
              <a:rPr lang="en-US" sz="2000" dirty="0" smtClean="0">
                <a:solidFill>
                  <a:srgbClr val="2F0765"/>
                </a:solidFill>
                <a:latin typeface="Times New Roman" panose="02020603050405020304" pitchFamily="18" charset="0"/>
                <a:cs typeface="Times New Roman" panose="02020603050405020304" pitchFamily="18" charset="0"/>
              </a:rPr>
              <a:t>Precedence </a:t>
            </a:r>
            <a:r>
              <a:rPr lang="en-US" sz="2000" dirty="0">
                <a:solidFill>
                  <a:srgbClr val="2F0765"/>
                </a:solidFill>
                <a:latin typeface="Times New Roman" panose="02020603050405020304" pitchFamily="18" charset="0"/>
                <a:cs typeface="Times New Roman" panose="02020603050405020304" pitchFamily="18" charset="0"/>
              </a:rPr>
              <a:t>diagramming includes precedence relationships among the activities. </a:t>
            </a:r>
            <a:endParaRPr lang="en-US" sz="2000" dirty="0" smtClean="0">
              <a:solidFill>
                <a:srgbClr val="2F0765"/>
              </a:solidFill>
              <a:latin typeface="Times New Roman" panose="02020603050405020304" pitchFamily="18" charset="0"/>
              <a:cs typeface="Times New Roman" panose="02020603050405020304" pitchFamily="18" charset="0"/>
            </a:endParaRPr>
          </a:p>
          <a:p>
            <a:pPr algn="just">
              <a:spcBef>
                <a:spcPts val="1800"/>
              </a:spcBef>
              <a:buClr>
                <a:srgbClr val="FF0000"/>
              </a:buClr>
              <a:defRPr/>
            </a:pPr>
            <a:r>
              <a:rPr lang="en-US" sz="2000" dirty="0" smtClean="0">
                <a:solidFill>
                  <a:srgbClr val="7030A0"/>
                </a:solidFill>
                <a:latin typeface="Times New Roman" panose="02020603050405020304" pitchFamily="18" charset="0"/>
                <a:cs typeface="Times New Roman" panose="02020603050405020304" pitchFamily="18" charset="0"/>
              </a:rPr>
              <a:t>In addition</a:t>
            </a:r>
            <a:r>
              <a:rPr lang="en-US" sz="2000" dirty="0">
                <a:solidFill>
                  <a:srgbClr val="7030A0"/>
                </a:solidFill>
                <a:latin typeface="Times New Roman" panose="02020603050405020304" pitchFamily="18" charset="0"/>
                <a:cs typeface="Times New Roman" panose="02020603050405020304" pitchFamily="18" charset="0"/>
              </a:rPr>
              <a:t>, one may specify a “lag time” associated with any of the precedence </a:t>
            </a:r>
            <a:r>
              <a:rPr lang="en-US" sz="2000" dirty="0" smtClean="0">
                <a:solidFill>
                  <a:srgbClr val="7030A0"/>
                </a:solidFill>
                <a:latin typeface="Times New Roman" panose="02020603050405020304" pitchFamily="18" charset="0"/>
                <a:cs typeface="Times New Roman" panose="02020603050405020304" pitchFamily="18" charset="0"/>
              </a:rPr>
              <a:t>relationships.</a:t>
            </a:r>
          </a:p>
          <a:p>
            <a:pPr algn="just">
              <a:spcBef>
                <a:spcPts val="1800"/>
              </a:spcBef>
              <a:buClr>
                <a:srgbClr val="FF0000"/>
              </a:buClr>
              <a:defRPr/>
            </a:pPr>
            <a:r>
              <a:rPr lang="en-US" sz="2000" dirty="0" smtClean="0">
                <a:solidFill>
                  <a:schemeClr val="accent3">
                    <a:lumMod val="75000"/>
                  </a:schemeClr>
                </a:solidFill>
                <a:latin typeface="Times New Roman" panose="02020603050405020304" pitchFamily="18" charset="0"/>
                <a:cs typeface="Times New Roman" panose="02020603050405020304" pitchFamily="18" charset="0"/>
              </a:rPr>
              <a:t>A </a:t>
            </a:r>
            <a:r>
              <a:rPr lang="en-US" sz="2000" dirty="0">
                <a:solidFill>
                  <a:schemeClr val="accent3">
                    <a:lumMod val="75000"/>
                  </a:schemeClr>
                </a:solidFill>
                <a:latin typeface="Times New Roman" panose="02020603050405020304" pitchFamily="18" charset="0"/>
                <a:cs typeface="Times New Roman" panose="02020603050405020304" pitchFamily="18" charset="0"/>
              </a:rPr>
              <a:t>successor "lags" a predecessor, but a predecessor "leads" a successor.</a:t>
            </a:r>
          </a:p>
          <a:p>
            <a:pPr algn="just">
              <a:spcBef>
                <a:spcPts val="1800"/>
              </a:spcBef>
              <a:buClr>
                <a:srgbClr val="FF0000"/>
              </a:buClr>
              <a:defRPr/>
            </a:pPr>
            <a:r>
              <a:rPr lang="en-US" sz="2000" dirty="0">
                <a:solidFill>
                  <a:srgbClr val="002060"/>
                </a:solidFill>
                <a:latin typeface="Times New Roman" panose="02020603050405020304" pitchFamily="18" charset="0"/>
                <a:cs typeface="Times New Roman" panose="02020603050405020304" pitchFamily="18" charset="0"/>
              </a:rPr>
              <a:t>Lag time can be designated on a dependency line with a positive, negative, or zero value.</a:t>
            </a:r>
          </a:p>
          <a:p>
            <a:pPr algn="just">
              <a:spcBef>
                <a:spcPts val="1800"/>
              </a:spcBef>
              <a:buClr>
                <a:srgbClr val="FF0000"/>
              </a:buClr>
              <a:defRPr/>
            </a:pPr>
            <a:r>
              <a:rPr lang="en-US" sz="2000" dirty="0" smtClean="0">
                <a:latin typeface="Times New Roman" panose="02020603050405020304" pitchFamily="18" charset="0"/>
                <a:cs typeface="Times New Roman" panose="02020603050405020304" pitchFamily="18" charset="0"/>
              </a:rPr>
              <a:t>The prime </a:t>
            </a:r>
            <a:r>
              <a:rPr lang="en-US" sz="2000" dirty="0">
                <a:latin typeface="Times New Roman" panose="02020603050405020304" pitchFamily="18" charset="0"/>
                <a:cs typeface="Times New Roman" panose="02020603050405020304" pitchFamily="18" charset="0"/>
              </a:rPr>
              <a:t>relationship used in PERT/CPM network is </a:t>
            </a:r>
            <a:r>
              <a:rPr lang="en-US" sz="2000" dirty="0" smtClean="0">
                <a:latin typeface="Times New Roman" panose="02020603050405020304" pitchFamily="18" charset="0"/>
                <a:cs typeface="Times New Roman" panose="02020603050405020304" pitchFamily="18" charset="0"/>
              </a:rPr>
              <a:t>Finish-to-start </a:t>
            </a:r>
            <a:r>
              <a:rPr lang="en-US" sz="2000" dirty="0">
                <a:latin typeface="Times New Roman" panose="02020603050405020304" pitchFamily="18" charset="0"/>
                <a:cs typeface="Times New Roman" panose="02020603050405020304" pitchFamily="18" charset="0"/>
              </a:rPr>
              <a:t>type of dependency, with </a:t>
            </a:r>
            <a:r>
              <a:rPr lang="en-US" sz="2000" dirty="0" err="1" smtClean="0">
                <a:latin typeface="Times New Roman" panose="02020603050405020304" pitchFamily="18" charset="0"/>
                <a:cs typeface="Times New Roman" panose="02020603050405020304" pitchFamily="18" charset="0"/>
              </a:rPr>
              <a:t>FS</a:t>
            </a:r>
            <a:r>
              <a:rPr lang="en-US" sz="2000" baseline="-25000" dirty="0" err="1" smtClean="0">
                <a:latin typeface="Times New Roman" panose="02020603050405020304" pitchFamily="18" charset="0"/>
                <a:cs typeface="Times New Roman" panose="02020603050405020304" pitchFamily="18" charset="0"/>
              </a:rPr>
              <a:t>ij</a:t>
            </a:r>
            <a:r>
              <a:rPr lang="en-US" sz="2000" baseline="-25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0 </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69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Step-1: ES and EF Calculations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30</a:t>
            </a:fld>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35333125"/>
              </p:ext>
            </p:extLst>
          </p:nvPr>
        </p:nvGraphicFramePr>
        <p:xfrm>
          <a:off x="266741" y="1295037"/>
          <a:ext cx="2207501" cy="357405"/>
        </p:xfrm>
        <a:graphic>
          <a:graphicData uri="http://schemas.openxmlformats.org/presentationml/2006/ole">
            <mc:AlternateContent xmlns:mc="http://schemas.openxmlformats.org/markup-compatibility/2006">
              <mc:Choice xmlns:v="urn:schemas-microsoft-com:vml" Requires="v">
                <p:oleObj spid="_x0000_s23909" name="Equation" r:id="rId3" imgW="1333440" imgH="215640" progId="Equation.3">
                  <p:embed/>
                </p:oleObj>
              </mc:Choice>
              <mc:Fallback>
                <p:oleObj name="Equation" r:id="rId3" imgW="1333440" imgH="215640" progId="Equation.3">
                  <p:embed/>
                  <p:pic>
                    <p:nvPicPr>
                      <p:cNvPr id="0" name=""/>
                      <p:cNvPicPr/>
                      <p:nvPr/>
                    </p:nvPicPr>
                    <p:blipFill>
                      <a:blip r:embed="rId4"/>
                      <a:stretch>
                        <a:fillRect/>
                      </a:stretch>
                    </p:blipFill>
                    <p:spPr>
                      <a:xfrm>
                        <a:off x="266741" y="1295037"/>
                        <a:ext cx="2207501" cy="357405"/>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354479918"/>
              </p:ext>
            </p:extLst>
          </p:nvPr>
        </p:nvGraphicFramePr>
        <p:xfrm>
          <a:off x="7315735" y="228512"/>
          <a:ext cx="1608609" cy="988958"/>
        </p:xfrm>
        <a:graphic>
          <a:graphicData uri="http://schemas.openxmlformats.org/presentationml/2006/ole">
            <mc:AlternateContent xmlns:mc="http://schemas.openxmlformats.org/markup-compatibility/2006">
              <mc:Choice xmlns:v="urn:schemas-microsoft-com:vml" Requires="v">
                <p:oleObj spid="_x0000_s23910" name="Equation" r:id="rId5" imgW="2247840" imgH="1422360" progId="Equation.3">
                  <p:embed/>
                </p:oleObj>
              </mc:Choice>
              <mc:Fallback>
                <p:oleObj name="Equation" r:id="rId5" imgW="2247840" imgH="14223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5735" y="228512"/>
                        <a:ext cx="1608609" cy="988958"/>
                      </a:xfrm>
                      <a:prstGeom prst="rect">
                        <a:avLst/>
                      </a:prstGeom>
                      <a:solidFill>
                        <a:srgbClr val="CCFFFF"/>
                      </a:solidFill>
                      <a:ln w="9525">
                        <a:solidFill>
                          <a:schemeClr val="hlink"/>
                        </a:solidFill>
                        <a:miter lim="800000"/>
                        <a:headEnd/>
                        <a:tailEnd/>
                      </a:ln>
                    </p:spPr>
                  </p:pic>
                </p:oleObj>
              </mc:Fallback>
            </mc:AlternateContent>
          </a:graphicData>
        </a:graphic>
      </p:graphicFrame>
      <p:sp>
        <p:nvSpPr>
          <p:cNvPr id="28" name="Rectangle 31"/>
          <p:cNvSpPr>
            <a:spLocks noChangeArrowheads="1"/>
          </p:cNvSpPr>
          <p:nvPr/>
        </p:nvSpPr>
        <p:spPr bwMode="auto">
          <a:xfrm>
            <a:off x="368643"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9" name="Object 28"/>
          <p:cNvGraphicFramePr>
            <a:graphicFrameLocks noChangeAspect="1"/>
          </p:cNvGraphicFramePr>
          <p:nvPr>
            <p:extLst>
              <p:ext uri="{D42A27DB-BD31-4B8C-83A1-F6EECF244321}">
                <p14:modId xmlns:p14="http://schemas.microsoft.com/office/powerpoint/2010/main" val="2888246600"/>
              </p:ext>
            </p:extLst>
          </p:nvPr>
        </p:nvGraphicFramePr>
        <p:xfrm>
          <a:off x="134123" y="1645363"/>
          <a:ext cx="4498975" cy="809625"/>
        </p:xfrm>
        <a:graphic>
          <a:graphicData uri="http://schemas.openxmlformats.org/presentationml/2006/ole">
            <mc:AlternateContent xmlns:mc="http://schemas.openxmlformats.org/markup-compatibility/2006">
              <mc:Choice xmlns:v="urn:schemas-microsoft-com:vml" Requires="v">
                <p:oleObj spid="_x0000_s23911" name="Equation" r:id="rId7" imgW="2679480" imgH="482400" progId="Equation.3">
                  <p:embed/>
                </p:oleObj>
              </mc:Choice>
              <mc:Fallback>
                <p:oleObj name="Equation" r:id="rId7" imgW="2679480" imgH="482400" progId="Equation.3">
                  <p:embed/>
                  <p:pic>
                    <p:nvPicPr>
                      <p:cNvPr id="0" name="Object 30"/>
                      <p:cNvPicPr>
                        <a:picLocks noChangeAspect="1" noChangeArrowheads="1"/>
                      </p:cNvPicPr>
                      <p:nvPr/>
                    </p:nvPicPr>
                    <p:blipFill>
                      <a:blip r:embed="rId8"/>
                      <a:srcRect/>
                      <a:stretch>
                        <a:fillRect/>
                      </a:stretch>
                    </p:blipFill>
                    <p:spPr bwMode="auto">
                      <a:xfrm>
                        <a:off x="134123" y="1645363"/>
                        <a:ext cx="4498975" cy="809625"/>
                      </a:xfrm>
                      <a:prstGeom prst="rect">
                        <a:avLst/>
                      </a:prstGeom>
                      <a:noFill/>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2968483211"/>
              </p:ext>
            </p:extLst>
          </p:nvPr>
        </p:nvGraphicFramePr>
        <p:xfrm>
          <a:off x="181232" y="2481663"/>
          <a:ext cx="5372101" cy="809625"/>
        </p:xfrm>
        <a:graphic>
          <a:graphicData uri="http://schemas.openxmlformats.org/presentationml/2006/ole">
            <mc:AlternateContent xmlns:mc="http://schemas.openxmlformats.org/markup-compatibility/2006">
              <mc:Choice xmlns:v="urn:schemas-microsoft-com:vml" Requires="v">
                <p:oleObj spid="_x0000_s23912" name="Equation" r:id="rId9" imgW="3200400" imgH="482400" progId="Equation.3">
                  <p:embed/>
                </p:oleObj>
              </mc:Choice>
              <mc:Fallback>
                <p:oleObj name="Equation" r:id="rId9" imgW="3200400" imgH="482400" progId="Equation.3">
                  <p:embed/>
                  <p:pic>
                    <p:nvPicPr>
                      <p:cNvPr id="0" name=""/>
                      <p:cNvPicPr>
                        <a:picLocks noChangeAspect="1" noChangeArrowheads="1"/>
                      </p:cNvPicPr>
                      <p:nvPr/>
                    </p:nvPicPr>
                    <p:blipFill>
                      <a:blip r:embed="rId10"/>
                      <a:srcRect/>
                      <a:stretch>
                        <a:fillRect/>
                      </a:stretch>
                    </p:blipFill>
                    <p:spPr bwMode="auto">
                      <a:xfrm>
                        <a:off x="181232" y="2481663"/>
                        <a:ext cx="5372101" cy="809625"/>
                      </a:xfrm>
                      <a:prstGeom prst="rect">
                        <a:avLst/>
                      </a:prstGeom>
                      <a:noFill/>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705122258"/>
              </p:ext>
            </p:extLst>
          </p:nvPr>
        </p:nvGraphicFramePr>
        <p:xfrm>
          <a:off x="307930" y="4189279"/>
          <a:ext cx="4498975" cy="809625"/>
        </p:xfrm>
        <a:graphic>
          <a:graphicData uri="http://schemas.openxmlformats.org/presentationml/2006/ole">
            <mc:AlternateContent xmlns:mc="http://schemas.openxmlformats.org/markup-compatibility/2006">
              <mc:Choice xmlns:v="urn:schemas-microsoft-com:vml" Requires="v">
                <p:oleObj spid="_x0000_s23913" name="Equation" r:id="rId11" imgW="2679480" imgH="482400" progId="Equation.3">
                  <p:embed/>
                </p:oleObj>
              </mc:Choice>
              <mc:Fallback>
                <p:oleObj name="Equation" r:id="rId11" imgW="2679480" imgH="482400" progId="Equation.3">
                  <p:embed/>
                  <p:pic>
                    <p:nvPicPr>
                      <p:cNvPr id="0" name=""/>
                      <p:cNvPicPr>
                        <a:picLocks noChangeAspect="1" noChangeArrowheads="1"/>
                      </p:cNvPicPr>
                      <p:nvPr/>
                    </p:nvPicPr>
                    <p:blipFill>
                      <a:blip r:embed="rId12"/>
                      <a:srcRect/>
                      <a:stretch>
                        <a:fillRect/>
                      </a:stretch>
                    </p:blipFill>
                    <p:spPr bwMode="auto">
                      <a:xfrm>
                        <a:off x="307930" y="4189279"/>
                        <a:ext cx="4498975" cy="809625"/>
                      </a:xfrm>
                      <a:prstGeom prst="rect">
                        <a:avLst/>
                      </a:prstGeom>
                      <a:noFill/>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403443458"/>
              </p:ext>
            </p:extLst>
          </p:nvPr>
        </p:nvGraphicFramePr>
        <p:xfrm>
          <a:off x="114558" y="3335471"/>
          <a:ext cx="5438775" cy="809625"/>
        </p:xfrm>
        <a:graphic>
          <a:graphicData uri="http://schemas.openxmlformats.org/presentationml/2006/ole">
            <mc:AlternateContent xmlns:mc="http://schemas.openxmlformats.org/markup-compatibility/2006">
              <mc:Choice xmlns:v="urn:schemas-microsoft-com:vml" Requires="v">
                <p:oleObj spid="_x0000_s23914" name="Equation" r:id="rId13" imgW="3238200" imgH="482400" progId="Equation.3">
                  <p:embed/>
                </p:oleObj>
              </mc:Choice>
              <mc:Fallback>
                <p:oleObj name="Equation" r:id="rId13" imgW="3238200" imgH="482400" progId="Equation.3">
                  <p:embed/>
                  <p:pic>
                    <p:nvPicPr>
                      <p:cNvPr id="0" name=""/>
                      <p:cNvPicPr>
                        <a:picLocks noChangeAspect="1" noChangeArrowheads="1"/>
                      </p:cNvPicPr>
                      <p:nvPr/>
                    </p:nvPicPr>
                    <p:blipFill>
                      <a:blip r:embed="rId14"/>
                      <a:srcRect/>
                      <a:stretch>
                        <a:fillRect/>
                      </a:stretch>
                    </p:blipFill>
                    <p:spPr bwMode="auto">
                      <a:xfrm>
                        <a:off x="114558" y="3335471"/>
                        <a:ext cx="5438775" cy="809625"/>
                      </a:xfrm>
                      <a:prstGeom prst="rect">
                        <a:avLst/>
                      </a:prstGeom>
                      <a:noFill/>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1331798510"/>
              </p:ext>
            </p:extLst>
          </p:nvPr>
        </p:nvGraphicFramePr>
        <p:xfrm>
          <a:off x="5861436" y="1814693"/>
          <a:ext cx="2795587" cy="357187"/>
        </p:xfrm>
        <a:graphic>
          <a:graphicData uri="http://schemas.openxmlformats.org/presentationml/2006/ole">
            <mc:AlternateContent xmlns:mc="http://schemas.openxmlformats.org/markup-compatibility/2006">
              <mc:Choice xmlns:v="urn:schemas-microsoft-com:vml" Requires="v">
                <p:oleObj spid="_x0000_s23915" name="Equation" r:id="rId15" imgW="1688760" imgH="215640" progId="Equation.3">
                  <p:embed/>
                </p:oleObj>
              </mc:Choice>
              <mc:Fallback>
                <p:oleObj name="Equation" r:id="rId15" imgW="1688760" imgH="215640" progId="Equation.3">
                  <p:embed/>
                  <p:pic>
                    <p:nvPicPr>
                      <p:cNvPr id="0" name=""/>
                      <p:cNvPicPr/>
                      <p:nvPr/>
                    </p:nvPicPr>
                    <p:blipFill>
                      <a:blip r:embed="rId16"/>
                      <a:stretch>
                        <a:fillRect/>
                      </a:stretch>
                    </p:blipFill>
                    <p:spPr>
                      <a:xfrm>
                        <a:off x="5861436" y="1814693"/>
                        <a:ext cx="2795587" cy="357187"/>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33918836"/>
              </p:ext>
            </p:extLst>
          </p:nvPr>
        </p:nvGraphicFramePr>
        <p:xfrm>
          <a:off x="5846806" y="1261595"/>
          <a:ext cx="2795587" cy="357187"/>
        </p:xfrm>
        <a:graphic>
          <a:graphicData uri="http://schemas.openxmlformats.org/presentationml/2006/ole">
            <mc:AlternateContent xmlns:mc="http://schemas.openxmlformats.org/markup-compatibility/2006">
              <mc:Choice xmlns:v="urn:schemas-microsoft-com:vml" Requires="v">
                <p:oleObj spid="_x0000_s23916" name="Equation" r:id="rId17" imgW="1688760" imgH="215640" progId="Equation.3">
                  <p:embed/>
                </p:oleObj>
              </mc:Choice>
              <mc:Fallback>
                <p:oleObj name="Equation" r:id="rId17" imgW="1688760" imgH="215640" progId="Equation.3">
                  <p:embed/>
                  <p:pic>
                    <p:nvPicPr>
                      <p:cNvPr id="0" name=""/>
                      <p:cNvPicPr/>
                      <p:nvPr/>
                    </p:nvPicPr>
                    <p:blipFill>
                      <a:blip r:embed="rId18"/>
                      <a:stretch>
                        <a:fillRect/>
                      </a:stretch>
                    </p:blipFill>
                    <p:spPr>
                      <a:xfrm>
                        <a:off x="5846806" y="1261595"/>
                        <a:ext cx="2795587" cy="357187"/>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955840564"/>
              </p:ext>
            </p:extLst>
          </p:nvPr>
        </p:nvGraphicFramePr>
        <p:xfrm>
          <a:off x="5758033" y="2633097"/>
          <a:ext cx="2817812" cy="377825"/>
        </p:xfrm>
        <a:graphic>
          <a:graphicData uri="http://schemas.openxmlformats.org/presentationml/2006/ole">
            <mc:AlternateContent xmlns:mc="http://schemas.openxmlformats.org/markup-compatibility/2006">
              <mc:Choice xmlns:v="urn:schemas-microsoft-com:vml" Requires="v">
                <p:oleObj spid="_x0000_s23917" name="Equation" r:id="rId19" imgW="1701720" imgH="228600" progId="Equation.3">
                  <p:embed/>
                </p:oleObj>
              </mc:Choice>
              <mc:Fallback>
                <p:oleObj name="Equation" r:id="rId19" imgW="1701720" imgH="228600" progId="Equation.3">
                  <p:embed/>
                  <p:pic>
                    <p:nvPicPr>
                      <p:cNvPr id="0" name=""/>
                      <p:cNvPicPr/>
                      <p:nvPr/>
                    </p:nvPicPr>
                    <p:blipFill>
                      <a:blip r:embed="rId20"/>
                      <a:stretch>
                        <a:fillRect/>
                      </a:stretch>
                    </p:blipFill>
                    <p:spPr>
                      <a:xfrm>
                        <a:off x="5758033" y="2633097"/>
                        <a:ext cx="2817812" cy="377825"/>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1448608379"/>
              </p:ext>
            </p:extLst>
          </p:nvPr>
        </p:nvGraphicFramePr>
        <p:xfrm>
          <a:off x="5752886" y="3453174"/>
          <a:ext cx="2860675" cy="357187"/>
        </p:xfrm>
        <a:graphic>
          <a:graphicData uri="http://schemas.openxmlformats.org/presentationml/2006/ole">
            <mc:AlternateContent xmlns:mc="http://schemas.openxmlformats.org/markup-compatibility/2006">
              <mc:Choice xmlns:v="urn:schemas-microsoft-com:vml" Requires="v">
                <p:oleObj spid="_x0000_s23918" name="Equation" r:id="rId21" imgW="1726920" imgH="215640" progId="Equation.3">
                  <p:embed/>
                </p:oleObj>
              </mc:Choice>
              <mc:Fallback>
                <p:oleObj name="Equation" r:id="rId21" imgW="1726920" imgH="215640" progId="Equation.3">
                  <p:embed/>
                  <p:pic>
                    <p:nvPicPr>
                      <p:cNvPr id="0" name=""/>
                      <p:cNvPicPr/>
                      <p:nvPr/>
                    </p:nvPicPr>
                    <p:blipFill>
                      <a:blip r:embed="rId22"/>
                      <a:stretch>
                        <a:fillRect/>
                      </a:stretch>
                    </p:blipFill>
                    <p:spPr>
                      <a:xfrm>
                        <a:off x="5752886" y="3453174"/>
                        <a:ext cx="2860675" cy="357187"/>
                      </a:xfrm>
                      <a:prstGeom prst="rect">
                        <a:avLst/>
                      </a:prstGeom>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2778081393"/>
              </p:ext>
            </p:extLst>
          </p:nvPr>
        </p:nvGraphicFramePr>
        <p:xfrm>
          <a:off x="5704851" y="4314055"/>
          <a:ext cx="2924175" cy="357187"/>
        </p:xfrm>
        <a:graphic>
          <a:graphicData uri="http://schemas.openxmlformats.org/presentationml/2006/ole">
            <mc:AlternateContent xmlns:mc="http://schemas.openxmlformats.org/markup-compatibility/2006">
              <mc:Choice xmlns:v="urn:schemas-microsoft-com:vml" Requires="v">
                <p:oleObj spid="_x0000_s23919" name="Equation" r:id="rId23" imgW="1765080" imgH="215640" progId="Equation.3">
                  <p:embed/>
                </p:oleObj>
              </mc:Choice>
              <mc:Fallback>
                <p:oleObj name="Equation" r:id="rId23" imgW="1765080" imgH="215640" progId="Equation.3">
                  <p:embed/>
                  <p:pic>
                    <p:nvPicPr>
                      <p:cNvPr id="0" name=""/>
                      <p:cNvPicPr/>
                      <p:nvPr/>
                    </p:nvPicPr>
                    <p:blipFill>
                      <a:blip r:embed="rId24"/>
                      <a:stretch>
                        <a:fillRect/>
                      </a:stretch>
                    </p:blipFill>
                    <p:spPr>
                      <a:xfrm>
                        <a:off x="5704851" y="4314055"/>
                        <a:ext cx="2924175" cy="357187"/>
                      </a:xfrm>
                      <a:prstGeom prst="rect">
                        <a:avLst/>
                      </a:prstGeom>
                    </p:spPr>
                  </p:pic>
                </p:oleObj>
              </mc:Fallback>
            </mc:AlternateContent>
          </a:graphicData>
        </a:graphic>
      </p:graphicFrame>
      <p:pic>
        <p:nvPicPr>
          <p:cNvPr id="39" name="Picture 38"/>
          <p:cNvPicPr>
            <a:picLocks noChangeAspect="1"/>
          </p:cNvPicPr>
          <p:nvPr/>
        </p:nvPicPr>
        <p:blipFill rotWithShape="1">
          <a:blip r:embed="rId25"/>
          <a:srcRect r="13656"/>
          <a:stretch/>
        </p:blipFill>
        <p:spPr>
          <a:xfrm>
            <a:off x="200560" y="189233"/>
            <a:ext cx="2104490" cy="1002616"/>
          </a:xfrm>
          <a:prstGeom prst="rect">
            <a:avLst/>
          </a:prstGeom>
        </p:spPr>
      </p:pic>
      <p:graphicFrame>
        <p:nvGraphicFramePr>
          <p:cNvPr id="19" name="Object 18"/>
          <p:cNvGraphicFramePr>
            <a:graphicFrameLocks noChangeAspect="1"/>
          </p:cNvGraphicFramePr>
          <p:nvPr>
            <p:extLst>
              <p:ext uri="{D42A27DB-BD31-4B8C-83A1-F6EECF244321}">
                <p14:modId xmlns:p14="http://schemas.microsoft.com/office/powerpoint/2010/main" val="1507538274"/>
              </p:ext>
            </p:extLst>
          </p:nvPr>
        </p:nvGraphicFramePr>
        <p:xfrm>
          <a:off x="169668" y="5138023"/>
          <a:ext cx="5138738" cy="1022350"/>
        </p:xfrm>
        <a:graphic>
          <a:graphicData uri="http://schemas.openxmlformats.org/presentationml/2006/ole">
            <mc:AlternateContent xmlns:mc="http://schemas.openxmlformats.org/markup-compatibility/2006">
              <mc:Choice xmlns:v="urn:schemas-microsoft-com:vml" Requires="v">
                <p:oleObj spid="_x0000_s23920" name="Equation" r:id="rId26" imgW="3060360" imgH="609480" progId="Equation.3">
                  <p:embed/>
                </p:oleObj>
              </mc:Choice>
              <mc:Fallback>
                <p:oleObj name="Equation" r:id="rId26" imgW="3060360" imgH="609480" progId="Equation.3">
                  <p:embed/>
                  <p:pic>
                    <p:nvPicPr>
                      <p:cNvPr id="0" name=""/>
                      <p:cNvPicPr>
                        <a:picLocks noChangeAspect="1" noChangeArrowheads="1"/>
                      </p:cNvPicPr>
                      <p:nvPr/>
                    </p:nvPicPr>
                    <p:blipFill>
                      <a:blip r:embed="rId27"/>
                      <a:srcRect/>
                      <a:stretch>
                        <a:fillRect/>
                      </a:stretch>
                    </p:blipFill>
                    <p:spPr bwMode="auto">
                      <a:xfrm>
                        <a:off x="169668" y="5138023"/>
                        <a:ext cx="5138738" cy="1022350"/>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527436335"/>
              </p:ext>
            </p:extLst>
          </p:nvPr>
        </p:nvGraphicFramePr>
        <p:xfrm>
          <a:off x="5699125" y="5365750"/>
          <a:ext cx="3030538" cy="357188"/>
        </p:xfrm>
        <a:graphic>
          <a:graphicData uri="http://schemas.openxmlformats.org/presentationml/2006/ole">
            <mc:AlternateContent xmlns:mc="http://schemas.openxmlformats.org/markup-compatibility/2006">
              <mc:Choice xmlns:v="urn:schemas-microsoft-com:vml" Requires="v">
                <p:oleObj spid="_x0000_s23921" name="Equation" r:id="rId28" imgW="1828800" imgH="215640" progId="Equation.3">
                  <p:embed/>
                </p:oleObj>
              </mc:Choice>
              <mc:Fallback>
                <p:oleObj name="Equation" r:id="rId28" imgW="1828800" imgH="215640" progId="Equation.3">
                  <p:embed/>
                  <p:pic>
                    <p:nvPicPr>
                      <p:cNvPr id="0" name=""/>
                      <p:cNvPicPr/>
                      <p:nvPr/>
                    </p:nvPicPr>
                    <p:blipFill>
                      <a:blip r:embed="rId29"/>
                      <a:stretch>
                        <a:fillRect/>
                      </a:stretch>
                    </p:blipFill>
                    <p:spPr>
                      <a:xfrm>
                        <a:off x="5699125" y="5365750"/>
                        <a:ext cx="3030538" cy="357188"/>
                      </a:xfrm>
                      <a:prstGeom prst="rect">
                        <a:avLst/>
                      </a:prstGeom>
                    </p:spPr>
                  </p:pic>
                </p:oleObj>
              </mc:Fallback>
            </mc:AlternateContent>
          </a:graphicData>
        </a:graphic>
      </p:graphicFrame>
    </p:spTree>
    <p:extLst>
      <p:ext uri="{BB962C8B-B14F-4D97-AF65-F5344CB8AC3E}">
        <p14:creationId xmlns:p14="http://schemas.microsoft.com/office/powerpoint/2010/main" val="365408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ppt_x"/>
                                          </p:val>
                                        </p:tav>
                                        <p:tav tm="100000">
                                          <p:val>
                                            <p:strVal val="#ppt_x"/>
                                          </p:val>
                                        </p:tav>
                                      </p:tavLst>
                                    </p:anim>
                                    <p:anim calcmode="lin" valueType="num">
                                      <p:cBhvr additive="base">
                                        <p:cTn id="3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additive="base">
                                        <p:cTn id="49" dur="500" fill="hold"/>
                                        <p:tgtEl>
                                          <p:spTgt spid="36"/>
                                        </p:tgtEl>
                                        <p:attrNameLst>
                                          <p:attrName>ppt_x</p:attrName>
                                        </p:attrNameLst>
                                      </p:cBhvr>
                                      <p:tavLst>
                                        <p:tav tm="0">
                                          <p:val>
                                            <p:strVal val="#ppt_x"/>
                                          </p:val>
                                        </p:tav>
                                        <p:tav tm="100000">
                                          <p:val>
                                            <p:strVal val="#ppt_x"/>
                                          </p:val>
                                        </p:tav>
                                      </p:tavLst>
                                    </p:anim>
                                    <p:anim calcmode="lin" valueType="num">
                                      <p:cBhvr additive="base">
                                        <p:cTn id="5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noAutofit/>
          </a:bodyPr>
          <a:lstStyle/>
          <a:p>
            <a:r>
              <a:rPr lang="en-US" sz="2400" b="1" dirty="0" smtClean="0"/>
              <a:t>Step-2: LF and LS Calculations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31</a:t>
            </a:fld>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1366318097"/>
              </p:ext>
            </p:extLst>
          </p:nvPr>
        </p:nvGraphicFramePr>
        <p:xfrm>
          <a:off x="338822" y="1762078"/>
          <a:ext cx="4729163" cy="798513"/>
        </p:xfrm>
        <a:graphic>
          <a:graphicData uri="http://schemas.openxmlformats.org/presentationml/2006/ole">
            <mc:AlternateContent xmlns:mc="http://schemas.openxmlformats.org/markup-compatibility/2006">
              <mc:Choice xmlns:v="urn:schemas-microsoft-com:vml" Requires="v">
                <p:oleObj spid="_x0000_s24773" name="Equation" r:id="rId3" imgW="2857320" imgH="482400" progId="Equation.3">
                  <p:embed/>
                </p:oleObj>
              </mc:Choice>
              <mc:Fallback>
                <p:oleObj name="Equation" r:id="rId3" imgW="2857320" imgH="482400" progId="Equation.3">
                  <p:embed/>
                  <p:pic>
                    <p:nvPicPr>
                      <p:cNvPr id="0" name=""/>
                      <p:cNvPicPr/>
                      <p:nvPr/>
                    </p:nvPicPr>
                    <p:blipFill>
                      <a:blip r:embed="rId4"/>
                      <a:stretch>
                        <a:fillRect/>
                      </a:stretch>
                    </p:blipFill>
                    <p:spPr>
                      <a:xfrm>
                        <a:off x="338822" y="1762078"/>
                        <a:ext cx="4729163" cy="798513"/>
                      </a:xfrm>
                      <a:prstGeom prst="rect">
                        <a:avLst/>
                      </a:prstGeom>
                    </p:spPr>
                  </p:pic>
                </p:oleObj>
              </mc:Fallback>
            </mc:AlternateContent>
          </a:graphicData>
        </a:graphic>
      </p:graphicFrame>
      <p:sp>
        <p:nvSpPr>
          <p:cNvPr id="28" name="Rectangle 31"/>
          <p:cNvSpPr>
            <a:spLocks noChangeArrowheads="1"/>
          </p:cNvSpPr>
          <p:nvPr/>
        </p:nvSpPr>
        <p:spPr bwMode="auto">
          <a:xfrm>
            <a:off x="368643"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4" name="Object 33"/>
          <p:cNvGraphicFramePr>
            <a:graphicFrameLocks noChangeAspect="1"/>
          </p:cNvGraphicFramePr>
          <p:nvPr>
            <p:extLst>
              <p:ext uri="{D42A27DB-BD31-4B8C-83A1-F6EECF244321}">
                <p14:modId xmlns:p14="http://schemas.microsoft.com/office/powerpoint/2010/main" val="1465837565"/>
              </p:ext>
            </p:extLst>
          </p:nvPr>
        </p:nvGraphicFramePr>
        <p:xfrm>
          <a:off x="5718132" y="1978055"/>
          <a:ext cx="2879725" cy="357187"/>
        </p:xfrm>
        <a:graphic>
          <a:graphicData uri="http://schemas.openxmlformats.org/presentationml/2006/ole">
            <mc:AlternateContent xmlns:mc="http://schemas.openxmlformats.org/markup-compatibility/2006">
              <mc:Choice xmlns:v="urn:schemas-microsoft-com:vml" Requires="v">
                <p:oleObj spid="_x0000_s24774" name="Equation" r:id="rId5" imgW="1739880" imgH="215640" progId="Equation.3">
                  <p:embed/>
                </p:oleObj>
              </mc:Choice>
              <mc:Fallback>
                <p:oleObj name="Equation" r:id="rId5" imgW="1739880" imgH="215640" progId="Equation.3">
                  <p:embed/>
                  <p:pic>
                    <p:nvPicPr>
                      <p:cNvPr id="0" name=""/>
                      <p:cNvPicPr/>
                      <p:nvPr/>
                    </p:nvPicPr>
                    <p:blipFill>
                      <a:blip r:embed="rId6"/>
                      <a:stretch>
                        <a:fillRect/>
                      </a:stretch>
                    </p:blipFill>
                    <p:spPr>
                      <a:xfrm>
                        <a:off x="5718132" y="1978055"/>
                        <a:ext cx="2879725" cy="357187"/>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677007146"/>
              </p:ext>
            </p:extLst>
          </p:nvPr>
        </p:nvGraphicFramePr>
        <p:xfrm>
          <a:off x="5726905" y="3630919"/>
          <a:ext cx="2944813" cy="357188"/>
        </p:xfrm>
        <a:graphic>
          <a:graphicData uri="http://schemas.openxmlformats.org/presentationml/2006/ole">
            <mc:AlternateContent xmlns:mc="http://schemas.openxmlformats.org/markup-compatibility/2006">
              <mc:Choice xmlns:v="urn:schemas-microsoft-com:vml" Requires="v">
                <p:oleObj spid="_x0000_s24775" name="Equation" r:id="rId7" imgW="1777680" imgH="215640" progId="Equation.3">
                  <p:embed/>
                </p:oleObj>
              </mc:Choice>
              <mc:Fallback>
                <p:oleObj name="Equation" r:id="rId7" imgW="1777680" imgH="215640" progId="Equation.3">
                  <p:embed/>
                  <p:pic>
                    <p:nvPicPr>
                      <p:cNvPr id="0" name=""/>
                      <p:cNvPicPr/>
                      <p:nvPr/>
                    </p:nvPicPr>
                    <p:blipFill>
                      <a:blip r:embed="rId8"/>
                      <a:stretch>
                        <a:fillRect/>
                      </a:stretch>
                    </p:blipFill>
                    <p:spPr>
                      <a:xfrm>
                        <a:off x="5726905" y="3630919"/>
                        <a:ext cx="2944813" cy="357188"/>
                      </a:xfrm>
                      <a:prstGeom prst="rect">
                        <a:avLst/>
                      </a:prstGeom>
                    </p:spPr>
                  </p:pic>
                </p:oleObj>
              </mc:Fallback>
            </mc:AlternateContent>
          </a:graphicData>
        </a:graphic>
      </p:graphicFrame>
      <p:graphicFrame>
        <p:nvGraphicFramePr>
          <p:cNvPr id="18" name="Object 3"/>
          <p:cNvGraphicFramePr>
            <a:graphicFrameLocks noChangeAspect="1"/>
          </p:cNvGraphicFramePr>
          <p:nvPr>
            <p:extLst>
              <p:ext uri="{D42A27DB-BD31-4B8C-83A1-F6EECF244321}">
                <p14:modId xmlns:p14="http://schemas.microsoft.com/office/powerpoint/2010/main" val="1806200704"/>
              </p:ext>
            </p:extLst>
          </p:nvPr>
        </p:nvGraphicFramePr>
        <p:xfrm>
          <a:off x="7313676" y="225885"/>
          <a:ext cx="1549152" cy="990737"/>
        </p:xfrm>
        <a:graphic>
          <a:graphicData uri="http://schemas.openxmlformats.org/presentationml/2006/ole">
            <mc:AlternateContent xmlns:mc="http://schemas.openxmlformats.org/markup-compatibility/2006">
              <mc:Choice xmlns:v="urn:schemas-microsoft-com:vml" Requires="v">
                <p:oleObj spid="_x0000_s24776" name="Equation" r:id="rId9" imgW="2222280" imgH="1409400" progId="Equation.3">
                  <p:embed/>
                </p:oleObj>
              </mc:Choice>
              <mc:Fallback>
                <p:oleObj name="Equation" r:id="rId9" imgW="2222280" imgH="1409400" progId="Equation.3">
                  <p:embed/>
                  <p:pic>
                    <p:nvPicPr>
                      <p:cNvPr id="0" name=""/>
                      <p:cNvPicPr>
                        <a:picLocks noChangeAspect="1" noChangeArrowheads="1"/>
                      </p:cNvPicPr>
                      <p:nvPr/>
                    </p:nvPicPr>
                    <p:blipFill>
                      <a:blip r:embed="rId10"/>
                      <a:srcRect/>
                      <a:stretch>
                        <a:fillRect/>
                      </a:stretch>
                    </p:blipFill>
                    <p:spPr bwMode="auto">
                      <a:xfrm>
                        <a:off x="7313676" y="225885"/>
                        <a:ext cx="1549152" cy="990737"/>
                      </a:xfrm>
                      <a:prstGeom prst="rect">
                        <a:avLst/>
                      </a:prstGeom>
                      <a:solidFill>
                        <a:srgbClr val="66FFFF"/>
                      </a:solidFill>
                      <a:ln w="9525">
                        <a:solidFill>
                          <a:schemeClr val="hlink"/>
                        </a:solidFill>
                        <a:miter lim="800000"/>
                        <a:headEnd/>
                        <a:tailEnd/>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146968891"/>
              </p:ext>
            </p:extLst>
          </p:nvPr>
        </p:nvGraphicFramePr>
        <p:xfrm>
          <a:off x="389238" y="2665252"/>
          <a:ext cx="4371975" cy="798513"/>
        </p:xfrm>
        <a:graphic>
          <a:graphicData uri="http://schemas.openxmlformats.org/presentationml/2006/ole">
            <mc:AlternateContent xmlns:mc="http://schemas.openxmlformats.org/markup-compatibility/2006">
              <mc:Choice xmlns:v="urn:schemas-microsoft-com:vml" Requires="v">
                <p:oleObj spid="_x0000_s24777" name="Equation" r:id="rId11" imgW="2641320" imgH="482400" progId="Equation.3">
                  <p:embed/>
                </p:oleObj>
              </mc:Choice>
              <mc:Fallback>
                <p:oleObj name="Equation" r:id="rId11" imgW="2641320" imgH="482400" progId="Equation.3">
                  <p:embed/>
                  <p:pic>
                    <p:nvPicPr>
                      <p:cNvPr id="0" name=""/>
                      <p:cNvPicPr/>
                      <p:nvPr/>
                    </p:nvPicPr>
                    <p:blipFill>
                      <a:blip r:embed="rId12"/>
                      <a:stretch>
                        <a:fillRect/>
                      </a:stretch>
                    </p:blipFill>
                    <p:spPr>
                      <a:xfrm>
                        <a:off x="389238" y="2665252"/>
                        <a:ext cx="4371975" cy="798513"/>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35628593"/>
              </p:ext>
            </p:extLst>
          </p:nvPr>
        </p:nvGraphicFramePr>
        <p:xfrm>
          <a:off x="5800723" y="2864201"/>
          <a:ext cx="2797175" cy="377825"/>
        </p:xfrm>
        <a:graphic>
          <a:graphicData uri="http://schemas.openxmlformats.org/presentationml/2006/ole">
            <mc:AlternateContent xmlns:mc="http://schemas.openxmlformats.org/markup-compatibility/2006">
              <mc:Choice xmlns:v="urn:schemas-microsoft-com:vml" Requires="v">
                <p:oleObj spid="_x0000_s24778" name="Equation" r:id="rId13" imgW="1688760" imgH="228600" progId="Equation.3">
                  <p:embed/>
                </p:oleObj>
              </mc:Choice>
              <mc:Fallback>
                <p:oleObj name="Equation" r:id="rId13" imgW="1688760" imgH="228600" progId="Equation.3">
                  <p:embed/>
                  <p:pic>
                    <p:nvPicPr>
                      <p:cNvPr id="0" name=""/>
                      <p:cNvPicPr/>
                      <p:nvPr/>
                    </p:nvPicPr>
                    <p:blipFill>
                      <a:blip r:embed="rId14"/>
                      <a:stretch>
                        <a:fillRect/>
                      </a:stretch>
                    </p:blipFill>
                    <p:spPr>
                      <a:xfrm>
                        <a:off x="5800723" y="2864201"/>
                        <a:ext cx="2797175" cy="377825"/>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863413014"/>
              </p:ext>
            </p:extLst>
          </p:nvPr>
        </p:nvGraphicFramePr>
        <p:xfrm>
          <a:off x="389238" y="3457295"/>
          <a:ext cx="4749800" cy="798513"/>
        </p:xfrm>
        <a:graphic>
          <a:graphicData uri="http://schemas.openxmlformats.org/presentationml/2006/ole">
            <mc:AlternateContent xmlns:mc="http://schemas.openxmlformats.org/markup-compatibility/2006">
              <mc:Choice xmlns:v="urn:schemas-microsoft-com:vml" Requires="v">
                <p:oleObj spid="_x0000_s24779" name="Equation" r:id="rId15" imgW="2869920" imgH="482400" progId="Equation.3">
                  <p:embed/>
                </p:oleObj>
              </mc:Choice>
              <mc:Fallback>
                <p:oleObj name="Equation" r:id="rId15" imgW="2869920" imgH="482400" progId="Equation.3">
                  <p:embed/>
                  <p:pic>
                    <p:nvPicPr>
                      <p:cNvPr id="0" name=""/>
                      <p:cNvPicPr/>
                      <p:nvPr/>
                    </p:nvPicPr>
                    <p:blipFill>
                      <a:blip r:embed="rId16"/>
                      <a:stretch>
                        <a:fillRect/>
                      </a:stretch>
                    </p:blipFill>
                    <p:spPr>
                      <a:xfrm>
                        <a:off x="389238" y="3457295"/>
                        <a:ext cx="4749800" cy="798513"/>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2518935785"/>
              </p:ext>
            </p:extLst>
          </p:nvPr>
        </p:nvGraphicFramePr>
        <p:xfrm>
          <a:off x="258591" y="4561948"/>
          <a:ext cx="5151609" cy="735945"/>
        </p:xfrm>
        <a:graphic>
          <a:graphicData uri="http://schemas.openxmlformats.org/presentationml/2006/ole">
            <mc:AlternateContent xmlns:mc="http://schemas.openxmlformats.org/markup-compatibility/2006">
              <mc:Choice xmlns:v="urn:schemas-microsoft-com:vml" Requires="v">
                <p:oleObj spid="_x0000_s24780" name="Equation" r:id="rId17" imgW="3377880" imgH="482400" progId="Equation.3">
                  <p:embed/>
                </p:oleObj>
              </mc:Choice>
              <mc:Fallback>
                <p:oleObj name="Equation" r:id="rId17" imgW="3377880" imgH="482400" progId="Equation.3">
                  <p:embed/>
                  <p:pic>
                    <p:nvPicPr>
                      <p:cNvPr id="0" name=""/>
                      <p:cNvPicPr/>
                      <p:nvPr/>
                    </p:nvPicPr>
                    <p:blipFill>
                      <a:blip r:embed="rId18"/>
                      <a:stretch>
                        <a:fillRect/>
                      </a:stretch>
                    </p:blipFill>
                    <p:spPr>
                      <a:xfrm>
                        <a:off x="258591" y="4561948"/>
                        <a:ext cx="5151609" cy="73594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281111690"/>
              </p:ext>
            </p:extLst>
          </p:nvPr>
        </p:nvGraphicFramePr>
        <p:xfrm>
          <a:off x="5790405" y="4750532"/>
          <a:ext cx="2881313" cy="358775"/>
        </p:xfrm>
        <a:graphic>
          <a:graphicData uri="http://schemas.openxmlformats.org/presentationml/2006/ole">
            <mc:AlternateContent xmlns:mc="http://schemas.openxmlformats.org/markup-compatibility/2006">
              <mc:Choice xmlns:v="urn:schemas-microsoft-com:vml" Requires="v">
                <p:oleObj spid="_x0000_s24781" name="Equation" r:id="rId19" imgW="1739880" imgH="215640" progId="Equation.3">
                  <p:embed/>
                </p:oleObj>
              </mc:Choice>
              <mc:Fallback>
                <p:oleObj name="Equation" r:id="rId19" imgW="1739880" imgH="215640" progId="Equation.3">
                  <p:embed/>
                  <p:pic>
                    <p:nvPicPr>
                      <p:cNvPr id="0" name=""/>
                      <p:cNvPicPr/>
                      <p:nvPr/>
                    </p:nvPicPr>
                    <p:blipFill>
                      <a:blip r:embed="rId20"/>
                      <a:stretch>
                        <a:fillRect/>
                      </a:stretch>
                    </p:blipFill>
                    <p:spPr>
                      <a:xfrm>
                        <a:off x="5790405" y="4750532"/>
                        <a:ext cx="2881313" cy="358775"/>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728233999"/>
              </p:ext>
            </p:extLst>
          </p:nvPr>
        </p:nvGraphicFramePr>
        <p:xfrm>
          <a:off x="210257" y="5399582"/>
          <a:ext cx="5248275" cy="930275"/>
        </p:xfrm>
        <a:graphic>
          <a:graphicData uri="http://schemas.openxmlformats.org/presentationml/2006/ole">
            <mc:AlternateContent xmlns:mc="http://schemas.openxmlformats.org/markup-compatibility/2006">
              <mc:Choice xmlns:v="urn:schemas-microsoft-com:vml" Requires="v">
                <p:oleObj spid="_x0000_s24782" name="Equation" r:id="rId21" imgW="3441600" imgH="609480" progId="Equation.3">
                  <p:embed/>
                </p:oleObj>
              </mc:Choice>
              <mc:Fallback>
                <p:oleObj name="Equation" r:id="rId21" imgW="3441600" imgH="609480" progId="Equation.3">
                  <p:embed/>
                  <p:pic>
                    <p:nvPicPr>
                      <p:cNvPr id="0" name=""/>
                      <p:cNvPicPr/>
                      <p:nvPr/>
                    </p:nvPicPr>
                    <p:blipFill>
                      <a:blip r:embed="rId22"/>
                      <a:stretch>
                        <a:fillRect/>
                      </a:stretch>
                    </p:blipFill>
                    <p:spPr>
                      <a:xfrm>
                        <a:off x="210257" y="5399582"/>
                        <a:ext cx="5248275" cy="93027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712739266"/>
              </p:ext>
            </p:extLst>
          </p:nvPr>
        </p:nvGraphicFramePr>
        <p:xfrm>
          <a:off x="5811795" y="5802203"/>
          <a:ext cx="2692400" cy="358775"/>
        </p:xfrm>
        <a:graphic>
          <a:graphicData uri="http://schemas.openxmlformats.org/presentationml/2006/ole">
            <mc:AlternateContent xmlns:mc="http://schemas.openxmlformats.org/markup-compatibility/2006">
              <mc:Choice xmlns:v="urn:schemas-microsoft-com:vml" Requires="v">
                <p:oleObj spid="_x0000_s24783" name="Equation" r:id="rId23" imgW="1625400" imgH="215640" progId="Equation.3">
                  <p:embed/>
                </p:oleObj>
              </mc:Choice>
              <mc:Fallback>
                <p:oleObj name="Equation" r:id="rId23" imgW="1625400" imgH="215640" progId="Equation.3">
                  <p:embed/>
                  <p:pic>
                    <p:nvPicPr>
                      <p:cNvPr id="0" name=""/>
                      <p:cNvPicPr/>
                      <p:nvPr/>
                    </p:nvPicPr>
                    <p:blipFill>
                      <a:blip r:embed="rId24"/>
                      <a:stretch>
                        <a:fillRect/>
                      </a:stretch>
                    </p:blipFill>
                    <p:spPr>
                      <a:xfrm>
                        <a:off x="5811795" y="5802203"/>
                        <a:ext cx="2692400" cy="358775"/>
                      </a:xfrm>
                      <a:prstGeom prst="rect">
                        <a:avLst/>
                      </a:prstGeom>
                    </p:spPr>
                  </p:pic>
                </p:oleObj>
              </mc:Fallback>
            </mc:AlternateContent>
          </a:graphicData>
        </a:graphic>
      </p:graphicFrame>
      <p:pic>
        <p:nvPicPr>
          <p:cNvPr id="39" name="Picture 38"/>
          <p:cNvPicPr>
            <a:picLocks noChangeAspect="1"/>
          </p:cNvPicPr>
          <p:nvPr/>
        </p:nvPicPr>
        <p:blipFill rotWithShape="1">
          <a:blip r:embed="rId25"/>
          <a:srcRect r="13656"/>
          <a:stretch/>
        </p:blipFill>
        <p:spPr>
          <a:xfrm>
            <a:off x="200560" y="189233"/>
            <a:ext cx="2104490" cy="1002616"/>
          </a:xfrm>
          <a:prstGeom prst="rect">
            <a:avLst/>
          </a:prstGeom>
        </p:spPr>
      </p:pic>
      <p:graphicFrame>
        <p:nvGraphicFramePr>
          <p:cNvPr id="27" name="Object 26"/>
          <p:cNvGraphicFramePr>
            <a:graphicFrameLocks noChangeAspect="1"/>
          </p:cNvGraphicFramePr>
          <p:nvPr>
            <p:extLst>
              <p:ext uri="{D42A27DB-BD31-4B8C-83A1-F6EECF244321}">
                <p14:modId xmlns:p14="http://schemas.microsoft.com/office/powerpoint/2010/main" val="3722526313"/>
              </p:ext>
            </p:extLst>
          </p:nvPr>
        </p:nvGraphicFramePr>
        <p:xfrm>
          <a:off x="389238" y="1354046"/>
          <a:ext cx="2628900" cy="357188"/>
        </p:xfrm>
        <a:graphic>
          <a:graphicData uri="http://schemas.openxmlformats.org/presentationml/2006/ole">
            <mc:AlternateContent xmlns:mc="http://schemas.openxmlformats.org/markup-compatibility/2006">
              <mc:Choice xmlns:v="urn:schemas-microsoft-com:vml" Requires="v">
                <p:oleObj spid="_x0000_s24784" name="Equation" r:id="rId26" imgW="1587240" imgH="215640" progId="Equation.3">
                  <p:embed/>
                </p:oleObj>
              </mc:Choice>
              <mc:Fallback>
                <p:oleObj name="Equation" r:id="rId26" imgW="1587240" imgH="215640" progId="Equation.3">
                  <p:embed/>
                  <p:pic>
                    <p:nvPicPr>
                      <p:cNvPr id="0" name=""/>
                      <p:cNvPicPr/>
                      <p:nvPr/>
                    </p:nvPicPr>
                    <p:blipFill>
                      <a:blip r:embed="rId27"/>
                      <a:stretch>
                        <a:fillRect/>
                      </a:stretch>
                    </p:blipFill>
                    <p:spPr>
                      <a:xfrm>
                        <a:off x="389238" y="1354046"/>
                        <a:ext cx="2628900" cy="357188"/>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3684706411"/>
              </p:ext>
            </p:extLst>
          </p:nvPr>
        </p:nvGraphicFramePr>
        <p:xfrm>
          <a:off x="5692775" y="1328738"/>
          <a:ext cx="2984500" cy="357187"/>
        </p:xfrm>
        <a:graphic>
          <a:graphicData uri="http://schemas.openxmlformats.org/presentationml/2006/ole">
            <mc:AlternateContent xmlns:mc="http://schemas.openxmlformats.org/markup-compatibility/2006">
              <mc:Choice xmlns:v="urn:schemas-microsoft-com:vml" Requires="v">
                <p:oleObj spid="_x0000_s24785" name="Equation" r:id="rId28" imgW="1803240" imgH="215640" progId="Equation.3">
                  <p:embed/>
                </p:oleObj>
              </mc:Choice>
              <mc:Fallback>
                <p:oleObj name="Equation" r:id="rId28" imgW="1803240" imgH="215640" progId="Equation.3">
                  <p:embed/>
                  <p:pic>
                    <p:nvPicPr>
                      <p:cNvPr id="0" name=""/>
                      <p:cNvPicPr/>
                      <p:nvPr/>
                    </p:nvPicPr>
                    <p:blipFill>
                      <a:blip r:embed="rId29"/>
                      <a:stretch>
                        <a:fillRect/>
                      </a:stretch>
                    </p:blipFill>
                    <p:spPr>
                      <a:xfrm>
                        <a:off x="5692775" y="1328738"/>
                        <a:ext cx="2984500" cy="357187"/>
                      </a:xfrm>
                      <a:prstGeom prst="rect">
                        <a:avLst/>
                      </a:prstGeom>
                    </p:spPr>
                  </p:pic>
                </p:oleObj>
              </mc:Fallback>
            </mc:AlternateContent>
          </a:graphicData>
        </a:graphic>
      </p:graphicFrame>
    </p:spTree>
    <p:extLst>
      <p:ext uri="{BB962C8B-B14F-4D97-AF65-F5344CB8AC3E}">
        <p14:creationId xmlns:p14="http://schemas.microsoft.com/office/powerpoint/2010/main" val="245270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139380978"/>
              </p:ext>
            </p:extLst>
          </p:nvPr>
        </p:nvGraphicFramePr>
        <p:xfrm>
          <a:off x="1266827" y="2489994"/>
          <a:ext cx="6603996" cy="2667000"/>
        </p:xfrm>
        <a:graphic>
          <a:graphicData uri="http://schemas.openxmlformats.org/drawingml/2006/table">
            <a:tbl>
              <a:tblPr/>
              <a:tblGrid>
                <a:gridCol w="330836">
                  <a:extLst>
                    <a:ext uri="{9D8B030D-6E8A-4147-A177-3AD203B41FA5}">
                      <a16:colId xmlns:a16="http://schemas.microsoft.com/office/drawing/2014/main" val="20000"/>
                    </a:ext>
                  </a:extLst>
                </a:gridCol>
                <a:gridCol w="330836">
                  <a:extLst>
                    <a:ext uri="{9D8B030D-6E8A-4147-A177-3AD203B41FA5}">
                      <a16:colId xmlns:a16="http://schemas.microsoft.com/office/drawing/2014/main" val="20001"/>
                    </a:ext>
                  </a:extLst>
                </a:gridCol>
                <a:gridCol w="330836">
                  <a:extLst>
                    <a:ext uri="{9D8B030D-6E8A-4147-A177-3AD203B41FA5}">
                      <a16:colId xmlns:a16="http://schemas.microsoft.com/office/drawing/2014/main" val="20002"/>
                    </a:ext>
                  </a:extLst>
                </a:gridCol>
                <a:gridCol w="330836">
                  <a:extLst>
                    <a:ext uri="{9D8B030D-6E8A-4147-A177-3AD203B41FA5}">
                      <a16:colId xmlns:a16="http://schemas.microsoft.com/office/drawing/2014/main" val="20003"/>
                    </a:ext>
                  </a:extLst>
                </a:gridCol>
                <a:gridCol w="330836">
                  <a:extLst>
                    <a:ext uri="{9D8B030D-6E8A-4147-A177-3AD203B41FA5}">
                      <a16:colId xmlns:a16="http://schemas.microsoft.com/office/drawing/2014/main" val="20004"/>
                    </a:ext>
                  </a:extLst>
                </a:gridCol>
                <a:gridCol w="330836">
                  <a:extLst>
                    <a:ext uri="{9D8B030D-6E8A-4147-A177-3AD203B41FA5}">
                      <a16:colId xmlns:a16="http://schemas.microsoft.com/office/drawing/2014/main" val="20005"/>
                    </a:ext>
                  </a:extLst>
                </a:gridCol>
                <a:gridCol w="330836">
                  <a:extLst>
                    <a:ext uri="{9D8B030D-6E8A-4147-A177-3AD203B41FA5}">
                      <a16:colId xmlns:a16="http://schemas.microsoft.com/office/drawing/2014/main" val="20006"/>
                    </a:ext>
                  </a:extLst>
                </a:gridCol>
                <a:gridCol w="330836">
                  <a:extLst>
                    <a:ext uri="{9D8B030D-6E8A-4147-A177-3AD203B41FA5}">
                      <a16:colId xmlns:a16="http://schemas.microsoft.com/office/drawing/2014/main" val="20007"/>
                    </a:ext>
                  </a:extLst>
                </a:gridCol>
                <a:gridCol w="324474">
                  <a:extLst>
                    <a:ext uri="{9D8B030D-6E8A-4147-A177-3AD203B41FA5}">
                      <a16:colId xmlns:a16="http://schemas.microsoft.com/office/drawing/2014/main" val="20008"/>
                    </a:ext>
                  </a:extLst>
                </a:gridCol>
                <a:gridCol w="324474">
                  <a:extLst>
                    <a:ext uri="{9D8B030D-6E8A-4147-A177-3AD203B41FA5}">
                      <a16:colId xmlns:a16="http://schemas.microsoft.com/office/drawing/2014/main" val="20009"/>
                    </a:ext>
                  </a:extLst>
                </a:gridCol>
                <a:gridCol w="330836">
                  <a:extLst>
                    <a:ext uri="{9D8B030D-6E8A-4147-A177-3AD203B41FA5}">
                      <a16:colId xmlns:a16="http://schemas.microsoft.com/office/drawing/2014/main" val="20010"/>
                    </a:ext>
                  </a:extLst>
                </a:gridCol>
                <a:gridCol w="330836">
                  <a:extLst>
                    <a:ext uri="{9D8B030D-6E8A-4147-A177-3AD203B41FA5}">
                      <a16:colId xmlns:a16="http://schemas.microsoft.com/office/drawing/2014/main" val="20011"/>
                    </a:ext>
                  </a:extLst>
                </a:gridCol>
                <a:gridCol w="330836">
                  <a:extLst>
                    <a:ext uri="{9D8B030D-6E8A-4147-A177-3AD203B41FA5}">
                      <a16:colId xmlns:a16="http://schemas.microsoft.com/office/drawing/2014/main" val="20012"/>
                    </a:ext>
                  </a:extLst>
                </a:gridCol>
                <a:gridCol w="330836">
                  <a:extLst>
                    <a:ext uri="{9D8B030D-6E8A-4147-A177-3AD203B41FA5}">
                      <a16:colId xmlns:a16="http://schemas.microsoft.com/office/drawing/2014/main" val="20013"/>
                    </a:ext>
                  </a:extLst>
                </a:gridCol>
                <a:gridCol w="330836">
                  <a:extLst>
                    <a:ext uri="{9D8B030D-6E8A-4147-A177-3AD203B41FA5}">
                      <a16:colId xmlns:a16="http://schemas.microsoft.com/office/drawing/2014/main" val="20014"/>
                    </a:ext>
                  </a:extLst>
                </a:gridCol>
                <a:gridCol w="330836">
                  <a:extLst>
                    <a:ext uri="{9D8B030D-6E8A-4147-A177-3AD203B41FA5}">
                      <a16:colId xmlns:a16="http://schemas.microsoft.com/office/drawing/2014/main" val="20015"/>
                    </a:ext>
                  </a:extLst>
                </a:gridCol>
                <a:gridCol w="330836">
                  <a:extLst>
                    <a:ext uri="{9D8B030D-6E8A-4147-A177-3AD203B41FA5}">
                      <a16:colId xmlns:a16="http://schemas.microsoft.com/office/drawing/2014/main" val="20016"/>
                    </a:ext>
                  </a:extLst>
                </a:gridCol>
                <a:gridCol w="330836">
                  <a:extLst>
                    <a:ext uri="{9D8B030D-6E8A-4147-A177-3AD203B41FA5}">
                      <a16:colId xmlns:a16="http://schemas.microsoft.com/office/drawing/2014/main" val="20017"/>
                    </a:ext>
                  </a:extLst>
                </a:gridCol>
                <a:gridCol w="330836">
                  <a:extLst>
                    <a:ext uri="{9D8B030D-6E8A-4147-A177-3AD203B41FA5}">
                      <a16:colId xmlns:a16="http://schemas.microsoft.com/office/drawing/2014/main" val="20018"/>
                    </a:ext>
                  </a:extLst>
                </a:gridCol>
                <a:gridCol w="330836">
                  <a:extLst>
                    <a:ext uri="{9D8B030D-6E8A-4147-A177-3AD203B41FA5}">
                      <a16:colId xmlns:a16="http://schemas.microsoft.com/office/drawing/2014/main" val="20019"/>
                    </a:ext>
                  </a:extLst>
                </a:gridCol>
              </a:tblGrid>
              <a:tr h="190500">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1100" b="1" i="0" u="none" strike="noStrike">
                          <a:solidFill>
                            <a:srgbClr val="000000"/>
                          </a:solidFill>
                          <a:effectLst/>
                          <a:latin typeface="Times New Roman" panose="02020603050405020304" pitchFamily="18" charset="0"/>
                        </a:rPr>
                        <a:t>SF,2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1100" b="1" i="0" u="none" strike="noStrike">
                          <a:solidFill>
                            <a:srgbClr val="C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SS, 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FF"/>
                          </a:solidFill>
                          <a:effectLst/>
                          <a:latin typeface="Times New Roman" panose="02020603050405020304" pitchFamily="18"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90500">
                <a:tc>
                  <a:txBody>
                    <a:bodyPr/>
                    <a:lstStyle/>
                    <a:p>
                      <a:pPr algn="ctr" fontAlgn="b"/>
                      <a:r>
                        <a:rPr lang="en-GB" sz="1100" b="1" i="0" u="none" strike="noStrike">
                          <a:solidFill>
                            <a:srgbClr val="C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90500">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190500">
                <a:tc>
                  <a:txBody>
                    <a:bodyPr/>
                    <a:lstStyle/>
                    <a:p>
                      <a:pPr algn="ctr" fontAlgn="b"/>
                      <a:r>
                        <a:rPr lang="en-GB" sz="1100" b="1" i="0" u="none" strike="noStrike">
                          <a:solidFill>
                            <a:srgbClr val="0000FF"/>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none" strike="noStrike" dirty="0" smtClean="0">
                          <a:solidFill>
                            <a:srgbClr val="0000FF"/>
                          </a:solidFill>
                          <a:effectLst/>
                          <a:latin typeface="Times New Roman" panose="02020603050405020304" pitchFamily="18" charset="0"/>
                        </a:rPr>
                        <a:t>5</a:t>
                      </a:r>
                      <a:endParaRPr lang="en-GB" sz="1100" b="1" i="0" u="none" strike="noStrike" dirty="0">
                        <a:solidFill>
                          <a:srgbClr val="0000FF"/>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FF,1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GB" sz="1100" b="1" i="0" u="none" strike="noStrike">
                          <a:solidFill>
                            <a:srgbClr val="000000"/>
                          </a:solidFill>
                          <a:effectLst/>
                          <a:latin typeface="Times New Roman" panose="02020603050405020304" pitchFamily="18" charset="0"/>
                        </a:rPr>
                        <a:t>FS,1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FF"/>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FF"/>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83868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noAutofit/>
          </a:bodyPr>
          <a:lstStyle/>
          <a:p>
            <a:r>
              <a:rPr lang="en-US" sz="2400" b="1" dirty="0" smtClean="0"/>
              <a:t>Step-3: FF Calculations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33</a:t>
            </a:fld>
            <a:endParaRPr lang="en-US"/>
          </a:p>
        </p:txBody>
      </p:sp>
      <p:sp>
        <p:nvSpPr>
          <p:cNvPr id="28" name="Rectangle 31"/>
          <p:cNvSpPr>
            <a:spLocks noChangeArrowheads="1"/>
          </p:cNvSpPr>
          <p:nvPr/>
        </p:nvSpPr>
        <p:spPr bwMode="auto">
          <a:xfrm>
            <a:off x="368643"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5" name="Object 34"/>
          <p:cNvGraphicFramePr>
            <a:graphicFrameLocks noChangeAspect="1"/>
          </p:cNvGraphicFramePr>
          <p:nvPr>
            <p:extLst>
              <p:ext uri="{D42A27DB-BD31-4B8C-83A1-F6EECF244321}">
                <p14:modId xmlns:p14="http://schemas.microsoft.com/office/powerpoint/2010/main" val="1723549482"/>
              </p:ext>
            </p:extLst>
          </p:nvPr>
        </p:nvGraphicFramePr>
        <p:xfrm>
          <a:off x="368643" y="2789846"/>
          <a:ext cx="3892551" cy="357188"/>
        </p:xfrm>
        <a:graphic>
          <a:graphicData uri="http://schemas.openxmlformats.org/presentationml/2006/ole">
            <mc:AlternateContent xmlns:mc="http://schemas.openxmlformats.org/markup-compatibility/2006">
              <mc:Choice xmlns:v="urn:schemas-microsoft-com:vml" Requires="v">
                <p:oleObj spid="_x0000_s25684" name="Equation" r:id="rId3" imgW="2349360" imgH="215640" progId="Equation.3">
                  <p:embed/>
                </p:oleObj>
              </mc:Choice>
              <mc:Fallback>
                <p:oleObj name="Equation" r:id="rId3" imgW="2349360" imgH="215640" progId="Equation.3">
                  <p:embed/>
                  <p:pic>
                    <p:nvPicPr>
                      <p:cNvPr id="0" name=""/>
                      <p:cNvPicPr/>
                      <p:nvPr/>
                    </p:nvPicPr>
                    <p:blipFill>
                      <a:blip r:embed="rId4"/>
                      <a:stretch>
                        <a:fillRect/>
                      </a:stretch>
                    </p:blipFill>
                    <p:spPr>
                      <a:xfrm>
                        <a:off x="368643" y="2789846"/>
                        <a:ext cx="3892551" cy="357188"/>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882592971"/>
              </p:ext>
            </p:extLst>
          </p:nvPr>
        </p:nvGraphicFramePr>
        <p:xfrm>
          <a:off x="205388" y="1641709"/>
          <a:ext cx="5653088" cy="798513"/>
        </p:xfrm>
        <a:graphic>
          <a:graphicData uri="http://schemas.openxmlformats.org/presentationml/2006/ole">
            <mc:AlternateContent xmlns:mc="http://schemas.openxmlformats.org/markup-compatibility/2006">
              <mc:Choice xmlns:v="urn:schemas-microsoft-com:vml" Requires="v">
                <p:oleObj spid="_x0000_s25685" name="Equation" r:id="rId5" imgW="3416040" imgH="482400" progId="Equation.3">
                  <p:embed/>
                </p:oleObj>
              </mc:Choice>
              <mc:Fallback>
                <p:oleObj name="Equation" r:id="rId5" imgW="3416040" imgH="482400" progId="Equation.3">
                  <p:embed/>
                  <p:pic>
                    <p:nvPicPr>
                      <p:cNvPr id="0" name=""/>
                      <p:cNvPicPr/>
                      <p:nvPr/>
                    </p:nvPicPr>
                    <p:blipFill>
                      <a:blip r:embed="rId6"/>
                      <a:stretch>
                        <a:fillRect/>
                      </a:stretch>
                    </p:blipFill>
                    <p:spPr>
                      <a:xfrm>
                        <a:off x="205388" y="1641709"/>
                        <a:ext cx="5653088" cy="798513"/>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2741823707"/>
              </p:ext>
            </p:extLst>
          </p:nvPr>
        </p:nvGraphicFramePr>
        <p:xfrm>
          <a:off x="6705600" y="228600"/>
          <a:ext cx="2176226" cy="965241"/>
        </p:xfrm>
        <a:graphic>
          <a:graphicData uri="http://schemas.openxmlformats.org/presentationml/2006/ole">
            <mc:AlternateContent xmlns:mc="http://schemas.openxmlformats.org/markup-compatibility/2006">
              <mc:Choice xmlns:v="urn:schemas-microsoft-com:vml" Requires="v">
                <p:oleObj spid="_x0000_s25686" name="Equation" r:id="rId7" imgW="2120760" imgH="939600" progId="Equation.3">
                  <p:embed/>
                </p:oleObj>
              </mc:Choice>
              <mc:Fallback>
                <p:oleObj name="Equation" r:id="rId7" imgW="2120760" imgH="939600" progId="Equation.3">
                  <p:embed/>
                  <p:pic>
                    <p:nvPicPr>
                      <p:cNvPr id="0" name=""/>
                      <p:cNvPicPr/>
                      <p:nvPr/>
                    </p:nvPicPr>
                    <p:blipFill>
                      <a:blip r:embed="rId8"/>
                      <a:stretch>
                        <a:fillRect/>
                      </a:stretch>
                    </p:blipFill>
                    <p:spPr>
                      <a:xfrm>
                        <a:off x="6705600" y="228600"/>
                        <a:ext cx="2176226" cy="965241"/>
                      </a:xfrm>
                      <a:prstGeom prst="rect">
                        <a:avLst/>
                      </a:prstGeom>
                      <a:solidFill>
                        <a:srgbClr val="00B0F0"/>
                      </a:solidFill>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3570461721"/>
              </p:ext>
            </p:extLst>
          </p:nvPr>
        </p:nvGraphicFramePr>
        <p:xfrm>
          <a:off x="407773" y="4360222"/>
          <a:ext cx="4040188" cy="357188"/>
        </p:xfrm>
        <a:graphic>
          <a:graphicData uri="http://schemas.openxmlformats.org/presentationml/2006/ole">
            <mc:AlternateContent xmlns:mc="http://schemas.openxmlformats.org/markup-compatibility/2006">
              <mc:Choice xmlns:v="urn:schemas-microsoft-com:vml" Requires="v">
                <p:oleObj spid="_x0000_s25687" name="Equation" r:id="rId9" imgW="2438280" imgH="215640" progId="Equation.3">
                  <p:embed/>
                </p:oleObj>
              </mc:Choice>
              <mc:Fallback>
                <p:oleObj name="Equation" r:id="rId9" imgW="2438280" imgH="215640" progId="Equation.3">
                  <p:embed/>
                  <p:pic>
                    <p:nvPicPr>
                      <p:cNvPr id="0" name=""/>
                      <p:cNvPicPr/>
                      <p:nvPr/>
                    </p:nvPicPr>
                    <p:blipFill>
                      <a:blip r:embed="rId10"/>
                      <a:stretch>
                        <a:fillRect/>
                      </a:stretch>
                    </p:blipFill>
                    <p:spPr>
                      <a:xfrm>
                        <a:off x="407773" y="4360222"/>
                        <a:ext cx="4040188" cy="357188"/>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328514868"/>
              </p:ext>
            </p:extLst>
          </p:nvPr>
        </p:nvGraphicFramePr>
        <p:xfrm>
          <a:off x="407773" y="3534195"/>
          <a:ext cx="3851275" cy="377825"/>
        </p:xfrm>
        <a:graphic>
          <a:graphicData uri="http://schemas.openxmlformats.org/presentationml/2006/ole">
            <mc:AlternateContent xmlns:mc="http://schemas.openxmlformats.org/markup-compatibility/2006">
              <mc:Choice xmlns:v="urn:schemas-microsoft-com:vml" Requires="v">
                <p:oleObj spid="_x0000_s25688" name="Equation" r:id="rId11" imgW="2323800" imgH="228600" progId="Equation.3">
                  <p:embed/>
                </p:oleObj>
              </mc:Choice>
              <mc:Fallback>
                <p:oleObj name="Equation" r:id="rId11" imgW="2323800" imgH="228600" progId="Equation.3">
                  <p:embed/>
                  <p:pic>
                    <p:nvPicPr>
                      <p:cNvPr id="0" name=""/>
                      <p:cNvPicPr/>
                      <p:nvPr/>
                    </p:nvPicPr>
                    <p:blipFill>
                      <a:blip r:embed="rId12"/>
                      <a:stretch>
                        <a:fillRect/>
                      </a:stretch>
                    </p:blipFill>
                    <p:spPr>
                      <a:xfrm>
                        <a:off x="407773" y="3534195"/>
                        <a:ext cx="3851275" cy="377825"/>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404398249"/>
              </p:ext>
            </p:extLst>
          </p:nvPr>
        </p:nvGraphicFramePr>
        <p:xfrm>
          <a:off x="463248" y="5189827"/>
          <a:ext cx="4083050" cy="357188"/>
        </p:xfrm>
        <a:graphic>
          <a:graphicData uri="http://schemas.openxmlformats.org/presentationml/2006/ole">
            <mc:AlternateContent xmlns:mc="http://schemas.openxmlformats.org/markup-compatibility/2006">
              <mc:Choice xmlns:v="urn:schemas-microsoft-com:vml" Requires="v">
                <p:oleObj spid="_x0000_s25689" name="Equation" r:id="rId13" imgW="2463480" imgH="215640" progId="Equation.3">
                  <p:embed/>
                </p:oleObj>
              </mc:Choice>
              <mc:Fallback>
                <p:oleObj name="Equation" r:id="rId13" imgW="2463480" imgH="215640" progId="Equation.3">
                  <p:embed/>
                  <p:pic>
                    <p:nvPicPr>
                      <p:cNvPr id="0" name=""/>
                      <p:cNvPicPr/>
                      <p:nvPr/>
                    </p:nvPicPr>
                    <p:blipFill>
                      <a:blip r:embed="rId14"/>
                      <a:stretch>
                        <a:fillRect/>
                      </a:stretch>
                    </p:blipFill>
                    <p:spPr>
                      <a:xfrm>
                        <a:off x="463248" y="5189827"/>
                        <a:ext cx="4083050" cy="357188"/>
                      </a:xfrm>
                      <a:prstGeom prst="rect">
                        <a:avLst/>
                      </a:prstGeom>
                    </p:spPr>
                  </p:pic>
                </p:oleObj>
              </mc:Fallback>
            </mc:AlternateContent>
          </a:graphicData>
        </a:graphic>
      </p:graphicFrame>
      <p:pic>
        <p:nvPicPr>
          <p:cNvPr id="6" name="Picture 5"/>
          <p:cNvPicPr>
            <a:picLocks noChangeAspect="1"/>
          </p:cNvPicPr>
          <p:nvPr/>
        </p:nvPicPr>
        <p:blipFill>
          <a:blip r:embed="rId15"/>
          <a:stretch>
            <a:fillRect/>
          </a:stretch>
        </p:blipFill>
        <p:spPr>
          <a:xfrm>
            <a:off x="4352211" y="2872620"/>
            <a:ext cx="4529615" cy="1901938"/>
          </a:xfrm>
          <a:prstGeom prst="rect">
            <a:avLst/>
          </a:prstGeom>
        </p:spPr>
      </p:pic>
    </p:spTree>
    <p:extLst>
      <p:ext uri="{BB962C8B-B14F-4D97-AF65-F5344CB8AC3E}">
        <p14:creationId xmlns:p14="http://schemas.microsoft.com/office/powerpoint/2010/main" val="400532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Final Answer</a:t>
            </a:r>
            <a:endParaRPr lang="en-GB" sz="32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40166860"/>
              </p:ext>
            </p:extLst>
          </p:nvPr>
        </p:nvGraphicFramePr>
        <p:xfrm>
          <a:off x="1266827" y="2489994"/>
          <a:ext cx="6603996" cy="2667000"/>
        </p:xfrm>
        <a:graphic>
          <a:graphicData uri="http://schemas.openxmlformats.org/drawingml/2006/table">
            <a:tbl>
              <a:tblPr/>
              <a:tblGrid>
                <a:gridCol w="330836">
                  <a:extLst>
                    <a:ext uri="{9D8B030D-6E8A-4147-A177-3AD203B41FA5}">
                      <a16:colId xmlns:a16="http://schemas.microsoft.com/office/drawing/2014/main" val="20000"/>
                    </a:ext>
                  </a:extLst>
                </a:gridCol>
                <a:gridCol w="330836">
                  <a:extLst>
                    <a:ext uri="{9D8B030D-6E8A-4147-A177-3AD203B41FA5}">
                      <a16:colId xmlns:a16="http://schemas.microsoft.com/office/drawing/2014/main" val="20001"/>
                    </a:ext>
                  </a:extLst>
                </a:gridCol>
                <a:gridCol w="330836">
                  <a:extLst>
                    <a:ext uri="{9D8B030D-6E8A-4147-A177-3AD203B41FA5}">
                      <a16:colId xmlns:a16="http://schemas.microsoft.com/office/drawing/2014/main" val="20002"/>
                    </a:ext>
                  </a:extLst>
                </a:gridCol>
                <a:gridCol w="330836">
                  <a:extLst>
                    <a:ext uri="{9D8B030D-6E8A-4147-A177-3AD203B41FA5}">
                      <a16:colId xmlns:a16="http://schemas.microsoft.com/office/drawing/2014/main" val="20003"/>
                    </a:ext>
                  </a:extLst>
                </a:gridCol>
                <a:gridCol w="330836">
                  <a:extLst>
                    <a:ext uri="{9D8B030D-6E8A-4147-A177-3AD203B41FA5}">
                      <a16:colId xmlns:a16="http://schemas.microsoft.com/office/drawing/2014/main" val="20004"/>
                    </a:ext>
                  </a:extLst>
                </a:gridCol>
                <a:gridCol w="330836">
                  <a:extLst>
                    <a:ext uri="{9D8B030D-6E8A-4147-A177-3AD203B41FA5}">
                      <a16:colId xmlns:a16="http://schemas.microsoft.com/office/drawing/2014/main" val="20005"/>
                    </a:ext>
                  </a:extLst>
                </a:gridCol>
                <a:gridCol w="330836">
                  <a:extLst>
                    <a:ext uri="{9D8B030D-6E8A-4147-A177-3AD203B41FA5}">
                      <a16:colId xmlns:a16="http://schemas.microsoft.com/office/drawing/2014/main" val="20006"/>
                    </a:ext>
                  </a:extLst>
                </a:gridCol>
                <a:gridCol w="330836">
                  <a:extLst>
                    <a:ext uri="{9D8B030D-6E8A-4147-A177-3AD203B41FA5}">
                      <a16:colId xmlns:a16="http://schemas.microsoft.com/office/drawing/2014/main" val="20007"/>
                    </a:ext>
                  </a:extLst>
                </a:gridCol>
                <a:gridCol w="324474">
                  <a:extLst>
                    <a:ext uri="{9D8B030D-6E8A-4147-A177-3AD203B41FA5}">
                      <a16:colId xmlns:a16="http://schemas.microsoft.com/office/drawing/2014/main" val="20008"/>
                    </a:ext>
                  </a:extLst>
                </a:gridCol>
                <a:gridCol w="324474">
                  <a:extLst>
                    <a:ext uri="{9D8B030D-6E8A-4147-A177-3AD203B41FA5}">
                      <a16:colId xmlns:a16="http://schemas.microsoft.com/office/drawing/2014/main" val="20009"/>
                    </a:ext>
                  </a:extLst>
                </a:gridCol>
                <a:gridCol w="330836">
                  <a:extLst>
                    <a:ext uri="{9D8B030D-6E8A-4147-A177-3AD203B41FA5}">
                      <a16:colId xmlns:a16="http://schemas.microsoft.com/office/drawing/2014/main" val="20010"/>
                    </a:ext>
                  </a:extLst>
                </a:gridCol>
                <a:gridCol w="330836">
                  <a:extLst>
                    <a:ext uri="{9D8B030D-6E8A-4147-A177-3AD203B41FA5}">
                      <a16:colId xmlns:a16="http://schemas.microsoft.com/office/drawing/2014/main" val="20011"/>
                    </a:ext>
                  </a:extLst>
                </a:gridCol>
                <a:gridCol w="330836">
                  <a:extLst>
                    <a:ext uri="{9D8B030D-6E8A-4147-A177-3AD203B41FA5}">
                      <a16:colId xmlns:a16="http://schemas.microsoft.com/office/drawing/2014/main" val="20012"/>
                    </a:ext>
                  </a:extLst>
                </a:gridCol>
                <a:gridCol w="330836">
                  <a:extLst>
                    <a:ext uri="{9D8B030D-6E8A-4147-A177-3AD203B41FA5}">
                      <a16:colId xmlns:a16="http://schemas.microsoft.com/office/drawing/2014/main" val="20013"/>
                    </a:ext>
                  </a:extLst>
                </a:gridCol>
                <a:gridCol w="330836">
                  <a:extLst>
                    <a:ext uri="{9D8B030D-6E8A-4147-A177-3AD203B41FA5}">
                      <a16:colId xmlns:a16="http://schemas.microsoft.com/office/drawing/2014/main" val="20014"/>
                    </a:ext>
                  </a:extLst>
                </a:gridCol>
                <a:gridCol w="330836">
                  <a:extLst>
                    <a:ext uri="{9D8B030D-6E8A-4147-A177-3AD203B41FA5}">
                      <a16:colId xmlns:a16="http://schemas.microsoft.com/office/drawing/2014/main" val="20015"/>
                    </a:ext>
                  </a:extLst>
                </a:gridCol>
                <a:gridCol w="330836">
                  <a:extLst>
                    <a:ext uri="{9D8B030D-6E8A-4147-A177-3AD203B41FA5}">
                      <a16:colId xmlns:a16="http://schemas.microsoft.com/office/drawing/2014/main" val="20016"/>
                    </a:ext>
                  </a:extLst>
                </a:gridCol>
                <a:gridCol w="330836">
                  <a:extLst>
                    <a:ext uri="{9D8B030D-6E8A-4147-A177-3AD203B41FA5}">
                      <a16:colId xmlns:a16="http://schemas.microsoft.com/office/drawing/2014/main" val="20017"/>
                    </a:ext>
                  </a:extLst>
                </a:gridCol>
                <a:gridCol w="330836">
                  <a:extLst>
                    <a:ext uri="{9D8B030D-6E8A-4147-A177-3AD203B41FA5}">
                      <a16:colId xmlns:a16="http://schemas.microsoft.com/office/drawing/2014/main" val="20018"/>
                    </a:ext>
                  </a:extLst>
                </a:gridCol>
                <a:gridCol w="330836">
                  <a:extLst>
                    <a:ext uri="{9D8B030D-6E8A-4147-A177-3AD203B41FA5}">
                      <a16:colId xmlns:a16="http://schemas.microsoft.com/office/drawing/2014/main" val="20019"/>
                    </a:ext>
                  </a:extLst>
                </a:gridCol>
              </a:tblGrid>
              <a:tr h="190500">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1100" b="1" i="0" u="none" strike="noStrike">
                          <a:solidFill>
                            <a:srgbClr val="000000"/>
                          </a:solidFill>
                          <a:effectLst/>
                          <a:latin typeface="Times New Roman" panose="02020603050405020304" pitchFamily="18" charset="0"/>
                        </a:rPr>
                        <a:t>SF,2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1100" b="1" i="0" u="none" strike="noStrike">
                          <a:solidFill>
                            <a:srgbClr val="C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7030A0"/>
                          </a:solidFill>
                          <a:effectLst/>
                          <a:latin typeface="Times New Roman" panose="02020603050405020304" pitchFamily="18"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FF"/>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C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C00000"/>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SS, 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FF"/>
                          </a:solidFill>
                          <a:effectLst/>
                          <a:latin typeface="Times New Roman" panose="02020603050405020304" pitchFamily="18"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190500">
                <a:tc>
                  <a:txBody>
                    <a:bodyPr/>
                    <a:lstStyle/>
                    <a:p>
                      <a:pPr algn="ctr" fontAlgn="b"/>
                      <a:r>
                        <a:rPr lang="en-GB" sz="1100" b="1" i="0" u="none" strike="noStrike">
                          <a:solidFill>
                            <a:srgbClr val="C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90500">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190500">
                <a:tc>
                  <a:txBody>
                    <a:bodyPr/>
                    <a:lstStyle/>
                    <a:p>
                      <a:pPr algn="ctr" fontAlgn="b"/>
                      <a:r>
                        <a:rPr lang="en-GB" sz="1100" b="1" i="0" u="none" strike="noStrike">
                          <a:solidFill>
                            <a:srgbClr val="0000FF"/>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none" strike="noStrike" dirty="0" smtClean="0">
                          <a:solidFill>
                            <a:srgbClr val="0000FF"/>
                          </a:solidFill>
                          <a:effectLst/>
                          <a:latin typeface="Times New Roman" panose="02020603050405020304" pitchFamily="18" charset="0"/>
                        </a:rPr>
                        <a:t>5</a:t>
                      </a:r>
                      <a:endParaRPr lang="en-GB" sz="1100" b="1" i="0" u="none" strike="noStrike" dirty="0">
                        <a:solidFill>
                          <a:srgbClr val="0000FF"/>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FF,1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C00000"/>
                          </a:solidFill>
                          <a:effectLst/>
                          <a:latin typeface="Times New Roman" panose="02020603050405020304" pitchFamily="18"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GB" sz="1100" b="1" i="0" u="none" strike="noStrike">
                          <a:solidFill>
                            <a:srgbClr val="000000"/>
                          </a:solidFill>
                          <a:effectLst/>
                          <a:latin typeface="Times New Roman" panose="02020603050405020304" pitchFamily="18" charset="0"/>
                        </a:rPr>
                        <a:t>FS,1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C00000"/>
                          </a:solidFill>
                          <a:effectLst/>
                          <a:latin typeface="Times New Roman" panose="02020603050405020304"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190500">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FF"/>
                          </a:solidFill>
                          <a:effectLst/>
                          <a:latin typeface="Times New Roman" panose="02020603050405020304"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1" i="0" u="none" strike="noStrike">
                          <a:solidFill>
                            <a:srgbClr val="0000FF"/>
                          </a:solidFill>
                          <a:effectLst/>
                          <a:latin typeface="Times New Roman" panose="02020603050405020304" pitchFamily="18"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7030A0"/>
                          </a:solidFill>
                          <a:effectLst/>
                          <a:latin typeface="Times New Roman" panose="02020603050405020304"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FF"/>
                          </a:solidFill>
                          <a:effectLst/>
                          <a:latin typeface="Times New Roman" panose="02020603050405020304"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b="1" i="0" u="none" strike="noStrike">
                          <a:solidFill>
                            <a:srgbClr val="000000"/>
                          </a:solidFill>
                          <a:effectLst/>
                          <a:latin typeface="Times New Roman" panose="02020603050405020304" pitchFamily="18"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a:solidFill>
                          <a:srgbClr val="000000"/>
                        </a:solidFill>
                        <a:effectLst/>
                        <a:latin typeface="Times New Roman" panose="02020603050405020304" pitchFamily="18" charset="0"/>
                      </a:endParaRPr>
                    </a:p>
                  </a:txBody>
                  <a:tcPr marL="0" marR="0" marT="0" marB="0" anchor="b">
                    <a:lnL>
                      <a:noFill/>
                    </a:lnL>
                    <a:lnR>
                      <a:noFill/>
                    </a:lnR>
                    <a:lnT>
                      <a:noFill/>
                    </a:lnT>
                    <a:lnB>
                      <a:noFill/>
                    </a:lnB>
                  </a:tcPr>
                </a:tc>
                <a:tc>
                  <a:txBody>
                    <a:bodyPr/>
                    <a:lstStyle/>
                    <a:p>
                      <a:pPr algn="ctr" fontAlgn="b"/>
                      <a:endParaRPr lang="en-GB" sz="1100" b="1" i="0" u="none" strike="noStrike" dirty="0">
                        <a:solidFill>
                          <a:srgbClr val="000000"/>
                        </a:solidFill>
                        <a:effectLst/>
                        <a:latin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bl>
          </a:graphicData>
        </a:graphic>
      </p:graphicFrame>
      <p:sp>
        <p:nvSpPr>
          <p:cNvPr id="7" name="TextBox 6"/>
          <p:cNvSpPr txBox="1"/>
          <p:nvPr/>
        </p:nvSpPr>
        <p:spPr>
          <a:xfrm>
            <a:off x="609600" y="5486400"/>
            <a:ext cx="4800600" cy="646331"/>
          </a:xfrm>
          <a:prstGeom prst="rect">
            <a:avLst/>
          </a:prstGeom>
          <a:noFill/>
        </p:spPr>
        <p:txBody>
          <a:bodyPr wrap="square" rtlCol="0">
            <a:spAutoFit/>
          </a:bodyPr>
          <a:lstStyle/>
          <a:p>
            <a:r>
              <a:rPr lang="en-US" dirty="0" smtClean="0">
                <a:solidFill>
                  <a:srgbClr val="2F0765"/>
                </a:solidFill>
              </a:rPr>
              <a:t>Critical Activities: A; C; E; and F</a:t>
            </a:r>
          </a:p>
          <a:p>
            <a:r>
              <a:rPr lang="en-US" dirty="0" smtClean="0">
                <a:solidFill>
                  <a:srgbClr val="C00000"/>
                </a:solidFill>
              </a:rPr>
              <a:t>Critical Path: A-C-E-F</a:t>
            </a:r>
            <a:endParaRPr lang="en-GB" dirty="0">
              <a:solidFill>
                <a:srgbClr val="C00000"/>
              </a:solidFill>
            </a:endParaRPr>
          </a:p>
        </p:txBody>
      </p:sp>
    </p:spTree>
    <p:extLst>
      <p:ext uri="{BB962C8B-B14F-4D97-AF65-F5344CB8AC3E}">
        <p14:creationId xmlns:p14="http://schemas.microsoft.com/office/powerpoint/2010/main" val="318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Hammock Activity</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35</a:t>
            </a:fld>
            <a:endParaRPr lang="en-US"/>
          </a:p>
        </p:txBody>
      </p:sp>
      <p:sp>
        <p:nvSpPr>
          <p:cNvPr id="6" name="Content Placeholder 5"/>
          <p:cNvSpPr>
            <a:spLocks noGrp="1"/>
          </p:cNvSpPr>
          <p:nvPr>
            <p:ph sz="quarter" idx="1"/>
          </p:nvPr>
        </p:nvSpPr>
        <p:spPr/>
        <p:txBody>
          <a:bodyPr>
            <a:normAutofit fontScale="92500" lnSpcReduction="10000"/>
          </a:bodyPr>
          <a:lstStyle/>
          <a:p>
            <a:pPr algn="just">
              <a:buClr>
                <a:srgbClr val="CC3300"/>
              </a:buClr>
              <a:buSzTx/>
              <a:defRPr/>
            </a:pPr>
            <a:r>
              <a:rPr lang="en-US" sz="2400" dirty="0">
                <a:solidFill>
                  <a:srgbClr val="0033CC"/>
                </a:solidFill>
                <a:latin typeface="Times New Roman" panose="02020603050405020304" pitchFamily="18" charset="0"/>
                <a:cs typeface="Times New Roman" panose="02020603050405020304" pitchFamily="18" charset="0"/>
              </a:rPr>
              <a:t>An activity that extends from one activity to another, but which has no estimated duration of its own. </a:t>
            </a:r>
          </a:p>
          <a:p>
            <a:pPr algn="just">
              <a:buClr>
                <a:srgbClr val="CC3300"/>
              </a:buClr>
              <a:buSzTx/>
              <a:defRPr/>
            </a:pPr>
            <a:r>
              <a:rPr lang="en-US" sz="2400" dirty="0">
                <a:solidFill>
                  <a:srgbClr val="2F0765"/>
                </a:solidFill>
                <a:latin typeface="Times New Roman" panose="02020603050405020304" pitchFamily="18" charset="0"/>
                <a:cs typeface="Times New Roman" panose="02020603050405020304" pitchFamily="18" charset="0"/>
              </a:rPr>
              <a:t>It is time-consuming and requires resources, but its duration is controlled, not by its own nature, but by the two activities between which it spans.</a:t>
            </a:r>
          </a:p>
          <a:p>
            <a:pPr lvl="1" algn="just">
              <a:buClr>
                <a:srgbClr val="CC3300"/>
              </a:buClr>
              <a:buSzTx/>
              <a:defRPr/>
            </a:pPr>
            <a:r>
              <a:rPr lang="en-GB" sz="1900" dirty="0" smtClean="0">
                <a:latin typeface="Times New Roman" panose="02020603050405020304" pitchFamily="18" charset="0"/>
                <a:cs typeface="Times New Roman" panose="02020603050405020304" pitchFamily="18" charset="0"/>
              </a:rPr>
              <a:t>Example: activity </a:t>
            </a:r>
            <a:r>
              <a:rPr lang="en-GB" sz="1900" dirty="0">
                <a:latin typeface="Times New Roman" panose="02020603050405020304" pitchFamily="18" charset="0"/>
                <a:cs typeface="Times New Roman" panose="02020603050405020304" pitchFamily="18" charset="0"/>
              </a:rPr>
              <a:t>“A” ends on day 3 and activity “C” begins on day 10 and there is a set of activities that are summarized as activity “B” (the hammock activity) that must be done between activity “A” and activity “C.” </a:t>
            </a:r>
            <a:endParaRPr lang="en-GB" sz="1900" dirty="0" smtClean="0">
              <a:latin typeface="Times New Roman" panose="02020603050405020304" pitchFamily="18" charset="0"/>
              <a:cs typeface="Times New Roman" panose="02020603050405020304" pitchFamily="18" charset="0"/>
            </a:endParaRPr>
          </a:p>
          <a:p>
            <a:pPr lvl="1" algn="just">
              <a:buClr>
                <a:srgbClr val="CC3300"/>
              </a:buClr>
              <a:buSzTx/>
              <a:defRPr/>
            </a:pPr>
            <a:r>
              <a:rPr lang="en-GB" sz="1900" dirty="0" smtClean="0">
                <a:latin typeface="Times New Roman" panose="02020603050405020304" pitchFamily="18" charset="0"/>
                <a:cs typeface="Times New Roman" panose="02020603050405020304" pitchFamily="18" charset="0"/>
              </a:rPr>
              <a:t>Activity </a:t>
            </a:r>
            <a:r>
              <a:rPr lang="en-GB" sz="1900" dirty="0">
                <a:latin typeface="Times New Roman" panose="02020603050405020304" pitchFamily="18" charset="0"/>
                <a:cs typeface="Times New Roman" panose="02020603050405020304" pitchFamily="18" charset="0"/>
              </a:rPr>
              <a:t>“B” doesn’t have a specific duration—it has the duration of the time between day 3 and day 10. </a:t>
            </a:r>
            <a:endParaRPr lang="en-GB" sz="1900" dirty="0" smtClean="0">
              <a:latin typeface="Times New Roman" panose="02020603050405020304" pitchFamily="18" charset="0"/>
              <a:cs typeface="Times New Roman" panose="02020603050405020304" pitchFamily="18" charset="0"/>
            </a:endParaRPr>
          </a:p>
          <a:p>
            <a:pPr lvl="1" algn="just">
              <a:buClr>
                <a:srgbClr val="CC3300"/>
              </a:buClr>
              <a:buSzTx/>
              <a:defRPr/>
            </a:pPr>
            <a:r>
              <a:rPr lang="en-GB" sz="1900" dirty="0" smtClean="0">
                <a:latin typeface="Times New Roman" panose="02020603050405020304" pitchFamily="18" charset="0"/>
                <a:cs typeface="Times New Roman" panose="02020603050405020304" pitchFamily="18" charset="0"/>
              </a:rPr>
              <a:t>If </a:t>
            </a:r>
            <a:r>
              <a:rPr lang="en-GB" sz="1900" dirty="0">
                <a:latin typeface="Times New Roman" panose="02020603050405020304" pitchFamily="18" charset="0"/>
                <a:cs typeface="Times New Roman" panose="02020603050405020304" pitchFamily="18" charset="0"/>
              </a:rPr>
              <a:t>activity “A” takes longer than expected and ends on day 4, then the duration of activity “B” is now the duration of time between day 4 and day 10</a:t>
            </a:r>
            <a:r>
              <a:rPr lang="en-GB" sz="1900" dirty="0" smtClean="0">
                <a:latin typeface="Times New Roman" panose="02020603050405020304" pitchFamily="18" charset="0"/>
                <a:cs typeface="Times New Roman" panose="02020603050405020304" pitchFamily="18" charset="0"/>
              </a:rPr>
              <a:t>.</a:t>
            </a:r>
          </a:p>
          <a:p>
            <a:pPr algn="just">
              <a:buClr>
                <a:srgbClr val="CC3300"/>
              </a:buClr>
              <a:buSzTx/>
              <a:defRPr/>
            </a:pPr>
            <a:r>
              <a:rPr lang="en-US" sz="2400" dirty="0">
                <a:latin typeface="Times New Roman" panose="02020603050405020304" pitchFamily="18" charset="0"/>
                <a:cs typeface="Times New Roman" panose="02020603050405020304" pitchFamily="18" charset="0"/>
              </a:rPr>
              <a:t>Its ES and LS times are determined by the activity where it begins and its EF and LF times are dictated by the activity at its conclusion. </a:t>
            </a:r>
          </a:p>
          <a:p>
            <a:pPr marL="0" indent="0" algn="just">
              <a:buClr>
                <a:srgbClr val="CC3300"/>
              </a:buClr>
              <a:buSzTx/>
              <a:buNone/>
              <a:defRPr/>
            </a:pPr>
            <a:endParaRPr lang="en-US" sz="2400"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7072122" y="222108"/>
            <a:ext cx="1538478" cy="1022344"/>
          </a:xfrm>
          <a:prstGeom prst="rect">
            <a:avLst/>
          </a:prstGeom>
        </p:spPr>
      </p:pic>
    </p:spTree>
    <p:extLst>
      <p:ext uri="{BB962C8B-B14F-4D97-AF65-F5344CB8AC3E}">
        <p14:creationId xmlns:p14="http://schemas.microsoft.com/office/powerpoint/2010/main" val="19414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Milestones</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36</a:t>
            </a:fld>
            <a:endParaRPr lang="en-US"/>
          </a:p>
        </p:txBody>
      </p:sp>
      <p:sp>
        <p:nvSpPr>
          <p:cNvPr id="6" name="Content Placeholder 5"/>
          <p:cNvSpPr>
            <a:spLocks noGrp="1"/>
          </p:cNvSpPr>
          <p:nvPr>
            <p:ph sz="quarter" idx="1"/>
          </p:nvPr>
        </p:nvSpPr>
        <p:spPr/>
        <p:txBody>
          <a:bodyPr>
            <a:normAutofit/>
          </a:bodyPr>
          <a:lstStyle/>
          <a:p>
            <a:pPr algn="just">
              <a:spcBef>
                <a:spcPts val="2400"/>
              </a:spcBef>
              <a:buClr>
                <a:srgbClr val="CC3300"/>
              </a:buClr>
              <a:defRPr/>
            </a:pPr>
            <a:r>
              <a:rPr lang="en-US" sz="2400" dirty="0">
                <a:solidFill>
                  <a:srgbClr val="2F0765"/>
                </a:solidFill>
                <a:latin typeface="Times New Roman" panose="02020603050405020304" pitchFamily="18" charset="0"/>
                <a:cs typeface="Times New Roman" panose="02020603050405020304" pitchFamily="18" charset="0"/>
              </a:rPr>
              <a:t>Milestones are points in time that have been identified as being </a:t>
            </a:r>
            <a:r>
              <a:rPr lang="en-US" sz="2400" b="1" dirty="0">
                <a:solidFill>
                  <a:srgbClr val="2F0765"/>
                </a:solidFill>
                <a:latin typeface="Times New Roman" panose="02020603050405020304" pitchFamily="18" charset="0"/>
                <a:cs typeface="Times New Roman" panose="02020603050405020304" pitchFamily="18" charset="0"/>
              </a:rPr>
              <a:t>important intermediate reference points </a:t>
            </a:r>
            <a:r>
              <a:rPr lang="en-US" sz="2400" dirty="0">
                <a:solidFill>
                  <a:srgbClr val="2F0765"/>
                </a:solidFill>
                <a:latin typeface="Times New Roman" panose="02020603050405020304" pitchFamily="18" charset="0"/>
                <a:cs typeface="Times New Roman" panose="02020603050405020304" pitchFamily="18" charset="0"/>
              </a:rPr>
              <a:t>during the accomplishment of the </a:t>
            </a:r>
            <a:r>
              <a:rPr lang="en-US" sz="2400" dirty="0" smtClean="0">
                <a:solidFill>
                  <a:srgbClr val="2F0765"/>
                </a:solidFill>
                <a:latin typeface="Times New Roman" panose="02020603050405020304" pitchFamily="18" charset="0"/>
                <a:cs typeface="Times New Roman" panose="02020603050405020304" pitchFamily="18" charset="0"/>
              </a:rPr>
              <a:t>work</a:t>
            </a:r>
          </a:p>
          <a:p>
            <a:pPr algn="just">
              <a:spcBef>
                <a:spcPts val="2400"/>
              </a:spcBef>
              <a:buClr>
                <a:srgbClr val="CC3300"/>
              </a:buClr>
              <a:defRPr/>
            </a:pPr>
            <a:r>
              <a:rPr lang="en-US" sz="2400" dirty="0" smtClean="0">
                <a:solidFill>
                  <a:srgbClr val="3A34BC"/>
                </a:solidFill>
                <a:latin typeface="Times New Roman" panose="02020603050405020304" pitchFamily="18" charset="0"/>
                <a:cs typeface="Times New Roman" panose="02020603050405020304" pitchFamily="18" charset="0"/>
              </a:rPr>
              <a:t>Milestone </a:t>
            </a:r>
            <a:r>
              <a:rPr lang="en-US" sz="2400" dirty="0">
                <a:solidFill>
                  <a:srgbClr val="3A34BC"/>
                </a:solidFill>
                <a:latin typeface="Times New Roman" panose="02020603050405020304" pitchFamily="18" charset="0"/>
                <a:cs typeface="Times New Roman" panose="02020603050405020304" pitchFamily="18" charset="0"/>
              </a:rPr>
              <a:t>events can include dates imposed by the customer for the finishing of certain tasks as well as target dates set by the project manager for the completion of certain segments of the work.</a:t>
            </a:r>
          </a:p>
          <a:p>
            <a:pPr algn="just">
              <a:spcBef>
                <a:spcPts val="2400"/>
              </a:spcBef>
              <a:buClr>
                <a:srgbClr val="CC3300"/>
              </a:buClr>
              <a:defRPr/>
            </a:pPr>
            <a:r>
              <a:rPr lang="en-US" sz="2400" dirty="0">
                <a:solidFill>
                  <a:srgbClr val="C00000"/>
                </a:solidFill>
                <a:latin typeface="Times New Roman" panose="02020603050405020304" pitchFamily="18" charset="0"/>
                <a:cs typeface="Times New Roman" panose="02020603050405020304" pitchFamily="18" charset="0"/>
              </a:rPr>
              <a:t>Distinctive geometric figure is preferred to represent a milestone (circles, ovals, or other </a:t>
            </a:r>
            <a:r>
              <a:rPr lang="en-US" sz="2400" dirty="0" smtClean="0">
                <a:solidFill>
                  <a:srgbClr val="C00000"/>
                </a:solidFill>
                <a:latin typeface="Times New Roman" panose="02020603050405020304" pitchFamily="18" charset="0"/>
                <a:cs typeface="Times New Roman" panose="02020603050405020304" pitchFamily="18" charset="0"/>
              </a:rPr>
              <a:t>shapes </a:t>
            </a:r>
            <a:r>
              <a:rPr lang="en-US" sz="2400" dirty="0">
                <a:solidFill>
                  <a:srgbClr val="C00000"/>
                </a:solidFill>
                <a:latin typeface="Times New Roman" panose="02020603050405020304" pitchFamily="18" charset="0"/>
                <a:cs typeface="Times New Roman" panose="02020603050405020304" pitchFamily="18" charset="0"/>
              </a:rPr>
              <a:t>can be </a:t>
            </a:r>
            <a:r>
              <a:rPr lang="en-US" sz="2400" dirty="0" smtClean="0">
                <a:solidFill>
                  <a:srgbClr val="C00000"/>
                </a:solidFill>
                <a:latin typeface="Times New Roman" panose="02020603050405020304" pitchFamily="18" charset="0"/>
                <a:cs typeface="Times New Roman" panose="02020603050405020304" pitchFamily="18" charset="0"/>
              </a:rPr>
              <a:t>used).</a:t>
            </a:r>
            <a:endParaRPr lang="en-US" sz="2400" dirty="0">
              <a:solidFill>
                <a:srgbClr val="C00000"/>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5856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Shortening of Project Duration</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37</a:t>
            </a:fld>
            <a:endParaRPr lang="en-US"/>
          </a:p>
        </p:txBody>
      </p:sp>
      <p:sp>
        <p:nvSpPr>
          <p:cNvPr id="6" name="Content Placeholder 5"/>
          <p:cNvSpPr>
            <a:spLocks noGrp="1"/>
          </p:cNvSpPr>
          <p:nvPr>
            <p:ph sz="quarter" idx="1"/>
          </p:nvPr>
        </p:nvSpPr>
        <p:spPr/>
        <p:txBody>
          <a:bodyPr/>
          <a:lstStyle/>
          <a:p>
            <a:pPr marL="332105" indent="-342900" algn="just">
              <a:defRPr/>
            </a:pPr>
            <a:r>
              <a:rPr lang="en-US" sz="3300" dirty="0">
                <a:solidFill>
                  <a:srgbClr val="0000CC"/>
                </a:solidFill>
                <a:latin typeface="Times New Roman" pitchFamily="18" charset="0"/>
                <a:cs typeface="Times New Roman" pitchFamily="18" charset="0"/>
              </a:rPr>
              <a:t>Reducing scope (or quality)</a:t>
            </a:r>
          </a:p>
          <a:p>
            <a:pPr marL="332105" indent="-342900" algn="just">
              <a:defRPr/>
            </a:pPr>
            <a:r>
              <a:rPr lang="en-US" sz="3300" dirty="0">
                <a:solidFill>
                  <a:schemeClr val="tx2">
                    <a:lumMod val="75000"/>
                  </a:schemeClr>
                </a:solidFill>
                <a:latin typeface="Times New Roman" pitchFamily="18" charset="0"/>
                <a:cs typeface="Times New Roman" pitchFamily="18" charset="0"/>
              </a:rPr>
              <a:t>Adding resources</a:t>
            </a:r>
          </a:p>
          <a:p>
            <a:pPr marL="332105" indent="-342900" algn="just">
              <a:defRPr/>
            </a:pPr>
            <a:r>
              <a:rPr lang="en-US" sz="3300" dirty="0">
                <a:solidFill>
                  <a:srgbClr val="7030A0"/>
                </a:solidFill>
                <a:latin typeface="Times New Roman" pitchFamily="18" charset="0"/>
                <a:cs typeface="Times New Roman" pitchFamily="18" charset="0"/>
              </a:rPr>
              <a:t>Concurrency (perform tasks in parallel)</a:t>
            </a:r>
          </a:p>
          <a:p>
            <a:pPr marL="332105" indent="-342900" algn="just">
              <a:defRPr/>
            </a:pPr>
            <a:r>
              <a:rPr lang="en-US" sz="3300" dirty="0">
                <a:solidFill>
                  <a:srgbClr val="C00000"/>
                </a:solidFill>
                <a:latin typeface="Times New Roman" pitchFamily="18" charset="0"/>
                <a:cs typeface="Times New Roman" pitchFamily="18" charset="0"/>
              </a:rPr>
              <a:t>Substitution of activities</a:t>
            </a:r>
          </a:p>
          <a:p>
            <a:endParaRPr lang="en-GB" dirty="0"/>
          </a:p>
        </p:txBody>
      </p:sp>
    </p:spTree>
    <p:extLst>
      <p:ext uri="{BB962C8B-B14F-4D97-AF65-F5344CB8AC3E}">
        <p14:creationId xmlns:p14="http://schemas.microsoft.com/office/powerpoint/2010/main" val="15635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October 25, 2016</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38</a:t>
            </a:fld>
            <a:endParaRPr lang="en-US"/>
          </a:p>
        </p:txBody>
      </p:sp>
      <p:sp>
        <p:nvSpPr>
          <p:cNvPr id="6" name="TextBox 5"/>
          <p:cNvSpPr txBox="1"/>
          <p:nvPr/>
        </p:nvSpPr>
        <p:spPr>
          <a:xfrm>
            <a:off x="914400" y="2362200"/>
            <a:ext cx="7543800" cy="1477328"/>
          </a:xfrm>
          <a:prstGeom prst="rect">
            <a:avLst/>
          </a:prstGeom>
          <a:noFill/>
        </p:spPr>
        <p:txBody>
          <a:bodyPr wrap="square" rtlCol="0">
            <a:spAutoFit/>
          </a:bodyPr>
          <a:lstStyle/>
          <a:p>
            <a:pPr marL="342900" indent="-342900" algn="justLow" eaLnBrk="0" fontAlgn="base" hangingPunct="0">
              <a:spcBef>
                <a:spcPct val="0"/>
              </a:spcBef>
              <a:spcAft>
                <a:spcPct val="0"/>
              </a:spcAft>
              <a:buFont typeface="+mj-lt"/>
              <a:buAutoNum type="arabicPeriod"/>
            </a:pPr>
            <a:r>
              <a:rPr lang="en-US" altLang="en-US" dirty="0" err="1">
                <a:ea typeface="Times New Roman" panose="02020603050405020304" pitchFamily="18" charset="0"/>
                <a:cs typeface="Traditional Arabic" panose="02020603050405020304" pitchFamily="18" charset="-78"/>
              </a:rPr>
              <a:t>Moder</a:t>
            </a:r>
            <a:r>
              <a:rPr lang="en-US" altLang="en-US" dirty="0">
                <a:ea typeface="Times New Roman" panose="02020603050405020304" pitchFamily="18" charset="0"/>
                <a:cs typeface="Traditional Arabic" panose="02020603050405020304" pitchFamily="18" charset="-78"/>
              </a:rPr>
              <a:t> J., Phillips, C., and Davis, </a:t>
            </a:r>
            <a:r>
              <a:rPr lang="en-US" altLang="en-US" dirty="0" smtClean="0">
                <a:ea typeface="Times New Roman" panose="02020603050405020304" pitchFamily="18" charset="0"/>
                <a:cs typeface="Traditional Arabic" panose="02020603050405020304" pitchFamily="18" charset="-78"/>
              </a:rPr>
              <a:t>E. Project </a:t>
            </a:r>
            <a:r>
              <a:rPr lang="en-US" altLang="en-US" dirty="0">
                <a:ea typeface="Times New Roman" panose="02020603050405020304" pitchFamily="18" charset="0"/>
                <a:cs typeface="Traditional Arabic" panose="02020603050405020304" pitchFamily="18" charset="-78"/>
              </a:rPr>
              <a:t>Management with CPM, PERT, and Precedence </a:t>
            </a:r>
            <a:r>
              <a:rPr lang="en-US" altLang="en-US" dirty="0" smtClean="0">
                <a:ea typeface="Times New Roman" panose="02020603050405020304" pitchFamily="18" charset="0"/>
                <a:cs typeface="Traditional Arabic" panose="02020603050405020304" pitchFamily="18" charset="-78"/>
              </a:rPr>
              <a:t>Diagramming, 3rd Edition.</a:t>
            </a:r>
            <a:endParaRPr lang="en-US" dirty="0" smtClean="0">
              <a:solidFill>
                <a:srgbClr val="7030A0"/>
              </a:solidFill>
            </a:endParaRPr>
          </a:p>
          <a:p>
            <a:pPr marL="342900" lvl="0" indent="-342900">
              <a:buFont typeface="+mj-lt"/>
              <a:buAutoNum type="arabicPeriod"/>
            </a:pPr>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scheduling network models from: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October 25,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39</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Activity Relationships</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sp>
        <p:nvSpPr>
          <p:cNvPr id="6" name="Content Placeholder 5"/>
          <p:cNvSpPr>
            <a:spLocks noGrp="1"/>
          </p:cNvSpPr>
          <p:nvPr>
            <p:ph sz="quarter" idx="1"/>
          </p:nvPr>
        </p:nvSpPr>
        <p:spPr>
          <a:xfrm>
            <a:off x="301752" y="1527048"/>
            <a:ext cx="8503920" cy="4797552"/>
          </a:xfrm>
        </p:spPr>
        <p:txBody>
          <a:bodyPr>
            <a:noAutofit/>
          </a:bodyPr>
          <a:lstStyle/>
          <a:p>
            <a:r>
              <a:rPr lang="en-US" sz="1600" dirty="0" smtClean="0">
                <a:solidFill>
                  <a:srgbClr val="C00000"/>
                </a:solidFill>
                <a:latin typeface="Times New Roman" panose="02020603050405020304" pitchFamily="18" charset="0"/>
                <a:cs typeface="Times New Roman" panose="02020603050405020304" pitchFamily="18" charset="0"/>
              </a:rPr>
              <a:t>Finish-to-Start</a:t>
            </a:r>
            <a:r>
              <a:rPr lang="en-GB" sz="1600" dirty="0" smtClean="0">
                <a:solidFill>
                  <a:srgbClr val="C00000"/>
                </a:solidFill>
                <a:latin typeface="Times New Roman" panose="02020603050405020304" pitchFamily="18" charset="0"/>
                <a:cs typeface="Times New Roman" panose="02020603050405020304" pitchFamily="18" charset="0"/>
              </a:rPr>
              <a:t> (FS)</a:t>
            </a:r>
          </a:p>
          <a:p>
            <a:pPr lvl="1"/>
            <a:r>
              <a:rPr lang="en-US" sz="1600" dirty="0" smtClean="0">
                <a:solidFill>
                  <a:srgbClr val="002060"/>
                </a:solidFill>
                <a:latin typeface="Times New Roman" panose="02020603050405020304" pitchFamily="18" charset="0"/>
                <a:cs typeface="Times New Roman" panose="02020603050405020304" pitchFamily="18" charset="0"/>
              </a:rPr>
              <a:t>In a finish-to-start relationship, </a:t>
            </a:r>
            <a:r>
              <a:rPr lang="en-US" sz="1600" b="1" i="1" dirty="0" smtClean="0">
                <a:solidFill>
                  <a:srgbClr val="002060"/>
                </a:solidFill>
                <a:latin typeface="Times New Roman" panose="02020603050405020304" pitchFamily="18" charset="0"/>
                <a:cs typeface="Times New Roman" panose="02020603050405020304" pitchFamily="18" charset="0"/>
              </a:rPr>
              <a:t>the start of an activity depends on the completion of its preceding activity</a:t>
            </a:r>
            <a:r>
              <a:rPr lang="en-US" sz="1600" dirty="0" smtClean="0">
                <a:solidFill>
                  <a:srgbClr val="002060"/>
                </a:solidFill>
                <a:latin typeface="Times New Roman" panose="02020603050405020304" pitchFamily="18" charset="0"/>
                <a:cs typeface="Times New Roman" panose="02020603050405020304" pitchFamily="18" charset="0"/>
              </a:rPr>
              <a:t>.</a:t>
            </a:r>
          </a:p>
          <a:p>
            <a:pPr lvl="1"/>
            <a:r>
              <a:rPr lang="en-US" sz="1600" dirty="0" smtClean="0">
                <a:latin typeface="Times New Roman" panose="02020603050405020304" pitchFamily="18" charset="0"/>
                <a:cs typeface="Times New Roman" panose="02020603050405020304" pitchFamily="18" charset="0"/>
              </a:rPr>
              <a:t>Example: Footing excavation must be completed prior to placing concrete for the footing</a:t>
            </a:r>
            <a:endParaRPr lang="en-GB" sz="1600" dirty="0" smtClean="0">
              <a:latin typeface="Times New Roman" panose="02020603050405020304" pitchFamily="18" charset="0"/>
              <a:cs typeface="Times New Roman" panose="02020603050405020304" pitchFamily="18" charset="0"/>
            </a:endParaRPr>
          </a:p>
          <a:p>
            <a:r>
              <a:rPr lang="en-US" sz="1600" dirty="0" smtClean="0">
                <a:solidFill>
                  <a:srgbClr val="C00000"/>
                </a:solidFill>
                <a:latin typeface="Times New Roman" panose="02020603050405020304" pitchFamily="18" charset="0"/>
                <a:cs typeface="Times New Roman" panose="02020603050405020304" pitchFamily="18" charset="0"/>
              </a:rPr>
              <a:t>Start-to-Start (SS)</a:t>
            </a:r>
          </a:p>
          <a:p>
            <a:pPr lvl="1"/>
            <a:r>
              <a:rPr lang="en-US" sz="1600" dirty="0">
                <a:solidFill>
                  <a:srgbClr val="002060"/>
                </a:solidFill>
                <a:latin typeface="Times New Roman" panose="02020603050405020304" pitchFamily="18" charset="0"/>
                <a:cs typeface="Times New Roman" panose="02020603050405020304" pitchFamily="18" charset="0"/>
              </a:rPr>
              <a:t>In a </a:t>
            </a:r>
            <a:r>
              <a:rPr lang="en-US" sz="1600" dirty="0" smtClean="0">
                <a:solidFill>
                  <a:srgbClr val="002060"/>
                </a:solidFill>
                <a:latin typeface="Times New Roman" panose="02020603050405020304" pitchFamily="18" charset="0"/>
                <a:cs typeface="Times New Roman" panose="02020603050405020304" pitchFamily="18" charset="0"/>
              </a:rPr>
              <a:t>start-to-start </a:t>
            </a:r>
            <a:r>
              <a:rPr lang="en-US" sz="1600" dirty="0">
                <a:solidFill>
                  <a:srgbClr val="002060"/>
                </a:solidFill>
                <a:latin typeface="Times New Roman" panose="02020603050405020304" pitchFamily="18" charset="0"/>
                <a:cs typeface="Times New Roman" panose="02020603050405020304" pitchFamily="18" charset="0"/>
              </a:rPr>
              <a:t>relationship, </a:t>
            </a:r>
            <a:r>
              <a:rPr lang="en-US" sz="1600" b="1" i="1" dirty="0">
                <a:solidFill>
                  <a:srgbClr val="002060"/>
                </a:solidFill>
                <a:latin typeface="Times New Roman" panose="02020603050405020304" pitchFamily="18" charset="0"/>
                <a:cs typeface="Times New Roman" panose="02020603050405020304" pitchFamily="18" charset="0"/>
              </a:rPr>
              <a:t>a</a:t>
            </a:r>
            <a:r>
              <a:rPr lang="en-US" altLang="en-US" sz="1600" b="1" i="1" dirty="0">
                <a:solidFill>
                  <a:srgbClr val="002060"/>
                </a:solidFill>
                <a:latin typeface="Times New Roman" panose="02020603050405020304" pitchFamily="18" charset="0"/>
                <a:cs typeface="Times New Roman" panose="02020603050405020304" pitchFamily="18" charset="0"/>
              </a:rPr>
              <a:t>n activity can not start before its preceding activity starts </a:t>
            </a:r>
            <a:r>
              <a:rPr lang="en-US" altLang="en-US" sz="1600" dirty="0">
                <a:solidFill>
                  <a:srgbClr val="002060"/>
                </a:solidFill>
                <a:latin typeface="Times New Roman" panose="02020603050405020304" pitchFamily="18" charset="0"/>
                <a:cs typeface="Times New Roman" panose="02020603050405020304" pitchFamily="18" charset="0"/>
              </a:rPr>
              <a:t> </a:t>
            </a:r>
            <a:endParaRPr lang="en-US" altLang="en-US" sz="1600" dirty="0" smtClean="0">
              <a:solidFill>
                <a:srgbClr val="002060"/>
              </a:solidFill>
              <a:latin typeface="Times New Roman" panose="02020603050405020304" pitchFamily="18" charset="0"/>
              <a:cs typeface="Times New Roman" panose="02020603050405020304" pitchFamily="18" charset="0"/>
            </a:endParaRPr>
          </a:p>
          <a:p>
            <a:pPr lvl="1"/>
            <a:r>
              <a:rPr lang="en-US" sz="1600" dirty="0" smtClean="0">
                <a:latin typeface="Times New Roman" panose="02020603050405020304" pitchFamily="18" charset="0"/>
                <a:cs typeface="Times New Roman" panose="02020603050405020304" pitchFamily="18" charset="0"/>
              </a:rPr>
              <a:t>Example</a:t>
            </a:r>
            <a:r>
              <a:rPr lang="en-US" sz="1600" dirty="0">
                <a:latin typeface="Times New Roman" panose="02020603050405020304" pitchFamily="18" charset="0"/>
                <a:cs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rPr>
              <a:t>Project management activities can not start before the Project work </a:t>
            </a:r>
            <a:r>
              <a:rPr lang="en-US" altLang="en-US" sz="1600" dirty="0" smtClean="0">
                <a:latin typeface="Times New Roman" panose="02020603050405020304" pitchFamily="18" charset="0"/>
                <a:cs typeface="Times New Roman" panose="02020603050405020304" pitchFamily="18" charset="0"/>
              </a:rPr>
              <a:t>starts</a:t>
            </a:r>
            <a:endParaRPr lang="en-US" altLang="en-US" sz="1600" dirty="0">
              <a:latin typeface="Times New Roman" panose="02020603050405020304" pitchFamily="18" charset="0"/>
              <a:cs typeface="Times New Roman" panose="02020603050405020304" pitchFamily="18" charset="0"/>
            </a:endParaRPr>
          </a:p>
          <a:p>
            <a:r>
              <a:rPr lang="en-US" sz="1600" dirty="0" smtClean="0">
                <a:solidFill>
                  <a:srgbClr val="C00000"/>
                </a:solidFill>
                <a:latin typeface="Times New Roman" panose="02020603050405020304" pitchFamily="18" charset="0"/>
                <a:cs typeface="Times New Roman" panose="02020603050405020304" pitchFamily="18" charset="0"/>
              </a:rPr>
              <a:t>Finish-to-Finish (FF)</a:t>
            </a:r>
          </a:p>
          <a:p>
            <a:pPr lvl="1"/>
            <a:r>
              <a:rPr lang="en-US" sz="1600" dirty="0" smtClean="0">
                <a:solidFill>
                  <a:srgbClr val="002060"/>
                </a:solidFill>
                <a:latin typeface="Times New Roman" panose="02020603050405020304" pitchFamily="18" charset="0"/>
                <a:cs typeface="Times New Roman" panose="02020603050405020304" pitchFamily="18" charset="0"/>
              </a:rPr>
              <a:t>In a finish-to-finish relationship, </a:t>
            </a:r>
            <a:r>
              <a:rPr lang="en-US" sz="1600" b="1" i="1" dirty="0" smtClean="0">
                <a:solidFill>
                  <a:srgbClr val="002060"/>
                </a:solidFill>
                <a:latin typeface="Times New Roman" panose="02020603050405020304" pitchFamily="18" charset="0"/>
                <a:cs typeface="Times New Roman" panose="02020603050405020304" pitchFamily="18" charset="0"/>
              </a:rPr>
              <a:t>the two activities are related by the fact that they must be completed at the same time</a:t>
            </a:r>
          </a:p>
          <a:p>
            <a:pPr lvl="1"/>
            <a:r>
              <a:rPr lang="en-US" sz="1600" dirty="0" smtClean="0">
                <a:latin typeface="Times New Roman" panose="02020603050405020304" pitchFamily="18" charset="0"/>
                <a:cs typeface="Times New Roman" panose="02020603050405020304" pitchFamily="18" charset="0"/>
              </a:rPr>
              <a:t>Example: In a </a:t>
            </a:r>
            <a:r>
              <a:rPr lang="en-US" sz="1600" dirty="0">
                <a:latin typeface="Times New Roman" panose="02020603050405020304" pitchFamily="18" charset="0"/>
                <a:cs typeface="Times New Roman" panose="02020603050405020304" pitchFamily="18" charset="0"/>
              </a:rPr>
              <a:t>simple task of setting a </a:t>
            </a:r>
            <a:r>
              <a:rPr lang="en-US" sz="1600" dirty="0" smtClean="0">
                <a:latin typeface="Times New Roman" panose="02020603050405020304" pitchFamily="18" charset="0"/>
                <a:cs typeface="Times New Roman" panose="02020603050405020304" pitchFamily="18" charset="0"/>
              </a:rPr>
              <a:t>flagpole, the </a:t>
            </a:r>
            <a:r>
              <a:rPr lang="en-US" sz="1600" dirty="0">
                <a:latin typeface="Times New Roman" panose="02020603050405020304" pitchFamily="18" charset="0"/>
                <a:cs typeface="Times New Roman" panose="02020603050405020304" pitchFamily="18" charset="0"/>
              </a:rPr>
              <a:t>backfilling task and the positioning the pole task will be finished at the same time.</a:t>
            </a:r>
            <a:endParaRPr lang="en-GB" sz="1600" dirty="0">
              <a:latin typeface="Times New Roman" panose="02020603050405020304" pitchFamily="18" charset="0"/>
              <a:cs typeface="Times New Roman" panose="02020603050405020304" pitchFamily="18" charset="0"/>
            </a:endParaRPr>
          </a:p>
          <a:p>
            <a:r>
              <a:rPr lang="en-US" sz="1600" dirty="0" smtClean="0">
                <a:solidFill>
                  <a:srgbClr val="C00000"/>
                </a:solidFill>
                <a:latin typeface="Times New Roman" panose="02020603050405020304" pitchFamily="18" charset="0"/>
                <a:cs typeface="Times New Roman" panose="02020603050405020304" pitchFamily="18" charset="0"/>
              </a:rPr>
              <a:t>Start-to-Finish (SF)</a:t>
            </a:r>
          </a:p>
          <a:p>
            <a:pPr lvl="1"/>
            <a:r>
              <a:rPr lang="en-US" sz="1600" dirty="0">
                <a:solidFill>
                  <a:srgbClr val="002060"/>
                </a:solidFill>
                <a:latin typeface="Times New Roman" panose="02020603050405020304" pitchFamily="18" charset="0"/>
                <a:cs typeface="Times New Roman" panose="02020603050405020304" pitchFamily="18" charset="0"/>
              </a:rPr>
              <a:t>In start-to-finish relationship, </a:t>
            </a:r>
            <a:r>
              <a:rPr lang="en-US" sz="1600" b="1" i="1" dirty="0">
                <a:solidFill>
                  <a:srgbClr val="002060"/>
                </a:solidFill>
                <a:latin typeface="Times New Roman" panose="02020603050405020304" pitchFamily="18" charset="0"/>
                <a:cs typeface="Times New Roman" panose="02020603050405020304" pitchFamily="18" charset="0"/>
              </a:rPr>
              <a:t>the finish of </a:t>
            </a:r>
            <a:r>
              <a:rPr lang="en-US" sz="1600" b="1" i="1" dirty="0" smtClean="0">
                <a:solidFill>
                  <a:srgbClr val="002060"/>
                </a:solidFill>
                <a:latin typeface="Times New Roman" panose="02020603050405020304" pitchFamily="18" charset="0"/>
                <a:cs typeface="Times New Roman" panose="02020603050405020304" pitchFamily="18" charset="0"/>
              </a:rPr>
              <a:t>an activity </a:t>
            </a:r>
            <a:r>
              <a:rPr lang="en-US" sz="1600" b="1" i="1" dirty="0">
                <a:solidFill>
                  <a:srgbClr val="002060"/>
                </a:solidFill>
                <a:latin typeface="Times New Roman" panose="02020603050405020304" pitchFamily="18" charset="0"/>
                <a:cs typeface="Times New Roman" panose="02020603050405020304" pitchFamily="18" charset="0"/>
              </a:rPr>
              <a:t>depends on the start of its preceding </a:t>
            </a:r>
            <a:r>
              <a:rPr lang="en-US" sz="1600" b="1" i="1" dirty="0" smtClean="0">
                <a:solidFill>
                  <a:srgbClr val="002060"/>
                </a:solidFill>
                <a:latin typeface="Times New Roman" panose="02020603050405020304" pitchFamily="18" charset="0"/>
                <a:cs typeface="Times New Roman" panose="02020603050405020304" pitchFamily="18" charset="0"/>
              </a:rPr>
              <a:t>activity (A rare relationship)</a:t>
            </a:r>
            <a:endParaRPr lang="en-US" sz="1600" b="1" i="1" dirty="0">
              <a:solidFill>
                <a:srgbClr val="002060"/>
              </a:solidFill>
              <a:latin typeface="Times New Roman" panose="02020603050405020304" pitchFamily="18" charset="0"/>
              <a:cs typeface="Times New Roman" panose="02020603050405020304" pitchFamily="18" charset="0"/>
            </a:endParaRPr>
          </a:p>
          <a:p>
            <a:pPr lvl="1"/>
            <a:r>
              <a:rPr lang="en-US" altLang="en-US" sz="1600" dirty="0">
                <a:latin typeface="Times New Roman" panose="02020603050405020304" pitchFamily="18" charset="0"/>
                <a:cs typeface="Times New Roman" panose="02020603050405020304" pitchFamily="18" charset="0"/>
              </a:rPr>
              <a:t>Example: In </a:t>
            </a:r>
            <a:r>
              <a:rPr lang="en-US" altLang="en-US" sz="1600" dirty="0" smtClean="0">
                <a:latin typeface="Times New Roman" panose="02020603050405020304" pitchFamily="18" charset="0"/>
                <a:cs typeface="Times New Roman" panose="02020603050405020304" pitchFamily="18" charset="0"/>
              </a:rPr>
              <a:t>a Hospital emergency, </a:t>
            </a:r>
            <a:r>
              <a:rPr lang="en-US" altLang="en-US" sz="1600" dirty="0">
                <a:latin typeface="Times New Roman" panose="02020603050405020304" pitchFamily="18" charset="0"/>
                <a:cs typeface="Times New Roman" panose="02020603050405020304" pitchFamily="18" charset="0"/>
              </a:rPr>
              <a:t>the previous shift can not finish before the new shift </a:t>
            </a:r>
            <a:r>
              <a:rPr lang="en-US" altLang="en-US" sz="1600" dirty="0" smtClean="0">
                <a:latin typeface="Times New Roman" panose="02020603050405020304" pitchFamily="18" charset="0"/>
                <a:cs typeface="Times New Roman" panose="02020603050405020304" pitchFamily="18" charset="0"/>
              </a:rPr>
              <a:t>starts</a:t>
            </a:r>
          </a:p>
          <a:p>
            <a:pPr lvl="1"/>
            <a:r>
              <a:rPr lang="en-GB" altLang="en-US" sz="1100" dirty="0">
                <a:latin typeface="Times New Roman" panose="02020603050405020304" pitchFamily="18" charset="0"/>
                <a:cs typeface="Times New Roman" panose="02020603050405020304" pitchFamily="18" charset="0"/>
              </a:rPr>
              <a:t>Say you’re building a new gas pipeline. You would first finish construction and implementation of the new pipeline before you would begin shutting down and breaking down the old pipeline. </a:t>
            </a:r>
            <a:endParaRPr lang="en-US" alt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4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10" end="10"/>
                                            </p:txEl>
                                          </p:spTgt>
                                        </p:tgtEl>
                                        <p:attrNameLst>
                                          <p:attrName>style.visibility</p:attrName>
                                        </p:attrNameLst>
                                      </p:cBhvr>
                                      <p:to>
                                        <p:strVal val="visible"/>
                                      </p:to>
                                    </p:set>
                                    <p:anim calcmode="lin" valueType="num">
                                      <p:cBhvr additive="base">
                                        <p:cTn id="5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11" end="11"/>
                                            </p:txEl>
                                          </p:spTgt>
                                        </p:tgtEl>
                                        <p:attrNameLst>
                                          <p:attrName>style.visibility</p:attrName>
                                        </p:attrNameLst>
                                      </p:cBhvr>
                                      <p:to>
                                        <p:strVal val="visible"/>
                                      </p:to>
                                    </p:set>
                                    <p:anim calcmode="lin" valueType="num">
                                      <p:cBhvr additive="base">
                                        <p:cTn id="57"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12" end="12"/>
                                            </p:txEl>
                                          </p:spTgt>
                                        </p:tgtEl>
                                        <p:attrNameLst>
                                          <p:attrName>style.visibility</p:attrName>
                                        </p:attrNameLst>
                                      </p:cBhvr>
                                      <p:to>
                                        <p:strVal val="visible"/>
                                      </p:to>
                                    </p:set>
                                    <p:anim calcmode="lin" valueType="num">
                                      <p:cBhvr additive="base">
                                        <p:cTn id="61"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p:txBody>
          <a:bodyPr>
            <a:normAutofit/>
          </a:bodyPr>
          <a:lstStyle/>
          <a:p>
            <a:r>
              <a:rPr lang="en-US" altLang="en-US" sz="2400" dirty="0">
                <a:solidFill>
                  <a:srgbClr val="3A34BC"/>
                </a:solidFill>
                <a:latin typeface="Times New Roman" panose="02020603050405020304" pitchFamily="18" charset="0"/>
                <a:cs typeface="Times New Roman" panose="02020603050405020304" pitchFamily="18" charset="0"/>
              </a:rPr>
              <a:t>The amount of time that exists between the early finish of an activity and the early start of a specified succeeding activity</a:t>
            </a:r>
          </a:p>
          <a:p>
            <a:r>
              <a:rPr lang="en-US" altLang="en-US" sz="2400" dirty="0" smtClean="0">
                <a:solidFill>
                  <a:srgbClr val="002060"/>
                </a:solidFill>
                <a:latin typeface="Times New Roman" panose="02020603050405020304" pitchFamily="18" charset="0"/>
                <a:cs typeface="Times New Roman" panose="02020603050405020304" pitchFamily="18" charset="0"/>
              </a:rPr>
              <a:t>Calculate </a:t>
            </a:r>
            <a:r>
              <a:rPr lang="en-US" altLang="en-US" sz="2400" dirty="0">
                <a:solidFill>
                  <a:srgbClr val="002060"/>
                </a:solidFill>
                <a:latin typeface="Times New Roman" panose="02020603050405020304" pitchFamily="18" charset="0"/>
                <a:cs typeface="Times New Roman" panose="02020603050405020304" pitchFamily="18" charset="0"/>
              </a:rPr>
              <a:t>lags for each link by determining the difference between the </a:t>
            </a:r>
            <a:r>
              <a:rPr lang="en-US" altLang="en-US" sz="2400" b="1" dirty="0">
                <a:solidFill>
                  <a:srgbClr val="002060"/>
                </a:solidFill>
                <a:latin typeface="Times New Roman" panose="02020603050405020304" pitchFamily="18" charset="0"/>
                <a:cs typeface="Times New Roman" panose="02020603050405020304" pitchFamily="18" charset="0"/>
              </a:rPr>
              <a:t>ES</a:t>
            </a:r>
            <a:r>
              <a:rPr lang="en-US" altLang="en-US" sz="2400" dirty="0">
                <a:solidFill>
                  <a:srgbClr val="002060"/>
                </a:solidFill>
                <a:latin typeface="Times New Roman" panose="02020603050405020304" pitchFamily="18" charset="0"/>
                <a:cs typeface="Times New Roman" panose="02020603050405020304" pitchFamily="18" charset="0"/>
              </a:rPr>
              <a:t> of each activity following a link line and the </a:t>
            </a:r>
            <a:r>
              <a:rPr lang="en-US" altLang="en-US" sz="2400" b="1" dirty="0">
                <a:solidFill>
                  <a:srgbClr val="002060"/>
                </a:solidFill>
                <a:latin typeface="Times New Roman" panose="02020603050405020304" pitchFamily="18" charset="0"/>
                <a:cs typeface="Times New Roman" panose="02020603050405020304" pitchFamily="18" charset="0"/>
              </a:rPr>
              <a:t>EF</a:t>
            </a:r>
            <a:r>
              <a:rPr lang="en-US" altLang="en-US" sz="2400" dirty="0">
                <a:solidFill>
                  <a:srgbClr val="002060"/>
                </a:solidFill>
                <a:latin typeface="Times New Roman" panose="02020603050405020304" pitchFamily="18" charset="0"/>
                <a:cs typeface="Times New Roman" panose="02020603050405020304" pitchFamily="18" charset="0"/>
              </a:rPr>
              <a:t> of the activity that precedes it</a:t>
            </a:r>
          </a:p>
          <a:p>
            <a:endParaRPr lang="en-US" altLang="en-US" sz="2400" dirty="0" smtClean="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a:p>
            <a:pPr>
              <a:spcBef>
                <a:spcPts val="1200"/>
              </a:spcBef>
              <a:buClr>
                <a:srgbClr val="CC3300"/>
              </a:buClr>
              <a:buSzTx/>
              <a:defRPr/>
            </a:pPr>
            <a:r>
              <a:rPr lang="en-US" sz="2400" dirty="0" smtClean="0">
                <a:latin typeface="Times New Roman" panose="02020603050405020304" pitchFamily="18" charset="0"/>
                <a:cs typeface="Times New Roman" panose="02020603050405020304" pitchFamily="18" charset="0"/>
              </a:rPr>
              <a:t>Limitations and Disadvantages of Lag: </a:t>
            </a:r>
          </a:p>
          <a:p>
            <a:pPr marL="976313" lvl="1" indent="-342900">
              <a:spcBef>
                <a:spcPts val="0"/>
              </a:spcBef>
              <a:buSzTx/>
              <a:defRPr/>
            </a:pPr>
            <a:r>
              <a:rPr lang="en-US" sz="2400" dirty="0" smtClean="0">
                <a:solidFill>
                  <a:schemeClr val="tx1"/>
                </a:solidFill>
                <a:latin typeface="Times New Roman" panose="02020603050405020304" pitchFamily="18" charset="0"/>
                <a:cs typeface="Times New Roman" panose="02020603050405020304" pitchFamily="18" charset="0"/>
              </a:rPr>
              <a:t>Lag would complicate the scheduling process</a:t>
            </a:r>
          </a:p>
          <a:p>
            <a:pPr marL="976313" lvl="1" indent="-342900">
              <a:spcBef>
                <a:spcPts val="0"/>
              </a:spcBef>
              <a:buSzTx/>
              <a:defRPr/>
            </a:pPr>
            <a:r>
              <a:rPr lang="en-US" sz="2400" dirty="0" smtClean="0">
                <a:solidFill>
                  <a:schemeClr val="tx1"/>
                </a:solidFill>
                <a:latin typeface="Times New Roman" panose="02020603050405020304" pitchFamily="18" charset="0"/>
                <a:cs typeface="Times New Roman" panose="02020603050405020304" pitchFamily="18" charset="0"/>
              </a:rPr>
              <a:t>Lags are not extensively used except where the time effects are substantial for special project type </a:t>
            </a:r>
          </a:p>
          <a:p>
            <a:endParaRPr lang="en-US" altLang="en-US" sz="2800" b="1" dirty="0"/>
          </a:p>
          <a:p>
            <a:endParaRPr lang="en-GB" dirty="0"/>
          </a:p>
        </p:txBody>
      </p:sp>
      <p:grpSp>
        <p:nvGrpSpPr>
          <p:cNvPr id="7" name="Group 6"/>
          <p:cNvGrpSpPr>
            <a:grpSpLocks/>
          </p:cNvGrpSpPr>
          <p:nvPr/>
        </p:nvGrpSpPr>
        <p:grpSpPr bwMode="auto">
          <a:xfrm>
            <a:off x="2606264" y="3733800"/>
            <a:ext cx="3203986" cy="524912"/>
            <a:chOff x="912" y="2016"/>
            <a:chExt cx="4008" cy="715"/>
          </a:xfrm>
        </p:grpSpPr>
        <p:pic>
          <p:nvPicPr>
            <p:cNvPr id="8" name="Picture 4" descr="ua03_00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 y="2016"/>
              <a:ext cx="4008" cy="71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p:cNvSpPr>
              <a:spLocks noChangeArrowheads="1"/>
            </p:cNvSpPr>
            <p:nvPr/>
          </p:nvSpPr>
          <p:spPr bwMode="auto">
            <a:xfrm>
              <a:off x="912" y="2016"/>
              <a:ext cx="4008" cy="690"/>
            </a:xfrm>
            <a:prstGeom prst="rect">
              <a:avLst/>
            </a:prstGeom>
            <a:noFill/>
            <a:ln w="25400">
              <a:solidFill>
                <a:schemeClr val="tx1"/>
              </a:solidFill>
              <a:miter lim="800000"/>
              <a:headEnd/>
              <a:tailEnd type="non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264150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Finish-to-Start Activity Precedence Relationships with Lag Values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031129522"/>
              </p:ext>
            </p:extLst>
          </p:nvPr>
        </p:nvGraphicFramePr>
        <p:xfrm>
          <a:off x="414338" y="4405313"/>
          <a:ext cx="2632075" cy="609600"/>
        </p:xfrm>
        <a:graphic>
          <a:graphicData uri="http://schemas.openxmlformats.org/presentationml/2006/ole">
            <mc:AlternateContent xmlns:mc="http://schemas.openxmlformats.org/markup-compatibility/2006">
              <mc:Choice xmlns:v="urn:schemas-microsoft-com:vml" Requires="v">
                <p:oleObj spid="_x0000_s8542" name="Equation" r:id="rId4" imgW="1041120" imgH="241200" progId="Equation.3">
                  <p:embed/>
                </p:oleObj>
              </mc:Choice>
              <mc:Fallback>
                <p:oleObj name="Equation" r:id="rId4" imgW="1041120" imgH="241200" progId="Equation.3">
                  <p:embed/>
                  <p:pic>
                    <p:nvPicPr>
                      <p:cNvPr id="0" name=""/>
                      <p:cNvPicPr/>
                      <p:nvPr/>
                    </p:nvPicPr>
                    <p:blipFill>
                      <a:blip r:embed="rId5"/>
                      <a:stretch>
                        <a:fillRect/>
                      </a:stretch>
                    </p:blipFill>
                    <p:spPr>
                      <a:xfrm>
                        <a:off x="414338" y="4405313"/>
                        <a:ext cx="2632075" cy="609600"/>
                      </a:xfrm>
                      <a:prstGeom prst="rect">
                        <a:avLst/>
                      </a:prstGeom>
                      <a:solidFill>
                        <a:schemeClr val="accent2"/>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211722183"/>
              </p:ext>
            </p:extLst>
          </p:nvPr>
        </p:nvGraphicFramePr>
        <p:xfrm>
          <a:off x="399256" y="5255917"/>
          <a:ext cx="2470150" cy="609600"/>
        </p:xfrm>
        <a:graphic>
          <a:graphicData uri="http://schemas.openxmlformats.org/presentationml/2006/ole">
            <mc:AlternateContent xmlns:mc="http://schemas.openxmlformats.org/markup-compatibility/2006">
              <mc:Choice xmlns:v="urn:schemas-microsoft-com:vml" Requires="v">
                <p:oleObj spid="_x0000_s8543" name="Equation" r:id="rId6" imgW="977760" imgH="241200" progId="Equation.3">
                  <p:embed/>
                </p:oleObj>
              </mc:Choice>
              <mc:Fallback>
                <p:oleObj name="Equation" r:id="rId6" imgW="977760" imgH="241200" progId="Equation.3">
                  <p:embed/>
                  <p:pic>
                    <p:nvPicPr>
                      <p:cNvPr id="0" name=""/>
                      <p:cNvPicPr/>
                      <p:nvPr/>
                    </p:nvPicPr>
                    <p:blipFill>
                      <a:blip r:embed="rId7"/>
                      <a:stretch>
                        <a:fillRect/>
                      </a:stretch>
                    </p:blipFill>
                    <p:spPr>
                      <a:xfrm>
                        <a:off x="399256" y="5255917"/>
                        <a:ext cx="2470150" cy="6096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02791171"/>
              </p:ext>
            </p:extLst>
          </p:nvPr>
        </p:nvGraphicFramePr>
        <p:xfrm>
          <a:off x="4732338" y="4503738"/>
          <a:ext cx="2278062" cy="577850"/>
        </p:xfrm>
        <a:graphic>
          <a:graphicData uri="http://schemas.openxmlformats.org/presentationml/2006/ole">
            <mc:AlternateContent xmlns:mc="http://schemas.openxmlformats.org/markup-compatibility/2006">
              <mc:Choice xmlns:v="urn:schemas-microsoft-com:vml" Requires="v">
                <p:oleObj spid="_x0000_s8544" name="Equation" r:id="rId8" imgW="901440" imgH="228600" progId="Equation.3">
                  <p:embed/>
                </p:oleObj>
              </mc:Choice>
              <mc:Fallback>
                <p:oleObj name="Equation" r:id="rId8" imgW="901440" imgH="228600" progId="Equation.3">
                  <p:embed/>
                  <p:pic>
                    <p:nvPicPr>
                      <p:cNvPr id="0" name=""/>
                      <p:cNvPicPr/>
                      <p:nvPr/>
                    </p:nvPicPr>
                    <p:blipFill>
                      <a:blip r:embed="rId9"/>
                      <a:stretch>
                        <a:fillRect/>
                      </a:stretch>
                    </p:blipFill>
                    <p:spPr>
                      <a:xfrm>
                        <a:off x="4732338" y="4503738"/>
                        <a:ext cx="2278062" cy="57785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96656734"/>
              </p:ext>
            </p:extLst>
          </p:nvPr>
        </p:nvGraphicFramePr>
        <p:xfrm>
          <a:off x="4748213" y="5256213"/>
          <a:ext cx="2566987" cy="609600"/>
        </p:xfrm>
        <a:graphic>
          <a:graphicData uri="http://schemas.openxmlformats.org/presentationml/2006/ole">
            <mc:AlternateContent xmlns:mc="http://schemas.openxmlformats.org/markup-compatibility/2006">
              <mc:Choice xmlns:v="urn:schemas-microsoft-com:vml" Requires="v">
                <p:oleObj spid="_x0000_s8545" name="Equation" r:id="rId10" imgW="1015920" imgH="241200" progId="Equation.3">
                  <p:embed/>
                </p:oleObj>
              </mc:Choice>
              <mc:Fallback>
                <p:oleObj name="Equation" r:id="rId10" imgW="1015920" imgH="241200" progId="Equation.3">
                  <p:embed/>
                  <p:pic>
                    <p:nvPicPr>
                      <p:cNvPr id="0" name=""/>
                      <p:cNvPicPr/>
                      <p:nvPr/>
                    </p:nvPicPr>
                    <p:blipFill>
                      <a:blip r:embed="rId11"/>
                      <a:stretch>
                        <a:fillRect/>
                      </a:stretch>
                    </p:blipFill>
                    <p:spPr>
                      <a:xfrm>
                        <a:off x="4748213" y="5256213"/>
                        <a:ext cx="2566987" cy="609600"/>
                      </a:xfrm>
                      <a:prstGeom prst="rect">
                        <a:avLst/>
                      </a:prstGeom>
                      <a:solidFill>
                        <a:schemeClr val="accent2"/>
                      </a:solidFill>
                    </p:spPr>
                  </p:pic>
                </p:oleObj>
              </mc:Fallback>
            </mc:AlternateContent>
          </a:graphicData>
        </a:graphic>
      </p:graphicFrame>
      <p:grpSp>
        <p:nvGrpSpPr>
          <p:cNvPr id="27" name="Group 26"/>
          <p:cNvGrpSpPr/>
          <p:nvPr/>
        </p:nvGrpSpPr>
        <p:grpSpPr>
          <a:xfrm>
            <a:off x="1412081" y="1922590"/>
            <a:ext cx="6777037" cy="826955"/>
            <a:chOff x="904875" y="4888045"/>
            <a:chExt cx="6777037" cy="826955"/>
          </a:xfrm>
        </p:grpSpPr>
        <p:grpSp>
          <p:nvGrpSpPr>
            <p:cNvPr id="15" name="Group 14"/>
            <p:cNvGrpSpPr/>
            <p:nvPr/>
          </p:nvGrpSpPr>
          <p:grpSpPr>
            <a:xfrm>
              <a:off x="904875" y="5029200"/>
              <a:ext cx="1457325" cy="685800"/>
              <a:chOff x="904875" y="5029200"/>
              <a:chExt cx="1457325" cy="685800"/>
            </a:xfrm>
          </p:grpSpPr>
          <p:sp>
            <p:nvSpPr>
              <p:cNvPr id="11" name="Rectangle 10"/>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i</a:t>
                </a:r>
                <a:endParaRPr lang="en-GB" sz="2400" i="1" dirty="0">
                  <a:latin typeface="Times New Roman" panose="02020603050405020304" pitchFamily="18" charset="0"/>
                  <a:cs typeface="Times New Roman" panose="02020603050405020304" pitchFamily="18" charset="0"/>
                </a:endParaRPr>
              </a:p>
            </p:txBody>
          </p:sp>
        </p:grpSp>
        <p:cxnSp>
          <p:nvCxnSpPr>
            <p:cNvPr id="14" name="Straight Arrow Connector 13"/>
            <p:cNvCxnSpPr>
              <a:stCxn id="11" idx="3"/>
            </p:cNvCxnSpPr>
            <p:nvPr/>
          </p:nvCxnSpPr>
          <p:spPr>
            <a:xfrm>
              <a:off x="2362200" y="5372100"/>
              <a:ext cx="1219200" cy="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3571875" y="5016335"/>
              <a:ext cx="1457325" cy="685800"/>
              <a:chOff x="904875" y="5029200"/>
              <a:chExt cx="1457325" cy="685800"/>
            </a:xfrm>
          </p:grpSpPr>
          <p:sp>
            <p:nvSpPr>
              <p:cNvPr id="17" name="Rectangle 16"/>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j</a:t>
                </a:r>
                <a:endParaRPr lang="en-GB" sz="2400" i="1" dirty="0">
                  <a:latin typeface="Times New Roman" panose="02020603050405020304" pitchFamily="18" charset="0"/>
                  <a:cs typeface="Times New Roman" panose="02020603050405020304" pitchFamily="18" charset="0"/>
                </a:endParaRPr>
              </a:p>
            </p:txBody>
          </p:sp>
        </p:grpSp>
        <p:grpSp>
          <p:nvGrpSpPr>
            <p:cNvPr id="19" name="Group 18"/>
            <p:cNvGrpSpPr/>
            <p:nvPr/>
          </p:nvGrpSpPr>
          <p:grpSpPr>
            <a:xfrm>
              <a:off x="6224587" y="5025860"/>
              <a:ext cx="1457325" cy="685800"/>
              <a:chOff x="904875" y="5029200"/>
              <a:chExt cx="1457325" cy="685800"/>
            </a:xfrm>
          </p:grpSpPr>
          <p:sp>
            <p:nvSpPr>
              <p:cNvPr id="20" name="Rectangle 19"/>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k</a:t>
                </a:r>
                <a:endParaRPr lang="en-GB" sz="2400" i="1" dirty="0">
                  <a:latin typeface="Times New Roman" panose="02020603050405020304" pitchFamily="18" charset="0"/>
                  <a:cs typeface="Times New Roman" panose="02020603050405020304" pitchFamily="18" charset="0"/>
                </a:endParaRPr>
              </a:p>
            </p:txBody>
          </p:sp>
        </p:grpSp>
        <p:cxnSp>
          <p:nvCxnSpPr>
            <p:cNvPr id="22" name="Straight Arrow Connector 21"/>
            <p:cNvCxnSpPr/>
            <p:nvPr/>
          </p:nvCxnSpPr>
          <p:spPr>
            <a:xfrm>
              <a:off x="5019675" y="5389691"/>
              <a:ext cx="1219200" cy="0"/>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612232" y="4888045"/>
              <a:ext cx="642937"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FS</a:t>
              </a:r>
              <a:r>
                <a:rPr lang="en-US" sz="2400" i="1" baseline="-25000" dirty="0" err="1" smtClean="0">
                  <a:latin typeface="Times New Roman" panose="02020603050405020304" pitchFamily="18" charset="0"/>
                  <a:cs typeface="Times New Roman" panose="02020603050405020304" pitchFamily="18" charset="0"/>
                </a:rPr>
                <a:t>ij</a:t>
              </a:r>
              <a:endParaRPr lang="en-GB" sz="2400" i="1" baseline="-25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5345906" y="4916620"/>
              <a:ext cx="750094"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FS</a:t>
              </a:r>
              <a:r>
                <a:rPr lang="en-US" sz="2400" i="1" baseline="-25000" dirty="0" err="1" smtClean="0">
                  <a:latin typeface="Times New Roman" panose="02020603050405020304" pitchFamily="18" charset="0"/>
                  <a:cs typeface="Times New Roman" panose="02020603050405020304" pitchFamily="18" charset="0"/>
                </a:rPr>
                <a:t>jk</a:t>
              </a:r>
              <a:endParaRPr lang="en-GB" sz="2400" i="1" baseline="-25000" dirty="0">
                <a:latin typeface="Times New Roman" panose="02020603050405020304" pitchFamily="18" charset="0"/>
                <a:cs typeface="Times New Roman" panose="02020603050405020304" pitchFamily="18" charset="0"/>
              </a:endParaRPr>
            </a:p>
          </p:txBody>
        </p:sp>
      </p:grpSp>
      <p:graphicFrame>
        <p:nvGraphicFramePr>
          <p:cNvPr id="26" name="Object 25"/>
          <p:cNvGraphicFramePr>
            <a:graphicFrameLocks noChangeAspect="1"/>
          </p:cNvGraphicFramePr>
          <p:nvPr>
            <p:extLst>
              <p:ext uri="{D42A27DB-BD31-4B8C-83A1-F6EECF244321}">
                <p14:modId xmlns:p14="http://schemas.microsoft.com/office/powerpoint/2010/main" val="4115376219"/>
              </p:ext>
            </p:extLst>
          </p:nvPr>
        </p:nvGraphicFramePr>
        <p:xfrm>
          <a:off x="318420" y="3200721"/>
          <a:ext cx="4049712" cy="449262"/>
        </p:xfrm>
        <a:graphic>
          <a:graphicData uri="http://schemas.openxmlformats.org/presentationml/2006/ole">
            <mc:AlternateContent xmlns:mc="http://schemas.openxmlformats.org/markup-compatibility/2006">
              <mc:Choice xmlns:v="urn:schemas-microsoft-com:vml" Requires="v">
                <p:oleObj spid="_x0000_s8546" name="Equation" r:id="rId12" imgW="2171520" imgH="241200" progId="Equation.3">
                  <p:embed/>
                </p:oleObj>
              </mc:Choice>
              <mc:Fallback>
                <p:oleObj name="Equation" r:id="rId12" imgW="2171520" imgH="241200" progId="Equation.3">
                  <p:embed/>
                  <p:pic>
                    <p:nvPicPr>
                      <p:cNvPr id="0" name=""/>
                      <p:cNvPicPr/>
                      <p:nvPr/>
                    </p:nvPicPr>
                    <p:blipFill>
                      <a:blip r:embed="rId13"/>
                      <a:stretch>
                        <a:fillRect/>
                      </a:stretch>
                    </p:blipFill>
                    <p:spPr>
                      <a:xfrm>
                        <a:off x="318420" y="3200721"/>
                        <a:ext cx="4049712" cy="449262"/>
                      </a:xfrm>
                      <a:prstGeom prst="rect">
                        <a:avLst/>
                      </a:prstGeom>
                    </p:spPr>
                  </p:pic>
                </p:oleObj>
              </mc:Fallback>
            </mc:AlternateContent>
          </a:graphicData>
        </a:graphic>
      </p:graphicFrame>
    </p:spTree>
    <p:extLst>
      <p:ext uri="{BB962C8B-B14F-4D97-AF65-F5344CB8AC3E}">
        <p14:creationId xmlns:p14="http://schemas.microsoft.com/office/powerpoint/2010/main" val="122065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Start-to-Start Activity Precedence Relationships with Lag Values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46254331"/>
              </p:ext>
            </p:extLst>
          </p:nvPr>
        </p:nvGraphicFramePr>
        <p:xfrm>
          <a:off x="715963" y="4767263"/>
          <a:ext cx="2565400" cy="609600"/>
        </p:xfrm>
        <a:graphic>
          <a:graphicData uri="http://schemas.openxmlformats.org/presentationml/2006/ole">
            <mc:AlternateContent xmlns:mc="http://schemas.openxmlformats.org/markup-compatibility/2006">
              <mc:Choice xmlns:v="urn:schemas-microsoft-com:vml" Requires="v">
                <p:oleObj spid="_x0000_s9585" name="Equation" r:id="rId3" imgW="1015920" imgH="241200" progId="Equation.3">
                  <p:embed/>
                </p:oleObj>
              </mc:Choice>
              <mc:Fallback>
                <p:oleObj name="Equation" r:id="rId3" imgW="1015920" imgH="241200" progId="Equation.3">
                  <p:embed/>
                  <p:pic>
                    <p:nvPicPr>
                      <p:cNvPr id="0" name=""/>
                      <p:cNvPicPr/>
                      <p:nvPr/>
                    </p:nvPicPr>
                    <p:blipFill>
                      <a:blip r:embed="rId4"/>
                      <a:stretch>
                        <a:fillRect/>
                      </a:stretch>
                    </p:blipFill>
                    <p:spPr>
                      <a:xfrm>
                        <a:off x="715963" y="4767263"/>
                        <a:ext cx="2565400" cy="609600"/>
                      </a:xfrm>
                      <a:prstGeom prst="rect">
                        <a:avLst/>
                      </a:prstGeom>
                      <a:solidFill>
                        <a:schemeClr val="accent2"/>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69978136"/>
              </p:ext>
            </p:extLst>
          </p:nvPr>
        </p:nvGraphicFramePr>
        <p:xfrm>
          <a:off x="668350" y="5460746"/>
          <a:ext cx="2470150" cy="609600"/>
        </p:xfrm>
        <a:graphic>
          <a:graphicData uri="http://schemas.openxmlformats.org/presentationml/2006/ole">
            <mc:AlternateContent xmlns:mc="http://schemas.openxmlformats.org/markup-compatibility/2006">
              <mc:Choice xmlns:v="urn:schemas-microsoft-com:vml" Requires="v">
                <p:oleObj spid="_x0000_s9586" name="Equation" r:id="rId5" imgW="977760" imgH="241200" progId="Equation.3">
                  <p:embed/>
                </p:oleObj>
              </mc:Choice>
              <mc:Fallback>
                <p:oleObj name="Equation" r:id="rId5" imgW="977760" imgH="241200" progId="Equation.3">
                  <p:embed/>
                  <p:pic>
                    <p:nvPicPr>
                      <p:cNvPr id="0" name=""/>
                      <p:cNvPicPr/>
                      <p:nvPr/>
                    </p:nvPicPr>
                    <p:blipFill>
                      <a:blip r:embed="rId6"/>
                      <a:stretch>
                        <a:fillRect/>
                      </a:stretch>
                    </p:blipFill>
                    <p:spPr>
                      <a:xfrm>
                        <a:off x="668350" y="5460746"/>
                        <a:ext cx="2470150" cy="6096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04439653"/>
              </p:ext>
            </p:extLst>
          </p:nvPr>
        </p:nvGraphicFramePr>
        <p:xfrm>
          <a:off x="4843463" y="4767263"/>
          <a:ext cx="2533650" cy="609600"/>
        </p:xfrm>
        <a:graphic>
          <a:graphicData uri="http://schemas.openxmlformats.org/presentationml/2006/ole">
            <mc:AlternateContent xmlns:mc="http://schemas.openxmlformats.org/markup-compatibility/2006">
              <mc:Choice xmlns:v="urn:schemas-microsoft-com:vml" Requires="v">
                <p:oleObj spid="_x0000_s9587" name="Equation" r:id="rId7" imgW="1002960" imgH="241200" progId="Equation.3">
                  <p:embed/>
                </p:oleObj>
              </mc:Choice>
              <mc:Fallback>
                <p:oleObj name="Equation" r:id="rId7" imgW="1002960" imgH="241200" progId="Equation.3">
                  <p:embed/>
                  <p:pic>
                    <p:nvPicPr>
                      <p:cNvPr id="0" name=""/>
                      <p:cNvPicPr/>
                      <p:nvPr/>
                    </p:nvPicPr>
                    <p:blipFill>
                      <a:blip r:embed="rId8"/>
                      <a:stretch>
                        <a:fillRect/>
                      </a:stretch>
                    </p:blipFill>
                    <p:spPr>
                      <a:xfrm>
                        <a:off x="4843463" y="4767263"/>
                        <a:ext cx="2533650" cy="609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50271767"/>
              </p:ext>
            </p:extLst>
          </p:nvPr>
        </p:nvGraphicFramePr>
        <p:xfrm>
          <a:off x="3854116" y="5462334"/>
          <a:ext cx="4935537" cy="608012"/>
        </p:xfrm>
        <a:graphic>
          <a:graphicData uri="http://schemas.openxmlformats.org/presentationml/2006/ole">
            <mc:AlternateContent xmlns:mc="http://schemas.openxmlformats.org/markup-compatibility/2006">
              <mc:Choice xmlns:v="urn:schemas-microsoft-com:vml" Requires="v">
                <p:oleObj spid="_x0000_s9588" name="Equation" r:id="rId9" imgW="1955520" imgH="241200" progId="Equation.3">
                  <p:embed/>
                </p:oleObj>
              </mc:Choice>
              <mc:Fallback>
                <p:oleObj name="Equation" r:id="rId9" imgW="1955520" imgH="241200" progId="Equation.3">
                  <p:embed/>
                  <p:pic>
                    <p:nvPicPr>
                      <p:cNvPr id="0" name=""/>
                      <p:cNvPicPr/>
                      <p:nvPr/>
                    </p:nvPicPr>
                    <p:blipFill>
                      <a:blip r:embed="rId10"/>
                      <a:stretch>
                        <a:fillRect/>
                      </a:stretch>
                    </p:blipFill>
                    <p:spPr>
                      <a:xfrm>
                        <a:off x="3854116" y="5462334"/>
                        <a:ext cx="4935537" cy="608012"/>
                      </a:xfrm>
                      <a:prstGeom prst="rect">
                        <a:avLst/>
                      </a:prstGeom>
                      <a:solidFill>
                        <a:schemeClr val="accent2"/>
                      </a:solidFill>
                    </p:spPr>
                  </p:pic>
                </p:oleObj>
              </mc:Fallback>
            </mc:AlternateContent>
          </a:graphicData>
        </a:graphic>
      </p:graphicFrame>
      <p:grpSp>
        <p:nvGrpSpPr>
          <p:cNvPr id="29" name="Group 28"/>
          <p:cNvGrpSpPr/>
          <p:nvPr/>
        </p:nvGrpSpPr>
        <p:grpSpPr>
          <a:xfrm>
            <a:off x="2570162" y="1770415"/>
            <a:ext cx="6085348" cy="2583259"/>
            <a:chOff x="2570162" y="1770415"/>
            <a:chExt cx="6085348" cy="2583259"/>
          </a:xfrm>
        </p:grpSpPr>
        <p:grpSp>
          <p:nvGrpSpPr>
            <p:cNvPr id="13" name="Group 12"/>
            <p:cNvGrpSpPr/>
            <p:nvPr/>
          </p:nvGrpSpPr>
          <p:grpSpPr>
            <a:xfrm>
              <a:off x="2570162" y="1770415"/>
              <a:ext cx="1457325" cy="685800"/>
              <a:chOff x="904875" y="5029200"/>
              <a:chExt cx="1457325" cy="685800"/>
            </a:xfrm>
          </p:grpSpPr>
          <p:sp>
            <p:nvSpPr>
              <p:cNvPr id="24" name="Rectangle 23"/>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i</a:t>
                </a:r>
                <a:endParaRPr lang="en-GB" sz="2400" i="1" dirty="0">
                  <a:latin typeface="Times New Roman" panose="02020603050405020304" pitchFamily="18" charset="0"/>
                  <a:cs typeface="Times New Roman" panose="02020603050405020304" pitchFamily="18" charset="0"/>
                </a:endParaRPr>
              </a:p>
            </p:txBody>
          </p:sp>
        </p:grpSp>
        <p:grpSp>
          <p:nvGrpSpPr>
            <p:cNvPr id="15" name="Group 14"/>
            <p:cNvGrpSpPr/>
            <p:nvPr/>
          </p:nvGrpSpPr>
          <p:grpSpPr>
            <a:xfrm>
              <a:off x="4874085" y="2697091"/>
              <a:ext cx="1457325" cy="685800"/>
              <a:chOff x="904875" y="5029200"/>
              <a:chExt cx="1457325" cy="685800"/>
            </a:xfrm>
          </p:grpSpPr>
          <p:sp>
            <p:nvSpPr>
              <p:cNvPr id="22" name="Rectangle 21"/>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j</a:t>
                </a:r>
                <a:endParaRPr lang="en-GB" sz="2400" i="1" dirty="0">
                  <a:latin typeface="Times New Roman" panose="02020603050405020304" pitchFamily="18" charset="0"/>
                  <a:cs typeface="Times New Roman" panose="02020603050405020304" pitchFamily="18" charset="0"/>
                </a:endParaRPr>
              </a:p>
            </p:txBody>
          </p:sp>
        </p:grpSp>
        <p:grpSp>
          <p:nvGrpSpPr>
            <p:cNvPr id="16" name="Group 15"/>
            <p:cNvGrpSpPr/>
            <p:nvPr/>
          </p:nvGrpSpPr>
          <p:grpSpPr>
            <a:xfrm>
              <a:off x="7198185" y="3667874"/>
              <a:ext cx="1457325" cy="685800"/>
              <a:chOff x="904875" y="5029200"/>
              <a:chExt cx="1457325" cy="685800"/>
            </a:xfrm>
          </p:grpSpPr>
          <p:sp>
            <p:nvSpPr>
              <p:cNvPr id="20" name="Rectangle 19"/>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k</a:t>
                </a:r>
                <a:endParaRPr lang="en-GB" sz="2400" i="1" dirty="0">
                  <a:latin typeface="Times New Roman" panose="02020603050405020304" pitchFamily="18" charset="0"/>
                  <a:cs typeface="Times New Roman" panose="02020603050405020304" pitchFamily="18" charset="0"/>
                </a:endParaRPr>
              </a:p>
            </p:txBody>
          </p:sp>
        </p:grpSp>
        <p:sp>
          <p:nvSpPr>
            <p:cNvPr id="18" name="TextBox 17"/>
            <p:cNvSpPr txBox="1"/>
            <p:nvPr/>
          </p:nvSpPr>
          <p:spPr>
            <a:xfrm>
              <a:off x="3009870" y="2910253"/>
              <a:ext cx="642937"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SS</a:t>
              </a:r>
              <a:r>
                <a:rPr lang="en-US" sz="2400" i="1" baseline="-25000" dirty="0" err="1" smtClean="0">
                  <a:latin typeface="Times New Roman" panose="02020603050405020304" pitchFamily="18" charset="0"/>
                  <a:cs typeface="Times New Roman" panose="02020603050405020304" pitchFamily="18" charset="0"/>
                </a:rPr>
                <a:t>ij</a:t>
              </a:r>
              <a:endParaRPr lang="en-GB" sz="2400" i="1" baseline="-250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5571791" y="3884851"/>
              <a:ext cx="750094"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SS</a:t>
              </a:r>
              <a:r>
                <a:rPr lang="en-US" sz="2400" i="1" baseline="-25000" dirty="0" err="1" smtClean="0">
                  <a:latin typeface="Times New Roman" panose="02020603050405020304" pitchFamily="18" charset="0"/>
                  <a:cs typeface="Times New Roman" panose="02020603050405020304" pitchFamily="18" charset="0"/>
                </a:rPr>
                <a:t>jk</a:t>
              </a:r>
              <a:endParaRPr lang="en-GB" sz="2400" i="1" baseline="-25000" dirty="0">
                <a:latin typeface="Times New Roman" panose="02020603050405020304" pitchFamily="18" charset="0"/>
                <a:cs typeface="Times New Roman" panose="02020603050405020304" pitchFamily="18" charset="0"/>
              </a:endParaRPr>
            </a:p>
          </p:txBody>
        </p:sp>
        <p:sp>
          <p:nvSpPr>
            <p:cNvPr id="27" name="Freeform 26"/>
            <p:cNvSpPr/>
            <p:nvPr/>
          </p:nvSpPr>
          <p:spPr>
            <a:xfrm>
              <a:off x="2581275" y="2466975"/>
              <a:ext cx="2324100" cy="619125"/>
            </a:xfrm>
            <a:custGeom>
              <a:avLst/>
              <a:gdLst>
                <a:gd name="connsiteX0" fmla="*/ 0 w 2324100"/>
                <a:gd name="connsiteY0" fmla="*/ 0 h 619125"/>
                <a:gd name="connsiteX1" fmla="*/ 857250 w 2324100"/>
                <a:gd name="connsiteY1" fmla="*/ 514350 h 619125"/>
                <a:gd name="connsiteX2" fmla="*/ 2324100 w 2324100"/>
                <a:gd name="connsiteY2" fmla="*/ 619125 h 619125"/>
              </a:gdLst>
              <a:ahLst/>
              <a:cxnLst>
                <a:cxn ang="0">
                  <a:pos x="connsiteX0" y="connsiteY0"/>
                </a:cxn>
                <a:cxn ang="0">
                  <a:pos x="connsiteX1" y="connsiteY1"/>
                </a:cxn>
                <a:cxn ang="0">
                  <a:pos x="connsiteX2" y="connsiteY2"/>
                </a:cxn>
              </a:cxnLst>
              <a:rect l="l" t="t" r="r" b="b"/>
              <a:pathLst>
                <a:path w="2324100" h="619125">
                  <a:moveTo>
                    <a:pt x="0" y="0"/>
                  </a:moveTo>
                  <a:cubicBezTo>
                    <a:pt x="234950" y="205581"/>
                    <a:pt x="469900" y="411163"/>
                    <a:pt x="857250" y="514350"/>
                  </a:cubicBezTo>
                  <a:cubicBezTo>
                    <a:pt x="1244600" y="617537"/>
                    <a:pt x="2079625" y="596900"/>
                    <a:pt x="2324100" y="619125"/>
                  </a:cubicBezTo>
                </a:path>
              </a:pathLst>
            </a:custGeom>
            <a:noFill/>
            <a:ln w="19050">
              <a:solidFill>
                <a:schemeClr val="tx2"/>
              </a:solidFill>
              <a:prstDash val="soli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4874085" y="3391649"/>
              <a:ext cx="2324100" cy="619125"/>
            </a:xfrm>
            <a:custGeom>
              <a:avLst/>
              <a:gdLst>
                <a:gd name="connsiteX0" fmla="*/ 0 w 2324100"/>
                <a:gd name="connsiteY0" fmla="*/ 0 h 619125"/>
                <a:gd name="connsiteX1" fmla="*/ 857250 w 2324100"/>
                <a:gd name="connsiteY1" fmla="*/ 514350 h 619125"/>
                <a:gd name="connsiteX2" fmla="*/ 2324100 w 2324100"/>
                <a:gd name="connsiteY2" fmla="*/ 619125 h 619125"/>
              </a:gdLst>
              <a:ahLst/>
              <a:cxnLst>
                <a:cxn ang="0">
                  <a:pos x="connsiteX0" y="connsiteY0"/>
                </a:cxn>
                <a:cxn ang="0">
                  <a:pos x="connsiteX1" y="connsiteY1"/>
                </a:cxn>
                <a:cxn ang="0">
                  <a:pos x="connsiteX2" y="connsiteY2"/>
                </a:cxn>
              </a:cxnLst>
              <a:rect l="l" t="t" r="r" b="b"/>
              <a:pathLst>
                <a:path w="2324100" h="619125">
                  <a:moveTo>
                    <a:pt x="0" y="0"/>
                  </a:moveTo>
                  <a:cubicBezTo>
                    <a:pt x="234950" y="205581"/>
                    <a:pt x="469900" y="411163"/>
                    <a:pt x="857250" y="514350"/>
                  </a:cubicBezTo>
                  <a:cubicBezTo>
                    <a:pt x="1244600" y="617537"/>
                    <a:pt x="2079625" y="596900"/>
                    <a:pt x="2324100" y="619125"/>
                  </a:cubicBezTo>
                </a:path>
              </a:pathLst>
            </a:custGeom>
            <a:noFill/>
            <a:ln w="19050">
              <a:solidFill>
                <a:schemeClr val="tx2"/>
              </a:solidFill>
              <a:prstDash val="soli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30" name="Object 29"/>
          <p:cNvGraphicFramePr>
            <a:graphicFrameLocks noChangeAspect="1"/>
          </p:cNvGraphicFramePr>
          <p:nvPr>
            <p:extLst>
              <p:ext uri="{D42A27DB-BD31-4B8C-83A1-F6EECF244321}">
                <p14:modId xmlns:p14="http://schemas.microsoft.com/office/powerpoint/2010/main" val="2479713536"/>
              </p:ext>
            </p:extLst>
          </p:nvPr>
        </p:nvGraphicFramePr>
        <p:xfrm>
          <a:off x="287338" y="3560763"/>
          <a:ext cx="3978275" cy="449262"/>
        </p:xfrm>
        <a:graphic>
          <a:graphicData uri="http://schemas.openxmlformats.org/presentationml/2006/ole">
            <mc:AlternateContent xmlns:mc="http://schemas.openxmlformats.org/markup-compatibility/2006">
              <mc:Choice xmlns:v="urn:schemas-microsoft-com:vml" Requires="v">
                <p:oleObj spid="_x0000_s9589" name="Equation" r:id="rId11" imgW="2133360" imgH="241200" progId="Equation.3">
                  <p:embed/>
                </p:oleObj>
              </mc:Choice>
              <mc:Fallback>
                <p:oleObj name="Equation" r:id="rId11" imgW="2133360" imgH="241200" progId="Equation.3">
                  <p:embed/>
                  <p:pic>
                    <p:nvPicPr>
                      <p:cNvPr id="0" name=""/>
                      <p:cNvPicPr/>
                      <p:nvPr/>
                    </p:nvPicPr>
                    <p:blipFill>
                      <a:blip r:embed="rId12"/>
                      <a:stretch>
                        <a:fillRect/>
                      </a:stretch>
                    </p:blipFill>
                    <p:spPr>
                      <a:xfrm>
                        <a:off x="287338" y="3560763"/>
                        <a:ext cx="3978275" cy="449262"/>
                      </a:xfrm>
                      <a:prstGeom prst="rect">
                        <a:avLst/>
                      </a:prstGeom>
                    </p:spPr>
                  </p:pic>
                </p:oleObj>
              </mc:Fallback>
            </mc:AlternateContent>
          </a:graphicData>
        </a:graphic>
      </p:graphicFrame>
    </p:spTree>
    <p:extLst>
      <p:ext uri="{BB962C8B-B14F-4D97-AF65-F5344CB8AC3E}">
        <p14:creationId xmlns:p14="http://schemas.microsoft.com/office/powerpoint/2010/main" val="405860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Finish-to-Finish Activity Precedence Relationships with Lag Values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910434994"/>
              </p:ext>
            </p:extLst>
          </p:nvPr>
        </p:nvGraphicFramePr>
        <p:xfrm>
          <a:off x="533400" y="3827413"/>
          <a:ext cx="5162550" cy="609600"/>
        </p:xfrm>
        <a:graphic>
          <a:graphicData uri="http://schemas.openxmlformats.org/presentationml/2006/ole">
            <mc:AlternateContent xmlns:mc="http://schemas.openxmlformats.org/markup-compatibility/2006">
              <mc:Choice xmlns:v="urn:schemas-microsoft-com:vml" Requires="v">
                <p:oleObj spid="_x0000_s10599" name="Equation" r:id="rId3" imgW="2044440" imgH="241200" progId="Equation.3">
                  <p:embed/>
                </p:oleObj>
              </mc:Choice>
              <mc:Fallback>
                <p:oleObj name="Equation" r:id="rId3" imgW="2044440" imgH="241200" progId="Equation.3">
                  <p:embed/>
                  <p:pic>
                    <p:nvPicPr>
                      <p:cNvPr id="0" name=""/>
                      <p:cNvPicPr/>
                      <p:nvPr/>
                    </p:nvPicPr>
                    <p:blipFill>
                      <a:blip r:embed="rId4"/>
                      <a:stretch>
                        <a:fillRect/>
                      </a:stretch>
                    </p:blipFill>
                    <p:spPr>
                      <a:xfrm>
                        <a:off x="533400" y="3827413"/>
                        <a:ext cx="5162550" cy="609600"/>
                      </a:xfrm>
                      <a:prstGeom prst="rect">
                        <a:avLst/>
                      </a:prstGeom>
                      <a:solidFill>
                        <a:schemeClr val="accent2"/>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9666436"/>
              </p:ext>
            </p:extLst>
          </p:nvPr>
        </p:nvGraphicFramePr>
        <p:xfrm>
          <a:off x="533400" y="3084645"/>
          <a:ext cx="2630487" cy="609600"/>
        </p:xfrm>
        <a:graphic>
          <a:graphicData uri="http://schemas.openxmlformats.org/presentationml/2006/ole">
            <mc:AlternateContent xmlns:mc="http://schemas.openxmlformats.org/markup-compatibility/2006">
              <mc:Choice xmlns:v="urn:schemas-microsoft-com:vml" Requires="v">
                <p:oleObj spid="_x0000_s10600" name="Equation" r:id="rId5" imgW="1041120" imgH="241200" progId="Equation.3">
                  <p:embed/>
                </p:oleObj>
              </mc:Choice>
              <mc:Fallback>
                <p:oleObj name="Equation" r:id="rId5" imgW="1041120" imgH="241200" progId="Equation.3">
                  <p:embed/>
                  <p:pic>
                    <p:nvPicPr>
                      <p:cNvPr id="0" name=""/>
                      <p:cNvPicPr/>
                      <p:nvPr/>
                    </p:nvPicPr>
                    <p:blipFill>
                      <a:blip r:embed="rId6"/>
                      <a:stretch>
                        <a:fillRect/>
                      </a:stretch>
                    </p:blipFill>
                    <p:spPr>
                      <a:xfrm>
                        <a:off x="533400" y="3084645"/>
                        <a:ext cx="2630487" cy="6096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76623542"/>
              </p:ext>
            </p:extLst>
          </p:nvPr>
        </p:nvGraphicFramePr>
        <p:xfrm>
          <a:off x="436563" y="4846638"/>
          <a:ext cx="4973637" cy="609600"/>
        </p:xfrm>
        <a:graphic>
          <a:graphicData uri="http://schemas.openxmlformats.org/presentationml/2006/ole">
            <mc:AlternateContent xmlns:mc="http://schemas.openxmlformats.org/markup-compatibility/2006">
              <mc:Choice xmlns:v="urn:schemas-microsoft-com:vml" Requires="v">
                <p:oleObj spid="_x0000_s10601" name="Equation" r:id="rId7" imgW="1968480" imgH="241200" progId="Equation.3">
                  <p:embed/>
                </p:oleObj>
              </mc:Choice>
              <mc:Fallback>
                <p:oleObj name="Equation" r:id="rId7" imgW="1968480" imgH="241200" progId="Equation.3">
                  <p:embed/>
                  <p:pic>
                    <p:nvPicPr>
                      <p:cNvPr id="0" name=""/>
                      <p:cNvPicPr/>
                      <p:nvPr/>
                    </p:nvPicPr>
                    <p:blipFill>
                      <a:blip r:embed="rId8"/>
                      <a:stretch>
                        <a:fillRect/>
                      </a:stretch>
                    </p:blipFill>
                    <p:spPr>
                      <a:xfrm>
                        <a:off x="436563" y="4846638"/>
                        <a:ext cx="4973637" cy="609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37948508"/>
              </p:ext>
            </p:extLst>
          </p:nvPr>
        </p:nvGraphicFramePr>
        <p:xfrm>
          <a:off x="486747" y="5621338"/>
          <a:ext cx="2565400" cy="609600"/>
        </p:xfrm>
        <a:graphic>
          <a:graphicData uri="http://schemas.openxmlformats.org/presentationml/2006/ole">
            <mc:AlternateContent xmlns:mc="http://schemas.openxmlformats.org/markup-compatibility/2006">
              <mc:Choice xmlns:v="urn:schemas-microsoft-com:vml" Requires="v">
                <p:oleObj spid="_x0000_s10602" name="Equation" r:id="rId9" imgW="1015920" imgH="241200" progId="Equation.3">
                  <p:embed/>
                </p:oleObj>
              </mc:Choice>
              <mc:Fallback>
                <p:oleObj name="Equation" r:id="rId9" imgW="1015920" imgH="241200" progId="Equation.3">
                  <p:embed/>
                  <p:pic>
                    <p:nvPicPr>
                      <p:cNvPr id="0" name=""/>
                      <p:cNvPicPr/>
                      <p:nvPr/>
                    </p:nvPicPr>
                    <p:blipFill>
                      <a:blip r:embed="rId10"/>
                      <a:stretch>
                        <a:fillRect/>
                      </a:stretch>
                    </p:blipFill>
                    <p:spPr>
                      <a:xfrm>
                        <a:off x="486747" y="5621338"/>
                        <a:ext cx="2565400" cy="609600"/>
                      </a:xfrm>
                      <a:prstGeom prst="rect">
                        <a:avLst/>
                      </a:prstGeom>
                      <a:solidFill>
                        <a:schemeClr val="accent2"/>
                      </a:solidFill>
                    </p:spPr>
                  </p:pic>
                </p:oleObj>
              </mc:Fallback>
            </mc:AlternateContent>
          </a:graphicData>
        </a:graphic>
      </p:graphicFrame>
      <p:grpSp>
        <p:nvGrpSpPr>
          <p:cNvPr id="27" name="Group 26"/>
          <p:cNvGrpSpPr/>
          <p:nvPr/>
        </p:nvGrpSpPr>
        <p:grpSpPr>
          <a:xfrm>
            <a:off x="2209800" y="1369083"/>
            <a:ext cx="6173029" cy="2509227"/>
            <a:chOff x="273137" y="1457584"/>
            <a:chExt cx="6173029" cy="2509227"/>
          </a:xfrm>
        </p:grpSpPr>
        <p:grpSp>
          <p:nvGrpSpPr>
            <p:cNvPr id="13" name="Group 12"/>
            <p:cNvGrpSpPr/>
            <p:nvPr/>
          </p:nvGrpSpPr>
          <p:grpSpPr>
            <a:xfrm>
              <a:off x="273137" y="1477345"/>
              <a:ext cx="1457325" cy="685800"/>
              <a:chOff x="904875" y="5029200"/>
              <a:chExt cx="1457325" cy="685800"/>
            </a:xfrm>
          </p:grpSpPr>
          <p:sp>
            <p:nvSpPr>
              <p:cNvPr id="24" name="Rectangle 23"/>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i</a:t>
                </a:r>
                <a:endParaRPr lang="en-GB" sz="2400" i="1" dirty="0">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2567535" y="2385858"/>
              <a:ext cx="1516431" cy="685800"/>
              <a:chOff x="904875" y="5030087"/>
              <a:chExt cx="1516431" cy="685800"/>
            </a:xfrm>
          </p:grpSpPr>
          <p:sp>
            <p:nvSpPr>
              <p:cNvPr id="22" name="Rectangle 21"/>
              <p:cNvSpPr/>
              <p:nvPr/>
            </p:nvSpPr>
            <p:spPr>
              <a:xfrm>
                <a:off x="973506" y="5030087"/>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j</a:t>
                </a:r>
                <a:endParaRPr lang="en-GB" sz="2400" i="1" dirty="0">
                  <a:latin typeface="Times New Roman" panose="02020603050405020304" pitchFamily="18" charset="0"/>
                  <a:cs typeface="Times New Roman" panose="02020603050405020304" pitchFamily="18" charset="0"/>
                </a:endParaRPr>
              </a:p>
            </p:txBody>
          </p:sp>
        </p:grpSp>
        <p:grpSp>
          <p:nvGrpSpPr>
            <p:cNvPr id="15" name="Group 14"/>
            <p:cNvGrpSpPr/>
            <p:nvPr/>
          </p:nvGrpSpPr>
          <p:grpSpPr>
            <a:xfrm>
              <a:off x="4979316" y="3281011"/>
              <a:ext cx="1457325" cy="685800"/>
              <a:chOff x="904875" y="5029200"/>
              <a:chExt cx="1457325" cy="685800"/>
            </a:xfrm>
          </p:grpSpPr>
          <p:sp>
            <p:nvSpPr>
              <p:cNvPr id="20" name="Rectangle 19"/>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k</a:t>
                </a:r>
                <a:endParaRPr lang="en-GB" sz="2400" i="1" dirty="0">
                  <a:latin typeface="Times New Roman" panose="02020603050405020304" pitchFamily="18" charset="0"/>
                  <a:cs typeface="Times New Roman" panose="02020603050405020304" pitchFamily="18" charset="0"/>
                </a:endParaRPr>
              </a:p>
            </p:txBody>
          </p:sp>
        </p:grpSp>
        <p:sp>
          <p:nvSpPr>
            <p:cNvPr id="16" name="TextBox 15"/>
            <p:cNvSpPr txBox="1"/>
            <p:nvPr/>
          </p:nvSpPr>
          <p:spPr>
            <a:xfrm>
              <a:off x="2717701" y="1457584"/>
              <a:ext cx="755836"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FF</a:t>
              </a:r>
              <a:r>
                <a:rPr lang="en-US" sz="2400" i="1" baseline="-25000" dirty="0" err="1" smtClean="0">
                  <a:latin typeface="Times New Roman" panose="02020603050405020304" pitchFamily="18" charset="0"/>
                  <a:cs typeface="Times New Roman" panose="02020603050405020304" pitchFamily="18" charset="0"/>
                </a:rPr>
                <a:t>ij</a:t>
              </a:r>
              <a:endParaRPr lang="en-GB" sz="2400" i="1" baseline="-250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4929735" y="2278324"/>
              <a:ext cx="750094"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FF</a:t>
              </a:r>
              <a:r>
                <a:rPr lang="en-US" sz="2400" i="1" baseline="-25000" dirty="0" err="1" smtClean="0">
                  <a:latin typeface="Times New Roman" panose="02020603050405020304" pitchFamily="18" charset="0"/>
                  <a:cs typeface="Times New Roman" panose="02020603050405020304" pitchFamily="18" charset="0"/>
                </a:rPr>
                <a:t>jk</a:t>
              </a:r>
              <a:endParaRPr lang="en-GB" sz="2400" i="1" baseline="-25000" dirty="0">
                <a:latin typeface="Times New Roman" panose="02020603050405020304" pitchFamily="18" charset="0"/>
                <a:cs typeface="Times New Roman" panose="02020603050405020304" pitchFamily="18" charset="0"/>
              </a:endParaRPr>
            </a:p>
          </p:txBody>
        </p:sp>
        <p:sp>
          <p:nvSpPr>
            <p:cNvPr id="6" name="Freeform 5"/>
            <p:cNvSpPr/>
            <p:nvPr/>
          </p:nvSpPr>
          <p:spPr>
            <a:xfrm>
              <a:off x="1721766" y="1771445"/>
              <a:ext cx="2371725" cy="609600"/>
            </a:xfrm>
            <a:custGeom>
              <a:avLst/>
              <a:gdLst>
                <a:gd name="connsiteX0" fmla="*/ 0 w 2371725"/>
                <a:gd name="connsiteY0" fmla="*/ 0 h 609600"/>
                <a:gd name="connsiteX1" fmla="*/ 1123950 w 2371725"/>
                <a:gd name="connsiteY1" fmla="*/ 142875 h 609600"/>
                <a:gd name="connsiteX2" fmla="*/ 2371725 w 2371725"/>
                <a:gd name="connsiteY2" fmla="*/ 609600 h 609600"/>
              </a:gdLst>
              <a:ahLst/>
              <a:cxnLst>
                <a:cxn ang="0">
                  <a:pos x="connsiteX0" y="connsiteY0"/>
                </a:cxn>
                <a:cxn ang="0">
                  <a:pos x="connsiteX1" y="connsiteY1"/>
                </a:cxn>
                <a:cxn ang="0">
                  <a:pos x="connsiteX2" y="connsiteY2"/>
                </a:cxn>
              </a:cxnLst>
              <a:rect l="l" t="t" r="r" b="b"/>
              <a:pathLst>
                <a:path w="2371725" h="609600">
                  <a:moveTo>
                    <a:pt x="0" y="0"/>
                  </a:moveTo>
                  <a:cubicBezTo>
                    <a:pt x="364331" y="20637"/>
                    <a:pt x="728663" y="41275"/>
                    <a:pt x="1123950" y="142875"/>
                  </a:cubicBezTo>
                  <a:cubicBezTo>
                    <a:pt x="1519237" y="244475"/>
                    <a:pt x="2087563" y="447675"/>
                    <a:pt x="2371725" y="609600"/>
                  </a:cubicBezTo>
                </a:path>
              </a:pathLst>
            </a:custGeom>
            <a:noFill/>
            <a:ln w="19050">
              <a:solidFill>
                <a:schemeClr val="tx2"/>
              </a:solidFill>
              <a:prstDash val="soli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4074441" y="2673473"/>
              <a:ext cx="2371725" cy="609600"/>
            </a:xfrm>
            <a:custGeom>
              <a:avLst/>
              <a:gdLst>
                <a:gd name="connsiteX0" fmla="*/ 0 w 2371725"/>
                <a:gd name="connsiteY0" fmla="*/ 0 h 609600"/>
                <a:gd name="connsiteX1" fmla="*/ 1123950 w 2371725"/>
                <a:gd name="connsiteY1" fmla="*/ 142875 h 609600"/>
                <a:gd name="connsiteX2" fmla="*/ 2371725 w 2371725"/>
                <a:gd name="connsiteY2" fmla="*/ 609600 h 609600"/>
              </a:gdLst>
              <a:ahLst/>
              <a:cxnLst>
                <a:cxn ang="0">
                  <a:pos x="connsiteX0" y="connsiteY0"/>
                </a:cxn>
                <a:cxn ang="0">
                  <a:pos x="connsiteX1" y="connsiteY1"/>
                </a:cxn>
                <a:cxn ang="0">
                  <a:pos x="connsiteX2" y="connsiteY2"/>
                </a:cxn>
              </a:cxnLst>
              <a:rect l="l" t="t" r="r" b="b"/>
              <a:pathLst>
                <a:path w="2371725" h="609600">
                  <a:moveTo>
                    <a:pt x="0" y="0"/>
                  </a:moveTo>
                  <a:cubicBezTo>
                    <a:pt x="364331" y="20637"/>
                    <a:pt x="728663" y="41275"/>
                    <a:pt x="1123950" y="142875"/>
                  </a:cubicBezTo>
                  <a:cubicBezTo>
                    <a:pt x="1519237" y="244475"/>
                    <a:pt x="2087563" y="447675"/>
                    <a:pt x="2371725" y="609600"/>
                  </a:cubicBezTo>
                </a:path>
              </a:pathLst>
            </a:custGeom>
            <a:noFill/>
            <a:ln w="19050">
              <a:solidFill>
                <a:schemeClr val="tx2"/>
              </a:solidFill>
              <a:prstDash val="soli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28" name="Object 27"/>
          <p:cNvGraphicFramePr>
            <a:graphicFrameLocks noChangeAspect="1"/>
          </p:cNvGraphicFramePr>
          <p:nvPr>
            <p:extLst>
              <p:ext uri="{D42A27DB-BD31-4B8C-83A1-F6EECF244321}">
                <p14:modId xmlns:p14="http://schemas.microsoft.com/office/powerpoint/2010/main" val="4273891219"/>
              </p:ext>
            </p:extLst>
          </p:nvPr>
        </p:nvGraphicFramePr>
        <p:xfrm>
          <a:off x="276330" y="2580121"/>
          <a:ext cx="4048125" cy="449262"/>
        </p:xfrm>
        <a:graphic>
          <a:graphicData uri="http://schemas.openxmlformats.org/presentationml/2006/ole">
            <mc:AlternateContent xmlns:mc="http://schemas.openxmlformats.org/markup-compatibility/2006">
              <mc:Choice xmlns:v="urn:schemas-microsoft-com:vml" Requires="v">
                <p:oleObj spid="_x0000_s10603" name="Equation" r:id="rId11" imgW="2171520" imgH="241200" progId="Equation.3">
                  <p:embed/>
                </p:oleObj>
              </mc:Choice>
              <mc:Fallback>
                <p:oleObj name="Equation" r:id="rId11" imgW="2171520" imgH="241200" progId="Equation.3">
                  <p:embed/>
                  <p:pic>
                    <p:nvPicPr>
                      <p:cNvPr id="0" name=""/>
                      <p:cNvPicPr/>
                      <p:nvPr/>
                    </p:nvPicPr>
                    <p:blipFill>
                      <a:blip r:embed="rId12"/>
                      <a:stretch>
                        <a:fillRect/>
                      </a:stretch>
                    </p:blipFill>
                    <p:spPr>
                      <a:xfrm>
                        <a:off x="276330" y="2580121"/>
                        <a:ext cx="4048125" cy="449262"/>
                      </a:xfrm>
                      <a:prstGeom prst="rect">
                        <a:avLst/>
                      </a:prstGeom>
                    </p:spPr>
                  </p:pic>
                </p:oleObj>
              </mc:Fallback>
            </mc:AlternateContent>
          </a:graphicData>
        </a:graphic>
      </p:graphicFrame>
    </p:spTree>
    <p:extLst>
      <p:ext uri="{BB962C8B-B14F-4D97-AF65-F5344CB8AC3E}">
        <p14:creationId xmlns:p14="http://schemas.microsoft.com/office/powerpoint/2010/main" val="189841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Start-to-Finish Activity Precedence Relationships with Lag Values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25,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416405556"/>
              </p:ext>
            </p:extLst>
          </p:nvPr>
        </p:nvGraphicFramePr>
        <p:xfrm>
          <a:off x="217779" y="5600967"/>
          <a:ext cx="4285324" cy="509147"/>
        </p:xfrm>
        <a:graphic>
          <a:graphicData uri="http://schemas.openxmlformats.org/presentationml/2006/ole">
            <mc:AlternateContent xmlns:mc="http://schemas.openxmlformats.org/markup-compatibility/2006">
              <mc:Choice xmlns:v="urn:schemas-microsoft-com:vml" Requires="v">
                <p:oleObj spid="_x0000_s11617" name="Equation" r:id="rId3" imgW="2031840" imgH="241200" progId="Equation.3">
                  <p:embed/>
                </p:oleObj>
              </mc:Choice>
              <mc:Fallback>
                <p:oleObj name="Equation" r:id="rId3" imgW="2031840" imgH="241200" progId="Equation.3">
                  <p:embed/>
                  <p:pic>
                    <p:nvPicPr>
                      <p:cNvPr id="0" name=""/>
                      <p:cNvPicPr/>
                      <p:nvPr/>
                    </p:nvPicPr>
                    <p:blipFill>
                      <a:blip r:embed="rId4"/>
                      <a:stretch>
                        <a:fillRect/>
                      </a:stretch>
                    </p:blipFill>
                    <p:spPr>
                      <a:xfrm>
                        <a:off x="217779" y="5600967"/>
                        <a:ext cx="4285324" cy="509147"/>
                      </a:xfrm>
                      <a:prstGeom prst="rect">
                        <a:avLst/>
                      </a:prstGeom>
                      <a:solidFill>
                        <a:schemeClr val="accent2"/>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39280358"/>
              </p:ext>
            </p:extLst>
          </p:nvPr>
        </p:nvGraphicFramePr>
        <p:xfrm>
          <a:off x="247326" y="4956113"/>
          <a:ext cx="2222500" cy="527792"/>
        </p:xfrm>
        <a:graphic>
          <a:graphicData uri="http://schemas.openxmlformats.org/presentationml/2006/ole">
            <mc:AlternateContent xmlns:mc="http://schemas.openxmlformats.org/markup-compatibility/2006">
              <mc:Choice xmlns:v="urn:schemas-microsoft-com:vml" Requires="v">
                <p:oleObj spid="_x0000_s11618" name="Equation" r:id="rId5" imgW="1015920" imgH="241200" progId="Equation.3">
                  <p:embed/>
                </p:oleObj>
              </mc:Choice>
              <mc:Fallback>
                <p:oleObj name="Equation" r:id="rId5" imgW="1015920" imgH="241200" progId="Equation.3">
                  <p:embed/>
                  <p:pic>
                    <p:nvPicPr>
                      <p:cNvPr id="0" name=""/>
                      <p:cNvPicPr/>
                      <p:nvPr/>
                    </p:nvPicPr>
                    <p:blipFill>
                      <a:blip r:embed="rId6"/>
                      <a:stretch>
                        <a:fillRect/>
                      </a:stretch>
                    </p:blipFill>
                    <p:spPr>
                      <a:xfrm>
                        <a:off x="247326" y="4956113"/>
                        <a:ext cx="2222500" cy="52779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29632671"/>
              </p:ext>
            </p:extLst>
          </p:nvPr>
        </p:nvGraphicFramePr>
        <p:xfrm>
          <a:off x="4987666" y="4894876"/>
          <a:ext cx="2047875" cy="492125"/>
        </p:xfrm>
        <a:graphic>
          <a:graphicData uri="http://schemas.openxmlformats.org/presentationml/2006/ole">
            <mc:AlternateContent xmlns:mc="http://schemas.openxmlformats.org/markup-compatibility/2006">
              <mc:Choice xmlns:v="urn:schemas-microsoft-com:vml" Requires="v">
                <p:oleObj spid="_x0000_s11619" name="Equation" r:id="rId7" imgW="1002960" imgH="241200" progId="Equation.3">
                  <p:embed/>
                </p:oleObj>
              </mc:Choice>
              <mc:Fallback>
                <p:oleObj name="Equation" r:id="rId7" imgW="1002960" imgH="241200" progId="Equation.3">
                  <p:embed/>
                  <p:pic>
                    <p:nvPicPr>
                      <p:cNvPr id="0" name=""/>
                      <p:cNvPicPr/>
                      <p:nvPr/>
                    </p:nvPicPr>
                    <p:blipFill>
                      <a:blip r:embed="rId8"/>
                      <a:stretch>
                        <a:fillRect/>
                      </a:stretch>
                    </p:blipFill>
                    <p:spPr>
                      <a:xfrm>
                        <a:off x="4987666" y="4894876"/>
                        <a:ext cx="2047875" cy="4921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043380846"/>
              </p:ext>
            </p:extLst>
          </p:nvPr>
        </p:nvGraphicFramePr>
        <p:xfrm>
          <a:off x="4996896" y="5536957"/>
          <a:ext cx="3871913" cy="477838"/>
        </p:xfrm>
        <a:graphic>
          <a:graphicData uri="http://schemas.openxmlformats.org/presentationml/2006/ole">
            <mc:AlternateContent xmlns:mc="http://schemas.openxmlformats.org/markup-compatibility/2006">
              <mc:Choice xmlns:v="urn:schemas-microsoft-com:vml" Requires="v">
                <p:oleObj spid="_x0000_s11620" name="Equation" r:id="rId9" imgW="1955520" imgH="241200" progId="Equation.3">
                  <p:embed/>
                </p:oleObj>
              </mc:Choice>
              <mc:Fallback>
                <p:oleObj name="Equation" r:id="rId9" imgW="1955520" imgH="241200" progId="Equation.3">
                  <p:embed/>
                  <p:pic>
                    <p:nvPicPr>
                      <p:cNvPr id="0" name=""/>
                      <p:cNvPicPr/>
                      <p:nvPr/>
                    </p:nvPicPr>
                    <p:blipFill>
                      <a:blip r:embed="rId10"/>
                      <a:stretch>
                        <a:fillRect/>
                      </a:stretch>
                    </p:blipFill>
                    <p:spPr>
                      <a:xfrm>
                        <a:off x="4996896" y="5536957"/>
                        <a:ext cx="3871913" cy="477838"/>
                      </a:xfrm>
                      <a:prstGeom prst="rect">
                        <a:avLst/>
                      </a:prstGeom>
                      <a:solidFill>
                        <a:schemeClr val="accent2"/>
                      </a:solidFill>
                    </p:spPr>
                  </p:pic>
                </p:oleObj>
              </mc:Fallback>
            </mc:AlternateContent>
          </a:graphicData>
        </a:graphic>
      </p:graphicFrame>
      <p:grpSp>
        <p:nvGrpSpPr>
          <p:cNvPr id="28" name="Group 27"/>
          <p:cNvGrpSpPr/>
          <p:nvPr/>
        </p:nvGrpSpPr>
        <p:grpSpPr>
          <a:xfrm>
            <a:off x="3021674" y="1374884"/>
            <a:ext cx="3557852" cy="2801508"/>
            <a:chOff x="5020998" y="1426389"/>
            <a:chExt cx="3557852" cy="2801508"/>
          </a:xfrm>
        </p:grpSpPr>
        <p:grpSp>
          <p:nvGrpSpPr>
            <p:cNvPr id="13" name="Group 12"/>
            <p:cNvGrpSpPr/>
            <p:nvPr/>
          </p:nvGrpSpPr>
          <p:grpSpPr>
            <a:xfrm>
              <a:off x="7121525" y="1426389"/>
              <a:ext cx="1457325" cy="685800"/>
              <a:chOff x="904875" y="5029200"/>
              <a:chExt cx="1457325" cy="685800"/>
            </a:xfrm>
          </p:grpSpPr>
          <p:sp>
            <p:nvSpPr>
              <p:cNvPr id="24" name="Rectangle 23"/>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i</a:t>
                </a:r>
                <a:endParaRPr lang="en-GB" sz="2400" i="1" dirty="0">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6019800" y="2491761"/>
              <a:ext cx="1516431" cy="685800"/>
              <a:chOff x="904875" y="5030087"/>
              <a:chExt cx="1516431" cy="685800"/>
            </a:xfrm>
          </p:grpSpPr>
          <p:sp>
            <p:nvSpPr>
              <p:cNvPr id="22" name="Rectangle 21"/>
              <p:cNvSpPr/>
              <p:nvPr/>
            </p:nvSpPr>
            <p:spPr>
              <a:xfrm>
                <a:off x="973506" y="5030087"/>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j</a:t>
                </a:r>
                <a:endParaRPr lang="en-GB" sz="2400" i="1" dirty="0">
                  <a:latin typeface="Times New Roman" panose="02020603050405020304" pitchFamily="18" charset="0"/>
                  <a:cs typeface="Times New Roman" panose="02020603050405020304" pitchFamily="18" charset="0"/>
                </a:endParaRPr>
              </a:p>
            </p:txBody>
          </p:sp>
        </p:grpSp>
        <p:grpSp>
          <p:nvGrpSpPr>
            <p:cNvPr id="15" name="Group 14"/>
            <p:cNvGrpSpPr/>
            <p:nvPr/>
          </p:nvGrpSpPr>
          <p:grpSpPr>
            <a:xfrm>
              <a:off x="5020998" y="3542097"/>
              <a:ext cx="1457325" cy="685800"/>
              <a:chOff x="904875" y="5029200"/>
              <a:chExt cx="1457325" cy="685800"/>
            </a:xfrm>
          </p:grpSpPr>
          <p:sp>
            <p:nvSpPr>
              <p:cNvPr id="20" name="Rectangle 19"/>
              <p:cNvSpPr/>
              <p:nvPr/>
            </p:nvSpPr>
            <p:spPr>
              <a:xfrm>
                <a:off x="914400" y="5029200"/>
                <a:ext cx="1447800" cy="685800"/>
              </a:xfrm>
              <a:prstGeom prst="rect">
                <a:avLst/>
              </a:prstGeom>
              <a:noFill/>
              <a:ln w="19050">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904875" y="5158859"/>
                <a:ext cx="14478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Activity </a:t>
                </a:r>
                <a:r>
                  <a:rPr lang="en-US" sz="2400" i="1" dirty="0" smtClean="0">
                    <a:latin typeface="Times New Roman" panose="02020603050405020304" pitchFamily="18" charset="0"/>
                    <a:cs typeface="Times New Roman" panose="02020603050405020304" pitchFamily="18" charset="0"/>
                  </a:rPr>
                  <a:t>k</a:t>
                </a:r>
                <a:endParaRPr lang="en-GB" sz="2400" i="1" dirty="0">
                  <a:latin typeface="Times New Roman" panose="02020603050405020304" pitchFamily="18" charset="0"/>
                  <a:cs typeface="Times New Roman" panose="02020603050405020304" pitchFamily="18" charset="0"/>
                </a:endParaRPr>
              </a:p>
            </p:txBody>
          </p:sp>
        </p:grpSp>
        <p:sp>
          <p:nvSpPr>
            <p:cNvPr id="16" name="TextBox 15"/>
            <p:cNvSpPr txBox="1"/>
            <p:nvPr/>
          </p:nvSpPr>
          <p:spPr>
            <a:xfrm>
              <a:off x="6439327" y="1965266"/>
              <a:ext cx="755836"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SF</a:t>
              </a:r>
              <a:r>
                <a:rPr lang="en-US" sz="2400" i="1" baseline="-25000" dirty="0" err="1" smtClean="0">
                  <a:latin typeface="Times New Roman" panose="02020603050405020304" pitchFamily="18" charset="0"/>
                  <a:cs typeface="Times New Roman" panose="02020603050405020304" pitchFamily="18" charset="0"/>
                </a:rPr>
                <a:t>ij</a:t>
              </a:r>
              <a:endParaRPr lang="en-GB" sz="2400" i="1" baseline="-25000" dirty="0">
                <a:latin typeface="Times New Roman" panose="02020603050405020304" pitchFamily="18" charset="0"/>
                <a:cs typeface="Times New Roman" panose="02020603050405020304" pitchFamily="18" charset="0"/>
              </a:endParaRPr>
            </a:p>
          </p:txBody>
        </p:sp>
        <p:sp>
          <p:nvSpPr>
            <p:cNvPr id="6" name="Freeform 5"/>
            <p:cNvSpPr/>
            <p:nvPr/>
          </p:nvSpPr>
          <p:spPr>
            <a:xfrm>
              <a:off x="7089189" y="2114550"/>
              <a:ext cx="435561" cy="371475"/>
            </a:xfrm>
            <a:custGeom>
              <a:avLst/>
              <a:gdLst>
                <a:gd name="connsiteX0" fmla="*/ 45036 w 435561"/>
                <a:gd name="connsiteY0" fmla="*/ 0 h 371475"/>
                <a:gd name="connsiteX1" fmla="*/ 35511 w 435561"/>
                <a:gd name="connsiteY1" fmla="*/ 209550 h 371475"/>
                <a:gd name="connsiteX2" fmla="*/ 435561 w 435561"/>
                <a:gd name="connsiteY2" fmla="*/ 371475 h 371475"/>
              </a:gdLst>
              <a:ahLst/>
              <a:cxnLst>
                <a:cxn ang="0">
                  <a:pos x="connsiteX0" y="connsiteY0"/>
                </a:cxn>
                <a:cxn ang="0">
                  <a:pos x="connsiteX1" y="connsiteY1"/>
                </a:cxn>
                <a:cxn ang="0">
                  <a:pos x="connsiteX2" y="connsiteY2"/>
                </a:cxn>
              </a:cxnLst>
              <a:rect l="l" t="t" r="r" b="b"/>
              <a:pathLst>
                <a:path w="435561" h="371475">
                  <a:moveTo>
                    <a:pt x="45036" y="0"/>
                  </a:moveTo>
                  <a:cubicBezTo>
                    <a:pt x="7730" y="73819"/>
                    <a:pt x="-29576" y="147638"/>
                    <a:pt x="35511" y="209550"/>
                  </a:cubicBezTo>
                  <a:cubicBezTo>
                    <a:pt x="100598" y="271462"/>
                    <a:pt x="340311" y="344488"/>
                    <a:pt x="435561" y="371475"/>
                  </a:cubicBezTo>
                </a:path>
              </a:pathLst>
            </a:custGeom>
            <a:noFill/>
            <a:ln w="19050">
              <a:solidFill>
                <a:schemeClr val="tx2"/>
              </a:solidFill>
              <a:prstDash val="soli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6042762" y="3170622"/>
              <a:ext cx="435561" cy="371475"/>
            </a:xfrm>
            <a:custGeom>
              <a:avLst/>
              <a:gdLst>
                <a:gd name="connsiteX0" fmla="*/ 45036 w 435561"/>
                <a:gd name="connsiteY0" fmla="*/ 0 h 371475"/>
                <a:gd name="connsiteX1" fmla="*/ 35511 w 435561"/>
                <a:gd name="connsiteY1" fmla="*/ 209550 h 371475"/>
                <a:gd name="connsiteX2" fmla="*/ 435561 w 435561"/>
                <a:gd name="connsiteY2" fmla="*/ 371475 h 371475"/>
              </a:gdLst>
              <a:ahLst/>
              <a:cxnLst>
                <a:cxn ang="0">
                  <a:pos x="connsiteX0" y="connsiteY0"/>
                </a:cxn>
                <a:cxn ang="0">
                  <a:pos x="connsiteX1" y="connsiteY1"/>
                </a:cxn>
                <a:cxn ang="0">
                  <a:pos x="connsiteX2" y="connsiteY2"/>
                </a:cxn>
              </a:cxnLst>
              <a:rect l="l" t="t" r="r" b="b"/>
              <a:pathLst>
                <a:path w="435561" h="371475">
                  <a:moveTo>
                    <a:pt x="45036" y="0"/>
                  </a:moveTo>
                  <a:cubicBezTo>
                    <a:pt x="7730" y="73819"/>
                    <a:pt x="-29576" y="147638"/>
                    <a:pt x="35511" y="209550"/>
                  </a:cubicBezTo>
                  <a:cubicBezTo>
                    <a:pt x="100598" y="271462"/>
                    <a:pt x="340311" y="344488"/>
                    <a:pt x="435561" y="371475"/>
                  </a:cubicBezTo>
                </a:path>
              </a:pathLst>
            </a:custGeom>
            <a:noFill/>
            <a:ln w="19050">
              <a:solidFill>
                <a:schemeClr val="tx2"/>
              </a:solidFill>
              <a:prstDash val="soli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5413282" y="3040963"/>
              <a:ext cx="755836" cy="461665"/>
            </a:xfrm>
            <a:prstGeom prst="rect">
              <a:avLst/>
            </a:prstGeom>
            <a:noFill/>
          </p:spPr>
          <p:txBody>
            <a:bodyPr wrap="square" rtlCol="0">
              <a:spAutoFit/>
            </a:bodyPr>
            <a:lstStyle/>
            <a:p>
              <a:r>
                <a:rPr lang="en-US" sz="2400" i="1" dirty="0" err="1" smtClean="0">
                  <a:latin typeface="Times New Roman" panose="02020603050405020304" pitchFamily="18" charset="0"/>
                  <a:cs typeface="Times New Roman" panose="02020603050405020304" pitchFamily="18" charset="0"/>
                </a:rPr>
                <a:t>SF</a:t>
              </a:r>
              <a:r>
                <a:rPr lang="en-US" sz="2400" i="1" baseline="-25000" dirty="0" err="1" smtClean="0">
                  <a:latin typeface="Times New Roman" panose="02020603050405020304" pitchFamily="18" charset="0"/>
                  <a:cs typeface="Times New Roman" panose="02020603050405020304" pitchFamily="18" charset="0"/>
                </a:rPr>
                <a:t>jk</a:t>
              </a:r>
              <a:endParaRPr lang="en-GB" sz="2400" i="1" baseline="-25000" dirty="0">
                <a:latin typeface="Times New Roman" panose="02020603050405020304" pitchFamily="18" charset="0"/>
                <a:cs typeface="Times New Roman" panose="02020603050405020304" pitchFamily="18" charset="0"/>
              </a:endParaRPr>
            </a:p>
          </p:txBody>
        </p:sp>
      </p:grpSp>
      <p:graphicFrame>
        <p:nvGraphicFramePr>
          <p:cNvPr id="29" name="Object 28"/>
          <p:cNvGraphicFramePr>
            <a:graphicFrameLocks noChangeAspect="1"/>
          </p:cNvGraphicFramePr>
          <p:nvPr>
            <p:extLst>
              <p:ext uri="{D42A27DB-BD31-4B8C-83A1-F6EECF244321}">
                <p14:modId xmlns:p14="http://schemas.microsoft.com/office/powerpoint/2010/main" val="3599438435"/>
              </p:ext>
            </p:extLst>
          </p:nvPr>
        </p:nvGraphicFramePr>
        <p:xfrm>
          <a:off x="157163" y="1609725"/>
          <a:ext cx="3976687" cy="449263"/>
        </p:xfrm>
        <a:graphic>
          <a:graphicData uri="http://schemas.openxmlformats.org/presentationml/2006/ole">
            <mc:AlternateContent xmlns:mc="http://schemas.openxmlformats.org/markup-compatibility/2006">
              <mc:Choice xmlns:v="urn:schemas-microsoft-com:vml" Requires="v">
                <p:oleObj spid="_x0000_s11621" name="Equation" r:id="rId11" imgW="2133360" imgH="241200" progId="Equation.3">
                  <p:embed/>
                </p:oleObj>
              </mc:Choice>
              <mc:Fallback>
                <p:oleObj name="Equation" r:id="rId11" imgW="2133360" imgH="241200" progId="Equation.3">
                  <p:embed/>
                  <p:pic>
                    <p:nvPicPr>
                      <p:cNvPr id="0" name=""/>
                      <p:cNvPicPr/>
                      <p:nvPr/>
                    </p:nvPicPr>
                    <p:blipFill>
                      <a:blip r:embed="rId12"/>
                      <a:stretch>
                        <a:fillRect/>
                      </a:stretch>
                    </p:blipFill>
                    <p:spPr>
                      <a:xfrm>
                        <a:off x="157163" y="1609725"/>
                        <a:ext cx="3976687" cy="449263"/>
                      </a:xfrm>
                      <a:prstGeom prst="rect">
                        <a:avLst/>
                      </a:prstGeom>
                    </p:spPr>
                  </p:pic>
                </p:oleObj>
              </mc:Fallback>
            </mc:AlternateContent>
          </a:graphicData>
        </a:graphic>
      </p:graphicFrame>
    </p:spTree>
    <p:extLst>
      <p:ext uri="{BB962C8B-B14F-4D97-AF65-F5344CB8AC3E}">
        <p14:creationId xmlns:p14="http://schemas.microsoft.com/office/powerpoint/2010/main" val="112473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A4C6D2-5977-44AE-8B4D-3745800C3303}">
  <ds:schemaRefs>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sharepoint/v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5574</TotalTime>
  <Words>2039</Words>
  <Application>Microsoft Office PowerPoint</Application>
  <PresentationFormat>On-screen Show (4:3)</PresentationFormat>
  <Paragraphs>785</Paragraphs>
  <Slides>39</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1" baseType="lpstr">
      <vt:lpstr>Agency FB</vt:lpstr>
      <vt:lpstr>Algerian</vt:lpstr>
      <vt:lpstr>Arial</vt:lpstr>
      <vt:lpstr>Calibri</vt:lpstr>
      <vt:lpstr>Georgia</vt:lpstr>
      <vt:lpstr>Times New Roman</vt:lpstr>
      <vt:lpstr>Traditional Arabic</vt:lpstr>
      <vt:lpstr>Wingdings</vt:lpstr>
      <vt:lpstr>Wingdings 2</vt:lpstr>
      <vt:lpstr>Civic</vt:lpstr>
      <vt:lpstr>Equation</vt:lpstr>
      <vt:lpstr>Worksheet</vt:lpstr>
      <vt:lpstr>ENGINEERING MANAGEMENT (GE 404)</vt:lpstr>
      <vt:lpstr>Objectives of the Present lecture</vt:lpstr>
      <vt:lpstr>Precedence Diagramming</vt:lpstr>
      <vt:lpstr>Activity Relationships</vt:lpstr>
      <vt:lpstr>Lag</vt:lpstr>
      <vt:lpstr>Finish-to-Start Activity Precedence Relationships with Lag Values</vt:lpstr>
      <vt:lpstr>Start-to-Start Activity Precedence Relationships with Lag Values</vt:lpstr>
      <vt:lpstr>Finish-to-Finish Activity Precedence Relationships with Lag Values</vt:lpstr>
      <vt:lpstr>Start-to-Finish Activity Precedence Relationships with Lag Values</vt:lpstr>
      <vt:lpstr>Note on SFij</vt:lpstr>
      <vt:lpstr>Summary</vt:lpstr>
      <vt:lpstr>Generalized Equations</vt:lpstr>
      <vt:lpstr>  Composite Start-to-Start and Finish-to-Finish (ZZij)Activity Precedence Relationships with Lag Values</vt:lpstr>
      <vt:lpstr>Representation</vt:lpstr>
      <vt:lpstr>Free and Total Floats in Overlapping Networks</vt:lpstr>
      <vt:lpstr>Problem-1</vt:lpstr>
      <vt:lpstr>Solution Step-1: Network diagram</vt:lpstr>
      <vt:lpstr>Step-2: Forward Pass Computations</vt:lpstr>
      <vt:lpstr>PowerPoint Presentation</vt:lpstr>
      <vt:lpstr>Contd.</vt:lpstr>
      <vt:lpstr>Step-3 Backward Pass Computations</vt:lpstr>
      <vt:lpstr>PowerPoint Presentation</vt:lpstr>
      <vt:lpstr>Step 4: Slack time (Float time)</vt:lpstr>
      <vt:lpstr>Problem-2</vt:lpstr>
      <vt:lpstr>Solution Step-1: Calculate ES and EF</vt:lpstr>
      <vt:lpstr>Step-2: Calculate LS and LF</vt:lpstr>
      <vt:lpstr>Step-3: Calculate Total float</vt:lpstr>
      <vt:lpstr>Step 4: Indicate critical activities</vt:lpstr>
      <vt:lpstr>Problem-3</vt:lpstr>
      <vt:lpstr>Solution Step-1: ES and EF Calculations</vt:lpstr>
      <vt:lpstr>Step-2: LF and LS Calculations</vt:lpstr>
      <vt:lpstr>Contd.</vt:lpstr>
      <vt:lpstr>Step-3: FF Calculations</vt:lpstr>
      <vt:lpstr>Final Answer</vt:lpstr>
      <vt:lpstr>Hammock Activity</vt:lpstr>
      <vt:lpstr>Milestones</vt:lpstr>
      <vt:lpstr>Shortening of Project Duration</vt:lpstr>
      <vt:lpstr>Further Reading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cp:lastModifiedBy>
  <cp:revision>249</cp:revision>
  <cp:lastPrinted>2016-10-16T11:05:27Z</cp:lastPrinted>
  <dcterms:modified xsi:type="dcterms:W3CDTF">2016-10-25T05:30:34Z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