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22"/>
  </p:notesMasterIdLst>
  <p:handoutMasterIdLst>
    <p:handoutMasterId r:id="rId23"/>
  </p:handoutMasterIdLst>
  <p:sldIdLst>
    <p:sldId id="285" r:id="rId5"/>
    <p:sldId id="286" r:id="rId6"/>
    <p:sldId id="287" r:id="rId7"/>
    <p:sldId id="670" r:id="rId8"/>
    <p:sldId id="693" r:id="rId9"/>
    <p:sldId id="694" r:id="rId10"/>
    <p:sldId id="695" r:id="rId11"/>
    <p:sldId id="696" r:id="rId12"/>
    <p:sldId id="697" r:id="rId13"/>
    <p:sldId id="698" r:id="rId14"/>
    <p:sldId id="699" r:id="rId15"/>
    <p:sldId id="700" r:id="rId16"/>
    <p:sldId id="701" r:id="rId17"/>
    <p:sldId id="702" r:id="rId18"/>
    <p:sldId id="703" r:id="rId19"/>
    <p:sldId id="290" r:id="rId20"/>
    <p:sldId id="270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4BC"/>
    <a:srgbClr val="333300"/>
    <a:srgbClr val="2F0765"/>
    <a:srgbClr val="0033CC"/>
    <a:srgbClr val="3BC828"/>
    <a:srgbClr val="FF33CC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5631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672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672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Trade-off (between something and something) the act of balancing two things that are opposed to each other</a:t>
            </a:r>
          </a:p>
          <a:p>
            <a:r>
              <a:rPr lang="en-GB" i="1" dirty="0" smtClean="0"/>
              <a:t>a trade-off between increased production and a reduction in quality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39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E8E7-6217-4EE7-A0EF-AD822B8B8BFA}" type="datetime4">
              <a:rPr lang="en-US" smtClean="0"/>
              <a:t>April 14, 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13F-5E78-4DC3-BB4F-9474E4E1A8A9}" type="datetime4">
              <a:rPr lang="en-US" smtClean="0"/>
              <a:t>April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07FC-19B1-4DA3-ADF8-8AA20B0C1E40}" type="datetime4">
              <a:rPr lang="en-US" smtClean="0"/>
              <a:t>April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April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C29-66A5-4FA7-8FF0-2892DD250A82}" type="datetime4">
              <a:rPr lang="en-US" smtClean="0"/>
              <a:t>April 14, 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4E8079-3B8F-4EC5-B4CA-071C7A35C476}" type="datetime4">
              <a:rPr lang="en-US" smtClean="0"/>
              <a:t>April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80D0-5611-4D75-A817-A87D213CBE85}" type="datetime4">
              <a:rPr lang="en-US" smtClean="0"/>
              <a:t>April 14,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E2E6-52F6-47E6-BD6C-EF98A01C7EEF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6D9F-A4EE-4B23-AD30-37827965470E}" type="datetime4">
              <a:rPr lang="en-US" smtClean="0"/>
              <a:t>April 14,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CBE1-6F08-43E9-A8E1-463228EC2804}" type="datetime4">
              <a:rPr lang="en-US" smtClean="0"/>
              <a:t>April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A652B5-81CC-4C6F-A37E-0C88E5F243DE}" type="datetime4">
              <a:rPr lang="en-US" smtClean="0"/>
              <a:t>April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EE3C43-E95D-47DA-AA9B-414A5E5DE8D5}" type="datetime4">
              <a:rPr lang="en-US" smtClean="0"/>
              <a:t>April 14,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1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686800" cy="14478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</a:rPr>
              <a:t>Lecture #</a:t>
            </a:r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11</a:t>
            </a:r>
          </a:p>
          <a:p>
            <a:r>
              <a:rPr lang="en-US" sz="3200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>Project Time-Control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5FE2-5C1F-4C44-8AD2-D51742E13891}" type="datetime4">
              <a:rPr lang="en-US" smtClean="0"/>
              <a:t>April 14, 2016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3B51-63E8-4965-8E9C-542AB5A98F24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ENGINEERING MANAGEMENT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(GE 404)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Contd.</a:t>
            </a:r>
            <a:endParaRPr lang="en-GB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Progress Narrative</a:t>
            </a:r>
            <a:endParaRPr lang="de-DE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accompany weekly progress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of projected project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statement about time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or low float activities in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</a:t>
            </a: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trouble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spots </a:t>
            </a: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Exceptionally well project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endParaRPr lang="de-DE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29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Compare and Analysis of Project Progress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 primarily with determining the effect of the latest information on the project completion date and any milestone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lvl="1" indent="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kern="0" baseline="5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 quick and simple check for critical activities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lvl="1" indent="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kern="0" baseline="5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Check the possibility of a new critical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Clr>
                <a:srgbClr val="CC3300"/>
              </a:buClr>
              <a:buNone/>
              <a:defRPr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Clr>
                <a:srgbClr val="CC3300"/>
              </a:buClr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 of Danger</a:t>
            </a:r>
          </a:p>
          <a:p>
            <a:pPr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20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</a:t>
            </a:r>
            <a:r>
              <a:rPr lang="en-US" sz="20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behind LS </a:t>
            </a:r>
            <a:r>
              <a:rPr lang="en-US" sz="20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000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2000" dirty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availability </a:t>
            </a:r>
            <a:r>
              <a:rPr lang="en-US" sz="2000" dirty="0" smtClean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delays</a:t>
            </a:r>
            <a:endParaRPr lang="en-US" sz="2000" dirty="0">
              <a:solidFill>
                <a:srgbClr val="2F07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200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Realizing that time duration of future activities have been materially </a:t>
            </a:r>
            <a:r>
              <a:rPr lang="en-US" sz="2000" dirty="0" smtClean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underestimated</a:t>
            </a:r>
            <a:endParaRPr lang="en-US" sz="2000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logic becomes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9383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Corrective Actions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April 14,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1800"/>
              </a:spcBef>
              <a:buClr>
                <a:srgbClr val="CC3300"/>
              </a:buClr>
              <a:defRPr/>
            </a:pPr>
            <a:r>
              <a:rPr lang="en-US" sz="2400" kern="0" dirty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there are small delays that are within network time contingency, no action is usually </a:t>
            </a:r>
            <a:r>
              <a:rPr lang="en-US" sz="2400" kern="0" dirty="0" smtClean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endParaRPr lang="en-US" sz="2400" kern="0" dirty="0">
              <a:solidFill>
                <a:srgbClr val="2F07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800"/>
              </a:spcBef>
              <a:buClr>
                <a:srgbClr val="CC3300"/>
              </a:buClr>
              <a:defRPr/>
            </a:pPr>
            <a:r>
              <a:rPr lang="en-US" sz="2400" kern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Otherwise use Time Reduction Technique to bring project back on </a:t>
            </a:r>
            <a:r>
              <a:rPr lang="en-US" sz="2400" kern="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400" kern="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800"/>
              </a:spcBef>
              <a:buClr>
                <a:srgbClr val="CC3300"/>
              </a:buClr>
              <a:defRPr/>
            </a:pPr>
            <a:r>
              <a:rPr lang="en-US" sz="24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periodic (Weekly, biweekly</a:t>
            </a:r>
            <a:r>
              <a:rPr lang="en-US" sz="24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 monthly) </a:t>
            </a:r>
            <a:r>
              <a:rPr lang="en-US" sz="24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progress meetings with </a:t>
            </a:r>
            <a:r>
              <a:rPr lang="en-US" sz="24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sz="24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managers, field supervisors, major subcontractors, material suppliers, and owner representative to enhance time management </a:t>
            </a:r>
            <a:r>
              <a:rPr lang="en-US" sz="24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endParaRPr lang="en-US" sz="24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27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Network Updating (Rescheduling)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 with determining the effect of schedule deviations and plan changes on the portions of the project yet to be constructed</a:t>
            </a:r>
          </a:p>
          <a:p>
            <a:pPr algn="just"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20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requires making </a:t>
            </a:r>
            <a:r>
              <a:rPr lang="en-US" sz="20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 network corrections and re-computing activity times and float </a:t>
            </a:r>
            <a:r>
              <a:rPr lang="en-US" sz="20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endParaRPr lang="en-US" sz="2000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rgbClr val="CC3300"/>
              </a:buClr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required for Rescheduling</a:t>
            </a:r>
            <a:endParaRPr lang="en-US" sz="2000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18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activities to be 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endParaRPr lang="en-US" sz="18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1800" kern="0" dirty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 activities to be </a:t>
            </a:r>
            <a:r>
              <a:rPr lang="en-US" sz="1800" kern="0" dirty="0" smtClean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deleted</a:t>
            </a:r>
            <a:endParaRPr lang="en-US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1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resource availability and delivery </a:t>
            </a:r>
            <a:r>
              <a:rPr lang="en-US" sz="18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dates</a:t>
            </a:r>
            <a:endParaRPr lang="en-US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job </a:t>
            </a:r>
            <a:r>
              <a:rPr lang="en-US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</a:t>
            </a:r>
            <a:endParaRPr lang="en-US" sz="1800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estimate of the time </a:t>
            </a:r>
            <a:r>
              <a:rPr lang="en-US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(for completing unfinished activities)</a:t>
            </a:r>
            <a:endParaRPr lang="en-US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scope of </a:t>
            </a:r>
            <a:r>
              <a:rPr lang="en-US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etc.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8190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Problem-1</a:t>
            </a:r>
            <a:endParaRPr lang="en-GB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6670" y="1310999"/>
            <a:ext cx="86687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sz="16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initial AON diagram for a small engineering project is shown below with its planned activity times in days. </a:t>
            </a:r>
            <a:r>
              <a:rPr lang="en-GB" sz="1600" b="1" i="1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15</a:t>
            </a:r>
            <a:r>
              <a:rPr lang="en-GB" sz="1600" b="1" i="1" baseline="300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600" b="1" i="1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day, </a:t>
            </a:r>
            <a:r>
              <a:rPr lang="en-GB" sz="16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progress report gives you the following information:</a:t>
            </a: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6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“A” was completed on </a:t>
            </a:r>
            <a:r>
              <a:rPr lang="en-GB" sz="16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1600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6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“B” started as planned but four days were lost due to waiting for the required </a:t>
            </a:r>
            <a:r>
              <a:rPr lang="en-GB" sz="16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en-US" sz="1600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6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“C” was completed one day </a:t>
            </a:r>
            <a:r>
              <a:rPr lang="en-GB" sz="16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earlier</a:t>
            </a:r>
            <a:endParaRPr lang="en-US" sz="1600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6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remaining duration of Activity “D” is 2 </a:t>
            </a:r>
            <a:r>
              <a:rPr lang="en-GB" sz="16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endParaRPr lang="en-US" sz="1600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6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activity “H” will be reduced to 12 days instead of 17 days.</a:t>
            </a:r>
            <a:endParaRPr lang="en-US" sz="1600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6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activity “F” cannot start until the morning of day </a:t>
            </a:r>
            <a:r>
              <a:rPr lang="en-GB" sz="16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en-US" sz="1600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6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“Z” is expected to take two days </a:t>
            </a:r>
            <a:r>
              <a:rPr lang="en-GB" sz="16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endParaRPr lang="en-US" sz="1600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6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owner requirement the volume of work of activity “X” will be increased by 50</a:t>
            </a:r>
            <a:r>
              <a:rPr lang="en-GB" sz="16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1600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4267200"/>
            <a:ext cx="3883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 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updated AON diagram, calculate the early and late start times of each activity, and indicate the critical path.</a:t>
            </a:r>
            <a:endParaRPr lang="en-US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398" y="3902709"/>
            <a:ext cx="4395554" cy="24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6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E2E6-52F6-47E6-BD6C-EF98A01C7EEF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400800" y="228601"/>
            <a:ext cx="2133600" cy="381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Solution</a:t>
            </a:r>
            <a:endParaRPr lang="en-GB" sz="2400" b="1" dirty="0"/>
          </a:p>
        </p:txBody>
      </p:sp>
      <p:graphicFrame>
        <p:nvGraphicFramePr>
          <p:cNvPr id="7" name="Object 1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970702"/>
              </p:ext>
            </p:extLst>
          </p:nvPr>
        </p:nvGraphicFramePr>
        <p:xfrm>
          <a:off x="533400" y="642258"/>
          <a:ext cx="7680325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Worksheet" r:id="rId4" imgW="7315110" imgH="3438435" progId="Excel.Sheet.8">
                  <p:embed/>
                </p:oleObj>
              </mc:Choice>
              <mc:Fallback>
                <p:oleObj name="Worksheet" r:id="rId4" imgW="7315110" imgH="343843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42258"/>
                        <a:ext cx="7680325" cy="4270375"/>
                      </a:xfrm>
                      <a:prstGeom prst="rect">
                        <a:avLst/>
                      </a:prstGeom>
                      <a:solidFill>
                        <a:srgbClr val="0989B1">
                          <a:lumMod val="20000"/>
                          <a:lumOff val="80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" y="5438281"/>
            <a:ext cx="8300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For activity E: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13-5-18</a:t>
            </a:r>
            <a:r>
              <a:rPr lang="en-US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is changed to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15-3-18 </a:t>
            </a:r>
            <a:r>
              <a:rPr lang="en-US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is changed from 13 to 15 because the current date of rescheduling is Day 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 is changed from 5 to 3 because EF = 18 has to be maintained</a:t>
            </a:r>
            <a:endParaRPr lang="en-GB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029200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In duration cell, mention the time required/ remained w.r.t. date of reporting.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7588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Further Reading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F04A-55C4-417A-8740-7E0554C5847B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87680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362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solidFill>
                  <a:srgbClr val="7030A0"/>
                </a:solidFill>
              </a:rPr>
              <a:t>Jimmie W. </a:t>
            </a:r>
            <a:r>
              <a:rPr lang="en-US" dirty="0" err="1" smtClean="0">
                <a:solidFill>
                  <a:srgbClr val="7030A0"/>
                </a:solidFill>
              </a:rPr>
              <a:t>Hinze</a:t>
            </a:r>
            <a:r>
              <a:rPr lang="en-US" dirty="0" smtClean="0">
                <a:solidFill>
                  <a:srgbClr val="7030A0"/>
                </a:solidFill>
              </a:rPr>
              <a:t>. “Construction Planning and Management,” Fourth Edition, 2012, Pearson.</a:t>
            </a:r>
          </a:p>
          <a:p>
            <a:endParaRPr lang="en-US" i="1" dirty="0">
              <a:solidFill>
                <a:srgbClr val="3A34B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002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more about the Project Monitoring and Control from: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997-4502-4390-83BE-5ECFC0E78014}" type="datetime4">
              <a:rPr lang="en-US" smtClean="0"/>
              <a:t>April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Contents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9CF6-7E8D-48C3-AD72-24377ABD629D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Objectives of the present lecture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Introduction to Project time-control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Process of Project time-control</a:t>
            </a:r>
          </a:p>
          <a:p>
            <a:r>
              <a:rPr lang="en-US" sz="2000" dirty="0" smtClean="0">
                <a:solidFill>
                  <a:srgbClr val="2F0765"/>
                </a:solidFill>
              </a:rPr>
              <a:t>Network updating (rescheduling) 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Problem</a:t>
            </a:r>
          </a:p>
          <a:p>
            <a:r>
              <a:rPr lang="en-US" sz="2000" dirty="0" smtClean="0"/>
              <a:t>Further reading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of the Present lecture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10FE-6EE9-493E-B516-EB0A1ACDAF08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discuss process involved in project time-control</a:t>
            </a:r>
          </a:p>
          <a:p>
            <a:r>
              <a:rPr lang="en-US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explain how to carry out project rescheduling (or Network updating)</a:t>
            </a:r>
            <a:endParaRPr lang="en-US" altLang="en-US" sz="32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0322" y="36847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Project Time-Control</a:t>
            </a:r>
            <a:endParaRPr lang="en-GB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6D9F-A4EE-4B23-AD30-37827965470E}" type="datetime4">
              <a:rPr lang="en-US" smtClean="0"/>
              <a:t>April 14,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altLang="en-US" sz="2400" dirty="0" smtClean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time-control </a:t>
            </a:r>
            <a:r>
              <a:rPr lang="en-US" altLang="en-US" sz="2400" dirty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reduced to two basic components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consists of a means of understanding 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happening on a project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obtaining information about the project by some means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lvl="1"/>
            <a:r>
              <a:rPr lang="en-US" altLang="en-US" sz="2400" dirty="0" smtClean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consists of </a:t>
            </a:r>
            <a:r>
              <a:rPr lang="en-US" altLang="en-US" sz="2400" i="1" dirty="0" smtClean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taken in response to the information</a:t>
            </a:r>
            <a:endParaRPr lang="en-US" altLang="en-US" sz="2400" i="1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0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Process of Project </a:t>
            </a:r>
            <a:r>
              <a:rPr lang="en-US" sz="2800" b="1" dirty="0" smtClean="0"/>
              <a:t>Time-Control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07988" indent="-3429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3000"/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an operational </a:t>
            </a:r>
            <a:r>
              <a:rPr lang="en-US" sz="2400" kern="0" dirty="0" smtClean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400" kern="0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7988" indent="-3429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3000"/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</a:t>
            </a:r>
            <a:r>
              <a:rPr lang="en-US" sz="2400" kern="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progress and </a:t>
            </a:r>
            <a:r>
              <a:rPr lang="en-US" sz="2400" kern="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en-US" sz="2400" kern="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progress</a:t>
            </a:r>
          </a:p>
          <a:p>
            <a:pPr marL="407988" indent="-3429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3000"/>
              <a:buFont typeface="Arial" panose="020B0604020202020204" pitchFamily="34" charset="0"/>
              <a:buChar char="•"/>
              <a:defRPr/>
            </a:pPr>
            <a:r>
              <a:rPr lang="en-US" sz="2400" kern="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</a:t>
            </a:r>
            <a:r>
              <a:rPr lang="en-US" sz="2400" kern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 achievement with </a:t>
            </a:r>
            <a:r>
              <a:rPr lang="en-US" sz="2400" kern="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</a:t>
            </a:r>
            <a:endParaRPr lang="en-US" sz="2400" kern="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7988" indent="-3429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3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 and analyze time progress and </a:t>
            </a:r>
            <a:r>
              <a:rPr lang="en-US" sz="2400" kern="0" dirty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effect on completion date and </a:t>
            </a:r>
            <a:r>
              <a:rPr lang="en-US" sz="2400" kern="0" dirty="0" smtClean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milestones</a:t>
            </a:r>
            <a:endParaRPr lang="en-US" sz="2400" kern="0" dirty="0">
              <a:solidFill>
                <a:srgbClr val="2F07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7988" indent="-3429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3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corrective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</a:p>
          <a:p>
            <a:pPr marL="407988" indent="-3429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3000"/>
              <a:buFont typeface="Arial" panose="020B0604020202020204" pitchFamily="34" charset="0"/>
              <a:buChar char="•"/>
              <a:defRPr/>
            </a:pPr>
            <a:r>
              <a:rPr lang="en-US" sz="2400" kern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 </a:t>
            </a:r>
            <a:r>
              <a:rPr 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corrective </a:t>
            </a:r>
            <a:r>
              <a:rPr lang="en-US" sz="2400" kern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en-US" sz="2400" kern="0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7988" indent="-3429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3000"/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operational </a:t>
            </a:r>
            <a:r>
              <a:rPr lang="en-US" sz="24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de-DE" sz="2400" kern="0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50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Establish Operational Schedule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Autofit/>
          </a:bodyPr>
          <a:lstStyle/>
          <a:p>
            <a:r>
              <a:rPr lang="en-US" sz="2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project control purposes a hierarchy of schedules may be needed, depending on who will use </a:t>
            </a:r>
            <a:r>
              <a:rPr lang="en-US" sz="20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en-US" sz="20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CC3300"/>
              </a:buClr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Dates Schedule </a:t>
            </a:r>
            <a:endParaRPr lang="de-DE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owners and top-level management in terms of MILESTONES or KEY DATES.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CC3300"/>
              </a:buClr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Detailed Schedule</a:t>
            </a:r>
            <a:endParaRPr lang="de-DE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engineers, work supervisors, material suppliers and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subcontractors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schedule of that particular engineer/supervisor work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him with a day-to-day forecast of field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activities and free float values should be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Covers limited time spans (2 weeks or 30 days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Tabular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listings and computer-printed bar charts are common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endParaRPr lang="de-DE" sz="2000" kern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51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Measure and Report Progress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Clr>
                <a:srgbClr val="CC3300"/>
              </a:buClr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Methods:</a:t>
            </a:r>
            <a:endParaRPr lang="en-US" sz="2000" b="1" kern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9112" indent="-342900"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2000" kern="0" dirty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Estimated number of working days </a:t>
            </a:r>
            <a:r>
              <a:rPr lang="en-US" sz="2000" kern="0" dirty="0" smtClean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 </a:t>
            </a:r>
            <a:r>
              <a:rPr lang="en-US" sz="2000" kern="0" dirty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complete the </a:t>
            </a:r>
            <a:r>
              <a:rPr lang="en-US" sz="2000" kern="0" dirty="0" smtClean="0">
                <a:solidFill>
                  <a:srgbClr val="2F0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endParaRPr lang="en-US" sz="2000" kern="0" dirty="0">
              <a:solidFill>
                <a:srgbClr val="2F07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9112" indent="-342900"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2000" kern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Estimated % completion of the </a:t>
            </a:r>
            <a:r>
              <a:rPr lang="en-US" sz="2000" kern="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</a:p>
          <a:p>
            <a:pPr marL="519112" indent="-342900"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2000" kern="0" dirty="0" smtClean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Quantities </a:t>
            </a:r>
            <a:r>
              <a:rPr lang="en-US" sz="20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work units put in </a:t>
            </a:r>
            <a:r>
              <a:rPr lang="en-US" sz="2000" kern="0" dirty="0" smtClean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Clr>
                <a:srgbClr val="CC3300"/>
              </a:buClr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Equations</a:t>
            </a:r>
          </a:p>
          <a:p>
            <a:pPr marL="519112" indent="-342900">
              <a:lnSpc>
                <a:spcPct val="110000"/>
              </a:lnSpc>
              <a:buClr>
                <a:srgbClr val="FF0000"/>
              </a:buClr>
              <a:defRPr/>
            </a:pP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assumption of straight-line variation between time and work accomplishment</a:t>
            </a:r>
            <a:endParaRPr lang="de-DE" sz="20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9112" indent="-342900">
              <a:lnSpc>
                <a:spcPct val="110000"/>
              </a:lnSpc>
              <a:buClr>
                <a:srgbClr val="FF0000"/>
              </a:buClr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 to complete = d (1 - P/100)</a:t>
            </a:r>
          </a:p>
          <a:p>
            <a:pPr marL="519112" indent="-342900">
              <a:lnSpc>
                <a:spcPct val="110000"/>
              </a:lnSpc>
              <a:buClr>
                <a:srgbClr val="FF0000"/>
              </a:buClr>
              <a:defRPr/>
            </a:pPr>
            <a:r>
              <a:rPr lang="en-US" sz="2000" dirty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days to complete = d (1 – (W/T))</a:t>
            </a:r>
          </a:p>
          <a:p>
            <a:pPr marL="820738" lvl="1" indent="0">
              <a:lnSpc>
                <a:spcPct val="110000"/>
              </a:lnSpc>
              <a:buClr>
                <a:srgbClr val="007AC2"/>
              </a:buClr>
              <a:buSzPct val="120000"/>
              <a:buNone/>
              <a:defRPr/>
            </a:pP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total activity duration in working days</a:t>
            </a:r>
          </a:p>
          <a:p>
            <a:pPr marL="820738" lvl="1" indent="0">
              <a:lnSpc>
                <a:spcPct val="110000"/>
              </a:lnSpc>
              <a:buClr>
                <a:srgbClr val="007AC2"/>
              </a:buClr>
              <a:buSzPct val="120000"/>
              <a:buNone/>
              <a:defRPr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estimated percentage of completion</a:t>
            </a:r>
          </a:p>
          <a:p>
            <a:pPr marL="820738" lvl="1" indent="0">
              <a:lnSpc>
                <a:spcPct val="110000"/>
              </a:lnSpc>
              <a:buClr>
                <a:srgbClr val="007AC2"/>
              </a:buClr>
              <a:buSzPct val="120000"/>
              <a:buNone/>
              <a:defRPr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 number of work units put into 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0738" lvl="1" indent="0">
              <a:lnSpc>
                <a:spcPct val="110000"/>
              </a:lnSpc>
              <a:buClr>
                <a:srgbClr val="007AC2"/>
              </a:buClr>
              <a:buSzPct val="120000"/>
              <a:buNone/>
              <a:defRPr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 total number of work units associated with the 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9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Contd.</a:t>
            </a:r>
            <a:endParaRPr lang="en-GB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Weekly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reports</a:t>
            </a:r>
            <a:endParaRPr lang="de-DE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common procedure in many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Listing those activities that started, finished, or were in progress during the week and indicating their stages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include procurement, material delivery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Chose a cutoff date, to be selected to serve both time management and labor cost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22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Contd.</a:t>
            </a:r>
            <a:endParaRPr lang="en-GB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April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Group 5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774432"/>
              </p:ext>
            </p:extLst>
          </p:nvPr>
        </p:nvGraphicFramePr>
        <p:xfrm>
          <a:off x="762000" y="1981200"/>
          <a:ext cx="7907867" cy="3541713"/>
        </p:xfrm>
        <a:graphic>
          <a:graphicData uri="http://schemas.openxmlformats.org/drawingml/2006/table">
            <a:tbl>
              <a:tblPr/>
              <a:tblGrid>
                <a:gridCol w="1922463"/>
                <a:gridCol w="889000"/>
                <a:gridCol w="923925"/>
                <a:gridCol w="1268412"/>
                <a:gridCol w="1230313"/>
                <a:gridCol w="1673754"/>
              </a:tblGrid>
              <a:tr h="1344613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WEEKLY PROGRESS REPORT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  <a:p>
                      <a:pPr marL="0" marR="0" lvl="0" indent="0" algn="justLow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Project: 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Highway bridge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	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Week ending: 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Wednesday, July 21 (working day 27)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Low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Job. No: 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7903-50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		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Prepared by</a:t>
                      </a:r>
                      <a:r>
                        <a:rPr kumimoji="0" lang="en-US" sz="1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: 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K.M.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0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Activity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Activity Number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Date Started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Date Completed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Percent Complete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Working days to complete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A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July 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B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C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130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80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D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July 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July15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E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July 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July 21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8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A4C6D2-5977-44AE-8B4D-3745800C3303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sharepoint/v3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5707</TotalTime>
  <Words>1119</Words>
  <Application>Microsoft Office PowerPoint</Application>
  <PresentationFormat>On-screen Show (4:3)</PresentationFormat>
  <Paragraphs>209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Agency FB</vt:lpstr>
      <vt:lpstr>Algerian</vt:lpstr>
      <vt:lpstr>Arial</vt:lpstr>
      <vt:lpstr>Calibri</vt:lpstr>
      <vt:lpstr>Georgia</vt:lpstr>
      <vt:lpstr>Simplified Arabic</vt:lpstr>
      <vt:lpstr>Times New Roman</vt:lpstr>
      <vt:lpstr>Wingdings</vt:lpstr>
      <vt:lpstr>Wingdings 2</vt:lpstr>
      <vt:lpstr>Civic</vt:lpstr>
      <vt:lpstr>Worksheet</vt:lpstr>
      <vt:lpstr>ENGINEERING MANAGEMENT (GE 404)</vt:lpstr>
      <vt:lpstr>Contents</vt:lpstr>
      <vt:lpstr>Objectives of the Present lecture</vt:lpstr>
      <vt:lpstr>Project Time-Control</vt:lpstr>
      <vt:lpstr>Process of Project Time-Control</vt:lpstr>
      <vt:lpstr>Establish Operational Schedule</vt:lpstr>
      <vt:lpstr>Measure and Report Progress</vt:lpstr>
      <vt:lpstr>Contd.</vt:lpstr>
      <vt:lpstr>Contd.</vt:lpstr>
      <vt:lpstr>Contd.</vt:lpstr>
      <vt:lpstr>Compare and Analysis of Project Progress</vt:lpstr>
      <vt:lpstr>Corrective Actions</vt:lpstr>
      <vt:lpstr>Network Updating (Rescheduling)</vt:lpstr>
      <vt:lpstr>Problem-1</vt:lpstr>
      <vt:lpstr>Solution</vt:lpstr>
      <vt:lpstr>Further Reading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Nadeem Siddiqui</cp:lastModifiedBy>
  <cp:revision>343</cp:revision>
  <cp:lastPrinted>2015-07-07T03:03:52Z</cp:lastPrinted>
  <dcterms:modified xsi:type="dcterms:W3CDTF">2016-04-14T03:33:04Z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