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5"/>
  </p:notesMasterIdLst>
  <p:handoutMasterIdLst>
    <p:handoutMasterId r:id="rId16"/>
  </p:handoutMasterIdLst>
  <p:sldIdLst>
    <p:sldId id="285" r:id="rId5"/>
    <p:sldId id="286" r:id="rId6"/>
    <p:sldId id="287" r:id="rId7"/>
    <p:sldId id="354" r:id="rId8"/>
    <p:sldId id="355" r:id="rId9"/>
    <p:sldId id="356" r:id="rId10"/>
    <p:sldId id="357" r:id="rId11"/>
    <p:sldId id="274" r:id="rId12"/>
    <p:sldId id="358" r:id="rId13"/>
    <p:sldId id="270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SZRQn7P5lC10xTNivSrdQ==" hashData="9kn/OWbzLuOKFdLePTQ93hPps3g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2F0765"/>
    <a:srgbClr val="3A34B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6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03"/>
            <a:ext cx="5852843" cy="43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6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7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6106-6436-4D25-B11A-EC491AC8857B}" type="datetime4">
              <a:rPr lang="en-US" smtClean="0"/>
              <a:t>October 1,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9F1E-32F2-4347-A460-2E0DE6825345}" type="datetime4">
              <a:rPr lang="en-US" smtClean="0"/>
              <a:t>October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C84D-D67F-405D-8F02-DDC9C916D9D3}" type="datetime4">
              <a:rPr lang="en-US" smtClean="0"/>
              <a:t>October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October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3C3B-D46B-4086-A778-75ED1F238ABB}" type="datetime4">
              <a:rPr lang="en-US" smtClean="0"/>
              <a:t>October 1, 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A66CB-D02C-4352-9438-32E88419A0F0}" type="datetime4">
              <a:rPr lang="en-US" smtClean="0"/>
              <a:t>October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50E2-1BB7-47B9-9F37-CBB99C78AA02}" type="datetime4">
              <a:rPr lang="en-US" smtClean="0"/>
              <a:t>October 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7633-2202-4333-88A3-C73158B5D9CC}" type="datetime4">
              <a:rPr lang="en-US" smtClean="0"/>
              <a:t>October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189F-A45A-4278-8221-5404E27FD9B2}" type="datetime4">
              <a:rPr lang="en-US" smtClean="0"/>
              <a:t>October 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79A4-5925-400A-902A-E4078AB3D51D}" type="datetime4">
              <a:rPr lang="en-US" smtClean="0"/>
              <a:t>October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87BA02-9174-47F1-9F0E-28AF7B27923A}" type="datetime4">
              <a:rPr lang="en-US" smtClean="0"/>
              <a:t>October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853859-7F8F-47C9-BF9F-3E8C8DDDF097}" type="datetime4">
              <a:rPr lang="en-US" smtClean="0"/>
              <a:t>October 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 #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on Node</a:t>
            </a:r>
            <a:endParaRPr lang="ar-SA" sz="32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C083-6339-4D6F-8020-72530EE7921C}" type="datetime4">
              <a:rPr lang="en-US" smtClean="0"/>
              <a:t>October 1, 2018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" y="445314"/>
            <a:ext cx="1683185" cy="1398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8955" y="587697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Instructor: </a:t>
            </a:r>
            <a:r>
              <a:rPr lang="en-US" sz="1600" dirty="0" err="1" smtClean="0"/>
              <a:t>Eng.Alothman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2B42-BCDA-440D-946D-9B7B3987D7C1}" type="datetime4">
              <a:rPr lang="en-US" smtClean="0"/>
              <a:t>October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on Node</a:t>
            </a:r>
            <a:endParaRPr lang="ar-SA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6E8-CEC3-42EC-B8DA-5F5718175FE1}" type="datetime4">
              <a:rPr lang="en-US" smtClean="0"/>
              <a:t>October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/>
          <p:cNvSpPr txBox="1">
            <a:spLocks noGrp="1"/>
          </p:cNvSpPr>
          <p:nvPr>
            <p:ph sz="quarter" idx="1"/>
          </p:nvPr>
        </p:nvSpPr>
        <p:spPr>
          <a:xfrm>
            <a:off x="301752" y="1527048"/>
            <a:ext cx="850392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relationships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calculation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projects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efficient</a:t>
            </a: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D18-D95F-4BA4-A1FF-7344F61411AD}" type="datetime4">
              <a:rPr lang="en-US" smtClean="0"/>
              <a:t>October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3701" y="76200"/>
            <a:ext cx="414969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1:</a:t>
            </a:r>
          </a:p>
          <a:p>
            <a:pPr algn="just">
              <a:spcBef>
                <a:spcPct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activity on node diagram for the following project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59371"/>
              </p:ext>
            </p:extLst>
          </p:nvPr>
        </p:nvGraphicFramePr>
        <p:xfrm>
          <a:off x="5105400" y="154746"/>
          <a:ext cx="3887787" cy="234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390"/>
                <a:gridCol w="1251999"/>
                <a:gridCol w="1713398"/>
              </a:tblGrid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(weeks)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, 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, E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98438" y="2149524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</a:t>
            </a:r>
          </a:p>
        </p:txBody>
      </p:sp>
      <p:sp>
        <p:nvSpPr>
          <p:cNvPr id="22" name="Oval 21"/>
          <p:cNvSpPr/>
          <p:nvPr/>
        </p:nvSpPr>
        <p:spPr>
          <a:xfrm>
            <a:off x="1476375" y="2149524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</a:t>
            </a:r>
          </a:p>
        </p:txBody>
      </p:sp>
      <p:sp>
        <p:nvSpPr>
          <p:cNvPr id="23" name="Oval 22"/>
          <p:cNvSpPr/>
          <p:nvPr/>
        </p:nvSpPr>
        <p:spPr>
          <a:xfrm>
            <a:off x="2843213" y="2151111"/>
            <a:ext cx="57467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E</a:t>
            </a:r>
          </a:p>
        </p:txBody>
      </p:sp>
      <p:sp>
        <p:nvSpPr>
          <p:cNvPr id="24" name="Oval 23"/>
          <p:cNvSpPr/>
          <p:nvPr/>
        </p:nvSpPr>
        <p:spPr>
          <a:xfrm>
            <a:off x="4283075" y="2149524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F</a:t>
            </a:r>
          </a:p>
        </p:txBody>
      </p:sp>
      <p:sp>
        <p:nvSpPr>
          <p:cNvPr id="25" name="Oval 24"/>
          <p:cNvSpPr/>
          <p:nvPr/>
        </p:nvSpPr>
        <p:spPr>
          <a:xfrm>
            <a:off x="1476375" y="1285924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1476375" y="3014711"/>
            <a:ext cx="576263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D</a:t>
            </a:r>
          </a:p>
        </p:txBody>
      </p:sp>
      <p:cxnSp>
        <p:nvCxnSpPr>
          <p:cNvPr id="27" name="Straight Arrow Connector 26"/>
          <p:cNvCxnSpPr>
            <a:stCxn id="21" idx="7"/>
            <a:endCxn id="25" idx="2"/>
          </p:cNvCxnSpPr>
          <p:nvPr/>
        </p:nvCxnSpPr>
        <p:spPr>
          <a:xfrm flipV="1">
            <a:off x="690563" y="1574849"/>
            <a:ext cx="785812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6"/>
            <a:endCxn id="22" idx="2"/>
          </p:cNvCxnSpPr>
          <p:nvPr/>
        </p:nvCxnSpPr>
        <p:spPr>
          <a:xfrm>
            <a:off x="774700" y="2438449"/>
            <a:ext cx="701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5"/>
            <a:endCxn id="26" idx="2"/>
          </p:cNvCxnSpPr>
          <p:nvPr/>
        </p:nvCxnSpPr>
        <p:spPr>
          <a:xfrm>
            <a:off x="690563" y="2641649"/>
            <a:ext cx="785812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6"/>
            <a:endCxn id="23" idx="1"/>
          </p:cNvCxnSpPr>
          <p:nvPr/>
        </p:nvCxnSpPr>
        <p:spPr>
          <a:xfrm>
            <a:off x="2052638" y="1574849"/>
            <a:ext cx="874712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6"/>
            <a:endCxn id="23" idx="2"/>
          </p:cNvCxnSpPr>
          <p:nvPr/>
        </p:nvCxnSpPr>
        <p:spPr>
          <a:xfrm>
            <a:off x="2052638" y="2438449"/>
            <a:ext cx="7905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6"/>
            <a:endCxn id="24" idx="3"/>
          </p:cNvCxnSpPr>
          <p:nvPr/>
        </p:nvCxnSpPr>
        <p:spPr>
          <a:xfrm flipV="1">
            <a:off x="2052638" y="2641649"/>
            <a:ext cx="2316162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6"/>
            <a:endCxn id="24" idx="2"/>
          </p:cNvCxnSpPr>
          <p:nvPr/>
        </p:nvCxnSpPr>
        <p:spPr>
          <a:xfrm flipV="1">
            <a:off x="3417888" y="2438449"/>
            <a:ext cx="865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938487"/>
              </p:ext>
            </p:extLst>
          </p:nvPr>
        </p:nvGraphicFramePr>
        <p:xfrm>
          <a:off x="7086600" y="2641649"/>
          <a:ext cx="1873251" cy="1188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417"/>
                <a:gridCol w="624417"/>
                <a:gridCol w="624417"/>
              </a:tblGrid>
              <a:tr h="395817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ctr"/>
                      <a:endParaRPr 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20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>
            <a:stCxn id="60" idx="3"/>
            <a:endCxn id="62" idx="1"/>
          </p:cNvCxnSpPr>
          <p:nvPr/>
        </p:nvCxnSpPr>
        <p:spPr>
          <a:xfrm flipV="1">
            <a:off x="1857376" y="3589386"/>
            <a:ext cx="1019967" cy="1155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0" idx="3"/>
            <a:endCxn id="63" idx="1"/>
          </p:cNvCxnSpPr>
          <p:nvPr/>
        </p:nvCxnSpPr>
        <p:spPr>
          <a:xfrm>
            <a:off x="1857376" y="4744760"/>
            <a:ext cx="9540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0" idx="3"/>
            <a:endCxn id="64" idx="1"/>
          </p:cNvCxnSpPr>
          <p:nvPr/>
        </p:nvCxnSpPr>
        <p:spPr>
          <a:xfrm>
            <a:off x="1857376" y="4744760"/>
            <a:ext cx="1584325" cy="1130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63" idx="3"/>
            <a:endCxn id="65" idx="1"/>
          </p:cNvCxnSpPr>
          <p:nvPr/>
        </p:nvCxnSpPr>
        <p:spPr>
          <a:xfrm>
            <a:off x="3944938" y="4744760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2" idx="3"/>
            <a:endCxn id="65" idx="1"/>
          </p:cNvCxnSpPr>
          <p:nvPr/>
        </p:nvCxnSpPr>
        <p:spPr>
          <a:xfrm>
            <a:off x="3958432" y="3589386"/>
            <a:ext cx="707231" cy="1155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4" idx="3"/>
            <a:endCxn id="66" idx="1"/>
          </p:cNvCxnSpPr>
          <p:nvPr/>
        </p:nvCxnSpPr>
        <p:spPr>
          <a:xfrm flipV="1">
            <a:off x="4594226" y="4744760"/>
            <a:ext cx="3024187" cy="1130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5" idx="3"/>
            <a:endCxn id="66" idx="1"/>
          </p:cNvCxnSpPr>
          <p:nvPr/>
        </p:nvCxnSpPr>
        <p:spPr>
          <a:xfrm>
            <a:off x="5800725" y="4744760"/>
            <a:ext cx="18176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43785"/>
              </p:ext>
            </p:extLst>
          </p:nvPr>
        </p:nvGraphicFramePr>
        <p:xfrm>
          <a:off x="704851" y="4287560"/>
          <a:ext cx="115252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70"/>
                <a:gridCol w="377026"/>
                <a:gridCol w="384329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85210"/>
              </p:ext>
            </p:extLst>
          </p:nvPr>
        </p:nvGraphicFramePr>
        <p:xfrm>
          <a:off x="2877343" y="3132186"/>
          <a:ext cx="108108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363"/>
                <a:gridCol w="433388"/>
                <a:gridCol w="287338"/>
              </a:tblGrid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357780"/>
              </p:ext>
            </p:extLst>
          </p:nvPr>
        </p:nvGraphicFramePr>
        <p:xfrm>
          <a:off x="2811463" y="4287560"/>
          <a:ext cx="113347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825"/>
                <a:gridCol w="377825"/>
                <a:gridCol w="377825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24709"/>
              </p:ext>
            </p:extLst>
          </p:nvPr>
        </p:nvGraphicFramePr>
        <p:xfrm>
          <a:off x="3441701" y="5417860"/>
          <a:ext cx="115252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175"/>
                <a:gridCol w="384175"/>
                <a:gridCol w="384175"/>
              </a:tblGrid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48124"/>
              </p:ext>
            </p:extLst>
          </p:nvPr>
        </p:nvGraphicFramePr>
        <p:xfrm>
          <a:off x="4665663" y="4287560"/>
          <a:ext cx="113506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354"/>
                <a:gridCol w="378354"/>
                <a:gridCol w="378354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89903"/>
              </p:ext>
            </p:extLst>
          </p:nvPr>
        </p:nvGraphicFramePr>
        <p:xfrm>
          <a:off x="7618413" y="4287560"/>
          <a:ext cx="113347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825"/>
                <a:gridCol w="377825"/>
                <a:gridCol w="377825"/>
              </a:tblGrid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950C-C24D-4B73-85EB-EC5F62CEDD34}" type="datetime4">
              <a:rPr lang="en-US" smtClean="0"/>
              <a:t>October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80508"/>
              </p:ext>
            </p:extLst>
          </p:nvPr>
        </p:nvGraphicFramePr>
        <p:xfrm>
          <a:off x="7239000" y="248073"/>
          <a:ext cx="1495068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367"/>
                <a:gridCol w="538334"/>
                <a:gridCol w="478367"/>
              </a:tblGrid>
              <a:tr h="335492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228600" y="125413"/>
            <a:ext cx="295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Calculations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288" y="402139"/>
            <a:ext cx="1852612" cy="4762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1- EF = ES + 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39738" y="779886"/>
            <a:ext cx="1763712" cy="474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2- LS = LF - 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67000" y="125413"/>
            <a:ext cx="4572000" cy="47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tabLst>
                <a:tab pos="1527175" algn="l"/>
              </a:tabLst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3- Total float (TF) = LS - ES = LF - EF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84438" y="603622"/>
            <a:ext cx="44831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4- Free Float 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FF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 = Min. (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i="1" kern="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893886" y="2254237"/>
            <a:ext cx="2439989" cy="2316162"/>
            <a:chOff x="1881675" y="2576709"/>
            <a:chExt cx="2439703" cy="2317309"/>
          </a:xfrm>
        </p:grpSpPr>
        <p:cxnSp>
          <p:nvCxnSpPr>
            <p:cNvPr id="28" name="Straight Arrow Connector 27"/>
            <p:cNvCxnSpPr>
              <a:stCxn id="39" idx="3"/>
              <a:endCxn id="40" idx="1"/>
            </p:cNvCxnSpPr>
            <p:nvPr/>
          </p:nvCxnSpPr>
          <p:spPr>
            <a:xfrm flipV="1">
              <a:off x="1881675" y="2576709"/>
              <a:ext cx="1287313" cy="114038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9" idx="3"/>
              <a:endCxn id="41" idx="1"/>
            </p:cNvCxnSpPr>
            <p:nvPr/>
          </p:nvCxnSpPr>
          <p:spPr>
            <a:xfrm>
              <a:off x="1881675" y="3717098"/>
              <a:ext cx="12873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39" idx="3"/>
              <a:endCxn id="43" idx="1"/>
            </p:cNvCxnSpPr>
            <p:nvPr/>
          </p:nvCxnSpPr>
          <p:spPr>
            <a:xfrm>
              <a:off x="1881675" y="3717098"/>
              <a:ext cx="2439703" cy="11769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357686" y="2254237"/>
            <a:ext cx="935039" cy="1139825"/>
            <a:chOff x="4356097" y="2576710"/>
            <a:chExt cx="935661" cy="1139716"/>
          </a:xfrm>
        </p:grpSpPr>
        <p:cxnSp>
          <p:nvCxnSpPr>
            <p:cNvPr id="33" name="Straight Arrow Connector 32"/>
            <p:cNvCxnSpPr>
              <a:stCxn id="41" idx="3"/>
              <a:endCxn id="45" idx="1"/>
            </p:cNvCxnSpPr>
            <p:nvPr/>
          </p:nvCxnSpPr>
          <p:spPr>
            <a:xfrm>
              <a:off x="4356097" y="3716426"/>
              <a:ext cx="93566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40" idx="3"/>
              <a:endCxn id="45" idx="1"/>
            </p:cNvCxnSpPr>
            <p:nvPr/>
          </p:nvCxnSpPr>
          <p:spPr>
            <a:xfrm>
              <a:off x="4356097" y="2576710"/>
              <a:ext cx="935661" cy="113971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510211" y="3370249"/>
            <a:ext cx="2206626" cy="1200150"/>
            <a:chOff x="5508102" y="3693761"/>
            <a:chExt cx="2207771" cy="1200258"/>
          </a:xfrm>
        </p:grpSpPr>
        <p:cxnSp>
          <p:nvCxnSpPr>
            <p:cNvPr id="37" name="Straight Arrow Connector 36"/>
            <p:cNvCxnSpPr>
              <a:stCxn id="43" idx="3"/>
              <a:endCxn id="46" idx="1"/>
            </p:cNvCxnSpPr>
            <p:nvPr/>
          </p:nvCxnSpPr>
          <p:spPr>
            <a:xfrm flipV="1">
              <a:off x="5508102" y="3693761"/>
              <a:ext cx="2207771" cy="12002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45" idx="3"/>
              <a:endCxn id="46" idx="1"/>
            </p:cNvCxnSpPr>
            <p:nvPr/>
          </p:nvCxnSpPr>
          <p:spPr>
            <a:xfrm flipV="1">
              <a:off x="6467449" y="3693762"/>
              <a:ext cx="1248423" cy="2381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51037"/>
              </p:ext>
            </p:extLst>
          </p:nvPr>
        </p:nvGraphicFramePr>
        <p:xfrm>
          <a:off x="719137" y="2913843"/>
          <a:ext cx="1174749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583"/>
                <a:gridCol w="391583"/>
                <a:gridCol w="391583"/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797649"/>
              </p:ext>
            </p:extLst>
          </p:nvPr>
        </p:nvGraphicFramePr>
        <p:xfrm>
          <a:off x="3181350" y="1774018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/>
                <a:gridCol w="392112"/>
                <a:gridCol w="392112"/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33522"/>
              </p:ext>
            </p:extLst>
          </p:nvPr>
        </p:nvGraphicFramePr>
        <p:xfrm>
          <a:off x="3181350" y="2913843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/>
                <a:gridCol w="392112"/>
                <a:gridCol w="392112"/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83180"/>
              </p:ext>
            </p:extLst>
          </p:nvPr>
        </p:nvGraphicFramePr>
        <p:xfrm>
          <a:off x="4333875" y="4090180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/>
                <a:gridCol w="392112"/>
                <a:gridCol w="392112"/>
              </a:tblGrid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696949"/>
              </p:ext>
            </p:extLst>
          </p:nvPr>
        </p:nvGraphicFramePr>
        <p:xfrm>
          <a:off x="5292725" y="2913843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/>
                <a:gridCol w="392112"/>
                <a:gridCol w="392112"/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32316"/>
              </p:ext>
            </p:extLst>
          </p:nvPr>
        </p:nvGraphicFramePr>
        <p:xfrm>
          <a:off x="7716837" y="2890030"/>
          <a:ext cx="1176339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3"/>
                <a:gridCol w="392113"/>
                <a:gridCol w="392113"/>
              </a:tblGrid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  <p:sp>
        <p:nvSpPr>
          <p:cNvPr id="47" name="مربع نص 21"/>
          <p:cNvSpPr txBox="1">
            <a:spLocks noChangeArrowheads="1"/>
          </p:cNvSpPr>
          <p:nvPr/>
        </p:nvSpPr>
        <p:spPr bwMode="auto">
          <a:xfrm>
            <a:off x="496886" y="4969655"/>
            <a:ext cx="38607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Duration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 weeks 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A-B-E-F</a:t>
            </a:r>
            <a:endParaRPr lang="ar-SA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Callout 48"/>
          <p:cNvSpPr>
            <a:spLocks noChangeArrowheads="1"/>
          </p:cNvSpPr>
          <p:nvPr/>
        </p:nvSpPr>
        <p:spPr bwMode="auto">
          <a:xfrm>
            <a:off x="5086350" y="2418543"/>
            <a:ext cx="1628775" cy="327025"/>
          </a:xfrm>
          <a:prstGeom prst="wedgeEllipseCallout">
            <a:avLst>
              <a:gd name="adj1" fmla="val -26907"/>
              <a:gd name="adj2" fmla="val 102866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5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Largest EF</a:t>
            </a:r>
            <a:endParaRPr lang="en-US" sz="1500" b="1" i="1" u="sng" dirty="0">
              <a:solidFill>
                <a:srgbClr val="7030A0"/>
              </a:solidFill>
            </a:endParaRPr>
          </a:p>
        </p:txBody>
      </p:sp>
      <p:sp>
        <p:nvSpPr>
          <p:cNvPr id="50" name="Oval Callout 49"/>
          <p:cNvSpPr>
            <a:spLocks noChangeArrowheads="1"/>
          </p:cNvSpPr>
          <p:nvPr/>
        </p:nvSpPr>
        <p:spPr bwMode="auto">
          <a:xfrm>
            <a:off x="1525587" y="4117168"/>
            <a:ext cx="1493838" cy="301625"/>
          </a:xfrm>
          <a:prstGeom prst="wedgeEllipseCallout">
            <a:avLst>
              <a:gd name="adj1" fmla="val -21259"/>
              <a:gd name="adj2" fmla="val -151176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5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Smallest </a:t>
            </a:r>
            <a:r>
              <a:rPr lang="en-US" sz="15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LSj</a:t>
            </a:r>
            <a:endParaRPr lang="en-US" sz="1500" b="1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7271"/>
              </p:ext>
            </p:extLst>
          </p:nvPr>
        </p:nvGraphicFramePr>
        <p:xfrm>
          <a:off x="706437" y="2913843"/>
          <a:ext cx="1176339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3"/>
                <a:gridCol w="392113"/>
                <a:gridCol w="392113"/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368767"/>
              </p:ext>
            </p:extLst>
          </p:nvPr>
        </p:nvGraphicFramePr>
        <p:xfrm>
          <a:off x="3181350" y="1781955"/>
          <a:ext cx="1176336" cy="959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/>
                <a:gridCol w="392112"/>
                <a:gridCol w="392112"/>
              </a:tblGrid>
              <a:tr h="319617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/>
                </a:tc>
              </a:tr>
              <a:tr h="319617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/>
                </a:tc>
              </a:tr>
              <a:tr h="319617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40013"/>
              </p:ext>
            </p:extLst>
          </p:nvPr>
        </p:nvGraphicFramePr>
        <p:xfrm>
          <a:off x="3181350" y="2913843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/>
                <a:gridCol w="392112"/>
                <a:gridCol w="392112"/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74371"/>
              </p:ext>
            </p:extLst>
          </p:nvPr>
        </p:nvGraphicFramePr>
        <p:xfrm>
          <a:off x="4333875" y="4090180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/>
                <a:gridCol w="392112"/>
                <a:gridCol w="392112"/>
              </a:tblGrid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24515"/>
              </p:ext>
            </p:extLst>
          </p:nvPr>
        </p:nvGraphicFramePr>
        <p:xfrm>
          <a:off x="5292725" y="2913843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/>
                <a:gridCol w="392112"/>
                <a:gridCol w="392112"/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35754"/>
              </p:ext>
            </p:extLst>
          </p:nvPr>
        </p:nvGraphicFramePr>
        <p:xfrm>
          <a:off x="7716837" y="2890030"/>
          <a:ext cx="1176339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3"/>
                <a:gridCol w="392113"/>
                <a:gridCol w="392113"/>
              </a:tblGrid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5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  <a:tr h="320146">
                <a:tc>
                  <a:txBody>
                    <a:bodyPr/>
                    <a:lstStyle/>
                    <a:p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5530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5" grpId="0"/>
      <p:bldP spid="47" grpId="0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B19-C327-4D51-9751-8DD2E9B329FF}" type="datetime4">
              <a:rPr lang="en-US" smtClean="0"/>
              <a:t>October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395288" y="125413"/>
            <a:ext cx="4176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Calculations Summary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8313" y="3535363"/>
          <a:ext cx="8351836" cy="234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667"/>
                <a:gridCol w="1238804"/>
                <a:gridCol w="1695343"/>
                <a:gridCol w="801167"/>
                <a:gridCol w="798871"/>
                <a:gridCol w="726246"/>
                <a:gridCol w="726246"/>
                <a:gridCol w="726246"/>
                <a:gridCol w="726246"/>
              </a:tblGrid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(weeks)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, 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, E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451725" y="260350"/>
          <a:ext cx="1368426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142"/>
                <a:gridCol w="456142"/>
                <a:gridCol w="456142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836613"/>
            <a:ext cx="554513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5055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8027-5DB1-42E4-8529-6413FCA00B73}" type="datetime4">
              <a:rPr lang="en-US" smtClean="0"/>
              <a:t>October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173035" y="228600"/>
            <a:ext cx="51847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activity on node diagram for the following project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956929"/>
              </p:ext>
            </p:extLst>
          </p:nvPr>
        </p:nvGraphicFramePr>
        <p:xfrm>
          <a:off x="6019800" y="183225"/>
          <a:ext cx="2940051" cy="3749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672"/>
                <a:gridCol w="1152209"/>
                <a:gridCol w="936170"/>
              </a:tblGrid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Duration(weeks)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, E, F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,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 , I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323848" y="4201985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1835148" y="4201985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5" name="Oval 24"/>
          <p:cNvSpPr/>
          <p:nvPr/>
        </p:nvSpPr>
        <p:spPr>
          <a:xfrm>
            <a:off x="6227761" y="4201985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26" name="Oval 25"/>
          <p:cNvSpPr/>
          <p:nvPr/>
        </p:nvSpPr>
        <p:spPr>
          <a:xfrm>
            <a:off x="1835148" y="2835147"/>
            <a:ext cx="576263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27" name="Straight Arrow Connector 26"/>
          <p:cNvCxnSpPr>
            <a:stCxn id="23" idx="7"/>
            <a:endCxn id="26" idx="2"/>
          </p:cNvCxnSpPr>
          <p:nvPr/>
        </p:nvCxnSpPr>
        <p:spPr>
          <a:xfrm flipV="1">
            <a:off x="815973" y="3122485"/>
            <a:ext cx="1019175" cy="1163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6"/>
            <a:endCxn id="24" idx="2"/>
          </p:cNvCxnSpPr>
          <p:nvPr/>
        </p:nvCxnSpPr>
        <p:spPr>
          <a:xfrm>
            <a:off x="900111" y="4490910"/>
            <a:ext cx="9350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6"/>
            <a:endCxn id="31" idx="2"/>
          </p:cNvCxnSpPr>
          <p:nvPr/>
        </p:nvCxnSpPr>
        <p:spPr>
          <a:xfrm>
            <a:off x="2411411" y="3122485"/>
            <a:ext cx="7921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203573" y="4201985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1" name="Oval 30"/>
          <p:cNvSpPr/>
          <p:nvPr/>
        </p:nvSpPr>
        <p:spPr>
          <a:xfrm>
            <a:off x="3203573" y="2835147"/>
            <a:ext cx="576263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2" name="Oval 31"/>
          <p:cNvSpPr/>
          <p:nvPr/>
        </p:nvSpPr>
        <p:spPr>
          <a:xfrm>
            <a:off x="3203573" y="5643435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3" name="Oval 32"/>
          <p:cNvSpPr/>
          <p:nvPr/>
        </p:nvSpPr>
        <p:spPr>
          <a:xfrm>
            <a:off x="4643436" y="4201985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4" name="Oval 33"/>
          <p:cNvSpPr/>
          <p:nvPr/>
        </p:nvSpPr>
        <p:spPr>
          <a:xfrm>
            <a:off x="4643436" y="2835147"/>
            <a:ext cx="576262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5" name="Oval 34"/>
          <p:cNvSpPr/>
          <p:nvPr/>
        </p:nvSpPr>
        <p:spPr>
          <a:xfrm>
            <a:off x="4643436" y="5643435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cxnSp>
        <p:nvCxnSpPr>
          <p:cNvPr id="36" name="Straight Arrow Connector 35"/>
          <p:cNvCxnSpPr>
            <a:stCxn id="24" idx="6"/>
            <a:endCxn id="30" idx="2"/>
          </p:cNvCxnSpPr>
          <p:nvPr/>
        </p:nvCxnSpPr>
        <p:spPr>
          <a:xfrm>
            <a:off x="2411411" y="4490910"/>
            <a:ext cx="7921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5"/>
            <a:endCxn id="32" idx="2"/>
          </p:cNvCxnSpPr>
          <p:nvPr/>
        </p:nvCxnSpPr>
        <p:spPr>
          <a:xfrm>
            <a:off x="2327273" y="4694110"/>
            <a:ext cx="876300" cy="1236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6"/>
            <a:endCxn id="34" idx="2"/>
          </p:cNvCxnSpPr>
          <p:nvPr/>
        </p:nvCxnSpPr>
        <p:spPr>
          <a:xfrm>
            <a:off x="3779836" y="3122485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5"/>
            <a:endCxn id="33" idx="1"/>
          </p:cNvCxnSpPr>
          <p:nvPr/>
        </p:nvCxnSpPr>
        <p:spPr>
          <a:xfrm>
            <a:off x="3695698" y="3327272"/>
            <a:ext cx="1033463" cy="958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6"/>
            <a:endCxn id="33" idx="2"/>
          </p:cNvCxnSpPr>
          <p:nvPr/>
        </p:nvCxnSpPr>
        <p:spPr>
          <a:xfrm>
            <a:off x="3779836" y="4490910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6"/>
            <a:endCxn id="35" idx="2"/>
          </p:cNvCxnSpPr>
          <p:nvPr/>
        </p:nvCxnSpPr>
        <p:spPr>
          <a:xfrm>
            <a:off x="3779836" y="5930772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7"/>
            <a:endCxn id="33" idx="3"/>
          </p:cNvCxnSpPr>
          <p:nvPr/>
        </p:nvCxnSpPr>
        <p:spPr>
          <a:xfrm flipV="1">
            <a:off x="3695698" y="4694110"/>
            <a:ext cx="1033463" cy="1033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3" idx="6"/>
            <a:endCxn id="25" idx="2"/>
          </p:cNvCxnSpPr>
          <p:nvPr/>
        </p:nvCxnSpPr>
        <p:spPr>
          <a:xfrm>
            <a:off x="5219698" y="4490910"/>
            <a:ext cx="10080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25" idx="3"/>
          </p:cNvCxnSpPr>
          <p:nvPr/>
        </p:nvCxnSpPr>
        <p:spPr>
          <a:xfrm flipV="1">
            <a:off x="5219698" y="4694110"/>
            <a:ext cx="1093788" cy="1236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4" idx="6"/>
            <a:endCxn id="25" idx="1"/>
          </p:cNvCxnSpPr>
          <p:nvPr/>
        </p:nvCxnSpPr>
        <p:spPr>
          <a:xfrm>
            <a:off x="5219698" y="3122485"/>
            <a:ext cx="1093788" cy="1163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AB09-BAAF-4FFC-B082-B4152B58A4FD}" type="datetime4">
              <a:rPr lang="en-US" smtClean="0"/>
              <a:t>October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24" name="Straight Arrow Connector 23"/>
          <p:cNvCxnSpPr>
            <a:stCxn id="40" idx="3"/>
            <a:endCxn id="47" idx="1"/>
          </p:cNvCxnSpPr>
          <p:nvPr/>
        </p:nvCxnSpPr>
        <p:spPr>
          <a:xfrm flipV="1">
            <a:off x="1416051" y="3065964"/>
            <a:ext cx="600074" cy="14290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0" idx="3"/>
            <a:endCxn id="41" idx="1"/>
          </p:cNvCxnSpPr>
          <p:nvPr/>
        </p:nvCxnSpPr>
        <p:spPr>
          <a:xfrm>
            <a:off x="1416051" y="4495009"/>
            <a:ext cx="600074" cy="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1" idx="3"/>
            <a:endCxn id="42" idx="1"/>
          </p:cNvCxnSpPr>
          <p:nvPr/>
        </p:nvCxnSpPr>
        <p:spPr>
          <a:xfrm flipV="1">
            <a:off x="3203576" y="4486278"/>
            <a:ext cx="731837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1" idx="3"/>
            <a:endCxn id="51" idx="1"/>
          </p:cNvCxnSpPr>
          <p:nvPr/>
        </p:nvCxnSpPr>
        <p:spPr>
          <a:xfrm>
            <a:off x="3203576" y="4503741"/>
            <a:ext cx="755649" cy="12958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8" idx="3"/>
            <a:endCxn id="43" idx="1"/>
          </p:cNvCxnSpPr>
          <p:nvPr/>
        </p:nvCxnSpPr>
        <p:spPr>
          <a:xfrm>
            <a:off x="5122864" y="3050089"/>
            <a:ext cx="852486" cy="1436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2" idx="3"/>
            <a:endCxn id="43" idx="1"/>
          </p:cNvCxnSpPr>
          <p:nvPr/>
        </p:nvCxnSpPr>
        <p:spPr>
          <a:xfrm>
            <a:off x="5122864" y="4486278"/>
            <a:ext cx="852486" cy="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1" idx="3"/>
            <a:endCxn id="43" idx="1"/>
          </p:cNvCxnSpPr>
          <p:nvPr/>
        </p:nvCxnSpPr>
        <p:spPr>
          <a:xfrm flipV="1">
            <a:off x="5146676" y="4486356"/>
            <a:ext cx="828674" cy="13132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3" idx="3"/>
            <a:endCxn id="44" idx="1"/>
          </p:cNvCxnSpPr>
          <p:nvPr/>
        </p:nvCxnSpPr>
        <p:spPr>
          <a:xfrm flipV="1">
            <a:off x="7162801" y="4486278"/>
            <a:ext cx="609599" cy="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2" idx="3"/>
            <a:endCxn id="44" idx="1"/>
          </p:cNvCxnSpPr>
          <p:nvPr/>
        </p:nvCxnSpPr>
        <p:spPr>
          <a:xfrm flipV="1">
            <a:off x="7186614" y="4486278"/>
            <a:ext cx="585786" cy="1313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9" idx="3"/>
            <a:endCxn id="44" idx="1"/>
          </p:cNvCxnSpPr>
          <p:nvPr/>
        </p:nvCxnSpPr>
        <p:spPr>
          <a:xfrm>
            <a:off x="7162801" y="3050089"/>
            <a:ext cx="609599" cy="14361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83659"/>
              </p:ext>
            </p:extLst>
          </p:nvPr>
        </p:nvGraphicFramePr>
        <p:xfrm>
          <a:off x="228600" y="3992269"/>
          <a:ext cx="1187451" cy="10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496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</a:tr>
              <a:tr h="334962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</a:tr>
              <a:tr h="33496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91088"/>
              </p:ext>
            </p:extLst>
          </p:nvPr>
        </p:nvGraphicFramePr>
        <p:xfrm>
          <a:off x="2016125" y="4001001"/>
          <a:ext cx="1187451" cy="10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49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</a:tr>
              <a:tr h="3349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</a:tr>
              <a:tr h="3349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78834"/>
              </p:ext>
            </p:extLst>
          </p:nvPr>
        </p:nvGraphicFramePr>
        <p:xfrm>
          <a:off x="3935413" y="3983538"/>
          <a:ext cx="1187451" cy="10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</a:tr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</a:tr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1257"/>
              </p:ext>
            </p:extLst>
          </p:nvPr>
        </p:nvGraphicFramePr>
        <p:xfrm>
          <a:off x="5975350" y="3983538"/>
          <a:ext cx="1187451" cy="1005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</a:tr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</a:tr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53032"/>
              </p:ext>
            </p:extLst>
          </p:nvPr>
        </p:nvGraphicFramePr>
        <p:xfrm>
          <a:off x="7772400" y="3983538"/>
          <a:ext cx="1187451" cy="10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496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</a:tr>
              <a:tr h="334962">
                <a:tc>
                  <a:txBody>
                    <a:bodyPr/>
                    <a:lstStyle/>
                    <a:p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</a:tr>
              <a:tr h="33496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</a:tr>
            </a:tbl>
          </a:graphicData>
        </a:graphic>
      </p:graphicFrame>
      <p:cxnSp>
        <p:nvCxnSpPr>
          <p:cNvPr id="45" name="Straight Arrow Connector 44"/>
          <p:cNvCxnSpPr>
            <a:stCxn id="47" idx="3"/>
            <a:endCxn id="48" idx="1"/>
          </p:cNvCxnSpPr>
          <p:nvPr/>
        </p:nvCxnSpPr>
        <p:spPr>
          <a:xfrm flipV="1">
            <a:off x="3203576" y="3050089"/>
            <a:ext cx="731837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8" idx="3"/>
            <a:endCxn id="49" idx="1"/>
          </p:cNvCxnSpPr>
          <p:nvPr/>
        </p:nvCxnSpPr>
        <p:spPr>
          <a:xfrm>
            <a:off x="5122864" y="3050089"/>
            <a:ext cx="8524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94160"/>
              </p:ext>
            </p:extLst>
          </p:nvPr>
        </p:nvGraphicFramePr>
        <p:xfrm>
          <a:off x="2016125" y="2562726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35187"/>
              </p:ext>
            </p:extLst>
          </p:nvPr>
        </p:nvGraphicFramePr>
        <p:xfrm>
          <a:off x="3935413" y="2546851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64876"/>
              </p:ext>
            </p:extLst>
          </p:nvPr>
        </p:nvGraphicFramePr>
        <p:xfrm>
          <a:off x="5975350" y="2546851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549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</a:tr>
              <a:tr h="335492">
                <a:tc>
                  <a:txBody>
                    <a:bodyPr/>
                    <a:lstStyle/>
                    <a:p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</a:tr>
              <a:tr h="335492">
                <a:tc>
                  <a:txBody>
                    <a:bodyPr/>
                    <a:lstStyle/>
                    <a:p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</a:tr>
            </a:tbl>
          </a:graphicData>
        </a:graphic>
      </p:graphicFrame>
      <p:cxnSp>
        <p:nvCxnSpPr>
          <p:cNvPr id="50" name="Straight Arrow Connector 49"/>
          <p:cNvCxnSpPr>
            <a:stCxn id="51" idx="3"/>
            <a:endCxn id="52" idx="1"/>
          </p:cNvCxnSpPr>
          <p:nvPr/>
        </p:nvCxnSpPr>
        <p:spPr>
          <a:xfrm>
            <a:off x="5146676" y="5799639"/>
            <a:ext cx="8524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94016"/>
              </p:ext>
            </p:extLst>
          </p:nvPr>
        </p:nvGraphicFramePr>
        <p:xfrm>
          <a:off x="3959225" y="5296401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79561"/>
              </p:ext>
            </p:extLst>
          </p:nvPr>
        </p:nvGraphicFramePr>
        <p:xfrm>
          <a:off x="5999163" y="5296401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/>
                <a:gridCol w="395817"/>
                <a:gridCol w="395817"/>
              </a:tblGrid>
              <a:tr h="33549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</a:tr>
              <a:tr h="335492">
                <a:tc>
                  <a:txBody>
                    <a:bodyPr/>
                    <a:lstStyle/>
                    <a:p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</a:tr>
              <a:tr h="33549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11491"/>
              </p:ext>
            </p:extLst>
          </p:nvPr>
        </p:nvGraphicFramePr>
        <p:xfrm>
          <a:off x="5215732" y="162838"/>
          <a:ext cx="1519236" cy="1097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268"/>
                <a:gridCol w="533400"/>
                <a:gridCol w="486568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54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201612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254501"/>
            <a:ext cx="31083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C76-652C-4AEE-98E1-710FD6F35AD9}" type="datetime4">
              <a:rPr lang="en-US" smtClean="0"/>
              <a:t>October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6" name="Straight Arrow Connector 15"/>
          <p:cNvCxnSpPr>
            <a:stCxn id="28" idx="3"/>
            <a:endCxn id="35" idx="1"/>
          </p:cNvCxnSpPr>
          <p:nvPr/>
        </p:nvCxnSpPr>
        <p:spPr>
          <a:xfrm flipV="1">
            <a:off x="1223962" y="2201863"/>
            <a:ext cx="792163" cy="12731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8" idx="3"/>
            <a:endCxn id="29" idx="1"/>
          </p:cNvCxnSpPr>
          <p:nvPr/>
        </p:nvCxnSpPr>
        <p:spPr>
          <a:xfrm>
            <a:off x="1223962" y="3475038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9" idx="3"/>
            <a:endCxn id="30" idx="1"/>
          </p:cNvCxnSpPr>
          <p:nvPr/>
        </p:nvCxnSpPr>
        <p:spPr>
          <a:xfrm flipV="1">
            <a:off x="3132137" y="3457575"/>
            <a:ext cx="803276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9" idx="3"/>
            <a:endCxn id="39" idx="1"/>
          </p:cNvCxnSpPr>
          <p:nvPr/>
        </p:nvCxnSpPr>
        <p:spPr>
          <a:xfrm>
            <a:off x="3132137" y="3475038"/>
            <a:ext cx="827088" cy="1296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6" idx="3"/>
            <a:endCxn id="31" idx="1"/>
          </p:cNvCxnSpPr>
          <p:nvPr/>
        </p:nvCxnSpPr>
        <p:spPr>
          <a:xfrm>
            <a:off x="5051425" y="2185988"/>
            <a:ext cx="923925" cy="1271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0" idx="3"/>
            <a:endCxn id="31" idx="1"/>
          </p:cNvCxnSpPr>
          <p:nvPr/>
        </p:nvCxnSpPr>
        <p:spPr>
          <a:xfrm>
            <a:off x="5051425" y="3457575"/>
            <a:ext cx="923925" cy="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9" idx="3"/>
            <a:endCxn id="31" idx="1"/>
          </p:cNvCxnSpPr>
          <p:nvPr/>
        </p:nvCxnSpPr>
        <p:spPr>
          <a:xfrm flipV="1">
            <a:off x="5075237" y="3457602"/>
            <a:ext cx="900113" cy="13144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1" idx="3"/>
            <a:endCxn id="32" idx="1"/>
          </p:cNvCxnSpPr>
          <p:nvPr/>
        </p:nvCxnSpPr>
        <p:spPr>
          <a:xfrm>
            <a:off x="7091362" y="3457602"/>
            <a:ext cx="757238" cy="17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0" idx="3"/>
            <a:endCxn id="32" idx="1"/>
          </p:cNvCxnSpPr>
          <p:nvPr/>
        </p:nvCxnSpPr>
        <p:spPr>
          <a:xfrm flipV="1">
            <a:off x="7115175" y="3475038"/>
            <a:ext cx="733425" cy="12970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7" idx="3"/>
            <a:endCxn id="32" idx="1"/>
          </p:cNvCxnSpPr>
          <p:nvPr/>
        </p:nvCxnSpPr>
        <p:spPr>
          <a:xfrm>
            <a:off x="7091362" y="2186015"/>
            <a:ext cx="757238" cy="12890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07950" y="3017838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016125" y="3017838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935413" y="3000375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975350" y="3000375"/>
          <a:ext cx="1116012" cy="914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4074"/>
              </p:ext>
            </p:extLst>
          </p:nvPr>
        </p:nvGraphicFramePr>
        <p:xfrm>
          <a:off x="7848600" y="3017838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</a:tbl>
          </a:graphicData>
        </a:graphic>
      </p:graphicFrame>
      <p:cxnSp>
        <p:nvCxnSpPr>
          <p:cNvPr id="33" name="Straight Arrow Connector 32"/>
          <p:cNvCxnSpPr>
            <a:stCxn id="35" idx="3"/>
            <a:endCxn id="36" idx="1"/>
          </p:cNvCxnSpPr>
          <p:nvPr/>
        </p:nvCxnSpPr>
        <p:spPr>
          <a:xfrm flipV="1">
            <a:off x="3132137" y="2185988"/>
            <a:ext cx="803276" cy="15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6" idx="3"/>
            <a:endCxn id="37" idx="1"/>
          </p:cNvCxnSpPr>
          <p:nvPr/>
        </p:nvCxnSpPr>
        <p:spPr>
          <a:xfrm>
            <a:off x="5051425" y="2185988"/>
            <a:ext cx="923925" cy="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016125" y="1744663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935413" y="1728788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975350" y="1728788"/>
          <a:ext cx="1116012" cy="914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</a:tr>
            </a:tbl>
          </a:graphicData>
        </a:graphic>
      </p:graphicFrame>
      <p:cxnSp>
        <p:nvCxnSpPr>
          <p:cNvPr id="38" name="Straight Arrow Connector 37"/>
          <p:cNvCxnSpPr>
            <a:stCxn id="39" idx="3"/>
            <a:endCxn id="40" idx="1"/>
          </p:cNvCxnSpPr>
          <p:nvPr/>
        </p:nvCxnSpPr>
        <p:spPr>
          <a:xfrm>
            <a:off x="5075237" y="4772025"/>
            <a:ext cx="923926" cy="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959225" y="4314825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999163" y="4314825"/>
          <a:ext cx="1116012" cy="914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/>
                <a:gridCol w="372004"/>
                <a:gridCol w="372004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</a:tr>
            </a:tbl>
          </a:graphicData>
        </a:graphic>
      </p:graphicFrame>
      <p:sp>
        <p:nvSpPr>
          <p:cNvPr id="41" name="مربع نص 25"/>
          <p:cNvSpPr txBox="1">
            <a:spLocks noChangeArrowheads="1"/>
          </p:cNvSpPr>
          <p:nvPr/>
        </p:nvSpPr>
        <p:spPr bwMode="auto">
          <a:xfrm>
            <a:off x="1223963" y="5516563"/>
            <a:ext cx="5643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DURATIN: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 weeks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CRITAL PATH :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A-B-D-G-J</a:t>
            </a:r>
            <a:endParaRPr lang="ar-S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14214"/>
              </p:ext>
            </p:extLst>
          </p:nvPr>
        </p:nvGraphicFramePr>
        <p:xfrm>
          <a:off x="7391400" y="125413"/>
          <a:ext cx="1592262" cy="1097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638"/>
                <a:gridCol w="533400"/>
                <a:gridCol w="530224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3" name="TextBox 53"/>
          <p:cNvSpPr txBox="1">
            <a:spLocks noChangeArrowheads="1"/>
          </p:cNvSpPr>
          <p:nvPr/>
        </p:nvSpPr>
        <p:spPr bwMode="auto">
          <a:xfrm>
            <a:off x="67849" y="125413"/>
            <a:ext cx="295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Calculations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95288" y="402139"/>
            <a:ext cx="1852612" cy="4762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1- EF = ES + 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9738" y="779886"/>
            <a:ext cx="1763712" cy="474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2- LS = LF - 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67000" y="125413"/>
            <a:ext cx="4572000" cy="47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tabLst>
                <a:tab pos="1527175" algn="l"/>
              </a:tabLst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3- Total float (TF) = LS - ES = LF - EF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484438" y="603622"/>
            <a:ext cx="44831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4- Free Float 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FF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 = Min. (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i="1" kern="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October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040474"/>
              </p:ext>
            </p:extLst>
          </p:nvPr>
        </p:nvGraphicFramePr>
        <p:xfrm>
          <a:off x="7543800" y="212659"/>
          <a:ext cx="1439862" cy="1025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954"/>
                <a:gridCol w="479954"/>
                <a:gridCol w="479954"/>
              </a:tblGrid>
              <a:tr h="341842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842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endParaRPr lang="en-US" sz="14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842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30"/>
          <p:cNvSpPr txBox="1">
            <a:spLocks noChangeArrowheads="1"/>
          </p:cNvSpPr>
          <p:nvPr/>
        </p:nvSpPr>
        <p:spPr bwMode="auto">
          <a:xfrm>
            <a:off x="17745" y="44450"/>
            <a:ext cx="417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Calculations Summary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77696"/>
              </p:ext>
            </p:extLst>
          </p:nvPr>
        </p:nvGraphicFramePr>
        <p:xfrm>
          <a:off x="381000" y="2760510"/>
          <a:ext cx="8353423" cy="368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841"/>
                <a:gridCol w="1239039"/>
                <a:gridCol w="1695665"/>
                <a:gridCol w="801319"/>
                <a:gridCol w="799023"/>
                <a:gridCol w="726384"/>
                <a:gridCol w="726384"/>
                <a:gridCol w="726384"/>
                <a:gridCol w="726384"/>
              </a:tblGrid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(weeks)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, E, F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,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 , I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70" y="384175"/>
            <a:ext cx="612140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0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1588</TotalTime>
  <Words>759</Words>
  <Application>Microsoft Office PowerPoint</Application>
  <PresentationFormat>On-screen Show (4:3)</PresentationFormat>
  <Paragraphs>539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ENGINEERING MANAGEMENT (GE 404)</vt:lpstr>
      <vt:lpstr>Activity on Node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Eng.Saleh</cp:lastModifiedBy>
  <cp:revision>95</cp:revision>
  <dcterms:modified xsi:type="dcterms:W3CDTF">2018-10-01T07:40:02Z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