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0" r:id="rId19"/>
    <p:sldId id="271" r:id="rId20"/>
    <p:sldId id="274" r:id="rId21"/>
    <p:sldId id="275" r:id="rId22"/>
    <p:sldId id="276" r:id="rId23"/>
    <p:sldId id="277" r:id="rId24"/>
    <p:sldId id="281" r:id="rId25"/>
    <p:sldId id="282" r:id="rId26"/>
    <p:sldId id="283" r:id="rId27"/>
    <p:sldId id="278" r:id="rId28"/>
    <p:sldId id="279" r:id="rId29"/>
    <p:sldId id="280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4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59.wmf"/><Relationship Id="rId11" Type="http://schemas.openxmlformats.org/officeDocument/2006/relationships/image" Target="../media/image69.wmf"/><Relationship Id="rId5" Type="http://schemas.openxmlformats.org/officeDocument/2006/relationships/image" Target="../media/image58.wmf"/><Relationship Id="rId10" Type="http://schemas.openxmlformats.org/officeDocument/2006/relationships/image" Target="../media/image68.wmf"/><Relationship Id="rId4" Type="http://schemas.openxmlformats.org/officeDocument/2006/relationships/image" Target="../media/image57.wmf"/><Relationship Id="rId9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emf"/><Relationship Id="rId14" Type="http://schemas.openxmlformats.org/officeDocument/2006/relationships/image" Target="../media/image8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3.wmf"/><Relationship Id="rId4" Type="http://schemas.openxmlformats.org/officeDocument/2006/relationships/image" Target="../media/image7.wmf"/><Relationship Id="rId9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4" Type="http://schemas.openxmlformats.org/officeDocument/2006/relationships/image" Target="../media/image10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05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e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4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4" Type="http://schemas.openxmlformats.org/officeDocument/2006/relationships/image" Target="../media/image13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18" Type="http://schemas.openxmlformats.org/officeDocument/2006/relationships/image" Target="../media/image43.wmf"/><Relationship Id="rId3" Type="http://schemas.openxmlformats.org/officeDocument/2006/relationships/image" Target="../media/image28.wmf"/><Relationship Id="rId21" Type="http://schemas.openxmlformats.org/officeDocument/2006/relationships/image" Target="../media/image46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17" Type="http://schemas.openxmlformats.org/officeDocument/2006/relationships/image" Target="../media/image42.wmf"/><Relationship Id="rId2" Type="http://schemas.openxmlformats.org/officeDocument/2006/relationships/image" Target="../media/image27.wmf"/><Relationship Id="rId16" Type="http://schemas.openxmlformats.org/officeDocument/2006/relationships/image" Target="../media/image41.wmf"/><Relationship Id="rId20" Type="http://schemas.openxmlformats.org/officeDocument/2006/relationships/image" Target="../media/image45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19" Type="http://schemas.openxmlformats.org/officeDocument/2006/relationships/image" Target="../media/image44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Relationship Id="rId22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49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4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44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1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3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9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4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24EB-5887-4C1D-A851-A6D988F32968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3.wmf"/><Relationship Id="rId26" Type="http://schemas.openxmlformats.org/officeDocument/2006/relationships/oleObject" Target="../embeddings/oleObject43.bin"/><Relationship Id="rId39" Type="http://schemas.openxmlformats.org/officeDocument/2006/relationships/image" Target="../media/image43.wmf"/><Relationship Id="rId21" Type="http://schemas.openxmlformats.org/officeDocument/2006/relationships/oleObject" Target="../embeddings/oleObject40.bin"/><Relationship Id="rId34" Type="http://schemas.openxmlformats.org/officeDocument/2006/relationships/oleObject" Target="../embeddings/oleObject47.bin"/><Relationship Id="rId42" Type="http://schemas.openxmlformats.org/officeDocument/2006/relationships/oleObject" Target="../embeddings/oleObject51.bin"/><Relationship Id="rId47" Type="http://schemas.openxmlformats.org/officeDocument/2006/relationships/image" Target="../media/image47.wmf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36.wmf"/><Relationship Id="rId32" Type="http://schemas.openxmlformats.org/officeDocument/2006/relationships/oleObject" Target="../embeddings/oleObject46.bin"/><Relationship Id="rId37" Type="http://schemas.openxmlformats.org/officeDocument/2006/relationships/image" Target="../media/image42.wmf"/><Relationship Id="rId40" Type="http://schemas.openxmlformats.org/officeDocument/2006/relationships/oleObject" Target="../embeddings/oleObject50.bin"/><Relationship Id="rId45" Type="http://schemas.openxmlformats.org/officeDocument/2006/relationships/image" Target="../media/image46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oleObject" Target="../embeddings/oleObject44.bin"/><Relationship Id="rId36" Type="http://schemas.openxmlformats.org/officeDocument/2006/relationships/oleObject" Target="../embeddings/oleObject48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9.bin"/><Relationship Id="rId31" Type="http://schemas.openxmlformats.org/officeDocument/2006/relationships/image" Target="../media/image39.wmf"/><Relationship Id="rId44" Type="http://schemas.openxmlformats.org/officeDocument/2006/relationships/oleObject" Target="../embeddings/oleObject52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45.bin"/><Relationship Id="rId35" Type="http://schemas.openxmlformats.org/officeDocument/2006/relationships/image" Target="../media/image41.wmf"/><Relationship Id="rId43" Type="http://schemas.openxmlformats.org/officeDocument/2006/relationships/image" Target="../media/image45.wmf"/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image" Target="../media/image40.wmf"/><Relationship Id="rId38" Type="http://schemas.openxmlformats.org/officeDocument/2006/relationships/oleObject" Target="../embeddings/oleObject49.bin"/><Relationship Id="rId46" Type="http://schemas.openxmlformats.org/officeDocument/2006/relationships/oleObject" Target="../embeddings/oleObject53.bin"/><Relationship Id="rId20" Type="http://schemas.openxmlformats.org/officeDocument/2006/relationships/image" Target="../media/image34.wmf"/><Relationship Id="rId41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33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67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49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66.bin"/><Relationship Id="rId30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5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69.wmf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28" Type="http://schemas.openxmlformats.org/officeDocument/2006/relationships/image" Target="../media/image71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59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8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80.wmf"/><Relationship Id="rId26" Type="http://schemas.openxmlformats.org/officeDocument/2006/relationships/image" Target="../media/image84.wmf"/><Relationship Id="rId3" Type="http://schemas.openxmlformats.org/officeDocument/2006/relationships/oleObject" Target="../embeddings/oleObject89.bin"/><Relationship Id="rId21" Type="http://schemas.openxmlformats.org/officeDocument/2006/relationships/oleObject" Target="../embeddings/oleObject98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96.bin"/><Relationship Id="rId25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20" Type="http://schemas.openxmlformats.org/officeDocument/2006/relationships/image" Target="../media/image81.emf"/><Relationship Id="rId29" Type="http://schemas.openxmlformats.org/officeDocument/2006/relationships/oleObject" Target="../embeddings/oleObject102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93.bin"/><Relationship Id="rId24" Type="http://schemas.openxmlformats.org/officeDocument/2006/relationships/image" Target="../media/image83.wmf"/><Relationship Id="rId32" Type="http://schemas.openxmlformats.org/officeDocument/2006/relationships/image" Target="../media/image87.wmf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99.bin"/><Relationship Id="rId28" Type="http://schemas.openxmlformats.org/officeDocument/2006/relationships/image" Target="../media/image85.wmf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97.bin"/><Relationship Id="rId31" Type="http://schemas.openxmlformats.org/officeDocument/2006/relationships/oleObject" Target="../embeddings/oleObject103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78.wmf"/><Relationship Id="rId22" Type="http://schemas.openxmlformats.org/officeDocument/2006/relationships/image" Target="../media/image82.wmf"/><Relationship Id="rId27" Type="http://schemas.openxmlformats.org/officeDocument/2006/relationships/oleObject" Target="../embeddings/oleObject101.bin"/><Relationship Id="rId30" Type="http://schemas.openxmlformats.org/officeDocument/2006/relationships/image" Target="../media/image8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8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9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9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9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1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99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0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10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109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3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133.bin"/><Relationship Id="rId10" Type="http://schemas.openxmlformats.org/officeDocument/2006/relationships/image" Target="../media/image105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3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emf"/><Relationship Id="rId13" Type="http://schemas.openxmlformats.org/officeDocument/2006/relationships/oleObject" Target="../embeddings/oleObject141.bin"/><Relationship Id="rId18" Type="http://schemas.openxmlformats.org/officeDocument/2006/relationships/image" Target="../media/image119.wmf"/><Relationship Id="rId26" Type="http://schemas.openxmlformats.org/officeDocument/2006/relationships/oleObject" Target="../embeddings/oleObject147.bin"/><Relationship Id="rId3" Type="http://schemas.openxmlformats.org/officeDocument/2006/relationships/oleObject" Target="../embeddings/oleObject136.bin"/><Relationship Id="rId21" Type="http://schemas.openxmlformats.org/officeDocument/2006/relationships/oleObject" Target="../embeddings/oleObject145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43.bin"/><Relationship Id="rId25" Type="http://schemas.openxmlformats.org/officeDocument/2006/relationships/image" Target="../media/image12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20" Type="http://schemas.openxmlformats.org/officeDocument/2006/relationships/image" Target="../media/image120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40.bin"/><Relationship Id="rId24" Type="http://schemas.openxmlformats.org/officeDocument/2006/relationships/image" Target="../media/image122.wmf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2.bin"/><Relationship Id="rId23" Type="http://schemas.openxmlformats.org/officeDocument/2006/relationships/oleObject" Target="../embeddings/oleObject146.bin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144.bin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17.wmf"/><Relationship Id="rId22" Type="http://schemas.openxmlformats.org/officeDocument/2006/relationships/image" Target="../media/image121.wmf"/><Relationship Id="rId27" Type="http://schemas.openxmlformats.org/officeDocument/2006/relationships/image" Target="../media/image123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130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6.wmf"/><Relationship Id="rId11" Type="http://schemas.openxmlformats.org/officeDocument/2006/relationships/image" Target="../media/image129.jpg"/><Relationship Id="rId5" Type="http://schemas.openxmlformats.org/officeDocument/2006/relationships/oleObject" Target="../embeddings/oleObject149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5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image" Target="../media/image135.jpg"/><Relationship Id="rId7" Type="http://schemas.openxmlformats.org/officeDocument/2006/relationships/image" Target="../media/image1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53.bin"/><Relationship Id="rId11" Type="http://schemas.openxmlformats.org/officeDocument/2006/relationships/image" Target="../media/image134.wmf"/><Relationship Id="rId5" Type="http://schemas.openxmlformats.org/officeDocument/2006/relationships/image" Target="../media/image131.wmf"/><Relationship Id="rId10" Type="http://schemas.openxmlformats.org/officeDocument/2006/relationships/oleObject" Target="../embeddings/oleObject155.bin"/><Relationship Id="rId4" Type="http://schemas.openxmlformats.org/officeDocument/2006/relationships/oleObject" Target="../embeddings/oleObject152.bin"/><Relationship Id="rId9" Type="http://schemas.openxmlformats.org/officeDocument/2006/relationships/image" Target="../media/image13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37.jpeg"/><Relationship Id="rId4" Type="http://schemas.openxmlformats.org/officeDocument/2006/relationships/image" Target="../media/image13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jpeg"/><Relationship Id="rId2" Type="http://schemas.openxmlformats.org/officeDocument/2006/relationships/image" Target="../media/image13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9.jpeg"/><Relationship Id="rId5" Type="http://schemas.openxmlformats.org/officeDocument/2006/relationships/image" Target="../media/image138.jpeg"/><Relationship Id="rId4" Type="http://schemas.openxmlformats.org/officeDocument/2006/relationships/image" Target="../media/image14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39.jpeg"/><Relationship Id="rId5" Type="http://schemas.openxmlformats.org/officeDocument/2006/relationships/image" Target="../media/image138.jpeg"/><Relationship Id="rId4" Type="http://schemas.openxmlformats.org/officeDocument/2006/relationships/image" Target="../media/image14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9.wmf"/><Relationship Id="rId2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2D-Resultants</a:t>
            </a:r>
            <a:r>
              <a:rPr lang="ar-SA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/>
            </a:r>
            <a:br>
              <a:rPr lang="ar-SA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04800" y="3048000"/>
          <a:ext cx="5638606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3657600" imgH="888840" progId="Equation.3">
                  <p:embed/>
                </p:oleObj>
              </mc:Choice>
              <mc:Fallback>
                <p:oleObj name="Equation" r:id="rId3" imgW="3657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5638606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791200" y="3733800"/>
            <a:ext cx="3048000" cy="2438400"/>
            <a:chOff x="798513" y="1709738"/>
            <a:chExt cx="2669055" cy="2112962"/>
          </a:xfrm>
        </p:grpSpPr>
        <p:sp>
          <p:nvSpPr>
            <p:cNvPr id="6" name="Rectangle 52"/>
            <p:cNvSpPr>
              <a:spLocks noChangeArrowheads="1"/>
            </p:cNvSpPr>
            <p:nvPr/>
          </p:nvSpPr>
          <p:spPr bwMode="auto">
            <a:xfrm>
              <a:off x="798513" y="2211313"/>
              <a:ext cx="2491880" cy="53205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1"/>
            <p:cNvSpPr>
              <a:spLocks noChangeArrowheads="1"/>
            </p:cNvSpPr>
            <p:nvPr/>
          </p:nvSpPr>
          <p:spPr bwMode="auto">
            <a:xfrm rot="16200000">
              <a:off x="1512403" y="3002983"/>
              <a:ext cx="1063465" cy="53216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50"/>
            <p:cNvSpPr>
              <a:spLocks noChangeShapeType="1"/>
            </p:cNvSpPr>
            <p:nvPr/>
          </p:nvSpPr>
          <p:spPr bwMode="auto">
            <a:xfrm>
              <a:off x="1723125" y="3141448"/>
              <a:ext cx="341014" cy="431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AutoShape 49"/>
            <p:cNvSpPr>
              <a:spLocks noChangeShapeType="1"/>
            </p:cNvSpPr>
            <p:nvPr/>
          </p:nvSpPr>
          <p:spPr bwMode="auto">
            <a:xfrm>
              <a:off x="2045088" y="2020206"/>
              <a:ext cx="15241" cy="18024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48"/>
            <p:cNvSpPr>
              <a:spLocks noChangeShapeType="1"/>
            </p:cNvSpPr>
            <p:nvPr/>
          </p:nvSpPr>
          <p:spPr bwMode="auto">
            <a:xfrm flipV="1">
              <a:off x="1619614" y="2997959"/>
              <a:ext cx="1670779" cy="63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val 47"/>
            <p:cNvSpPr>
              <a:spLocks noChangeArrowheads="1"/>
            </p:cNvSpPr>
            <p:nvPr/>
          </p:nvSpPr>
          <p:spPr bwMode="auto">
            <a:xfrm>
              <a:off x="2032387" y="2972563"/>
              <a:ext cx="53978" cy="46348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46"/>
            <p:cNvSpPr txBox="1">
              <a:spLocks noChangeArrowheads="1"/>
            </p:cNvSpPr>
            <p:nvPr/>
          </p:nvSpPr>
          <p:spPr bwMode="auto">
            <a:xfrm>
              <a:off x="987119" y="3176367"/>
              <a:ext cx="791255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17.7 mm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919170" y="2484321"/>
              <a:ext cx="811576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154.1 N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44"/>
            <p:cNvSpPr txBox="1">
              <a:spLocks noChangeArrowheads="1"/>
            </p:cNvSpPr>
            <p:nvPr/>
          </p:nvSpPr>
          <p:spPr bwMode="auto">
            <a:xfrm>
              <a:off x="3237685" y="2848122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1987935" y="1835449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1841877" y="2992245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AutoShape 41"/>
            <p:cNvSpPr>
              <a:spLocks noChangeShapeType="1"/>
            </p:cNvSpPr>
            <p:nvPr/>
          </p:nvSpPr>
          <p:spPr bwMode="auto">
            <a:xfrm>
              <a:off x="1778373" y="2743362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AutoShape 40"/>
            <p:cNvSpPr>
              <a:spLocks noChangeShapeType="1"/>
            </p:cNvSpPr>
            <p:nvPr/>
          </p:nvSpPr>
          <p:spPr bwMode="auto">
            <a:xfrm>
              <a:off x="2305453" y="2744632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AutoShape 39"/>
            <p:cNvSpPr>
              <a:spLocks noChangeShapeType="1"/>
            </p:cNvSpPr>
            <p:nvPr/>
          </p:nvSpPr>
          <p:spPr bwMode="auto">
            <a:xfrm>
              <a:off x="1778373" y="3805558"/>
              <a:ext cx="52009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1049987" y="2871613"/>
              <a:ext cx="614080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49.6</a:t>
              </a:r>
              <a:r>
                <a:rPr kumimoji="0" lang="en-GB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1456410" y="2995420"/>
              <a:ext cx="154314" cy="182852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36"/>
            <p:cNvSpPr>
              <a:spLocks noChangeShapeType="1"/>
            </p:cNvSpPr>
            <p:nvPr/>
          </p:nvSpPr>
          <p:spPr bwMode="auto">
            <a:xfrm flipH="1">
              <a:off x="1712964" y="2990340"/>
              <a:ext cx="347365" cy="197455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AutoShape 35"/>
            <p:cNvSpPr>
              <a:spLocks noChangeShapeType="1"/>
            </p:cNvSpPr>
            <p:nvPr/>
          </p:nvSpPr>
          <p:spPr bwMode="auto">
            <a:xfrm flipH="1">
              <a:off x="1351629" y="3176367"/>
              <a:ext cx="348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34"/>
            <p:cNvSpPr>
              <a:spLocks/>
            </p:cNvSpPr>
            <p:nvPr/>
          </p:nvSpPr>
          <p:spPr bwMode="auto">
            <a:xfrm>
              <a:off x="1664067" y="3128115"/>
              <a:ext cx="211467" cy="144123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37" y="290"/>
                </a:cxn>
                <a:cxn ang="0">
                  <a:pos x="5" y="312"/>
                </a:cxn>
              </a:cxnLst>
              <a:rect l="0" t="0" r="r" b="b"/>
              <a:pathLst>
                <a:path w="162" h="315">
                  <a:moveTo>
                    <a:pt x="123" y="0"/>
                  </a:moveTo>
                  <a:cubicBezTo>
                    <a:pt x="113" y="197"/>
                    <a:pt x="162" y="207"/>
                    <a:pt x="37" y="290"/>
                  </a:cubicBezTo>
                  <a:cubicBezTo>
                    <a:pt x="0" y="315"/>
                    <a:pt x="31" y="312"/>
                    <a:pt x="5" y="31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AutoShape 16"/>
            <p:cNvSpPr>
              <a:spLocks noChangeShapeType="1"/>
            </p:cNvSpPr>
            <p:nvPr/>
          </p:nvSpPr>
          <p:spPr bwMode="auto">
            <a:xfrm>
              <a:off x="1474191" y="2820821"/>
              <a:ext cx="274335" cy="35808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2446431" y="3133829"/>
              <a:ext cx="791255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27.3 mm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AutoShape 12"/>
            <p:cNvSpPr>
              <a:spLocks noChangeShapeType="1"/>
            </p:cNvSpPr>
            <p:nvPr/>
          </p:nvSpPr>
          <p:spPr bwMode="auto">
            <a:xfrm>
              <a:off x="2071760" y="3564294"/>
              <a:ext cx="1076386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AutoShape 11"/>
            <p:cNvSpPr>
              <a:spLocks noChangeShapeType="1"/>
            </p:cNvSpPr>
            <p:nvPr/>
          </p:nvSpPr>
          <p:spPr bwMode="auto">
            <a:xfrm flipH="1">
              <a:off x="2490248" y="2995420"/>
              <a:ext cx="8891" cy="5688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AutoShape 10"/>
            <p:cNvSpPr>
              <a:spLocks noChangeShapeType="1"/>
            </p:cNvSpPr>
            <p:nvPr/>
          </p:nvSpPr>
          <p:spPr bwMode="auto">
            <a:xfrm flipV="1">
              <a:off x="1610724" y="1725611"/>
              <a:ext cx="0" cy="128631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1861563" y="1818942"/>
              <a:ext cx="259095" cy="313008"/>
            </a:xfrm>
            <a:custGeom>
              <a:avLst/>
              <a:gdLst/>
              <a:ahLst/>
              <a:cxnLst>
                <a:cxn ang="0">
                  <a:pos x="0" y="493"/>
                </a:cxn>
                <a:cxn ang="0">
                  <a:pos x="14" y="153"/>
                </a:cxn>
                <a:cxn ang="0">
                  <a:pos x="68" y="31"/>
                </a:cxn>
                <a:cxn ang="0">
                  <a:pos x="177" y="4"/>
                </a:cxn>
                <a:cxn ang="0">
                  <a:pos x="408" y="4"/>
                </a:cxn>
              </a:cxnLst>
              <a:rect l="0" t="0" r="r" b="b"/>
              <a:pathLst>
                <a:path w="408" h="493">
                  <a:moveTo>
                    <a:pt x="0" y="493"/>
                  </a:moveTo>
                  <a:cubicBezTo>
                    <a:pt x="5" y="380"/>
                    <a:pt x="6" y="266"/>
                    <a:pt x="14" y="153"/>
                  </a:cubicBezTo>
                  <a:cubicBezTo>
                    <a:pt x="16" y="122"/>
                    <a:pt x="43" y="51"/>
                    <a:pt x="68" y="31"/>
                  </a:cubicBezTo>
                  <a:cubicBezTo>
                    <a:pt x="97" y="8"/>
                    <a:pt x="140" y="6"/>
                    <a:pt x="177" y="4"/>
                  </a:cubicBezTo>
                  <a:cubicBezTo>
                    <a:pt x="254" y="0"/>
                    <a:pt x="331" y="4"/>
                    <a:pt x="408" y="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2112402" y="1709738"/>
              <a:ext cx="791255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23.3 mm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utoShape 7"/>
            <p:cNvSpPr>
              <a:spLocks noChangeShapeType="1"/>
            </p:cNvSpPr>
            <p:nvPr/>
          </p:nvSpPr>
          <p:spPr bwMode="auto">
            <a:xfrm>
              <a:off x="1610724" y="2133219"/>
              <a:ext cx="42547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5000" y="1447800"/>
            <a:ext cx="3000522" cy="2209800"/>
            <a:chOff x="3809853" y="1890051"/>
            <a:chExt cx="2619522" cy="1918681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809853" y="2213217"/>
              <a:ext cx="2491880" cy="53205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 rot="16200000">
              <a:off x="4523743" y="3004888"/>
              <a:ext cx="1063465" cy="53216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Group 28"/>
            <p:cNvGrpSpPr>
              <a:grpSpLocks/>
            </p:cNvGrpSpPr>
            <p:nvPr/>
          </p:nvGrpSpPr>
          <p:grpSpPr bwMode="auto">
            <a:xfrm rot="19304161" flipV="1">
              <a:off x="4881158" y="2857010"/>
              <a:ext cx="454686" cy="375229"/>
              <a:chOff x="8839" y="5842"/>
              <a:chExt cx="837" cy="722"/>
            </a:xfrm>
          </p:grpSpPr>
          <p:sp>
            <p:nvSpPr>
              <p:cNvPr id="51" name="Arc 31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AutoShape 30"/>
              <p:cNvSpPr>
                <a:spLocks noChangeShapeType="1"/>
              </p:cNvSpPr>
              <p:nvPr/>
            </p:nv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AutoShape 29"/>
              <p:cNvSpPr>
                <a:spLocks noChangeShapeType="1"/>
              </p:cNvSpPr>
              <p:nvPr/>
            </p:nv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7" name="Oval 27"/>
            <p:cNvSpPr>
              <a:spLocks noChangeArrowheads="1"/>
            </p:cNvSpPr>
            <p:nvPr/>
          </p:nvSpPr>
          <p:spPr bwMode="auto">
            <a:xfrm>
              <a:off x="5043727" y="2974468"/>
              <a:ext cx="53978" cy="46348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4364874" y="2351626"/>
              <a:ext cx="811576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154.1 N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5245033" y="2987166"/>
              <a:ext cx="1003992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2.734 Nm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6199492" y="2842408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4959267" y="1890051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4826545" y="2949706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AutoShape 21"/>
            <p:cNvSpPr>
              <a:spLocks noChangeShapeType="1"/>
            </p:cNvSpPr>
            <p:nvPr/>
          </p:nvSpPr>
          <p:spPr bwMode="auto">
            <a:xfrm>
              <a:off x="4789713" y="2745267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AutoShape 20"/>
            <p:cNvSpPr>
              <a:spLocks noChangeShapeType="1"/>
            </p:cNvSpPr>
            <p:nvPr/>
          </p:nvSpPr>
          <p:spPr bwMode="auto">
            <a:xfrm>
              <a:off x="5316792" y="2746537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AutoShape 19"/>
            <p:cNvSpPr>
              <a:spLocks noChangeShapeType="1"/>
            </p:cNvSpPr>
            <p:nvPr/>
          </p:nvSpPr>
          <p:spPr bwMode="auto">
            <a:xfrm>
              <a:off x="4789713" y="3807462"/>
              <a:ext cx="52009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4359158" y="2763044"/>
              <a:ext cx="614080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49.6</a:t>
              </a:r>
              <a:r>
                <a:rPr kumimoji="0" lang="en-GB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4837975" y="2829709"/>
              <a:ext cx="102241" cy="163805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AutoShape 15"/>
            <p:cNvSpPr>
              <a:spLocks noChangeShapeType="1"/>
            </p:cNvSpPr>
            <p:nvPr/>
          </p:nvSpPr>
          <p:spPr bwMode="auto">
            <a:xfrm flipV="1">
              <a:off x="4600472" y="2996054"/>
              <a:ext cx="1670779" cy="63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AutoShape 14"/>
            <p:cNvSpPr>
              <a:spLocks noChangeShapeType="1"/>
            </p:cNvSpPr>
            <p:nvPr/>
          </p:nvSpPr>
          <p:spPr bwMode="auto">
            <a:xfrm>
              <a:off x="5057698" y="2133219"/>
              <a:ext cx="15241" cy="16704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AutoShape 6"/>
            <p:cNvSpPr>
              <a:spLocks noChangeShapeType="1"/>
            </p:cNvSpPr>
            <p:nvPr/>
          </p:nvSpPr>
          <p:spPr bwMode="auto">
            <a:xfrm>
              <a:off x="4789713" y="2644317"/>
              <a:ext cx="274335" cy="35808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381000" y="1752600"/>
          <a:ext cx="50053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3263760" imgH="393480" progId="Equation.3">
                  <p:embed/>
                </p:oleObj>
              </mc:Choice>
              <mc:Fallback>
                <p:oleObj name="Equation" r:id="rId5" imgW="326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50053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76200" y="14319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3D-Force System</a:t>
            </a:r>
            <a:r>
              <a:rPr lang="x-none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/>
            </a:r>
            <a:br>
              <a:rPr lang="x-none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RECTANGULAR COMPONENTS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Many problems in mechanics require analysis in three </a:t>
            </a:r>
            <a:r>
              <a:rPr lang="en-US" sz="2000" dirty="0" smtClean="0"/>
              <a:t>dimensions, and </a:t>
            </a:r>
            <a:r>
              <a:rPr lang="en-US" sz="2000" dirty="0"/>
              <a:t>for such problems it is often necessary to resolve a force into </a:t>
            </a:r>
            <a:r>
              <a:rPr lang="en-US" sz="2000" dirty="0" smtClean="0"/>
              <a:t>its three </a:t>
            </a:r>
            <a:r>
              <a:rPr lang="en-US" sz="2000" dirty="0"/>
              <a:t>mutually perpendicular components</a:t>
            </a:r>
            <a:r>
              <a:rPr lang="en-US" sz="2000" dirty="0" smtClean="0"/>
              <a:t>.</a:t>
            </a:r>
          </a:p>
          <a:p>
            <a:endParaRPr lang="en-US" sz="2400" dirty="0"/>
          </a:p>
        </p:txBody>
      </p:sp>
      <p:grpSp>
        <p:nvGrpSpPr>
          <p:cNvPr id="4" name="Group 62"/>
          <p:cNvGrpSpPr/>
          <p:nvPr/>
        </p:nvGrpSpPr>
        <p:grpSpPr>
          <a:xfrm>
            <a:off x="5375501" y="2473325"/>
            <a:ext cx="3539899" cy="2768829"/>
            <a:chOff x="1513114" y="1371600"/>
            <a:chExt cx="3539899" cy="276882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513114" y="3875316"/>
            <a:ext cx="239712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1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3114" y="3875316"/>
                          <a:ext cx="239712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4038600" y="3276600"/>
            <a:ext cx="430936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2" name="Equation" r:id="rId5" imgW="279360" imgH="253800" progId="Equation.3">
                    <p:embed/>
                  </p:oleObj>
                </mc:Choice>
                <mc:Fallback>
                  <p:oleObj name="Equation" r:id="rId5" imgW="279360" imgH="253800" progId="Equation.3">
                    <p:embed/>
                    <p:pic>
                      <p:nvPicPr>
                        <p:cNvPr id="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3276600"/>
                          <a:ext cx="430936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 flipV="1">
              <a:off x="2362200" y="2514600"/>
              <a:ext cx="14478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810000" y="2397125"/>
            <a:ext cx="31273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3" name="Equation" r:id="rId7" imgW="164880" imgH="203040" progId="Equation.3">
                    <p:embed/>
                  </p:oleObj>
                </mc:Choice>
                <mc:Fallback>
                  <p:oleObj name="Equation" r:id="rId7" imgW="164880" imgH="203040" progId="Equation.3">
                    <p:embed/>
                    <p:pic>
                      <p:nvPicPr>
                        <p:cNvPr id="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397125"/>
                          <a:ext cx="31273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2514600" y="3657600"/>
            <a:ext cx="27594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4" name="Equation" r:id="rId9" imgW="164880" imgH="228600" progId="Equation.3">
                    <p:embed/>
                  </p:oleObj>
                </mc:Choice>
                <mc:Fallback>
                  <p:oleObj name="Equation" r:id="rId9" imgW="164880" imgH="228600" progId="Equation.3">
                    <p:embed/>
                    <p:pic>
                      <p:nvPicPr>
                        <p:cNvPr id="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657600"/>
                          <a:ext cx="27594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2362200" y="22860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0800000" flipV="1">
              <a:off x="2035628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38100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3810000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866900" y="2781300"/>
              <a:ext cx="990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057400" y="25146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62200" y="3276600"/>
              <a:ext cx="1752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676400" y="3505200"/>
              <a:ext cx="381000" cy="381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018506" y="19431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14800" y="32766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9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600200" y="3200400"/>
            <a:ext cx="42703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5" name="Equation" r:id="rId11" imgW="253800" imgH="241200" progId="Equation.3">
                    <p:embed/>
                  </p:oleObj>
                </mc:Choice>
                <mc:Fallback>
                  <p:oleObj name="Equation" r:id="rId11" imgW="253800" imgH="241200" progId="Equation.3">
                    <p:embed/>
                    <p:pic>
                      <p:nvPicPr>
                        <p:cNvPr id="2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200400"/>
                          <a:ext cx="427038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2340430" y="1905000"/>
            <a:ext cx="4699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6" name="Equation" r:id="rId13" imgW="279360" imgH="241200" progId="Equation.3">
                    <p:embed/>
                  </p:oleObj>
                </mc:Choice>
                <mc:Fallback>
                  <p:oleObj name="Equation" r:id="rId13" imgW="279360" imgH="241200" progId="Equation.3">
                    <p:embed/>
                    <p:pic>
                      <p:nvPicPr>
                        <p:cNvPr id="23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0430" y="1905000"/>
                          <a:ext cx="4699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Arc 23"/>
            <p:cNvSpPr/>
            <p:nvPr/>
          </p:nvSpPr>
          <p:spPr>
            <a:xfrm flipV="1">
              <a:off x="2209800" y="2895600"/>
              <a:ext cx="457200" cy="533400"/>
            </a:xfrm>
            <a:prstGeom prst="arc">
              <a:avLst>
                <a:gd name="adj1" fmla="val 1381992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656112" y="3069772"/>
              <a:ext cx="304800" cy="381000"/>
            </a:xfrm>
            <a:prstGeom prst="arc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068286" y="2939142"/>
              <a:ext cx="609600" cy="304800"/>
            </a:xfrm>
            <a:prstGeom prst="arc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Curved Connector 26"/>
            <p:cNvCxnSpPr/>
            <p:nvPr/>
          </p:nvCxnSpPr>
          <p:spPr>
            <a:xfrm rot="5400000">
              <a:off x="2400300" y="3543300"/>
              <a:ext cx="381000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11"/>
            <p:cNvGraphicFramePr>
              <a:graphicFrameLocks noChangeAspect="1"/>
            </p:cNvGraphicFramePr>
            <p:nvPr/>
          </p:nvGraphicFramePr>
          <p:xfrm>
            <a:off x="2962275" y="2884488"/>
            <a:ext cx="296863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7" name="Equation" r:id="rId15" imgW="177480" imgH="241200" progId="Equation.3">
                    <p:embed/>
                  </p:oleObj>
                </mc:Choice>
                <mc:Fallback>
                  <p:oleObj name="Equation" r:id="rId15" imgW="177480" imgH="241200" progId="Equation.3">
                    <p:embed/>
                    <p:pic>
                      <p:nvPicPr>
                        <p:cNvPr id="28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275" y="2884488"/>
                          <a:ext cx="296863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2"/>
            <p:cNvGraphicFramePr>
              <a:graphicFrameLocks noChangeAspect="1"/>
            </p:cNvGraphicFramePr>
            <p:nvPr/>
          </p:nvGraphicFramePr>
          <p:xfrm>
            <a:off x="2447925" y="2633212"/>
            <a:ext cx="27622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8" name="Equation" r:id="rId17" imgW="164880" imgH="215640" progId="Equation.3">
                    <p:embed/>
                  </p:oleObj>
                </mc:Choice>
                <mc:Fallback>
                  <p:oleObj name="Equation" r:id="rId17" imgW="164880" imgH="215640" progId="Equation.3">
                    <p:embed/>
                    <p:pic>
                      <p:nvPicPr>
                        <p:cNvPr id="29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7925" y="2633212"/>
                          <a:ext cx="276225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3"/>
            <p:cNvGraphicFramePr>
              <a:graphicFrameLocks noChangeAspect="1"/>
            </p:cNvGraphicFramePr>
            <p:nvPr/>
          </p:nvGraphicFramePr>
          <p:xfrm>
            <a:off x="2286000" y="1371600"/>
            <a:ext cx="23971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9" name="Equation" r:id="rId19" imgW="126720" imgH="126720" progId="Equation.3">
                    <p:embed/>
                  </p:oleObj>
                </mc:Choice>
                <mc:Fallback>
                  <p:oleObj name="Equation" r:id="rId19" imgW="126720" imgH="126720" progId="Equation.3">
                    <p:embed/>
                    <p:pic>
                      <p:nvPicPr>
                        <p:cNvPr id="3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371600"/>
                          <a:ext cx="239713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4"/>
            <p:cNvGraphicFramePr>
              <a:graphicFrameLocks noChangeAspect="1"/>
            </p:cNvGraphicFramePr>
            <p:nvPr/>
          </p:nvGraphicFramePr>
          <p:xfrm>
            <a:off x="4787900" y="3100388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40" name="Equation" r:id="rId21" imgW="139680" imgH="164880" progId="Equation.3">
                    <p:embed/>
                  </p:oleObj>
                </mc:Choice>
                <mc:Fallback>
                  <p:oleObj name="Equation" r:id="rId21" imgW="139680" imgH="164880" progId="Equation.3">
                    <p:embed/>
                    <p:pic>
                      <p:nvPicPr>
                        <p:cNvPr id="3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900" y="3100388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87"/>
          <p:cNvGrpSpPr/>
          <p:nvPr/>
        </p:nvGrpSpPr>
        <p:grpSpPr>
          <a:xfrm>
            <a:off x="6594701" y="5140325"/>
            <a:ext cx="2285999" cy="1717675"/>
            <a:chOff x="5486400" y="4724400"/>
            <a:chExt cx="2285999" cy="1717675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6400800" y="4724400"/>
            <a:ext cx="2635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41" name="Equation" r:id="rId23" imgW="139680" imgH="164880" progId="Equation.3">
                    <p:embed/>
                  </p:oleObj>
                </mc:Choice>
                <mc:Fallback>
                  <p:oleObj name="Equation" r:id="rId23" imgW="139680" imgH="164880" progId="Equation.3">
                    <p:embed/>
                    <p:pic>
                      <p:nvPicPr>
                        <p:cNvPr id="33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4724400"/>
                          <a:ext cx="263525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" name="Group 86"/>
            <p:cNvGrpSpPr/>
            <p:nvPr/>
          </p:nvGrpSpPr>
          <p:grpSpPr>
            <a:xfrm>
              <a:off x="5486400" y="4876800"/>
              <a:ext cx="2285999" cy="1565275"/>
              <a:chOff x="5497513" y="4648200"/>
              <a:chExt cx="2285999" cy="156527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6400800" y="5029200"/>
                <a:ext cx="762000" cy="7620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6400800" y="57912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 flipH="1" flipV="1">
                <a:off x="6019800" y="54102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00800" y="5029200"/>
                <a:ext cx="762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6819900" y="5448300"/>
                <a:ext cx="685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0" name="Object 6"/>
              <p:cNvGraphicFramePr>
                <a:graphicFrameLocks noChangeAspect="1"/>
              </p:cNvGraphicFramePr>
              <p:nvPr/>
            </p:nvGraphicFramePr>
            <p:xfrm>
              <a:off x="6662054" y="5442858"/>
              <a:ext cx="275944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2" name="Equation" r:id="rId25" imgW="164880" imgH="228600" progId="Equation.3">
                      <p:embed/>
                    </p:oleObj>
                  </mc:Choice>
                  <mc:Fallback>
                    <p:oleObj name="Equation" r:id="rId25" imgW="164880" imgH="228600" progId="Equation.3">
                      <p:embed/>
                      <p:pic>
                        <p:nvPicPr>
                          <p:cNvPr id="4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62054" y="5442858"/>
                            <a:ext cx="275944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40"/>
              <p:cNvGraphicFramePr>
                <a:graphicFrameLocks noChangeAspect="1"/>
              </p:cNvGraphicFramePr>
              <p:nvPr/>
            </p:nvGraphicFramePr>
            <p:xfrm>
              <a:off x="6650038" y="5857875"/>
              <a:ext cx="873125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3" name="Equation" r:id="rId26" imgW="596880" imgH="241200" progId="Equation.3">
                      <p:embed/>
                    </p:oleObj>
                  </mc:Choice>
                  <mc:Fallback>
                    <p:oleObj name="Equation" r:id="rId26" imgW="596880" imgH="241200" progId="Equation.3">
                      <p:embed/>
                      <p:pic>
                        <p:nvPicPr>
                          <p:cNvPr id="41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50038" y="5857875"/>
                            <a:ext cx="873125" cy="355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17"/>
              <p:cNvGraphicFramePr>
                <a:graphicFrameLocks noChangeAspect="1"/>
              </p:cNvGraphicFramePr>
              <p:nvPr/>
            </p:nvGraphicFramePr>
            <p:xfrm>
              <a:off x="5497513" y="5172075"/>
              <a:ext cx="908050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4" name="Equation" r:id="rId28" imgW="622080" imgH="253800" progId="Equation.3">
                      <p:embed/>
                    </p:oleObj>
                  </mc:Choice>
                  <mc:Fallback>
                    <p:oleObj name="Equation" r:id="rId28" imgW="622080" imgH="253800" progId="Equation.3">
                      <p:embed/>
                      <p:pic>
                        <p:nvPicPr>
                          <p:cNvPr id="42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97513" y="5172075"/>
                            <a:ext cx="908050" cy="3730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18"/>
              <p:cNvGraphicFramePr>
                <a:graphicFrameLocks noChangeAspect="1"/>
              </p:cNvGraphicFramePr>
              <p:nvPr/>
            </p:nvGraphicFramePr>
            <p:xfrm>
              <a:off x="6391275" y="5248275"/>
              <a:ext cx="295275" cy="401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5" name="Equation" r:id="rId30" imgW="177480" imgH="241200" progId="Equation.3">
                      <p:embed/>
                    </p:oleObj>
                  </mc:Choice>
                  <mc:Fallback>
                    <p:oleObj name="Equation" r:id="rId30" imgW="177480" imgH="241200" progId="Equation.3">
                      <p:embed/>
                      <p:pic>
                        <p:nvPicPr>
                          <p:cNvPr id="43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1275" y="5248275"/>
                            <a:ext cx="295275" cy="4016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6248400" y="4876800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162800" y="5791200"/>
                <a:ext cx="3810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6" name="Object 45"/>
              <p:cNvGraphicFramePr>
                <a:graphicFrameLocks noChangeAspect="1"/>
              </p:cNvGraphicFramePr>
              <p:nvPr/>
            </p:nvGraphicFramePr>
            <p:xfrm>
              <a:off x="7543800" y="5638800"/>
              <a:ext cx="239712" cy="2651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6" name="Equation" r:id="rId32" imgW="126720" imgH="139680" progId="Equation.3">
                      <p:embed/>
                    </p:oleObj>
                  </mc:Choice>
                  <mc:Fallback>
                    <p:oleObj name="Equation" r:id="rId32" imgW="126720" imgH="139680" progId="Equation.3">
                      <p:embed/>
                      <p:pic>
                        <p:nvPicPr>
                          <p:cNvPr id="46" name="Object 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43800" y="5638800"/>
                            <a:ext cx="239712" cy="2651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21"/>
              <p:cNvGraphicFramePr>
                <a:graphicFrameLocks noChangeAspect="1"/>
              </p:cNvGraphicFramePr>
              <p:nvPr/>
            </p:nvGraphicFramePr>
            <p:xfrm>
              <a:off x="7162800" y="4648200"/>
              <a:ext cx="381000" cy="471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7" name="Equation" r:id="rId34" imgW="164880" imgH="203040" progId="Equation.3">
                      <p:embed/>
                    </p:oleObj>
                  </mc:Choice>
                  <mc:Fallback>
                    <p:oleObj name="Equation" r:id="rId34" imgW="164880" imgH="203040" progId="Equation.3">
                      <p:embed/>
                      <p:pic>
                        <p:nvPicPr>
                          <p:cNvPr id="47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62800" y="4648200"/>
                            <a:ext cx="381000" cy="471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533400" y="3805405"/>
          <a:ext cx="4038600" cy="385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Equation" r:id="rId36" imgW="2527200" imgH="241200" progId="Equation.3">
                  <p:embed/>
                </p:oleObj>
              </mc:Choice>
              <mc:Fallback>
                <p:oleObj name="Equation" r:id="rId36" imgW="2527200" imgH="241200" progId="Equation.3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05405"/>
                        <a:ext cx="4038600" cy="385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3"/>
          <p:cNvGraphicFramePr>
            <a:graphicFrameLocks noChangeAspect="1"/>
          </p:cNvGraphicFramePr>
          <p:nvPr>
            <p:extLst/>
          </p:nvPr>
        </p:nvGraphicFramePr>
        <p:xfrm>
          <a:off x="538162" y="2765425"/>
          <a:ext cx="42624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Equation" r:id="rId38" imgW="2666880" imgH="558720" progId="Equation.3">
                  <p:embed/>
                </p:oleObj>
              </mc:Choice>
              <mc:Fallback>
                <p:oleObj name="Equation" r:id="rId38" imgW="2666880" imgH="558720" progId="Equation.3">
                  <p:embed/>
                  <p:pic>
                    <p:nvPicPr>
                      <p:cNvPr id="4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" y="2765425"/>
                        <a:ext cx="426243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4"/>
          <p:cNvGraphicFramePr>
            <a:graphicFrameLocks noChangeAspect="1"/>
          </p:cNvGraphicFramePr>
          <p:nvPr>
            <p:extLst/>
          </p:nvPr>
        </p:nvGraphicFramePr>
        <p:xfrm>
          <a:off x="685800" y="6054725"/>
          <a:ext cx="2438400" cy="468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Equation" r:id="rId40" imgW="1257120" imgH="241200" progId="Equation.3">
                  <p:embed/>
                </p:oleObj>
              </mc:Choice>
              <mc:Fallback>
                <p:oleObj name="Equation" r:id="rId40" imgW="1257120" imgH="241200" progId="Equation.3">
                  <p:embed/>
                  <p:pic>
                    <p:nvPicPr>
                      <p:cNvPr id="5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54725"/>
                        <a:ext cx="2438400" cy="468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5"/>
          <p:cNvGraphicFramePr>
            <a:graphicFrameLocks noChangeAspect="1"/>
          </p:cNvGraphicFramePr>
          <p:nvPr>
            <p:extLst/>
          </p:nvPr>
        </p:nvGraphicFramePr>
        <p:xfrm>
          <a:off x="609600" y="4782285"/>
          <a:ext cx="3795713" cy="1311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42" imgW="2133360" imgH="736560" progId="Equation.3">
                  <p:embed/>
                </p:oleObj>
              </mc:Choice>
              <mc:Fallback>
                <p:oleObj name="Equation" r:id="rId42" imgW="2133360" imgH="736560" progId="Equation.3">
                  <p:embed/>
                  <p:pic>
                    <p:nvPicPr>
                      <p:cNvPr id="5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82285"/>
                        <a:ext cx="3795713" cy="13113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6"/>
          <p:cNvGraphicFramePr>
            <a:graphicFrameLocks noChangeAspect="1"/>
          </p:cNvGraphicFramePr>
          <p:nvPr>
            <p:extLst/>
          </p:nvPr>
        </p:nvGraphicFramePr>
        <p:xfrm>
          <a:off x="498701" y="4217987"/>
          <a:ext cx="2028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44" imgW="1269720" imgH="317160" progId="Equation.3">
                  <p:embed/>
                </p:oleObj>
              </mc:Choice>
              <mc:Fallback>
                <p:oleObj name="Equation" r:id="rId44" imgW="1269720" imgH="317160" progId="Equation.3">
                  <p:embed/>
                  <p:pic>
                    <p:nvPicPr>
                      <p:cNvPr id="5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01" y="4217987"/>
                        <a:ext cx="202882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3365952" y="6055631"/>
          <a:ext cx="26844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Equation" r:id="rId46" imgW="1384300" imgH="203200" progId="Equation.3">
                  <p:embed/>
                </p:oleObj>
              </mc:Choice>
              <mc:Fallback>
                <p:oleObj name="Equation" r:id="rId46" imgW="1384300" imgH="203200" progId="Equation.3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952" y="6055631"/>
                        <a:ext cx="26844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6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Where      is unit vector in the direction of force</a:t>
            </a:r>
            <a:endParaRPr lang="en-US" sz="2400" dirty="0"/>
          </a:p>
        </p:txBody>
      </p:sp>
      <p:grpSp>
        <p:nvGrpSpPr>
          <p:cNvPr id="4" name="Group 62"/>
          <p:cNvGrpSpPr/>
          <p:nvPr/>
        </p:nvGrpSpPr>
        <p:grpSpPr>
          <a:xfrm>
            <a:off x="5351688" y="3810000"/>
            <a:ext cx="3539899" cy="2768829"/>
            <a:chOff x="1513114" y="1371600"/>
            <a:chExt cx="3539899" cy="276882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513114" y="3875316"/>
            <a:ext cx="239712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2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3114" y="3875316"/>
                          <a:ext cx="239712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4038600" y="3276600"/>
            <a:ext cx="430936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" name="Equation" r:id="rId5" imgW="279360" imgH="253800" progId="Equation.3">
                    <p:embed/>
                  </p:oleObj>
                </mc:Choice>
                <mc:Fallback>
                  <p:oleObj name="Equation" r:id="rId5" imgW="279360" imgH="253800" progId="Equation.3">
                    <p:embed/>
                    <p:pic>
                      <p:nvPicPr>
                        <p:cNvPr id="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3276600"/>
                          <a:ext cx="430936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 flipV="1">
              <a:off x="2362200" y="2514600"/>
              <a:ext cx="14478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810000" y="2397125"/>
            <a:ext cx="31273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4" name="Equation" r:id="rId7" imgW="164880" imgH="203040" progId="Equation.3">
                    <p:embed/>
                  </p:oleObj>
                </mc:Choice>
                <mc:Fallback>
                  <p:oleObj name="Equation" r:id="rId7" imgW="164880" imgH="203040" progId="Equation.3">
                    <p:embed/>
                    <p:pic>
                      <p:nvPicPr>
                        <p:cNvPr id="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397125"/>
                          <a:ext cx="31273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2514600" y="3657600"/>
            <a:ext cx="27594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5" name="Equation" r:id="rId9" imgW="164880" imgH="228600" progId="Equation.3">
                    <p:embed/>
                  </p:oleObj>
                </mc:Choice>
                <mc:Fallback>
                  <p:oleObj name="Equation" r:id="rId9" imgW="164880" imgH="228600" progId="Equation.3">
                    <p:embed/>
                    <p:pic>
                      <p:nvPicPr>
                        <p:cNvPr id="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657600"/>
                          <a:ext cx="27594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2362200" y="22860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0800000" flipV="1">
              <a:off x="2035628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38100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3810000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866900" y="2781300"/>
              <a:ext cx="990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057400" y="25146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62200" y="3276600"/>
              <a:ext cx="1752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676400" y="3505200"/>
              <a:ext cx="381000" cy="381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018506" y="19431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14800" y="32766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9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600200" y="3200400"/>
            <a:ext cx="42703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6" name="Equation" r:id="rId11" imgW="253800" imgH="241200" progId="Equation.3">
                    <p:embed/>
                  </p:oleObj>
                </mc:Choice>
                <mc:Fallback>
                  <p:oleObj name="Equation" r:id="rId11" imgW="253800" imgH="241200" progId="Equation.3">
                    <p:embed/>
                    <p:pic>
                      <p:nvPicPr>
                        <p:cNvPr id="2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200400"/>
                          <a:ext cx="427038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2340430" y="1905000"/>
            <a:ext cx="4699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7" name="Equation" r:id="rId13" imgW="279360" imgH="241200" progId="Equation.3">
                    <p:embed/>
                  </p:oleObj>
                </mc:Choice>
                <mc:Fallback>
                  <p:oleObj name="Equation" r:id="rId13" imgW="279360" imgH="241200" progId="Equation.3">
                    <p:embed/>
                    <p:pic>
                      <p:nvPicPr>
                        <p:cNvPr id="23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0430" y="1905000"/>
                          <a:ext cx="4699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Arc 23"/>
            <p:cNvSpPr/>
            <p:nvPr/>
          </p:nvSpPr>
          <p:spPr>
            <a:xfrm flipV="1">
              <a:off x="2209800" y="2895600"/>
              <a:ext cx="457200" cy="533400"/>
            </a:xfrm>
            <a:prstGeom prst="arc">
              <a:avLst>
                <a:gd name="adj1" fmla="val 1381992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656112" y="3069772"/>
              <a:ext cx="304800" cy="381000"/>
            </a:xfrm>
            <a:prstGeom prst="arc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068286" y="2939142"/>
              <a:ext cx="609600" cy="304800"/>
            </a:xfrm>
            <a:prstGeom prst="arc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27" name="Curved Connector 26"/>
            <p:cNvCxnSpPr/>
            <p:nvPr/>
          </p:nvCxnSpPr>
          <p:spPr>
            <a:xfrm rot="5400000">
              <a:off x="2400300" y="3543300"/>
              <a:ext cx="381000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11"/>
            <p:cNvGraphicFramePr>
              <a:graphicFrameLocks noChangeAspect="1"/>
            </p:cNvGraphicFramePr>
            <p:nvPr/>
          </p:nvGraphicFramePr>
          <p:xfrm>
            <a:off x="2962275" y="2884488"/>
            <a:ext cx="296863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8" name="Equation" r:id="rId15" imgW="177480" imgH="241200" progId="Equation.3">
                    <p:embed/>
                  </p:oleObj>
                </mc:Choice>
                <mc:Fallback>
                  <p:oleObj name="Equation" r:id="rId15" imgW="177480" imgH="241200" progId="Equation.3">
                    <p:embed/>
                    <p:pic>
                      <p:nvPicPr>
                        <p:cNvPr id="28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275" y="2884488"/>
                          <a:ext cx="296863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2"/>
            <p:cNvGraphicFramePr>
              <a:graphicFrameLocks noChangeAspect="1"/>
            </p:cNvGraphicFramePr>
            <p:nvPr/>
          </p:nvGraphicFramePr>
          <p:xfrm>
            <a:off x="2447925" y="2633212"/>
            <a:ext cx="27622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9" name="Equation" r:id="rId17" imgW="164880" imgH="215640" progId="Equation.3">
                    <p:embed/>
                  </p:oleObj>
                </mc:Choice>
                <mc:Fallback>
                  <p:oleObj name="Equation" r:id="rId17" imgW="164880" imgH="215640" progId="Equation.3">
                    <p:embed/>
                    <p:pic>
                      <p:nvPicPr>
                        <p:cNvPr id="29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7925" y="2633212"/>
                          <a:ext cx="276225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3"/>
            <p:cNvGraphicFramePr>
              <a:graphicFrameLocks noChangeAspect="1"/>
            </p:cNvGraphicFramePr>
            <p:nvPr/>
          </p:nvGraphicFramePr>
          <p:xfrm>
            <a:off x="2286000" y="1371600"/>
            <a:ext cx="23971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0" name="Equation" r:id="rId19" imgW="126720" imgH="126720" progId="Equation.3">
                    <p:embed/>
                  </p:oleObj>
                </mc:Choice>
                <mc:Fallback>
                  <p:oleObj name="Equation" r:id="rId19" imgW="126720" imgH="126720" progId="Equation.3">
                    <p:embed/>
                    <p:pic>
                      <p:nvPicPr>
                        <p:cNvPr id="3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371600"/>
                          <a:ext cx="239713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4"/>
            <p:cNvGraphicFramePr>
              <a:graphicFrameLocks noChangeAspect="1"/>
            </p:cNvGraphicFramePr>
            <p:nvPr/>
          </p:nvGraphicFramePr>
          <p:xfrm>
            <a:off x="4787900" y="3100388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1" name="Equation" r:id="rId21" imgW="139680" imgH="164880" progId="Equation.3">
                    <p:embed/>
                  </p:oleObj>
                </mc:Choice>
                <mc:Fallback>
                  <p:oleObj name="Equation" r:id="rId21" imgW="139680" imgH="164880" progId="Equation.3">
                    <p:embed/>
                    <p:pic>
                      <p:nvPicPr>
                        <p:cNvPr id="3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900" y="3100388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Object 24"/>
          <p:cNvGraphicFramePr>
            <a:graphicFrameLocks noChangeAspect="1"/>
          </p:cNvGraphicFramePr>
          <p:nvPr>
            <p:extLst/>
          </p:nvPr>
        </p:nvGraphicFramePr>
        <p:xfrm>
          <a:off x="609600" y="2395280"/>
          <a:ext cx="2438400" cy="468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23" imgW="1257120" imgH="241200" progId="Equation.3">
                  <p:embed/>
                </p:oleObj>
              </mc:Choice>
              <mc:Fallback>
                <p:oleObj name="Equation" r:id="rId23" imgW="1257120" imgH="241200" progId="Equation.3">
                  <p:embed/>
                  <p:pic>
                    <p:nvPicPr>
                      <p:cNvPr id="3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95280"/>
                        <a:ext cx="2438400" cy="468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>
            <p:extLst/>
          </p:nvPr>
        </p:nvGraphicFramePr>
        <p:xfrm>
          <a:off x="533400" y="2947193"/>
          <a:ext cx="17002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25" imgW="876240" imgH="241200" progId="Equation.3">
                  <p:embed/>
                </p:oleObj>
              </mc:Choice>
              <mc:Fallback>
                <p:oleObj name="Equation" r:id="rId25" imgW="876240" imgH="241200" progId="Equation.3">
                  <p:embed/>
                  <p:pic>
                    <p:nvPicPr>
                      <p:cNvPr id="3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47193"/>
                        <a:ext cx="1700213" cy="506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6"/>
          <p:cNvGraphicFramePr>
            <a:graphicFrameLocks noChangeAspect="1"/>
          </p:cNvGraphicFramePr>
          <p:nvPr>
            <p:extLst/>
          </p:nvPr>
        </p:nvGraphicFramePr>
        <p:xfrm>
          <a:off x="609600" y="3842543"/>
          <a:ext cx="2093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27" imgW="1079280" imgH="241200" progId="Equation.3">
                  <p:embed/>
                </p:oleObj>
              </mc:Choice>
              <mc:Fallback>
                <p:oleObj name="Equation" r:id="rId27" imgW="1079280" imgH="241200" progId="Equation.3">
                  <p:embed/>
                  <p:pic>
                    <p:nvPicPr>
                      <p:cNvPr id="3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42543"/>
                        <a:ext cx="209391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1752600" y="336550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29" imgW="190440" imgH="215640" progId="Equation.3">
                  <p:embed/>
                </p:oleObj>
              </mc:Choice>
              <mc:Fallback>
                <p:oleObj name="Equation" r:id="rId29" imgW="190440" imgH="215640" progId="Equation.3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752600" y="3365500"/>
                        <a:ext cx="381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9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Specification of a force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(a) Specification by two points on the line of action of the force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(b) Specification by two angles which orient the line of </a:t>
            </a:r>
            <a:r>
              <a:rPr lang="en-US" sz="2400" dirty="0" smtClean="0"/>
              <a:t>action of </a:t>
            </a:r>
            <a:r>
              <a:rPr lang="en-US" sz="2400" dirty="0"/>
              <a:t>the force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) Two points: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669783"/>
            <a:ext cx="2971800" cy="27342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91000"/>
            <a:ext cx="5499258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) Two angles: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688868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5930"/>
            <a:ext cx="6860400" cy="174058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62000" y="4100527"/>
          <a:ext cx="389731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2489200" imgH="533400" progId="Equation.3">
                  <p:embed/>
                </p:oleObj>
              </mc:Choice>
              <mc:Fallback>
                <p:oleObj name="Equation" r:id="rId5" imgW="2489200" imgH="533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00527"/>
                        <a:ext cx="3897312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98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Problem-2</a:t>
            </a:r>
            <a:endParaRPr lang="en-US" dirty="0"/>
          </a:p>
        </p:txBody>
      </p:sp>
      <p:grpSp>
        <p:nvGrpSpPr>
          <p:cNvPr id="4" name="Group 33"/>
          <p:cNvGrpSpPr/>
          <p:nvPr/>
        </p:nvGrpSpPr>
        <p:grpSpPr>
          <a:xfrm>
            <a:off x="2590800" y="2743200"/>
            <a:ext cx="4044950" cy="3116263"/>
            <a:chOff x="762000" y="2057400"/>
            <a:chExt cx="4044950" cy="311626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3200400" y="2895600"/>
            <a:ext cx="769938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8" name="Equation" r:id="rId3" imgW="406080" imgH="177480" progId="Equation.3">
                    <p:embed/>
                  </p:oleObj>
                </mc:Choice>
                <mc:Fallback>
                  <p:oleObj name="Equation" r:id="rId3" imgW="406080" imgH="177480" progId="Equation.3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895600"/>
                          <a:ext cx="769938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4543425" y="3886200"/>
            <a:ext cx="26352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9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3425" y="3886200"/>
                          <a:ext cx="263525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762000" y="4908550"/>
            <a:ext cx="241300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0" name="Equation" r:id="rId7" imgW="126720" imgH="139680" progId="Equation.3">
                    <p:embed/>
                  </p:oleObj>
                </mc:Choice>
                <mc:Fallback>
                  <p:oleObj name="Equation" r:id="rId7" imgW="126720" imgH="139680" progId="Equation.3">
                    <p:embed/>
                    <p:pic>
                      <p:nvPicPr>
                        <p:cNvPr id="7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4908550"/>
                          <a:ext cx="241300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1952625" y="2057400"/>
            <a:ext cx="239713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1" name="Equation" r:id="rId9" imgW="126720" imgH="126720" progId="Equation.3">
                    <p:embed/>
                  </p:oleObj>
                </mc:Choice>
                <mc:Fallback>
                  <p:oleObj name="Equation" r:id="rId9" imgW="126720" imgH="126720" progId="Equation.3">
                    <p:embed/>
                    <p:pic>
                      <p:nvPicPr>
                        <p:cNvPr id="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2625" y="2057400"/>
                          <a:ext cx="239713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1944688" y="4254500"/>
            <a:ext cx="45878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2" name="Equation" r:id="rId11" imgW="241200" imgH="203040" progId="Equation.3">
                    <p:embed/>
                  </p:oleObj>
                </mc:Choice>
                <mc:Fallback>
                  <p:oleObj name="Equation" r:id="rId11" imgW="241200" imgH="203040" progId="Equation.3">
                    <p:embed/>
                    <p:pic>
                      <p:nvPicPr>
                        <p:cNvPr id="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4688" y="4254500"/>
                          <a:ext cx="458787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382840" y="3709988"/>
            <a:ext cx="455612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3" name="Equation" r:id="rId13" imgW="241200" imgH="203040" progId="Equation.3">
                    <p:embed/>
                  </p:oleObj>
                </mc:Choice>
                <mc:Fallback>
                  <p:oleObj name="Equation" r:id="rId13" imgW="241200" imgH="203040" progId="Equation.3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840" y="3709988"/>
                          <a:ext cx="455612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 rot="5400000">
              <a:off x="1133475" y="3162300"/>
              <a:ext cx="175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05025" y="4038600"/>
              <a:ext cx="2381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1019175" y="4038600"/>
              <a:ext cx="9906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28825" y="3124200"/>
              <a:ext cx="1143000" cy="914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2028825" y="2590800"/>
              <a:ext cx="1143000" cy="5334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028825" y="4038600"/>
              <a:ext cx="1143000" cy="76200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334419" y="3962400"/>
              <a:ext cx="1675606" cy="794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90625" y="4800600"/>
              <a:ext cx="1981200" cy="1588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057525" y="4152900"/>
              <a:ext cx="762000" cy="5334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flipV="1">
              <a:off x="1800225" y="4038600"/>
              <a:ext cx="381000" cy="304800"/>
            </a:xfrm>
            <a:prstGeom prst="arc">
              <a:avLst>
                <a:gd name="adj1" fmla="val 11906094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flipV="1">
              <a:off x="2165984" y="3402874"/>
              <a:ext cx="206830" cy="783772"/>
            </a:xfrm>
            <a:prstGeom prst="arc">
              <a:avLst>
                <a:gd name="adj1" fmla="val 16289812"/>
                <a:gd name="adj2" fmla="val 0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57200" y="14478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Consider a force as shown in the Figure. The magnitude of this force is 10 kN.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Express it as a vector.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4648200"/>
          <a:ext cx="4011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3" imgW="2158920" imgH="533160" progId="Equation.3">
                  <p:embed/>
                </p:oleObj>
              </mc:Choice>
              <mc:Fallback>
                <p:oleObj name="Equation" r:id="rId3" imgW="2158920" imgH="53316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4011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914400" y="1600200"/>
          <a:ext cx="310197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5" imgW="1600200" imgH="507960" progId="Equation.3">
                  <p:embed/>
                </p:oleObj>
              </mc:Choice>
              <mc:Fallback>
                <p:oleObj name="Equation" r:id="rId5" imgW="1600200" imgH="507960" progId="Equation.3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310197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5"/>
          <p:cNvGrpSpPr/>
          <p:nvPr/>
        </p:nvGrpSpPr>
        <p:grpSpPr>
          <a:xfrm>
            <a:off x="4800600" y="1600200"/>
            <a:ext cx="4044950" cy="3116263"/>
            <a:chOff x="4905375" y="1600200"/>
            <a:chExt cx="4044950" cy="311626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324600" y="2690813"/>
            <a:ext cx="769938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3" name="Equation" r:id="rId7" imgW="406080" imgH="177480" progId="Equation.3">
                    <p:embed/>
                  </p:oleObj>
                </mc:Choice>
                <mc:Fallback>
                  <p:oleObj name="Equation" r:id="rId7" imgW="406080" imgH="177480" progId="Equation.3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2690813"/>
                          <a:ext cx="769938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8686800" y="3429000"/>
            <a:ext cx="26352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4" name="Equation" r:id="rId9" imgW="139680" imgH="164880" progId="Equation.3">
                    <p:embed/>
                  </p:oleObj>
                </mc:Choice>
                <mc:Fallback>
                  <p:oleObj name="Equation" r:id="rId9" imgW="139680" imgH="164880" progId="Equation.3">
                    <p:embed/>
                    <p:pic>
                      <p:nvPicPr>
                        <p:cNvPr id="8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6800" y="3429000"/>
                          <a:ext cx="263525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4905375" y="4451350"/>
            <a:ext cx="241300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5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9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5375" y="4451350"/>
                          <a:ext cx="241300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6096000" y="1600200"/>
            <a:ext cx="239713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6" name="Equation" r:id="rId13" imgW="126720" imgH="126720" progId="Equation.3">
                    <p:embed/>
                  </p:oleObj>
                </mc:Choice>
                <mc:Fallback>
                  <p:oleObj name="Equation" r:id="rId13" imgW="126720" imgH="126720" progId="Equation.3">
                    <p:embed/>
                    <p:pic>
                      <p:nvPicPr>
                        <p:cNvPr id="1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1600200"/>
                          <a:ext cx="239713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6086475" y="3797300"/>
            <a:ext cx="458788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7" name="Equation" r:id="rId15" imgW="241200" imgH="203040" progId="Equation.3">
                    <p:embed/>
                  </p:oleObj>
                </mc:Choice>
                <mc:Fallback>
                  <p:oleObj name="Equation" r:id="rId15" imgW="241200" imgH="203040" progId="Equation.3">
                    <p:embed/>
                    <p:pic>
                      <p:nvPicPr>
                        <p:cNvPr id="11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6475" y="3797300"/>
                          <a:ext cx="458788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6553200" y="3276600"/>
            <a:ext cx="455612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8" name="Equation" r:id="rId17" imgW="241200" imgH="203040" progId="Equation.3">
                    <p:embed/>
                  </p:oleObj>
                </mc:Choice>
                <mc:Fallback>
                  <p:oleObj name="Equation" r:id="rId17" imgW="241200" imgH="203040" progId="Equation.3">
                    <p:embed/>
                    <p:pic>
                      <p:nvPicPr>
                        <p:cNvPr id="1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3276600"/>
                          <a:ext cx="455612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 rot="5400000">
              <a:off x="5276850" y="2705100"/>
              <a:ext cx="175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248400" y="3581400"/>
              <a:ext cx="2381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 flipV="1">
              <a:off x="5162550" y="3581400"/>
              <a:ext cx="9906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172200" y="2667000"/>
              <a:ext cx="1143000" cy="914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172200" y="2133600"/>
              <a:ext cx="1143000" cy="5334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172200" y="3581400"/>
              <a:ext cx="1143000" cy="76200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477794" y="3505200"/>
              <a:ext cx="1675606" cy="794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34000" y="4343400"/>
              <a:ext cx="1981200" cy="1588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 flipV="1">
              <a:off x="5334000" y="3581400"/>
              <a:ext cx="838200" cy="7620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438208" y="2867590"/>
              <a:ext cx="1447800" cy="15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172200" y="3581400"/>
              <a:ext cx="16764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7200900" y="3695700"/>
              <a:ext cx="762000" cy="5334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16"/>
            <p:cNvGraphicFramePr>
              <a:graphicFrameLocks noChangeAspect="1"/>
            </p:cNvGraphicFramePr>
            <p:nvPr/>
          </p:nvGraphicFramePr>
          <p:xfrm>
            <a:off x="5029200" y="3886200"/>
            <a:ext cx="338138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9" name="Equation" r:id="rId19" imgW="177480" imgH="228600" progId="Equation.3">
                    <p:embed/>
                  </p:oleObj>
                </mc:Choice>
                <mc:Fallback>
                  <p:oleObj name="Equation" r:id="rId19" imgW="177480" imgH="228600" progId="Equation.3">
                    <p:embed/>
                    <p:pic>
                      <p:nvPicPr>
                        <p:cNvPr id="2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3886200"/>
                          <a:ext cx="338138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7"/>
            <p:cNvGraphicFramePr>
              <a:graphicFrameLocks noChangeAspect="1"/>
            </p:cNvGraphicFramePr>
            <p:nvPr/>
          </p:nvGraphicFramePr>
          <p:xfrm>
            <a:off x="7696200" y="3124200"/>
            <a:ext cx="36195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0" name="Equation" r:id="rId21" imgW="190440" imgH="241200" progId="Equation.3">
                    <p:embed/>
                  </p:oleObj>
                </mc:Choice>
                <mc:Fallback>
                  <p:oleObj name="Equation" r:id="rId21" imgW="190440" imgH="241200" progId="Equation.3">
                    <p:embed/>
                    <p:pic>
                      <p:nvPicPr>
                        <p:cNvPr id="26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3124200"/>
                          <a:ext cx="361950" cy="455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8"/>
            <p:cNvGraphicFramePr>
              <a:graphicFrameLocks noChangeAspect="1"/>
            </p:cNvGraphicFramePr>
            <p:nvPr/>
          </p:nvGraphicFramePr>
          <p:xfrm>
            <a:off x="7267575" y="4179888"/>
            <a:ext cx="433388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1" name="Equation" r:id="rId23" imgW="228600" imgH="241200" progId="Equation.3">
                    <p:embed/>
                  </p:oleObj>
                </mc:Choice>
                <mc:Fallback>
                  <p:oleObj name="Equation" r:id="rId23" imgW="228600" imgH="241200" progId="Equation.3">
                    <p:embed/>
                    <p:pic>
                      <p:nvPicPr>
                        <p:cNvPr id="27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7575" y="4179888"/>
                          <a:ext cx="433388" cy="455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9"/>
            <p:cNvGraphicFramePr>
              <a:graphicFrameLocks noChangeAspect="1"/>
            </p:cNvGraphicFramePr>
            <p:nvPr/>
          </p:nvGraphicFramePr>
          <p:xfrm>
            <a:off x="5824538" y="1851025"/>
            <a:ext cx="33813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2" name="Equation" r:id="rId25" imgW="177480" imgH="215640" progId="Equation.3">
                    <p:embed/>
                  </p:oleObj>
                </mc:Choice>
                <mc:Fallback>
                  <p:oleObj name="Equation" r:id="rId25" imgW="177480" imgH="215640" progId="Equation.3">
                    <p:embed/>
                    <p:pic>
                      <p:nvPicPr>
                        <p:cNvPr id="28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4538" y="1851025"/>
                          <a:ext cx="338137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Arc 28"/>
            <p:cNvSpPr/>
            <p:nvPr/>
          </p:nvSpPr>
          <p:spPr>
            <a:xfrm flipV="1">
              <a:off x="5943600" y="3581400"/>
              <a:ext cx="381000" cy="304800"/>
            </a:xfrm>
            <a:prstGeom prst="arc">
              <a:avLst>
                <a:gd name="adj1" fmla="val 11906094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flipV="1">
              <a:off x="6309359" y="2945674"/>
              <a:ext cx="206830" cy="783772"/>
            </a:xfrm>
            <a:prstGeom prst="arc">
              <a:avLst>
                <a:gd name="adj1" fmla="val 16289812"/>
                <a:gd name="adj2" fmla="val 0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31" name="Object 20"/>
          <p:cNvGraphicFramePr>
            <a:graphicFrameLocks noChangeAspect="1"/>
          </p:cNvGraphicFramePr>
          <p:nvPr/>
        </p:nvGraphicFramePr>
        <p:xfrm>
          <a:off x="381000" y="2895600"/>
          <a:ext cx="482441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" name="Equation" r:id="rId27" imgW="2489040" imgH="533160" progId="Equation.3">
                  <p:embed/>
                </p:oleObj>
              </mc:Choice>
              <mc:Fallback>
                <p:oleObj name="Equation" r:id="rId27" imgW="2489040" imgH="533160" progId="Equation.3">
                  <p:embed/>
                  <p:pic>
                    <p:nvPicPr>
                      <p:cNvPr id="3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95600"/>
                        <a:ext cx="482441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45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dirty="0"/>
          </a:p>
        </p:txBody>
      </p:sp>
      <p:grpSp>
        <p:nvGrpSpPr>
          <p:cNvPr id="4" name="Group 38"/>
          <p:cNvGrpSpPr/>
          <p:nvPr/>
        </p:nvGrpSpPr>
        <p:grpSpPr>
          <a:xfrm>
            <a:off x="3276600" y="2590800"/>
            <a:ext cx="2752725" cy="3627437"/>
            <a:chOff x="6019800" y="1981200"/>
            <a:chExt cx="2752725" cy="362743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6410415" y="5380097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690235" y="4742724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52127" y="5288681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597783" y="4891910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6467578" y="4363094"/>
              <a:ext cx="394426" cy="1154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578729" y="1981200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325382" y="4790972"/>
              <a:ext cx="447143" cy="317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700398" y="2628095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036034" y="5317249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7709290" y="3799997"/>
              <a:ext cx="53352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862004" y="3637480"/>
              <a:ext cx="91461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=24 kN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7795670" y="5041096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290093" y="5343277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6616838" y="4881753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4200000" lon="21180000" rev="0"/>
              </a:camera>
              <a:lightRig rig="legacyFlat3" dir="b"/>
            </a:scene3d>
            <a:sp3d extrusionH="2195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7849022" y="2570960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0" lon="16199998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6076963" y="2695387"/>
              <a:ext cx="228653" cy="1142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7550503" y="2714432"/>
              <a:ext cx="209598" cy="10855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7766453" y="2708084"/>
              <a:ext cx="0" cy="2234613"/>
            </a:xfrm>
            <a:prstGeom prst="line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674001" y="4942697"/>
              <a:ext cx="1676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7245633" y="3800632"/>
              <a:ext cx="304870" cy="1599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7690235" y="4942697"/>
              <a:ext cx="76218" cy="457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7242457" y="5399777"/>
              <a:ext cx="457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6674001" y="2181172"/>
              <a:ext cx="6351" cy="371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7004277" y="2111341"/>
              <a:ext cx="60974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18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6680352" y="2314487"/>
              <a:ext cx="10670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7753750" y="2257352"/>
              <a:ext cx="0" cy="114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29"/>
            <p:cNvSpPr>
              <a:spLocks noChangeAspect="1" noChangeArrowheads="1"/>
            </p:cNvSpPr>
            <p:nvPr/>
          </p:nvSpPr>
          <p:spPr bwMode="auto">
            <a:xfrm>
              <a:off x="7741047" y="2703640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30"/>
            <p:cNvSpPr>
              <a:spLocks noChangeAspect="1" noChangeArrowheads="1"/>
            </p:cNvSpPr>
            <p:nvPr/>
          </p:nvSpPr>
          <p:spPr bwMode="auto">
            <a:xfrm>
              <a:off x="7219592" y="5380097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718817" y="5153462"/>
              <a:ext cx="161962" cy="3809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90" y="45"/>
                </a:cxn>
                <a:cxn ang="0">
                  <a:pos x="180" y="15"/>
                </a:cxn>
                <a:cxn ang="0">
                  <a:pos x="255" y="0"/>
                </a:cxn>
              </a:cxnLst>
              <a:rect l="0" t="0" r="r" b="b"/>
              <a:pathLst>
                <a:path w="255" h="60">
                  <a:moveTo>
                    <a:pt x="0" y="60"/>
                  </a:moveTo>
                  <a:cubicBezTo>
                    <a:pt x="30" y="55"/>
                    <a:pt x="60" y="52"/>
                    <a:pt x="90" y="45"/>
                  </a:cubicBezTo>
                  <a:cubicBezTo>
                    <a:pt x="121" y="37"/>
                    <a:pt x="149" y="21"/>
                    <a:pt x="180" y="15"/>
                  </a:cubicBezTo>
                  <a:cubicBezTo>
                    <a:pt x="205" y="10"/>
                    <a:pt x="255" y="0"/>
                    <a:pt x="25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6019800" y="4942697"/>
              <a:ext cx="654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457200" y="1371600"/>
            <a:ext cx="7924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turnbuckle is tightened until the tension in the cable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equals 24 kN.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Express the tension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acting on point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a vector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4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16002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A=</a:t>
            </a:r>
            <a:r>
              <a:rPr kumimoji="0" lang="en-GB" sz="16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(0, 18, 30)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B=</a:t>
            </a:r>
            <a:r>
              <a:rPr kumimoji="0" lang="en-GB" sz="16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(6, 13, 0)</a:t>
            </a: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04800" y="3657600"/>
          <a:ext cx="66865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4317840" imgH="1726920" progId="Equation.3">
                  <p:embed/>
                </p:oleObj>
              </mc:Choice>
              <mc:Fallback>
                <p:oleObj name="Equation" r:id="rId3" imgW="4317840" imgH="1726920" progId="Equation.3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66865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"/>
          <p:cNvGrpSpPr/>
          <p:nvPr/>
        </p:nvGrpSpPr>
        <p:grpSpPr>
          <a:xfrm>
            <a:off x="6391275" y="1143000"/>
            <a:ext cx="2752725" cy="3627437"/>
            <a:chOff x="6019800" y="1981200"/>
            <a:chExt cx="2752725" cy="3627437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6410415" y="5380097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690235" y="4742724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7652127" y="5288681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597783" y="4891910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6467578" y="4363094"/>
              <a:ext cx="394426" cy="1154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6578729" y="1981200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8325382" y="4790972"/>
              <a:ext cx="447143" cy="317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7700398" y="2628095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7036034" y="5317249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7709290" y="3799997"/>
              <a:ext cx="53352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862004" y="3637480"/>
              <a:ext cx="91461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=24 kN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7795670" y="5041096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7290093" y="5343277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6616838" y="4881753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4200000" lon="21180000" rev="0"/>
              </a:camera>
              <a:lightRig rig="legacyFlat3" dir="b"/>
            </a:scene3d>
            <a:sp3d extrusionH="2195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7849022" y="2570960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0" lon="16199998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076963" y="2695387"/>
              <a:ext cx="228653" cy="1142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7550503" y="2714432"/>
              <a:ext cx="209598" cy="10855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7766453" y="2708084"/>
              <a:ext cx="0" cy="2234613"/>
            </a:xfrm>
            <a:prstGeom prst="line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6674001" y="4942697"/>
              <a:ext cx="1676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7245633" y="3800632"/>
              <a:ext cx="304870" cy="1599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7690235" y="4942697"/>
              <a:ext cx="76218" cy="457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7242457" y="5399777"/>
              <a:ext cx="457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6674001" y="2181172"/>
              <a:ext cx="6351" cy="371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7004277" y="2111341"/>
              <a:ext cx="60974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18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6680352" y="2314487"/>
              <a:ext cx="10670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7753750" y="2257352"/>
              <a:ext cx="0" cy="114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 29"/>
            <p:cNvSpPr>
              <a:spLocks noChangeAspect="1" noChangeArrowheads="1"/>
            </p:cNvSpPr>
            <p:nvPr/>
          </p:nvSpPr>
          <p:spPr bwMode="auto">
            <a:xfrm>
              <a:off x="7741047" y="2703640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 30"/>
            <p:cNvSpPr>
              <a:spLocks noChangeAspect="1" noChangeArrowheads="1"/>
            </p:cNvSpPr>
            <p:nvPr/>
          </p:nvSpPr>
          <p:spPr bwMode="auto">
            <a:xfrm>
              <a:off x="7219592" y="5380097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7718817" y="5153462"/>
              <a:ext cx="161962" cy="3809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90" y="45"/>
                </a:cxn>
                <a:cxn ang="0">
                  <a:pos x="180" y="15"/>
                </a:cxn>
                <a:cxn ang="0">
                  <a:pos x="255" y="0"/>
                </a:cxn>
              </a:cxnLst>
              <a:rect l="0" t="0" r="r" b="b"/>
              <a:pathLst>
                <a:path w="255" h="60">
                  <a:moveTo>
                    <a:pt x="0" y="60"/>
                  </a:moveTo>
                  <a:cubicBezTo>
                    <a:pt x="30" y="55"/>
                    <a:pt x="60" y="52"/>
                    <a:pt x="90" y="45"/>
                  </a:cubicBezTo>
                  <a:cubicBezTo>
                    <a:pt x="121" y="37"/>
                    <a:pt x="149" y="21"/>
                    <a:pt x="180" y="15"/>
                  </a:cubicBezTo>
                  <a:cubicBezTo>
                    <a:pt x="205" y="10"/>
                    <a:pt x="255" y="0"/>
                    <a:pt x="25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019800" y="4942697"/>
              <a:ext cx="654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3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To explain through examples how to replace a number of forces acting on a rigid body by a simple resultant force without altering the external effects.</a:t>
            </a:r>
          </a:p>
          <a:p>
            <a:r>
              <a:rPr lang="en-US" i="1" dirty="0"/>
              <a:t>To explain through examples how to specify a 3D-force : (</a:t>
            </a:r>
            <a:r>
              <a:rPr lang="en-US" i="1" dirty="0" err="1"/>
              <a:t>i</a:t>
            </a:r>
            <a:r>
              <a:rPr lang="en-US" i="1" dirty="0"/>
              <a:t>) by two points on the line of action of the  force; and (ii) by two angles that orient the line of action of the  force.</a:t>
            </a:r>
          </a:p>
          <a:p>
            <a:r>
              <a:rPr lang="en-US" i="1" dirty="0"/>
              <a:t>To illustrate the concept of projection and also explain how to find out the moments about a point and a line in three dimension force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36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(Orthogonal) Projection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418456" y="1312346"/>
            <a:ext cx="4724400" cy="2133600"/>
            <a:chOff x="1700213" y="3505200"/>
            <a:chExt cx="4252913" cy="183832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605087" y="4267200"/>
              <a:ext cx="175260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376487" y="4038600"/>
              <a:ext cx="106680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2986087" y="4038600"/>
              <a:ext cx="762000" cy="304800"/>
            </a:xfrm>
            <a:prstGeom prst="line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3367087" y="4438649"/>
              <a:ext cx="95250" cy="47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3324224" y="4519612"/>
              <a:ext cx="114300" cy="47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3062287" y="3505200"/>
            <a:ext cx="273174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9" name="Equation" r:id="rId3" imgW="164880" imgH="203040" progId="Equation.3">
                    <p:embed/>
                  </p:oleObj>
                </mc:Choice>
                <mc:Fallback>
                  <p:oleObj name="Equation" r:id="rId3" imgW="164880" imgH="203040" progId="Equation.3">
                    <p:embed/>
                    <p:pic>
                      <p:nvPicPr>
                        <p:cNvPr id="1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2287" y="3505200"/>
                          <a:ext cx="273174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4800600" y="3886200"/>
            <a:ext cx="211138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0" name="Equation" r:id="rId5" imgW="126720" imgH="215640" progId="Equation.3">
                    <p:embed/>
                  </p:oleObj>
                </mc:Choice>
                <mc:Fallback>
                  <p:oleObj name="Equation" r:id="rId5" imgW="126720" imgH="215640" progId="Equation.3">
                    <p:embed/>
                    <p:pic>
                      <p:nvPicPr>
                        <p:cNvPr id="11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600" y="3886200"/>
                          <a:ext cx="211138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1700213" y="5021263"/>
            <a:ext cx="4252913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1" name="Equation" r:id="rId7" imgW="3352680" imgH="253800" progId="Equation.3">
                    <p:embed/>
                  </p:oleObj>
                </mc:Choice>
                <mc:Fallback>
                  <p:oleObj name="Equation" r:id="rId7" imgW="3352680" imgH="253800" progId="Equation.3">
                    <p:embed/>
                    <p:pic>
                      <p:nvPicPr>
                        <p:cNvPr id="12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213" y="5021263"/>
                          <a:ext cx="4252913" cy="322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7"/>
            <p:cNvGraphicFramePr>
              <a:graphicFrameLocks noChangeAspect="1"/>
            </p:cNvGraphicFramePr>
            <p:nvPr/>
          </p:nvGraphicFramePr>
          <p:xfrm>
            <a:off x="2438400" y="4876800"/>
            <a:ext cx="2524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" name="Equation" r:id="rId9" imgW="152280" imgH="164880" progId="Equation.3">
                    <p:embed/>
                  </p:oleObj>
                </mc:Choice>
                <mc:Fallback>
                  <p:oleObj name="Equation" r:id="rId9" imgW="152280" imgH="164880" progId="Equation.3">
                    <p:embed/>
                    <p:pic>
                      <p:nvPicPr>
                        <p:cNvPr id="1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4876800"/>
                          <a:ext cx="252413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3443287" y="4572000"/>
            <a:ext cx="2524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3" name="Equation" r:id="rId11" imgW="152280" imgH="164880" progId="Equation.3">
                    <p:embed/>
                  </p:oleObj>
                </mc:Choice>
                <mc:Fallback>
                  <p:oleObj name="Equation" r:id="rId11" imgW="152280" imgH="164880" progId="Equation.3">
                    <p:embed/>
                    <p:pic>
                      <p:nvPicPr>
                        <p:cNvPr id="1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3287" y="4572000"/>
                          <a:ext cx="252413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2833687" y="4419600"/>
            <a:ext cx="211137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4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1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3687" y="4419600"/>
                          <a:ext cx="211137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Freeform 15"/>
            <p:cNvSpPr/>
            <p:nvPr/>
          </p:nvSpPr>
          <p:spPr>
            <a:xfrm>
              <a:off x="2738437" y="4638675"/>
              <a:ext cx="158750" cy="142875"/>
            </a:xfrm>
            <a:custGeom>
              <a:avLst/>
              <a:gdLst>
                <a:gd name="connsiteX0" fmla="*/ 0 w 158750"/>
                <a:gd name="connsiteY0" fmla="*/ 28575 h 142875"/>
                <a:gd name="connsiteX1" fmla="*/ 133350 w 158750"/>
                <a:gd name="connsiteY1" fmla="*/ 19050 h 142875"/>
                <a:gd name="connsiteX2" fmla="*/ 152400 w 158750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0" h="142875">
                  <a:moveTo>
                    <a:pt x="0" y="28575"/>
                  </a:moveTo>
                  <a:cubicBezTo>
                    <a:pt x="53975" y="14287"/>
                    <a:pt x="107950" y="0"/>
                    <a:pt x="133350" y="19050"/>
                  </a:cubicBezTo>
                  <a:cubicBezTo>
                    <a:pt x="158750" y="38100"/>
                    <a:pt x="147637" y="128587"/>
                    <a:pt x="152400" y="14287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062287" y="4724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400550" y="4095750"/>
              <a:ext cx="381000" cy="15240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8"/>
            <p:cNvGraphicFramePr>
              <a:graphicFrameLocks noChangeAspect="1"/>
            </p:cNvGraphicFramePr>
            <p:nvPr/>
          </p:nvGraphicFramePr>
          <p:xfrm>
            <a:off x="4191000" y="4257675"/>
            <a:ext cx="252413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5" name="Equation" r:id="rId15" imgW="152280" imgH="177480" progId="Equation.3">
                    <p:embed/>
                  </p:oleObj>
                </mc:Choice>
                <mc:Fallback>
                  <p:oleObj name="Equation" r:id="rId15" imgW="152280" imgH="177480" progId="Equation.3">
                    <p:embed/>
                    <p:pic>
                      <p:nvPicPr>
                        <p:cNvPr id="1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4257675"/>
                          <a:ext cx="252413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0"/>
          <p:cNvGraphicFramePr>
            <a:graphicFrameLocks noChangeAspect="1"/>
          </p:cNvGraphicFramePr>
          <p:nvPr>
            <p:extLst/>
          </p:nvPr>
        </p:nvGraphicFramePr>
        <p:xfrm>
          <a:off x="457200" y="3581400"/>
          <a:ext cx="4326029" cy="29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17" imgW="2641320" imgH="177480" progId="Equation.3">
                  <p:embed/>
                </p:oleObj>
              </mc:Choice>
              <mc:Fallback>
                <p:oleObj name="Equation" r:id="rId17" imgW="2641320" imgH="177480" progId="Equation.3">
                  <p:embed/>
                  <p:pic>
                    <p:nvPicPr>
                      <p:cNvPr id="2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4326029" cy="2903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/>
          </p:nvPr>
        </p:nvGraphicFramePr>
        <p:xfrm>
          <a:off x="428625" y="3898900"/>
          <a:ext cx="4629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19" imgW="3098800" imgH="571500" progId="Equation.3">
                  <p:embed/>
                </p:oleObj>
              </mc:Choice>
              <mc:Fallback>
                <p:oleObj name="Equation" r:id="rId19" imgW="3098800" imgH="571500" progId="Equation.3">
                  <p:embed/>
                  <p:pic>
                    <p:nvPicPr>
                      <p:cNvPr id="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898900"/>
                        <a:ext cx="4629150" cy="854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7"/>
          <p:cNvGraphicFramePr>
            <a:graphicFrameLocks noChangeAspect="1"/>
          </p:cNvGraphicFramePr>
          <p:nvPr>
            <p:extLst/>
          </p:nvPr>
        </p:nvGraphicFramePr>
        <p:xfrm>
          <a:off x="284163" y="4838700"/>
          <a:ext cx="68024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21" imgW="4787640" imgH="241200" progId="Equation.3">
                  <p:embed/>
                </p:oleObj>
              </mc:Choice>
              <mc:Fallback>
                <p:oleObj name="Equation" r:id="rId21" imgW="4787640" imgH="241200" progId="Equation.3">
                  <p:embed/>
                  <p:pic>
                    <p:nvPicPr>
                      <p:cNvPr id="2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4838700"/>
                        <a:ext cx="680243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>
            <p:extLst/>
          </p:nvPr>
        </p:nvGraphicFramePr>
        <p:xfrm>
          <a:off x="366647" y="5695950"/>
          <a:ext cx="4145544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23" imgW="2590560" imgH="393480" progId="Equation.3">
                  <p:embed/>
                </p:oleObj>
              </mc:Choice>
              <mc:Fallback>
                <p:oleObj name="Equation" r:id="rId23" imgW="2590560" imgH="393480" progId="Equation.3">
                  <p:embed/>
                  <p:pic>
                    <p:nvPicPr>
                      <p:cNvPr id="2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47" y="5695950"/>
                        <a:ext cx="4145544" cy="628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876800" y="4719638"/>
            <a:ext cx="3559630" cy="1300162"/>
            <a:chOff x="4876800" y="4672013"/>
            <a:chExt cx="3559630" cy="1300162"/>
          </a:xfrm>
        </p:grpSpPr>
        <p:cxnSp>
          <p:nvCxnSpPr>
            <p:cNvPr id="25" name="Straight Connector 24"/>
            <p:cNvCxnSpPr/>
            <p:nvPr/>
          </p:nvCxnSpPr>
          <p:spPr>
            <a:xfrm rot="10800000" flipV="1">
              <a:off x="4876800" y="5029200"/>
              <a:ext cx="3352800" cy="6096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8055430" y="4996542"/>
              <a:ext cx="381000" cy="762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" name="Object 16"/>
            <p:cNvGraphicFramePr>
              <a:graphicFrameLocks noChangeAspect="1"/>
            </p:cNvGraphicFramePr>
            <p:nvPr/>
          </p:nvGraphicFramePr>
          <p:xfrm>
            <a:off x="8113713" y="4672013"/>
            <a:ext cx="239712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0" name="Equation" r:id="rId25" imgW="126720" imgH="177480" progId="Equation.3">
                    <p:embed/>
                  </p:oleObj>
                </mc:Choice>
                <mc:Fallback>
                  <p:oleObj name="Equation" r:id="rId25" imgW="126720" imgH="177480" progId="Equation.3">
                    <p:embed/>
                    <p:pic>
                      <p:nvPicPr>
                        <p:cNvPr id="2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3713" y="4672013"/>
                          <a:ext cx="239712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6"/>
            <p:cNvGraphicFramePr>
              <a:graphicFrameLocks noChangeAspect="1"/>
            </p:cNvGraphicFramePr>
            <p:nvPr/>
          </p:nvGraphicFramePr>
          <p:xfrm>
            <a:off x="5181600" y="5562600"/>
            <a:ext cx="136525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1" name="Equation" r:id="rId27" imgW="723600" imgH="215640" progId="Equation.3">
                    <p:embed/>
                  </p:oleObj>
                </mc:Choice>
                <mc:Fallback>
                  <p:oleObj name="Equation" r:id="rId27" imgW="723600" imgH="215640" progId="Equation.3">
                    <p:embed/>
                    <p:pic>
                      <p:nvPicPr>
                        <p:cNvPr id="28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5562600"/>
                          <a:ext cx="136525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7"/>
            <p:cNvGraphicFramePr>
              <a:graphicFrameLocks noChangeAspect="1"/>
            </p:cNvGraphicFramePr>
            <p:nvPr/>
          </p:nvGraphicFramePr>
          <p:xfrm>
            <a:off x="6973888" y="5257800"/>
            <a:ext cx="14382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2" name="Equation" r:id="rId29" imgW="761760" imgH="215640" progId="Equation.3">
                    <p:embed/>
                  </p:oleObj>
                </mc:Choice>
                <mc:Fallback>
                  <p:oleObj name="Equation" r:id="rId29" imgW="761760" imgH="215640" progId="Equation.3">
                    <p:embed/>
                    <p:pic>
                      <p:nvPicPr>
                        <p:cNvPr id="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3888" y="5257800"/>
                          <a:ext cx="1438275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>
            <a:xfrm>
              <a:off x="5334000" y="5505451"/>
              <a:ext cx="76200" cy="9334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010400" y="5200650"/>
              <a:ext cx="76200" cy="9334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5029200" y="6000750"/>
          <a:ext cx="35718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31" imgW="2489040" imgH="279360" progId="Equation.3">
                  <p:embed/>
                </p:oleObj>
              </mc:Choice>
              <mc:Fallback>
                <p:oleObj name="Equation" r:id="rId31" imgW="2489040" imgH="27936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000750"/>
                        <a:ext cx="35718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1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34213" y="3200400"/>
            <a:ext cx="2115142" cy="1915072"/>
            <a:chOff x="2517158" y="3198610"/>
            <a:chExt cx="2115142" cy="191507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221150" y="4634630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246450" y="319861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618847" y="3733472"/>
              <a:ext cx="1013453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 100 N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517158" y="4662882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AutoShape 14"/>
            <p:cNvCxnSpPr>
              <a:cxnSpLocks noChangeShapeType="1"/>
            </p:cNvCxnSpPr>
            <p:nvPr/>
          </p:nvCxnSpPr>
          <p:spPr bwMode="auto">
            <a:xfrm flipV="1">
              <a:off x="2786254" y="3449036"/>
              <a:ext cx="564262" cy="135044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0" name="Straight Arrow Connector 9"/>
            <p:cNvCxnSpPr/>
            <p:nvPr/>
          </p:nvCxnSpPr>
          <p:spPr>
            <a:xfrm flipV="1">
              <a:off x="2798499" y="3971181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26"/>
            <p:cNvGraphicFramePr>
              <a:graphicFrameLocks noChangeAspect="1"/>
            </p:cNvGraphicFramePr>
            <p:nvPr>
              <p:extLst/>
            </p:nvPr>
          </p:nvGraphicFramePr>
          <p:xfrm>
            <a:off x="3074989" y="4487710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2" name="Equation" r:id="rId3" imgW="241200" imgH="203040" progId="Equation.3">
                    <p:embed/>
                  </p:oleObj>
                </mc:Choice>
                <mc:Fallback>
                  <p:oleObj name="Equation" r:id="rId3" imgW="241200" imgH="203040" progId="Equation.3">
                    <p:embed/>
                    <p:pic>
                      <p:nvPicPr>
                        <p:cNvPr id="11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4989" y="4487710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2798499" y="4793461"/>
              <a:ext cx="142265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033713" y="4102100"/>
            <a:ext cx="37147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3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1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713" y="4102100"/>
                          <a:ext cx="371475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Freeform 13"/>
            <p:cNvSpPr/>
            <p:nvPr/>
          </p:nvSpPr>
          <p:spPr>
            <a:xfrm>
              <a:off x="2943616" y="4448419"/>
              <a:ext cx="137787" cy="123581"/>
            </a:xfrm>
            <a:custGeom>
              <a:avLst/>
              <a:gdLst>
                <a:gd name="connsiteX0" fmla="*/ 0 w 137787"/>
                <a:gd name="connsiteY0" fmla="*/ 10847 h 123581"/>
                <a:gd name="connsiteX1" fmla="*/ 112735 w 137787"/>
                <a:gd name="connsiteY1" fmla="*/ 10847 h 123581"/>
                <a:gd name="connsiteX2" fmla="*/ 137787 w 137787"/>
                <a:gd name="connsiteY2" fmla="*/ 123581 h 12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787" h="123581">
                  <a:moveTo>
                    <a:pt x="0" y="10847"/>
                  </a:moveTo>
                  <a:cubicBezTo>
                    <a:pt x="44885" y="1452"/>
                    <a:pt x="89771" y="-7942"/>
                    <a:pt x="112735" y="10847"/>
                  </a:cubicBezTo>
                  <a:cubicBezTo>
                    <a:pt x="135699" y="29636"/>
                    <a:pt x="136743" y="76608"/>
                    <a:pt x="137787" y="123581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93721" y="4634630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" y="1383268"/>
            <a:ext cx="86106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shown force: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Determine the magnitudes of the projection of the force </a:t>
            </a:r>
            <a:r>
              <a:rPr lang="en-US" sz="2000" i="1" dirty="0" smtClean="0"/>
              <a:t>F</a:t>
            </a:r>
            <a:r>
              <a:rPr lang="en-US" sz="2000" dirty="0" smtClean="0"/>
              <a:t> = 100 N onto the </a:t>
            </a:r>
            <a:r>
              <a:rPr lang="en-US" sz="2000" i="1" dirty="0" smtClean="0"/>
              <a:t>u</a:t>
            </a:r>
            <a:r>
              <a:rPr lang="en-US" sz="2000" dirty="0" smtClean="0"/>
              <a:t> and </a:t>
            </a:r>
            <a:r>
              <a:rPr lang="en-US" sz="2000" i="1" dirty="0" smtClean="0"/>
              <a:t>v</a:t>
            </a:r>
            <a:r>
              <a:rPr lang="en-US" sz="2000" dirty="0" smtClean="0"/>
              <a:t> axes.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Determine the magnitudes of the components of force </a:t>
            </a:r>
            <a:r>
              <a:rPr lang="en-US" sz="2000" i="1" dirty="0" smtClean="0"/>
              <a:t>F</a:t>
            </a:r>
            <a:r>
              <a:rPr lang="en-US" sz="2000" dirty="0" smtClean="0"/>
              <a:t> along the </a:t>
            </a:r>
            <a:r>
              <a:rPr lang="en-US" sz="2000" i="1" dirty="0" smtClean="0"/>
              <a:t>u</a:t>
            </a:r>
            <a:r>
              <a:rPr lang="en-US" sz="2000" dirty="0" smtClean="0"/>
              <a:t> and </a:t>
            </a:r>
            <a:r>
              <a:rPr lang="en-US" sz="2000" i="1" dirty="0" smtClean="0"/>
              <a:t>v</a:t>
            </a:r>
            <a:r>
              <a:rPr lang="en-US" sz="2000" dirty="0" smtClean="0"/>
              <a:t> axes. </a:t>
            </a:r>
          </a:p>
        </p:txBody>
      </p:sp>
    </p:spTree>
    <p:extLst>
      <p:ext uri="{BB962C8B-B14F-4D97-AF65-F5344CB8AC3E}">
        <p14:creationId xmlns:p14="http://schemas.microsoft.com/office/powerpoint/2010/main" val="36578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268247" y="1403169"/>
            <a:ext cx="4040188" cy="790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Projections of the force onto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  <a:r>
              <a:rPr lang="en-US" smtClean="0"/>
              <a:t> axes</a:t>
            </a:r>
            <a:endParaRPr lang="en-US" dirty="0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4791330" y="1219200"/>
            <a:ext cx="4041775" cy="731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Components of the force along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axes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27645" y="2713188"/>
            <a:ext cx="2115142" cy="1915072"/>
            <a:chOff x="2517158" y="3198610"/>
            <a:chExt cx="2115142" cy="1915072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221150" y="4634630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246450" y="319861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618847" y="3733472"/>
              <a:ext cx="753399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 N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517158" y="4662882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 flipV="1">
              <a:off x="2786254" y="3449036"/>
              <a:ext cx="564262" cy="135044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2" name="AutoShape 17"/>
            <p:cNvCxnSpPr>
              <a:cxnSpLocks noChangeShapeType="1"/>
            </p:cNvCxnSpPr>
            <p:nvPr/>
          </p:nvCxnSpPr>
          <p:spPr bwMode="auto">
            <a:xfrm>
              <a:off x="3712635" y="3986928"/>
              <a:ext cx="3919" cy="8113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3257526" y="3733472"/>
              <a:ext cx="459028" cy="25345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798499" y="3971181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26"/>
            <p:cNvGraphicFramePr>
              <a:graphicFrameLocks noChangeAspect="1"/>
            </p:cNvGraphicFramePr>
            <p:nvPr>
              <p:extLst/>
            </p:nvPr>
          </p:nvGraphicFramePr>
          <p:xfrm>
            <a:off x="3074989" y="4487710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4" name="Equation" r:id="rId3" imgW="241200" imgH="203040" progId="Equation.3">
                    <p:embed/>
                  </p:oleObj>
                </mc:Choice>
                <mc:Fallback>
                  <p:oleObj name="Equation" r:id="rId3" imgW="241200" imgH="203040" progId="Equation.3">
                    <p:embed/>
                    <p:pic>
                      <p:nvPicPr>
                        <p:cNvPr id="15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4989" y="4487710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2798499" y="4793461"/>
              <a:ext cx="142265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7" name="Straight Connector 16"/>
            <p:cNvCxnSpPr/>
            <p:nvPr/>
          </p:nvCxnSpPr>
          <p:spPr>
            <a:xfrm flipH="1">
              <a:off x="3323179" y="3822526"/>
              <a:ext cx="54675" cy="118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3184348" y="3873345"/>
              <a:ext cx="130874" cy="76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9" name="Straight Connector 18"/>
            <p:cNvCxnSpPr/>
            <p:nvPr/>
          </p:nvCxnSpPr>
          <p:spPr>
            <a:xfrm flipH="1">
              <a:off x="3499566" y="4637955"/>
              <a:ext cx="2255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499566" y="4637955"/>
              <a:ext cx="0" cy="16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798499" y="4793461"/>
              <a:ext cx="914136" cy="7139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798499" y="3733472"/>
              <a:ext cx="451286" cy="106355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Object 22"/>
            <p:cNvGraphicFramePr>
              <a:graphicFrameLocks noChangeAspect="1"/>
            </p:cNvGraphicFramePr>
            <p:nvPr>
              <p:extLst/>
            </p:nvPr>
          </p:nvGraphicFramePr>
          <p:xfrm>
            <a:off x="3033713" y="4102100"/>
            <a:ext cx="37147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5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23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713" y="4102100"/>
                          <a:ext cx="371475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Freeform 23"/>
            <p:cNvSpPr/>
            <p:nvPr/>
          </p:nvSpPr>
          <p:spPr>
            <a:xfrm>
              <a:off x="2943616" y="4448419"/>
              <a:ext cx="137787" cy="123581"/>
            </a:xfrm>
            <a:custGeom>
              <a:avLst/>
              <a:gdLst>
                <a:gd name="connsiteX0" fmla="*/ 0 w 137787"/>
                <a:gd name="connsiteY0" fmla="*/ 10847 h 123581"/>
                <a:gd name="connsiteX1" fmla="*/ 112735 w 137787"/>
                <a:gd name="connsiteY1" fmla="*/ 10847 h 123581"/>
                <a:gd name="connsiteX2" fmla="*/ 137787 w 137787"/>
                <a:gd name="connsiteY2" fmla="*/ 123581 h 12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787" h="123581">
                  <a:moveTo>
                    <a:pt x="0" y="10847"/>
                  </a:moveTo>
                  <a:cubicBezTo>
                    <a:pt x="44885" y="1452"/>
                    <a:pt x="89771" y="-7942"/>
                    <a:pt x="112735" y="10847"/>
                  </a:cubicBezTo>
                  <a:cubicBezTo>
                    <a:pt x="135699" y="29636"/>
                    <a:pt x="136743" y="76608"/>
                    <a:pt x="137787" y="123581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93721" y="4634630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02392" y="2362200"/>
            <a:ext cx="2115142" cy="1915072"/>
            <a:chOff x="6019800" y="2610856"/>
            <a:chExt cx="2115142" cy="1915072"/>
          </a:xfrm>
        </p:grpSpPr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7723792" y="4046876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6749092" y="2610856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7121489" y="3145718"/>
              <a:ext cx="753399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 N</a:t>
              </a: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6019800" y="4075128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AutoShape 14"/>
            <p:cNvCxnSpPr>
              <a:cxnSpLocks noChangeShapeType="1"/>
            </p:cNvCxnSpPr>
            <p:nvPr/>
          </p:nvCxnSpPr>
          <p:spPr bwMode="auto">
            <a:xfrm flipV="1">
              <a:off x="6288896" y="2861282"/>
              <a:ext cx="591600" cy="135044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32" name="AutoShape 17"/>
            <p:cNvCxnSpPr>
              <a:cxnSpLocks noChangeShapeType="1"/>
            </p:cNvCxnSpPr>
            <p:nvPr/>
          </p:nvCxnSpPr>
          <p:spPr bwMode="auto">
            <a:xfrm flipH="1">
              <a:off x="6853158" y="3399174"/>
              <a:ext cx="362120" cy="814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6645411" y="3399174"/>
              <a:ext cx="573785" cy="237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6301141" y="3383427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26"/>
            <p:cNvGraphicFramePr>
              <a:graphicFrameLocks noChangeAspect="1"/>
            </p:cNvGraphicFramePr>
            <p:nvPr>
              <p:extLst/>
            </p:nvPr>
          </p:nvGraphicFramePr>
          <p:xfrm>
            <a:off x="6577631" y="3899956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6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35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7631" y="3899956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Connector 35"/>
            <p:cNvCxnSpPr/>
            <p:nvPr/>
          </p:nvCxnSpPr>
          <p:spPr>
            <a:xfrm>
              <a:off x="6301141" y="4205707"/>
              <a:ext cx="142265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37" name="Straight Arrow Connector 36"/>
            <p:cNvCxnSpPr/>
            <p:nvPr/>
          </p:nvCxnSpPr>
          <p:spPr>
            <a:xfrm>
              <a:off x="6301141" y="4205707"/>
              <a:ext cx="579355" cy="3569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6309092" y="3415009"/>
              <a:ext cx="344270" cy="786316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38"/>
            <p:cNvGraphicFramePr>
              <a:graphicFrameLocks noChangeAspect="1"/>
            </p:cNvGraphicFramePr>
            <p:nvPr>
              <p:extLst/>
            </p:nvPr>
          </p:nvGraphicFramePr>
          <p:xfrm>
            <a:off x="6536355" y="3514346"/>
            <a:ext cx="37147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7" name="Equation" r:id="rId9" imgW="228600" imgH="203040" progId="Equation.3">
                    <p:embed/>
                  </p:oleObj>
                </mc:Choice>
                <mc:Fallback>
                  <p:oleObj name="Equation" r:id="rId9" imgW="228600" imgH="203040" progId="Equation.3">
                    <p:embed/>
                    <p:pic>
                      <p:nvPicPr>
                        <p:cNvPr id="39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6355" y="3514346"/>
                          <a:ext cx="371475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Freeform 39"/>
            <p:cNvSpPr/>
            <p:nvPr/>
          </p:nvSpPr>
          <p:spPr>
            <a:xfrm>
              <a:off x="6446258" y="3860665"/>
              <a:ext cx="137787" cy="123581"/>
            </a:xfrm>
            <a:custGeom>
              <a:avLst/>
              <a:gdLst>
                <a:gd name="connsiteX0" fmla="*/ 0 w 137787"/>
                <a:gd name="connsiteY0" fmla="*/ 10847 h 123581"/>
                <a:gd name="connsiteX1" fmla="*/ 112735 w 137787"/>
                <a:gd name="connsiteY1" fmla="*/ 10847 h 123581"/>
                <a:gd name="connsiteX2" fmla="*/ 137787 w 137787"/>
                <a:gd name="connsiteY2" fmla="*/ 123581 h 12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787" h="123581">
                  <a:moveTo>
                    <a:pt x="0" y="10847"/>
                  </a:moveTo>
                  <a:cubicBezTo>
                    <a:pt x="44885" y="1452"/>
                    <a:pt x="89771" y="-7942"/>
                    <a:pt x="112735" y="10847"/>
                  </a:cubicBezTo>
                  <a:cubicBezTo>
                    <a:pt x="135699" y="29636"/>
                    <a:pt x="136743" y="76608"/>
                    <a:pt x="137787" y="123581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96363" y="4046876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2" name="Object 5"/>
          <p:cNvGraphicFramePr>
            <a:graphicFrameLocks noChangeAspect="1"/>
          </p:cNvGraphicFramePr>
          <p:nvPr>
            <p:extLst/>
          </p:nvPr>
        </p:nvGraphicFramePr>
        <p:xfrm>
          <a:off x="710015" y="4876800"/>
          <a:ext cx="31019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11" imgW="1828800" imgH="533160" progId="Equation.3">
                  <p:embed/>
                </p:oleObj>
              </mc:Choice>
              <mc:Fallback>
                <p:oleObj name="Equation" r:id="rId11" imgW="1828800" imgH="533160" progId="Equation.3">
                  <p:embed/>
                  <p:pic>
                    <p:nvPicPr>
                      <p:cNvPr id="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15" y="4876800"/>
                        <a:ext cx="31019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/>
          </p:nvPr>
        </p:nvGraphicFramePr>
        <p:xfrm>
          <a:off x="5264150" y="4572000"/>
          <a:ext cx="307975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13" imgW="1815840" imgH="939600" progId="Equation.3">
                  <p:embed/>
                </p:oleObj>
              </mc:Choice>
              <mc:Fallback>
                <p:oleObj name="Equation" r:id="rId13" imgW="1815840" imgH="939600" progId="Equation.3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4572000"/>
                        <a:ext cx="3079750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36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104" y="1628507"/>
            <a:ext cx="8373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Rectangular </a:t>
            </a:r>
            <a:r>
              <a:rPr lang="en-US" sz="2400" i="1" dirty="0"/>
              <a:t>components of a</a:t>
            </a:r>
            <a:r>
              <a:rPr lang="en-US" sz="2400" i="1" dirty="0" smtClean="0"/>
              <a:t> </a:t>
            </a:r>
            <a:r>
              <a:rPr lang="en-US" sz="2400" i="1" dirty="0"/>
              <a:t>force along the two chosen perpendicular </a:t>
            </a:r>
            <a:r>
              <a:rPr lang="en-US" sz="2400" i="1" dirty="0" smtClean="0"/>
              <a:t>axes, </a:t>
            </a:r>
            <a:r>
              <a:rPr lang="en-US" sz="2400" i="1" dirty="0"/>
              <a:t>and projection of the force </a:t>
            </a:r>
            <a:r>
              <a:rPr lang="en-US" sz="2400" i="1" dirty="0" smtClean="0"/>
              <a:t>onto the same axes are </a:t>
            </a:r>
            <a:r>
              <a:rPr lang="en-US" sz="2400" i="1" dirty="0"/>
              <a:t>the same.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947151" y="4876800"/>
          <a:ext cx="52578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3" imgW="3098520" imgH="863280" progId="Equation.3">
                  <p:embed/>
                </p:oleObj>
              </mc:Choice>
              <mc:Fallback>
                <p:oleObj name="Equation" r:id="rId3" imgW="3098520" imgH="8632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151" y="4876800"/>
                        <a:ext cx="52578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663215" y="2797664"/>
            <a:ext cx="2207016" cy="1959892"/>
            <a:chOff x="3663215" y="2797664"/>
            <a:chExt cx="2207016" cy="1959892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663215" y="4306756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5459081" y="4162811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746042" y="2797664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735883" y="3308425"/>
              <a:ext cx="753399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 N</a:t>
              </a:r>
            </a:p>
          </p:txBody>
        </p: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 flipV="1">
              <a:off x="3903290" y="3097966"/>
              <a:ext cx="0" cy="1276464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2" name="AutoShape 17"/>
            <p:cNvCxnSpPr>
              <a:cxnSpLocks noChangeShapeType="1"/>
            </p:cNvCxnSpPr>
            <p:nvPr/>
          </p:nvCxnSpPr>
          <p:spPr bwMode="auto">
            <a:xfrm>
              <a:off x="4829671" y="3561881"/>
              <a:ext cx="3919" cy="8113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3915535" y="3561881"/>
              <a:ext cx="91805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915535" y="3546134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26"/>
            <p:cNvGraphicFramePr>
              <a:graphicFrameLocks noChangeAspect="1"/>
            </p:cNvGraphicFramePr>
            <p:nvPr>
              <p:extLst/>
            </p:nvPr>
          </p:nvGraphicFramePr>
          <p:xfrm>
            <a:off x="4192025" y="4062663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1" name="Equation" r:id="rId5" imgW="241200" imgH="203040" progId="Equation.3">
                    <p:embed/>
                  </p:oleObj>
                </mc:Choice>
                <mc:Fallback>
                  <p:oleObj name="Equation" r:id="rId5" imgW="241200" imgH="203040" progId="Equation.3">
                    <p:embed/>
                    <p:pic>
                      <p:nvPicPr>
                        <p:cNvPr id="15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025" y="4062663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3915535" y="4380940"/>
              <a:ext cx="157374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7" name="Straight Connector 16"/>
            <p:cNvCxnSpPr/>
            <p:nvPr/>
          </p:nvCxnSpPr>
          <p:spPr>
            <a:xfrm flipH="1">
              <a:off x="4616602" y="4212908"/>
              <a:ext cx="2255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16602" y="4212908"/>
              <a:ext cx="0" cy="16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915535" y="4380940"/>
              <a:ext cx="914136" cy="7139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915535" y="3561882"/>
              <a:ext cx="0" cy="81254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4110757" y="4209583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3917905" y="3755920"/>
              <a:ext cx="2255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38622" y="3581400"/>
              <a:ext cx="0" cy="16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04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83268"/>
            <a:ext cx="8610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force with a magnitude of 100 N is applied at the origin </a:t>
            </a:r>
            <a:r>
              <a:rPr lang="en-US" sz="2000" i="1" dirty="0" smtClean="0"/>
              <a:t>O</a:t>
            </a:r>
            <a:r>
              <a:rPr lang="en-US" sz="2000" dirty="0" smtClean="0"/>
              <a:t> of the axes </a:t>
            </a:r>
            <a:r>
              <a:rPr lang="en-US" sz="2000" i="1" dirty="0" smtClean="0"/>
              <a:t>x-y-z</a:t>
            </a:r>
            <a:r>
              <a:rPr lang="en-US" sz="2000" dirty="0" smtClean="0"/>
              <a:t> as shown. The line of action of force  passes through a point </a:t>
            </a:r>
            <a:r>
              <a:rPr lang="en-US" sz="2000" i="1" dirty="0" smtClean="0"/>
              <a:t>A. </a:t>
            </a:r>
            <a:r>
              <a:rPr lang="en-US" sz="2000" dirty="0" smtClean="0"/>
              <a:t>Determine the projection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xy</a:t>
            </a:r>
            <a:r>
              <a:rPr lang="en-US" sz="2000" dirty="0" smtClean="0"/>
              <a:t> of  100N force on the x-y plane</a:t>
            </a:r>
            <a:r>
              <a:rPr lang="en-US" sz="2000" i="1" dirty="0" smtClean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49171" y="2635207"/>
            <a:ext cx="3582776" cy="3370517"/>
            <a:chOff x="776288" y="3027315"/>
            <a:chExt cx="3582776" cy="3370517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47914" y="5942881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6288" y="3027315"/>
              <a:ext cx="3532672" cy="3253666"/>
              <a:chOff x="776288" y="3027315"/>
              <a:chExt cx="3532672" cy="3253666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2147888" y="3789315"/>
                <a:ext cx="411150" cy="53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883680" y="3027315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z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3200400" y="4216052"/>
                <a:ext cx="538787" cy="389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776288" y="5237115"/>
                <a:ext cx="467626" cy="45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3352800" y="5523062"/>
                <a:ext cx="798579" cy="420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3501344" y="4718229"/>
                <a:ext cx="807616" cy="419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AutoShape 12"/>
              <p:cNvCxnSpPr>
                <a:cxnSpLocks noChangeShapeType="1"/>
              </p:cNvCxnSpPr>
              <p:nvPr/>
            </p:nvCxnSpPr>
            <p:spPr bwMode="auto">
              <a:xfrm>
                <a:off x="1039556" y="5506690"/>
                <a:ext cx="2986484" cy="5968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5" name="AutoShape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947295" y="4261996"/>
                <a:ext cx="1337512" cy="10699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1040685" y="3316346"/>
                <a:ext cx="16943" cy="2479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" name="AutoShape 16"/>
              <p:cNvCxnSpPr>
                <a:cxnSpLocks noChangeShapeType="1"/>
              </p:cNvCxnSpPr>
              <p:nvPr/>
            </p:nvCxnSpPr>
            <p:spPr bwMode="auto">
              <a:xfrm>
                <a:off x="1524000" y="4927976"/>
                <a:ext cx="2276133" cy="4816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8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283836" y="4489264"/>
                <a:ext cx="3389" cy="82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2800497" y="5299030"/>
                <a:ext cx="485699" cy="579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3137098" y="5331379"/>
                <a:ext cx="420186" cy="611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1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3544758" y="4501790"/>
                <a:ext cx="1130" cy="8535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2" name="AutoShape 21"/>
              <p:cNvCxnSpPr>
                <a:cxnSpLocks noChangeShapeType="1"/>
              </p:cNvCxnSpPr>
              <p:nvPr/>
            </p:nvCxnSpPr>
            <p:spPr bwMode="auto">
              <a:xfrm>
                <a:off x="3369782" y="4476738"/>
                <a:ext cx="430352" cy="10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AutoShape 22"/>
              <p:cNvCxnSpPr>
                <a:cxnSpLocks noChangeShapeType="1"/>
              </p:cNvCxnSpPr>
              <p:nvPr/>
            </p:nvCxnSpPr>
            <p:spPr bwMode="auto">
              <a:xfrm>
                <a:off x="795577" y="5795745"/>
                <a:ext cx="1784661" cy="387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4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782023" y="5508778"/>
                <a:ext cx="277865" cy="321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2505689" y="5878183"/>
                <a:ext cx="294808" cy="402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 rot="343477">
                <a:off x="1403545" y="5636091"/>
                <a:ext cx="740973" cy="441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flipV="1">
                <a:off x="1079326" y="4483009"/>
                <a:ext cx="2195041" cy="1016961"/>
              </a:xfrm>
              <a:prstGeom prst="straightConnector1">
                <a:avLst/>
              </a:prstGeom>
              <a:ln w="38100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590800" y="4208462"/>
              <a:ext cx="690563" cy="287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89" name="Equation" r:id="rId3" imgW="406080" imgH="177480" progId="Equation.3">
                      <p:embed/>
                    </p:oleObj>
                  </mc:Choice>
                  <mc:Fallback>
                    <p:oleObj name="Equation" r:id="rId3" imgW="406080" imgH="177480" progId="Equation.3">
                      <p:embed/>
                      <p:pic>
                        <p:nvPicPr>
                          <p:cNvPr id="28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90800" y="4208462"/>
                            <a:ext cx="690563" cy="287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2958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2400" y="2587852"/>
          <a:ext cx="45037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3" imgW="3377880" imgH="533160" progId="Equation.3">
                  <p:embed/>
                </p:oleObj>
              </mc:Choice>
              <mc:Fallback>
                <p:oleObj name="Equation" r:id="rId3" imgW="3377880" imgH="53316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87852"/>
                        <a:ext cx="45037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533400" y="3845580"/>
          <a:ext cx="3335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5" imgW="2286000" imgH="241200" progId="Equation.3">
                  <p:embed/>
                </p:oleObj>
              </mc:Choice>
              <mc:Fallback>
                <p:oleObj name="Equation" r:id="rId5" imgW="2286000" imgH="24120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45580"/>
                        <a:ext cx="333533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391542" y="1661733"/>
            <a:ext cx="4343400" cy="3370517"/>
            <a:chOff x="4391542" y="1661733"/>
            <a:chExt cx="4343400" cy="3370517"/>
          </a:xfrm>
        </p:grpSpPr>
        <p:sp>
          <p:nvSpPr>
            <p:cNvPr id="7" name="TextBox 6"/>
            <p:cNvSpPr txBox="1"/>
            <p:nvPr/>
          </p:nvSpPr>
          <p:spPr>
            <a:xfrm>
              <a:off x="7669518" y="274809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(6,4,3)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20542" y="364580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1542" y="40134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(0,0,0)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8172768" y="4577299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6372742" y="2423733"/>
              <a:ext cx="411150" cy="531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5108534" y="1661733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7425254" y="2850470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001142" y="3871533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577654" y="4157480"/>
              <a:ext cx="798579" cy="42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7726198" y="3352647"/>
              <a:ext cx="807616" cy="419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</p:cNvCxnSpPr>
            <p:nvPr/>
          </p:nvCxnSpPr>
          <p:spPr bwMode="auto">
            <a:xfrm>
              <a:off x="5264410" y="4141108"/>
              <a:ext cx="2986484" cy="596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8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5172149" y="2896414"/>
              <a:ext cx="1337512" cy="1069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4"/>
            <p:cNvCxnSpPr>
              <a:cxnSpLocks noChangeShapeType="1"/>
            </p:cNvCxnSpPr>
            <p:nvPr/>
          </p:nvCxnSpPr>
          <p:spPr bwMode="auto">
            <a:xfrm flipH="1" flipV="1">
              <a:off x="5265539" y="1950764"/>
              <a:ext cx="16943" cy="2479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" name="AutoShape 16"/>
            <p:cNvCxnSpPr>
              <a:cxnSpLocks noChangeShapeType="1"/>
            </p:cNvCxnSpPr>
            <p:nvPr/>
          </p:nvCxnSpPr>
          <p:spPr bwMode="auto">
            <a:xfrm>
              <a:off x="5748854" y="3562394"/>
              <a:ext cx="2276133" cy="4816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" name="AutoShape 17"/>
            <p:cNvCxnSpPr>
              <a:cxnSpLocks noChangeShapeType="1"/>
            </p:cNvCxnSpPr>
            <p:nvPr/>
          </p:nvCxnSpPr>
          <p:spPr bwMode="auto">
            <a:xfrm flipH="1">
              <a:off x="7508690" y="3111156"/>
              <a:ext cx="3389" cy="821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2" name="AutoShape 18"/>
            <p:cNvCxnSpPr>
              <a:cxnSpLocks noChangeShapeType="1"/>
            </p:cNvCxnSpPr>
            <p:nvPr/>
          </p:nvCxnSpPr>
          <p:spPr bwMode="auto">
            <a:xfrm flipH="1">
              <a:off x="7025351" y="3933448"/>
              <a:ext cx="485699" cy="579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3" name="AutoShape 19"/>
            <p:cNvCxnSpPr>
              <a:cxnSpLocks noChangeShapeType="1"/>
            </p:cNvCxnSpPr>
            <p:nvPr/>
          </p:nvCxnSpPr>
          <p:spPr bwMode="auto">
            <a:xfrm flipV="1">
              <a:off x="7361952" y="3965797"/>
              <a:ext cx="420186" cy="611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" name="AutoShape 20"/>
            <p:cNvCxnSpPr>
              <a:cxnSpLocks noChangeShapeType="1"/>
            </p:cNvCxnSpPr>
            <p:nvPr/>
          </p:nvCxnSpPr>
          <p:spPr bwMode="auto">
            <a:xfrm flipV="1">
              <a:off x="7769612" y="3136208"/>
              <a:ext cx="1130" cy="853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5" name="AutoShape 21"/>
            <p:cNvCxnSpPr>
              <a:cxnSpLocks noChangeShapeType="1"/>
            </p:cNvCxnSpPr>
            <p:nvPr/>
          </p:nvCxnSpPr>
          <p:spPr bwMode="auto">
            <a:xfrm>
              <a:off x="7594636" y="3111156"/>
              <a:ext cx="430352" cy="1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22"/>
            <p:cNvCxnSpPr>
              <a:cxnSpLocks noChangeShapeType="1"/>
            </p:cNvCxnSpPr>
            <p:nvPr/>
          </p:nvCxnSpPr>
          <p:spPr bwMode="auto">
            <a:xfrm>
              <a:off x="5020431" y="4430163"/>
              <a:ext cx="1784661" cy="387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7" name="AutoShape 23"/>
            <p:cNvCxnSpPr>
              <a:cxnSpLocks noChangeShapeType="1"/>
            </p:cNvCxnSpPr>
            <p:nvPr/>
          </p:nvCxnSpPr>
          <p:spPr bwMode="auto">
            <a:xfrm flipH="1">
              <a:off x="5006877" y="4143196"/>
              <a:ext cx="277865" cy="321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4"/>
            <p:cNvCxnSpPr>
              <a:cxnSpLocks noChangeShapeType="1"/>
            </p:cNvCxnSpPr>
            <p:nvPr/>
          </p:nvCxnSpPr>
          <p:spPr bwMode="auto">
            <a:xfrm flipH="1">
              <a:off x="6730543" y="4512601"/>
              <a:ext cx="294808" cy="4027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 rot="343477">
              <a:off x="5628399" y="4270509"/>
              <a:ext cx="740973" cy="44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5304180" y="3117427"/>
              <a:ext cx="2195041" cy="1016961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399212" y="2843213"/>
            <a:ext cx="1144588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3" name="Equation" r:id="rId7" imgW="672840" imgH="177480" progId="Equation.3">
                    <p:embed/>
                  </p:oleObj>
                </mc:Choice>
                <mc:Fallback>
                  <p:oleObj name="Equation" r:id="rId7" imgW="672840" imgH="177480" progId="Equation.3">
                    <p:embed/>
                    <p:pic>
                      <p:nvPicPr>
                        <p:cNvPr id="3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9212" y="2843213"/>
                          <a:ext cx="1144588" cy="287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 flipV="1">
              <a:off x="5314109" y="3965797"/>
              <a:ext cx="2210496" cy="17739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 32"/>
            <p:cNvSpPr/>
            <p:nvPr/>
          </p:nvSpPr>
          <p:spPr>
            <a:xfrm>
              <a:off x="6414495" y="3630144"/>
              <a:ext cx="191062" cy="438411"/>
            </a:xfrm>
            <a:custGeom>
              <a:avLst/>
              <a:gdLst>
                <a:gd name="connsiteX0" fmla="*/ 0 w 191062"/>
                <a:gd name="connsiteY0" fmla="*/ 0 h 438411"/>
                <a:gd name="connsiteX1" fmla="*/ 187891 w 191062"/>
                <a:gd name="connsiteY1" fmla="*/ 225469 h 438411"/>
                <a:gd name="connsiteX2" fmla="*/ 100209 w 191062"/>
                <a:gd name="connsiteY2" fmla="*/ 438411 h 43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2" h="438411">
                  <a:moveTo>
                    <a:pt x="0" y="0"/>
                  </a:moveTo>
                  <a:cubicBezTo>
                    <a:pt x="85595" y="76200"/>
                    <a:pt x="171190" y="152401"/>
                    <a:pt x="187891" y="225469"/>
                  </a:cubicBezTo>
                  <a:cubicBezTo>
                    <a:pt x="204592" y="298537"/>
                    <a:pt x="152400" y="368474"/>
                    <a:pt x="100209" y="43841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658639" y="3516843"/>
            <a:ext cx="3667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4" name="Equation" r:id="rId9" imgW="215640" imgH="241200" progId="Equation.3">
                    <p:embed/>
                  </p:oleObj>
                </mc:Choice>
                <mc:Fallback>
                  <p:oleObj name="Equation" r:id="rId9" imgW="215640" imgH="241200" progId="Equation.3">
                    <p:embed/>
                    <p:pic>
                      <p:nvPicPr>
                        <p:cNvPr id="3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8639" y="3516843"/>
                          <a:ext cx="3667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7384051" y="3907368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692900" y="4013200"/>
            <a:ext cx="3889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5" name="Equation" r:id="rId11" imgW="228600" imgH="241200" progId="Equation.3">
                    <p:embed/>
                  </p:oleObj>
                </mc:Choice>
                <mc:Fallback>
                  <p:oleObj name="Equation" r:id="rId11" imgW="228600" imgH="241200" progId="Equation.3">
                    <p:embed/>
                    <p:pic>
                      <p:nvPicPr>
                        <p:cNvPr id="3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2900" y="4013200"/>
                          <a:ext cx="3889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508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 Solution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2400" y="1583692"/>
          <a:ext cx="5113338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3" imgW="3504960" imgH="1066680" progId="Equation.3">
                  <p:embed/>
                </p:oleObj>
              </mc:Choice>
              <mc:Fallback>
                <p:oleObj name="Equation" r:id="rId3" imgW="3504960" imgH="10666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83692"/>
                        <a:ext cx="5113338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28600" y="3276600"/>
          <a:ext cx="4410075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5" imgW="3022560" imgH="952200" progId="Equation.3">
                  <p:embed/>
                </p:oleObj>
              </mc:Choice>
              <mc:Fallback>
                <p:oleObj name="Equation" r:id="rId5" imgW="3022560" imgH="9522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76600"/>
                        <a:ext cx="4410075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28600" y="5029200"/>
          <a:ext cx="5354637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7" imgW="3670200" imgH="507960" progId="Equation.3">
                  <p:embed/>
                </p:oleObj>
              </mc:Choice>
              <mc:Fallback>
                <p:oleObj name="Equation" r:id="rId7" imgW="3670200" imgH="507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5354637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572000" y="1905000"/>
            <a:ext cx="4343400" cy="3370517"/>
            <a:chOff x="4391542" y="1661733"/>
            <a:chExt cx="4343400" cy="3370517"/>
          </a:xfrm>
        </p:grpSpPr>
        <p:sp>
          <p:nvSpPr>
            <p:cNvPr id="8" name="TextBox 7"/>
            <p:cNvSpPr txBox="1"/>
            <p:nvPr/>
          </p:nvSpPr>
          <p:spPr>
            <a:xfrm>
              <a:off x="7669518" y="274809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(6,4,3)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20542" y="364580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91542" y="40134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(0,0,0)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8172768" y="4577299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6372742" y="2423733"/>
              <a:ext cx="411150" cy="531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5108534" y="1661733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425254" y="2850470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5001142" y="3871533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7577654" y="4157480"/>
              <a:ext cx="798579" cy="42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7726198" y="3352647"/>
              <a:ext cx="807616" cy="419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AutoShape 12"/>
            <p:cNvCxnSpPr>
              <a:cxnSpLocks noChangeShapeType="1"/>
            </p:cNvCxnSpPr>
            <p:nvPr/>
          </p:nvCxnSpPr>
          <p:spPr bwMode="auto">
            <a:xfrm>
              <a:off x="5264410" y="4141108"/>
              <a:ext cx="2986484" cy="596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5172149" y="2896414"/>
              <a:ext cx="1337512" cy="1069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" name="AutoShape 14"/>
            <p:cNvCxnSpPr>
              <a:cxnSpLocks noChangeShapeType="1"/>
            </p:cNvCxnSpPr>
            <p:nvPr/>
          </p:nvCxnSpPr>
          <p:spPr bwMode="auto">
            <a:xfrm flipH="1" flipV="1">
              <a:off x="5265539" y="1950764"/>
              <a:ext cx="16943" cy="2479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" name="AutoShape 16"/>
            <p:cNvCxnSpPr>
              <a:cxnSpLocks noChangeShapeType="1"/>
            </p:cNvCxnSpPr>
            <p:nvPr/>
          </p:nvCxnSpPr>
          <p:spPr bwMode="auto">
            <a:xfrm>
              <a:off x="5748854" y="3562394"/>
              <a:ext cx="2276133" cy="4816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2" name="AutoShape 17"/>
            <p:cNvCxnSpPr>
              <a:cxnSpLocks noChangeShapeType="1"/>
            </p:cNvCxnSpPr>
            <p:nvPr/>
          </p:nvCxnSpPr>
          <p:spPr bwMode="auto">
            <a:xfrm flipH="1">
              <a:off x="7508690" y="3111156"/>
              <a:ext cx="3389" cy="821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3" name="AutoShape 18"/>
            <p:cNvCxnSpPr>
              <a:cxnSpLocks noChangeShapeType="1"/>
            </p:cNvCxnSpPr>
            <p:nvPr/>
          </p:nvCxnSpPr>
          <p:spPr bwMode="auto">
            <a:xfrm flipH="1">
              <a:off x="7025351" y="3933448"/>
              <a:ext cx="485699" cy="579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4" name="AutoShape 19"/>
            <p:cNvCxnSpPr>
              <a:cxnSpLocks noChangeShapeType="1"/>
            </p:cNvCxnSpPr>
            <p:nvPr/>
          </p:nvCxnSpPr>
          <p:spPr bwMode="auto">
            <a:xfrm flipV="1">
              <a:off x="7361952" y="3965797"/>
              <a:ext cx="420186" cy="611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5" name="AutoShape 20"/>
            <p:cNvCxnSpPr>
              <a:cxnSpLocks noChangeShapeType="1"/>
            </p:cNvCxnSpPr>
            <p:nvPr/>
          </p:nvCxnSpPr>
          <p:spPr bwMode="auto">
            <a:xfrm flipV="1">
              <a:off x="7769612" y="3136208"/>
              <a:ext cx="1130" cy="853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" name="AutoShape 21"/>
            <p:cNvCxnSpPr>
              <a:cxnSpLocks noChangeShapeType="1"/>
            </p:cNvCxnSpPr>
            <p:nvPr/>
          </p:nvCxnSpPr>
          <p:spPr bwMode="auto">
            <a:xfrm>
              <a:off x="7594636" y="3111156"/>
              <a:ext cx="430352" cy="1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22"/>
            <p:cNvCxnSpPr>
              <a:cxnSpLocks noChangeShapeType="1"/>
            </p:cNvCxnSpPr>
            <p:nvPr/>
          </p:nvCxnSpPr>
          <p:spPr bwMode="auto">
            <a:xfrm>
              <a:off x="5020431" y="4430163"/>
              <a:ext cx="1784661" cy="387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8" name="AutoShape 23"/>
            <p:cNvCxnSpPr>
              <a:cxnSpLocks noChangeShapeType="1"/>
            </p:cNvCxnSpPr>
            <p:nvPr/>
          </p:nvCxnSpPr>
          <p:spPr bwMode="auto">
            <a:xfrm flipH="1">
              <a:off x="5006877" y="4143196"/>
              <a:ext cx="277865" cy="321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4"/>
            <p:cNvCxnSpPr>
              <a:cxnSpLocks noChangeShapeType="1"/>
            </p:cNvCxnSpPr>
            <p:nvPr/>
          </p:nvCxnSpPr>
          <p:spPr bwMode="auto">
            <a:xfrm flipH="1">
              <a:off x="6730543" y="4512601"/>
              <a:ext cx="294808" cy="4027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 rot="343477">
              <a:off x="5628399" y="4270509"/>
              <a:ext cx="740973" cy="44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5304180" y="3117427"/>
              <a:ext cx="2195041" cy="1016961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399212" y="2843213"/>
            <a:ext cx="1144588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5" name="Equation" r:id="rId9" imgW="672840" imgH="177480" progId="Equation.3">
                    <p:embed/>
                  </p:oleObj>
                </mc:Choice>
                <mc:Fallback>
                  <p:oleObj name="Equation" r:id="rId9" imgW="672840" imgH="177480" progId="Equation.3">
                    <p:embed/>
                    <p:pic>
                      <p:nvPicPr>
                        <p:cNvPr id="32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9212" y="2843213"/>
                          <a:ext cx="1144588" cy="287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 flipV="1">
              <a:off x="5314109" y="3965797"/>
              <a:ext cx="2210496" cy="17739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>
              <a:off x="6414495" y="3630144"/>
              <a:ext cx="191062" cy="438411"/>
            </a:xfrm>
            <a:custGeom>
              <a:avLst/>
              <a:gdLst>
                <a:gd name="connsiteX0" fmla="*/ 0 w 191062"/>
                <a:gd name="connsiteY0" fmla="*/ 0 h 438411"/>
                <a:gd name="connsiteX1" fmla="*/ 187891 w 191062"/>
                <a:gd name="connsiteY1" fmla="*/ 225469 h 438411"/>
                <a:gd name="connsiteX2" fmla="*/ 100209 w 191062"/>
                <a:gd name="connsiteY2" fmla="*/ 438411 h 43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2" h="438411">
                  <a:moveTo>
                    <a:pt x="0" y="0"/>
                  </a:moveTo>
                  <a:cubicBezTo>
                    <a:pt x="85595" y="76200"/>
                    <a:pt x="171190" y="152401"/>
                    <a:pt x="187891" y="225469"/>
                  </a:cubicBezTo>
                  <a:cubicBezTo>
                    <a:pt x="204592" y="298537"/>
                    <a:pt x="152400" y="368474"/>
                    <a:pt x="100209" y="43841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5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658639" y="3516843"/>
            <a:ext cx="3667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6" name="Equation" r:id="rId11" imgW="215640" imgH="241200" progId="Equation.3">
                    <p:embed/>
                  </p:oleObj>
                </mc:Choice>
                <mc:Fallback>
                  <p:oleObj name="Equation" r:id="rId11" imgW="215640" imgH="241200" progId="Equation.3">
                    <p:embed/>
                    <p:pic>
                      <p:nvPicPr>
                        <p:cNvPr id="3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8639" y="3516843"/>
                          <a:ext cx="3667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7384051" y="3907368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7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692900" y="4013200"/>
            <a:ext cx="3889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7" name="Equation" r:id="rId13" imgW="228600" imgH="241200" progId="Equation.3">
                    <p:embed/>
                  </p:oleObj>
                </mc:Choice>
                <mc:Fallback>
                  <p:oleObj name="Equation" r:id="rId13" imgW="228600" imgH="241200" progId="Equation.3">
                    <p:embed/>
                    <p:pic>
                      <p:nvPicPr>
                        <p:cNvPr id="3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2900" y="4013200"/>
                          <a:ext cx="3889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42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Problem-2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048000" y="2590800"/>
            <a:ext cx="4062222" cy="3274351"/>
            <a:chOff x="4191000" y="1828800"/>
            <a:chExt cx="4062222" cy="3274351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562600" y="2590800"/>
              <a:ext cx="411150" cy="531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298392" y="182880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553200" y="2971800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191000" y="4038600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705600" y="4380062"/>
              <a:ext cx="798579" cy="42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916056" y="3519714"/>
              <a:ext cx="807616" cy="419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1"/>
            <p:cNvCxnSpPr>
              <a:cxnSpLocks noChangeShapeType="1"/>
            </p:cNvCxnSpPr>
            <p:nvPr/>
          </p:nvCxnSpPr>
          <p:spPr bwMode="auto">
            <a:xfrm flipV="1">
              <a:off x="4472340" y="2590800"/>
              <a:ext cx="1776060" cy="1734072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</p:cNvCxnSpPr>
            <p:nvPr/>
          </p:nvCxnSpPr>
          <p:spPr bwMode="auto">
            <a:xfrm>
              <a:off x="4454268" y="4308175"/>
              <a:ext cx="2986484" cy="596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4362007" y="3063481"/>
              <a:ext cx="1337512" cy="1069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4"/>
            <p:cNvCxnSpPr>
              <a:cxnSpLocks noChangeShapeType="1"/>
            </p:cNvCxnSpPr>
            <p:nvPr/>
          </p:nvCxnSpPr>
          <p:spPr bwMode="auto">
            <a:xfrm flipH="1" flipV="1">
              <a:off x="4455397" y="2117831"/>
              <a:ext cx="16943" cy="2479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V="1">
              <a:off x="4495800" y="2819400"/>
              <a:ext cx="3219168" cy="1502666"/>
            </a:xfrm>
            <a:prstGeom prst="straightConnector1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</p:cNvCxnSpPr>
            <p:nvPr/>
          </p:nvCxnSpPr>
          <p:spPr bwMode="auto">
            <a:xfrm>
              <a:off x="6016411" y="3942944"/>
              <a:ext cx="1198434" cy="2681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</p:cNvCxnSpPr>
            <p:nvPr/>
          </p:nvCxnSpPr>
          <p:spPr bwMode="auto">
            <a:xfrm flipH="1">
              <a:off x="6711074" y="3278223"/>
              <a:ext cx="3389" cy="821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</p:cNvCxnSpPr>
            <p:nvPr/>
          </p:nvCxnSpPr>
          <p:spPr bwMode="auto">
            <a:xfrm flipH="1">
              <a:off x="6215209" y="4100515"/>
              <a:ext cx="485699" cy="579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</p:cNvCxnSpPr>
            <p:nvPr/>
          </p:nvCxnSpPr>
          <p:spPr bwMode="auto">
            <a:xfrm flipV="1">
              <a:off x="6551810" y="4132864"/>
              <a:ext cx="420186" cy="611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" name="AutoShape 20"/>
            <p:cNvCxnSpPr>
              <a:cxnSpLocks noChangeShapeType="1"/>
            </p:cNvCxnSpPr>
            <p:nvPr/>
          </p:nvCxnSpPr>
          <p:spPr bwMode="auto">
            <a:xfrm flipV="1">
              <a:off x="6971996" y="3278223"/>
              <a:ext cx="1130" cy="853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1" name="AutoShape 21"/>
            <p:cNvCxnSpPr>
              <a:cxnSpLocks noChangeShapeType="1"/>
            </p:cNvCxnSpPr>
            <p:nvPr/>
          </p:nvCxnSpPr>
          <p:spPr bwMode="auto">
            <a:xfrm>
              <a:off x="6784494" y="3278223"/>
              <a:ext cx="430352" cy="1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22"/>
            <p:cNvCxnSpPr>
              <a:cxnSpLocks noChangeShapeType="1"/>
            </p:cNvCxnSpPr>
            <p:nvPr/>
          </p:nvCxnSpPr>
          <p:spPr bwMode="auto">
            <a:xfrm>
              <a:off x="4210289" y="4597230"/>
              <a:ext cx="1784661" cy="387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" name="AutoShape 23"/>
            <p:cNvCxnSpPr>
              <a:cxnSpLocks noChangeShapeType="1"/>
            </p:cNvCxnSpPr>
            <p:nvPr/>
          </p:nvCxnSpPr>
          <p:spPr bwMode="auto">
            <a:xfrm flipH="1">
              <a:off x="4196735" y="4310263"/>
              <a:ext cx="277865" cy="321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24"/>
            <p:cNvCxnSpPr>
              <a:cxnSpLocks noChangeShapeType="1"/>
            </p:cNvCxnSpPr>
            <p:nvPr/>
          </p:nvCxnSpPr>
          <p:spPr bwMode="auto">
            <a:xfrm flipH="1">
              <a:off x="5920401" y="4679668"/>
              <a:ext cx="294808" cy="4027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 rot="343477">
              <a:off x="4818257" y="4437576"/>
              <a:ext cx="740973" cy="44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6"/>
            <p:cNvGraphicFramePr>
              <a:graphicFrameLocks noChangeAspect="1"/>
            </p:cNvGraphicFramePr>
            <p:nvPr/>
          </p:nvGraphicFramePr>
          <p:xfrm>
            <a:off x="5410200" y="2209800"/>
            <a:ext cx="284302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" name="Equation" r:id="rId3" imgW="1676400" imgH="241300" progId="Equation.3">
                    <p:embed/>
                  </p:oleObj>
                </mc:Choice>
                <mc:Fallback>
                  <p:oleObj name="Equation" r:id="rId3" imgW="1676400" imgH="241300" progId="Equation.3">
                    <p:embed/>
                    <p:pic>
                      <p:nvPicPr>
                        <p:cNvPr id="26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2209800"/>
                          <a:ext cx="284302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7391400" y="464820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8" name="Object 38"/>
          <p:cNvGraphicFramePr>
            <a:graphicFrameLocks noChangeAspect="1"/>
          </p:cNvGraphicFramePr>
          <p:nvPr/>
        </p:nvGraphicFramePr>
        <p:xfrm>
          <a:off x="457200" y="1447800"/>
          <a:ext cx="8316912" cy="9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5" imgW="4660560" imgH="507960" progId="Equation.3">
                  <p:embed/>
                </p:oleObj>
              </mc:Choice>
              <mc:Fallback>
                <p:oleObj name="Equation" r:id="rId5" imgW="4660560" imgH="507960" progId="Equation.3">
                  <p:embed/>
                  <p:pic>
                    <p:nvPicPr>
                      <p:cNvPr id="2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316912" cy="906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3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3"/>
          <p:cNvGraphicFramePr>
            <a:graphicFrameLocks noChangeAspect="1"/>
          </p:cNvGraphicFramePr>
          <p:nvPr/>
        </p:nvGraphicFramePr>
        <p:xfrm>
          <a:off x="304800" y="1763950"/>
          <a:ext cx="4191000" cy="200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2920680" imgH="1396800" progId="Equation.3">
                  <p:embed/>
                </p:oleObj>
              </mc:Choice>
              <mc:Fallback>
                <p:oleObj name="Equation" r:id="rId3" imgW="2920680" imgH="1396800" progId="Equation.3">
                  <p:embed/>
                  <p:pic>
                    <p:nvPicPr>
                      <p:cNvPr id="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63950"/>
                        <a:ext cx="4191000" cy="2001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9"/>
          <p:cNvGrpSpPr/>
          <p:nvPr/>
        </p:nvGrpSpPr>
        <p:grpSpPr>
          <a:xfrm>
            <a:off x="5105400" y="2743200"/>
            <a:ext cx="3757612" cy="3274351"/>
            <a:chOff x="5181600" y="3124200"/>
            <a:chExt cx="3757612" cy="3274351"/>
          </a:xfrm>
        </p:grpSpPr>
        <p:grpSp>
          <p:nvGrpSpPr>
            <p:cNvPr id="6" name="Group 5"/>
            <p:cNvGrpSpPr/>
            <p:nvPr/>
          </p:nvGrpSpPr>
          <p:grpSpPr>
            <a:xfrm>
              <a:off x="5181600" y="3124200"/>
              <a:ext cx="3611550" cy="3274351"/>
              <a:chOff x="5081778" y="3276600"/>
              <a:chExt cx="3611550" cy="3274351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6453378" y="4038600"/>
                <a:ext cx="411150" cy="53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5189170" y="32766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z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7443978" y="4419600"/>
                <a:ext cx="538787" cy="389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5081778" y="5486400"/>
                <a:ext cx="467626" cy="45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7596378" y="5715000"/>
                <a:ext cx="798579" cy="420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7806834" y="4967514"/>
                <a:ext cx="807616" cy="419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5363118" y="4038600"/>
                <a:ext cx="1776060" cy="1734072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" name="AutoShape 12"/>
              <p:cNvCxnSpPr>
                <a:cxnSpLocks noChangeShapeType="1"/>
              </p:cNvCxnSpPr>
              <p:nvPr/>
            </p:nvCxnSpPr>
            <p:spPr bwMode="auto">
              <a:xfrm>
                <a:off x="5345046" y="5755975"/>
                <a:ext cx="2986484" cy="5968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" name="AutoShape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52785" y="4511281"/>
                <a:ext cx="1337512" cy="10699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5346175" y="3565631"/>
                <a:ext cx="16943" cy="2479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8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5386578" y="4267200"/>
                <a:ext cx="3219168" cy="1502666"/>
              </a:xfrm>
              <a:prstGeom prst="straightConnector1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19" name="AutoShape 16"/>
              <p:cNvCxnSpPr>
                <a:cxnSpLocks noChangeShapeType="1"/>
              </p:cNvCxnSpPr>
              <p:nvPr/>
            </p:nvCxnSpPr>
            <p:spPr bwMode="auto">
              <a:xfrm>
                <a:off x="6907189" y="5390744"/>
                <a:ext cx="1198434" cy="2681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7601852" y="4726023"/>
                <a:ext cx="3389" cy="82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7105987" y="5548315"/>
                <a:ext cx="485699" cy="579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2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7442588" y="5580664"/>
                <a:ext cx="420186" cy="611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3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7862774" y="4726023"/>
                <a:ext cx="1130" cy="8535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4" name="AutoShape 21"/>
              <p:cNvCxnSpPr>
                <a:cxnSpLocks noChangeShapeType="1"/>
              </p:cNvCxnSpPr>
              <p:nvPr/>
            </p:nvCxnSpPr>
            <p:spPr bwMode="auto">
              <a:xfrm>
                <a:off x="7675272" y="4726023"/>
                <a:ext cx="430352" cy="10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" name="AutoShape 22"/>
              <p:cNvCxnSpPr>
                <a:cxnSpLocks noChangeShapeType="1"/>
              </p:cNvCxnSpPr>
              <p:nvPr/>
            </p:nvCxnSpPr>
            <p:spPr bwMode="auto">
              <a:xfrm>
                <a:off x="5101067" y="6045030"/>
                <a:ext cx="1784661" cy="387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6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087513" y="5758063"/>
                <a:ext cx="277865" cy="321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811179" y="6127468"/>
                <a:ext cx="294808" cy="402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 rot="343477">
                <a:off x="5709035" y="5885376"/>
                <a:ext cx="740973" cy="441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8282178" y="60960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0" name="Group 76"/>
              <p:cNvGrpSpPr/>
              <p:nvPr/>
            </p:nvGrpSpPr>
            <p:grpSpPr>
              <a:xfrm>
                <a:off x="5410200" y="4082142"/>
                <a:ext cx="2173518" cy="1661886"/>
                <a:chOff x="5410200" y="4082142"/>
                <a:chExt cx="2173518" cy="166188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6995886" y="4234542"/>
                  <a:ext cx="685800" cy="381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V="1">
                  <a:off x="5410200" y="4753428"/>
                  <a:ext cx="2133600" cy="99060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3" name="Object 26"/>
                <p:cNvGraphicFramePr>
                  <a:graphicFrameLocks noChangeAspect="1"/>
                </p:cNvGraphicFramePr>
                <p:nvPr/>
              </p:nvGraphicFramePr>
              <p:xfrm>
                <a:off x="7153505" y="4920342"/>
                <a:ext cx="430213" cy="3905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463" name="Equation" r:id="rId5" imgW="253800" imgH="241200" progId="Equation.3">
                        <p:embed/>
                      </p:oleObj>
                    </mc:Choice>
                    <mc:Fallback>
                      <p:oleObj name="Equation" r:id="rId5" imgW="253800" imgH="241200" progId="Equation.3">
                        <p:embed/>
                        <p:pic>
                          <p:nvPicPr>
                            <p:cNvPr id="33" name="Object 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53505" y="4920342"/>
                              <a:ext cx="430213" cy="3905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7" name="Object 5"/>
            <p:cNvGraphicFramePr>
              <a:graphicFrameLocks noChangeAspect="1"/>
            </p:cNvGraphicFramePr>
            <p:nvPr/>
          </p:nvGraphicFramePr>
          <p:xfrm>
            <a:off x="6096000" y="3505200"/>
            <a:ext cx="28432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name="Equation" r:id="rId7" imgW="1676400" imgH="241300" progId="Equation.3">
                    <p:embed/>
                  </p:oleObj>
                </mc:Choice>
                <mc:Fallback>
                  <p:oleObj name="Equation" r:id="rId7" imgW="1676400" imgH="241300" progId="Equation.3">
                    <p:embed/>
                    <p:pic>
                      <p:nvPicPr>
                        <p:cNvPr id="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505200"/>
                          <a:ext cx="28432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" name="Object 46"/>
          <p:cNvGraphicFramePr>
            <a:graphicFrameLocks noChangeAspect="1"/>
          </p:cNvGraphicFramePr>
          <p:nvPr/>
        </p:nvGraphicFramePr>
        <p:xfrm>
          <a:off x="381000" y="4191000"/>
          <a:ext cx="4572000" cy="128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9" imgW="2616120" imgH="736560" progId="Equation.3">
                  <p:embed/>
                </p:oleObj>
              </mc:Choice>
              <mc:Fallback>
                <p:oleObj name="Equation" r:id="rId9" imgW="2616120" imgH="736560" progId="Equation.3">
                  <p:embed/>
                  <p:pic>
                    <p:nvPicPr>
                      <p:cNvPr id="3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4572000" cy="1285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1" y="1619504"/>
          <a:ext cx="7620000" cy="42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3" imgW="4622760" imgH="253800" progId="Equation.3">
                  <p:embed/>
                </p:oleObj>
              </mc:Choice>
              <mc:Fallback>
                <p:oleObj name="Equation" r:id="rId3" imgW="4622760" imgH="2538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1619504"/>
                        <a:ext cx="7620000" cy="425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2209800"/>
          <a:ext cx="62833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5" imgW="4140000" imgH="507960" progId="Equation.3">
                  <p:embed/>
                </p:oleObj>
              </mc:Choice>
              <mc:Fallback>
                <p:oleObj name="Equation" r:id="rId5" imgW="4140000" imgH="5079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62833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9"/>
          <p:cNvGrpSpPr/>
          <p:nvPr/>
        </p:nvGrpSpPr>
        <p:grpSpPr>
          <a:xfrm>
            <a:off x="4876800" y="3048000"/>
            <a:ext cx="3757612" cy="3274351"/>
            <a:chOff x="5181600" y="3124200"/>
            <a:chExt cx="3757612" cy="3274351"/>
          </a:xfrm>
        </p:grpSpPr>
        <p:grpSp>
          <p:nvGrpSpPr>
            <p:cNvPr id="7" name="Group 6"/>
            <p:cNvGrpSpPr/>
            <p:nvPr/>
          </p:nvGrpSpPr>
          <p:grpSpPr>
            <a:xfrm>
              <a:off x="5181600" y="3124200"/>
              <a:ext cx="3611550" cy="3274351"/>
              <a:chOff x="5081778" y="3276600"/>
              <a:chExt cx="3611550" cy="3274351"/>
            </a:xfrm>
          </p:grpSpPr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6453378" y="4038600"/>
                <a:ext cx="411150" cy="53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5189170" y="32766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z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7443978" y="4419600"/>
                <a:ext cx="538787" cy="389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5081778" y="5486400"/>
                <a:ext cx="467626" cy="45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7596378" y="5715000"/>
                <a:ext cx="798579" cy="420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7806834" y="4967514"/>
                <a:ext cx="807616" cy="419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5363118" y="4038600"/>
                <a:ext cx="1776060" cy="1734072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2"/>
              <p:cNvCxnSpPr>
                <a:cxnSpLocks noChangeShapeType="1"/>
              </p:cNvCxnSpPr>
              <p:nvPr/>
            </p:nvCxnSpPr>
            <p:spPr bwMode="auto">
              <a:xfrm>
                <a:off x="5345046" y="5755975"/>
                <a:ext cx="2986484" cy="5968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" name="AutoShape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52785" y="4511281"/>
                <a:ext cx="1337512" cy="10699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8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5346175" y="3565631"/>
                <a:ext cx="16943" cy="2479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5386578" y="4267200"/>
                <a:ext cx="3219168" cy="1502666"/>
              </a:xfrm>
              <a:prstGeom prst="straightConnector1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20" name="AutoShape 16"/>
              <p:cNvCxnSpPr>
                <a:cxnSpLocks noChangeShapeType="1"/>
              </p:cNvCxnSpPr>
              <p:nvPr/>
            </p:nvCxnSpPr>
            <p:spPr bwMode="auto">
              <a:xfrm>
                <a:off x="6907189" y="5390744"/>
                <a:ext cx="1198434" cy="2681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7601852" y="4726023"/>
                <a:ext cx="3389" cy="82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2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7105987" y="5548315"/>
                <a:ext cx="485699" cy="579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7442588" y="5580664"/>
                <a:ext cx="420186" cy="611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4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7862774" y="4726023"/>
                <a:ext cx="1130" cy="8535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5" name="AutoShape 21"/>
              <p:cNvCxnSpPr>
                <a:cxnSpLocks noChangeShapeType="1"/>
              </p:cNvCxnSpPr>
              <p:nvPr/>
            </p:nvCxnSpPr>
            <p:spPr bwMode="auto">
              <a:xfrm>
                <a:off x="7675272" y="4726023"/>
                <a:ext cx="430352" cy="10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" name="AutoShape 22"/>
              <p:cNvCxnSpPr>
                <a:cxnSpLocks noChangeShapeType="1"/>
              </p:cNvCxnSpPr>
              <p:nvPr/>
            </p:nvCxnSpPr>
            <p:spPr bwMode="auto">
              <a:xfrm>
                <a:off x="5101067" y="6045030"/>
                <a:ext cx="1784661" cy="387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087513" y="5758063"/>
                <a:ext cx="277865" cy="321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811179" y="6127468"/>
                <a:ext cx="294808" cy="402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 rot="343477">
                <a:off x="5709035" y="5885376"/>
                <a:ext cx="740973" cy="441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8282178" y="60960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" name="Group 76"/>
              <p:cNvGrpSpPr/>
              <p:nvPr/>
            </p:nvGrpSpPr>
            <p:grpSpPr>
              <a:xfrm>
                <a:off x="5410200" y="4082142"/>
                <a:ext cx="2173518" cy="1661886"/>
                <a:chOff x="5410200" y="4082142"/>
                <a:chExt cx="2173518" cy="1661886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rot="16200000" flipH="1">
                  <a:off x="6995886" y="4234542"/>
                  <a:ext cx="685800" cy="381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5410200" y="4753428"/>
                  <a:ext cx="2133600" cy="99060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4" name="Object 26"/>
                <p:cNvGraphicFramePr>
                  <a:graphicFrameLocks noChangeAspect="1"/>
                </p:cNvGraphicFramePr>
                <p:nvPr/>
              </p:nvGraphicFramePr>
              <p:xfrm>
                <a:off x="7153505" y="4920342"/>
                <a:ext cx="430213" cy="3905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488" name="Equation" r:id="rId7" imgW="253800" imgH="241200" progId="Equation.3">
                        <p:embed/>
                      </p:oleObj>
                    </mc:Choice>
                    <mc:Fallback>
                      <p:oleObj name="Equation" r:id="rId7" imgW="253800" imgH="241200" progId="Equation.3">
                        <p:embed/>
                        <p:pic>
                          <p:nvPicPr>
                            <p:cNvPr id="34" name="Object 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53505" y="4920342"/>
                              <a:ext cx="430213" cy="3905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6096000" y="3505200"/>
            <a:ext cx="28432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9" name="Equation" r:id="rId9" imgW="1676400" imgH="241300" progId="Equation.3">
                    <p:embed/>
                  </p:oleObj>
                </mc:Choice>
                <mc:Fallback>
                  <p:oleObj name="Equation" r:id="rId9" imgW="1676400" imgH="241300" progId="Equation.3">
                    <p:embed/>
                    <p:pic>
                      <p:nvPicPr>
                        <p:cNvPr id="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505200"/>
                          <a:ext cx="28432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068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resultant of a system of forces is the simplest force combination which can </a:t>
            </a:r>
            <a:r>
              <a:rPr lang="en-US" sz="2400" dirty="0" smtClean="0">
                <a:solidFill>
                  <a:srgbClr val="FF0000"/>
                </a:solidFill>
              </a:rPr>
              <a:t>replace</a:t>
            </a:r>
            <a:r>
              <a:rPr lang="en-US" sz="2400" dirty="0" smtClean="0"/>
              <a:t> the original forces without </a:t>
            </a:r>
            <a:r>
              <a:rPr lang="en-US" sz="2400" dirty="0" smtClean="0">
                <a:solidFill>
                  <a:srgbClr val="FF0000"/>
                </a:solidFill>
              </a:rPr>
              <a:t>altering the external effects </a:t>
            </a:r>
            <a:r>
              <a:rPr lang="en-US" sz="2400" dirty="0" smtClean="0"/>
              <a:t>of the system on the rigid body to which the forces are applied.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grpSp>
        <p:nvGrpSpPr>
          <p:cNvPr id="5" name="Group 32"/>
          <p:cNvGrpSpPr/>
          <p:nvPr/>
        </p:nvGrpSpPr>
        <p:grpSpPr>
          <a:xfrm>
            <a:off x="1230474" y="3387116"/>
            <a:ext cx="3983038" cy="2590800"/>
            <a:chOff x="1676400" y="3733800"/>
            <a:chExt cx="3983038" cy="2590800"/>
          </a:xfrm>
        </p:grpSpPr>
        <p:sp>
          <p:nvSpPr>
            <p:cNvPr id="6" name="Freeform 5"/>
            <p:cNvSpPr/>
            <p:nvPr/>
          </p:nvSpPr>
          <p:spPr>
            <a:xfrm>
              <a:off x="2331035" y="4094687"/>
              <a:ext cx="3001116" cy="1533227"/>
            </a:xfrm>
            <a:custGeom>
              <a:avLst/>
              <a:gdLst>
                <a:gd name="connsiteX0" fmla="*/ 629879 w 3001116"/>
                <a:gd name="connsiteY0" fmla="*/ 150742 h 1533227"/>
                <a:gd name="connsiteX1" fmla="*/ 673422 w 3001116"/>
                <a:gd name="connsiteY1" fmla="*/ 128970 h 1533227"/>
                <a:gd name="connsiteX2" fmla="*/ 1609594 w 3001116"/>
                <a:gd name="connsiteY2" fmla="*/ 41884 h 1533227"/>
                <a:gd name="connsiteX3" fmla="*/ 1718451 w 3001116"/>
                <a:gd name="connsiteY3" fmla="*/ 52770 h 1533227"/>
                <a:gd name="connsiteX4" fmla="*/ 1772879 w 3001116"/>
                <a:gd name="connsiteY4" fmla="*/ 74542 h 1533227"/>
                <a:gd name="connsiteX5" fmla="*/ 1816422 w 3001116"/>
                <a:gd name="connsiteY5" fmla="*/ 85427 h 1533227"/>
                <a:gd name="connsiteX6" fmla="*/ 2132108 w 3001116"/>
                <a:gd name="connsiteY6" fmla="*/ 85427 h 1533227"/>
                <a:gd name="connsiteX7" fmla="*/ 2164765 w 3001116"/>
                <a:gd name="connsiteY7" fmla="*/ 107199 h 1533227"/>
                <a:gd name="connsiteX8" fmla="*/ 2230079 w 3001116"/>
                <a:gd name="connsiteY8" fmla="*/ 172513 h 1533227"/>
                <a:gd name="connsiteX9" fmla="*/ 2284508 w 3001116"/>
                <a:gd name="connsiteY9" fmla="*/ 183399 h 1533227"/>
                <a:gd name="connsiteX10" fmla="*/ 2393365 w 3001116"/>
                <a:gd name="connsiteY10" fmla="*/ 248713 h 1533227"/>
                <a:gd name="connsiteX11" fmla="*/ 2469565 w 3001116"/>
                <a:gd name="connsiteY11" fmla="*/ 281370 h 1533227"/>
                <a:gd name="connsiteX12" fmla="*/ 2534879 w 3001116"/>
                <a:gd name="connsiteY12" fmla="*/ 335799 h 1533227"/>
                <a:gd name="connsiteX13" fmla="*/ 2621965 w 3001116"/>
                <a:gd name="connsiteY13" fmla="*/ 390227 h 1533227"/>
                <a:gd name="connsiteX14" fmla="*/ 2643736 w 3001116"/>
                <a:gd name="connsiteY14" fmla="*/ 411999 h 1533227"/>
                <a:gd name="connsiteX15" fmla="*/ 2676394 w 3001116"/>
                <a:gd name="connsiteY15" fmla="*/ 422884 h 1533227"/>
                <a:gd name="connsiteX16" fmla="*/ 2785251 w 3001116"/>
                <a:gd name="connsiteY16" fmla="*/ 488199 h 1533227"/>
                <a:gd name="connsiteX17" fmla="*/ 2894108 w 3001116"/>
                <a:gd name="connsiteY17" fmla="*/ 531742 h 1533227"/>
                <a:gd name="connsiteX18" fmla="*/ 2970308 w 3001116"/>
                <a:gd name="connsiteY18" fmla="*/ 575284 h 1533227"/>
                <a:gd name="connsiteX19" fmla="*/ 2970308 w 3001116"/>
                <a:gd name="connsiteY19" fmla="*/ 814770 h 1533227"/>
                <a:gd name="connsiteX20" fmla="*/ 2926765 w 3001116"/>
                <a:gd name="connsiteY20" fmla="*/ 912742 h 1533227"/>
                <a:gd name="connsiteX21" fmla="*/ 2904994 w 3001116"/>
                <a:gd name="connsiteY21" fmla="*/ 988942 h 1533227"/>
                <a:gd name="connsiteX22" fmla="*/ 2894108 w 3001116"/>
                <a:gd name="connsiteY22" fmla="*/ 1021599 h 1533227"/>
                <a:gd name="connsiteX23" fmla="*/ 2861451 w 3001116"/>
                <a:gd name="connsiteY23" fmla="*/ 1054256 h 1533227"/>
                <a:gd name="connsiteX24" fmla="*/ 2828794 w 3001116"/>
                <a:gd name="connsiteY24" fmla="*/ 1152227 h 1533227"/>
                <a:gd name="connsiteX25" fmla="*/ 2719936 w 3001116"/>
                <a:gd name="connsiteY25" fmla="*/ 1250199 h 1533227"/>
                <a:gd name="connsiteX26" fmla="*/ 2676394 w 3001116"/>
                <a:gd name="connsiteY26" fmla="*/ 1271970 h 1533227"/>
                <a:gd name="connsiteX27" fmla="*/ 2643736 w 3001116"/>
                <a:gd name="connsiteY27" fmla="*/ 1293742 h 1533227"/>
                <a:gd name="connsiteX28" fmla="*/ 2545765 w 3001116"/>
                <a:gd name="connsiteY28" fmla="*/ 1315513 h 1533227"/>
                <a:gd name="connsiteX29" fmla="*/ 2480451 w 3001116"/>
                <a:gd name="connsiteY29" fmla="*/ 1337284 h 1533227"/>
                <a:gd name="connsiteX30" fmla="*/ 2447794 w 3001116"/>
                <a:gd name="connsiteY30" fmla="*/ 1359056 h 1533227"/>
                <a:gd name="connsiteX31" fmla="*/ 2404251 w 3001116"/>
                <a:gd name="connsiteY31" fmla="*/ 1369942 h 1533227"/>
                <a:gd name="connsiteX32" fmla="*/ 2371594 w 3001116"/>
                <a:gd name="connsiteY32" fmla="*/ 1380827 h 1533227"/>
                <a:gd name="connsiteX33" fmla="*/ 2284508 w 3001116"/>
                <a:gd name="connsiteY33" fmla="*/ 1402599 h 1533227"/>
                <a:gd name="connsiteX34" fmla="*/ 2251851 w 3001116"/>
                <a:gd name="connsiteY34" fmla="*/ 1413484 h 1533227"/>
                <a:gd name="connsiteX35" fmla="*/ 2208308 w 3001116"/>
                <a:gd name="connsiteY35" fmla="*/ 1435256 h 1533227"/>
                <a:gd name="connsiteX36" fmla="*/ 2142994 w 3001116"/>
                <a:gd name="connsiteY36" fmla="*/ 1446142 h 1533227"/>
                <a:gd name="connsiteX37" fmla="*/ 2077679 w 3001116"/>
                <a:gd name="connsiteY37" fmla="*/ 1467913 h 1533227"/>
                <a:gd name="connsiteX38" fmla="*/ 1870851 w 3001116"/>
                <a:gd name="connsiteY38" fmla="*/ 1500570 h 1533227"/>
                <a:gd name="connsiteX39" fmla="*/ 1805536 w 3001116"/>
                <a:gd name="connsiteY39" fmla="*/ 1511456 h 1533227"/>
                <a:gd name="connsiteX40" fmla="*/ 1587822 w 3001116"/>
                <a:gd name="connsiteY40" fmla="*/ 1533227 h 1533227"/>
                <a:gd name="connsiteX41" fmla="*/ 716965 w 3001116"/>
                <a:gd name="connsiteY41" fmla="*/ 1522342 h 1533227"/>
                <a:gd name="connsiteX42" fmla="*/ 629879 w 3001116"/>
                <a:gd name="connsiteY42" fmla="*/ 1500570 h 1533227"/>
                <a:gd name="connsiteX43" fmla="*/ 510136 w 3001116"/>
                <a:gd name="connsiteY43" fmla="*/ 1478799 h 1533227"/>
                <a:gd name="connsiteX44" fmla="*/ 466594 w 3001116"/>
                <a:gd name="connsiteY44" fmla="*/ 1467913 h 1533227"/>
                <a:gd name="connsiteX45" fmla="*/ 412165 w 3001116"/>
                <a:gd name="connsiteY45" fmla="*/ 1457027 h 1533227"/>
                <a:gd name="connsiteX46" fmla="*/ 346851 w 3001116"/>
                <a:gd name="connsiteY46" fmla="*/ 1435256 h 1533227"/>
                <a:gd name="connsiteX47" fmla="*/ 259765 w 3001116"/>
                <a:gd name="connsiteY47" fmla="*/ 1413484 h 1533227"/>
                <a:gd name="connsiteX48" fmla="*/ 183565 w 3001116"/>
                <a:gd name="connsiteY48" fmla="*/ 1380827 h 1533227"/>
                <a:gd name="connsiteX49" fmla="*/ 118251 w 3001116"/>
                <a:gd name="connsiteY49" fmla="*/ 1315513 h 1533227"/>
                <a:gd name="connsiteX50" fmla="*/ 74708 w 3001116"/>
                <a:gd name="connsiteY50" fmla="*/ 1282856 h 1533227"/>
                <a:gd name="connsiteX51" fmla="*/ 31165 w 3001116"/>
                <a:gd name="connsiteY51" fmla="*/ 1217542 h 1533227"/>
                <a:gd name="connsiteX52" fmla="*/ 31165 w 3001116"/>
                <a:gd name="connsiteY52" fmla="*/ 912742 h 1533227"/>
                <a:gd name="connsiteX53" fmla="*/ 52936 w 3001116"/>
                <a:gd name="connsiteY53" fmla="*/ 792999 h 1533227"/>
                <a:gd name="connsiteX54" fmla="*/ 74708 w 3001116"/>
                <a:gd name="connsiteY54" fmla="*/ 749456 h 1533227"/>
                <a:gd name="connsiteX55" fmla="*/ 96479 w 3001116"/>
                <a:gd name="connsiteY55" fmla="*/ 662370 h 1533227"/>
                <a:gd name="connsiteX56" fmla="*/ 140022 w 3001116"/>
                <a:gd name="connsiteY56" fmla="*/ 564399 h 1533227"/>
                <a:gd name="connsiteX57" fmla="*/ 172679 w 3001116"/>
                <a:gd name="connsiteY57" fmla="*/ 542627 h 1533227"/>
                <a:gd name="connsiteX58" fmla="*/ 216222 w 3001116"/>
                <a:gd name="connsiteY58" fmla="*/ 488199 h 1533227"/>
                <a:gd name="connsiteX59" fmla="*/ 237994 w 3001116"/>
                <a:gd name="connsiteY59" fmla="*/ 455542 h 1533227"/>
                <a:gd name="connsiteX60" fmla="*/ 270651 w 3001116"/>
                <a:gd name="connsiteY60" fmla="*/ 444656 h 1533227"/>
                <a:gd name="connsiteX61" fmla="*/ 335965 w 3001116"/>
                <a:gd name="connsiteY61" fmla="*/ 401113 h 1533227"/>
                <a:gd name="connsiteX62" fmla="*/ 423051 w 3001116"/>
                <a:gd name="connsiteY62" fmla="*/ 335799 h 1533227"/>
                <a:gd name="connsiteX63" fmla="*/ 466594 w 3001116"/>
                <a:gd name="connsiteY63" fmla="*/ 292256 h 1533227"/>
                <a:gd name="connsiteX64" fmla="*/ 477479 w 3001116"/>
                <a:gd name="connsiteY64" fmla="*/ 259599 h 1533227"/>
                <a:gd name="connsiteX65" fmla="*/ 510136 w 3001116"/>
                <a:gd name="connsiteY65" fmla="*/ 237827 h 1533227"/>
                <a:gd name="connsiteX66" fmla="*/ 553679 w 3001116"/>
                <a:gd name="connsiteY66" fmla="*/ 194284 h 1533227"/>
                <a:gd name="connsiteX67" fmla="*/ 575451 w 3001116"/>
                <a:gd name="connsiteY67" fmla="*/ 172513 h 1533227"/>
                <a:gd name="connsiteX68" fmla="*/ 608108 w 3001116"/>
                <a:gd name="connsiteY68" fmla="*/ 161627 h 1533227"/>
                <a:gd name="connsiteX69" fmla="*/ 629879 w 3001116"/>
                <a:gd name="connsiteY69" fmla="*/ 150742 h 153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001116" h="1533227">
                  <a:moveTo>
                    <a:pt x="629879" y="150742"/>
                  </a:moveTo>
                  <a:cubicBezTo>
                    <a:pt x="640765" y="145299"/>
                    <a:pt x="657838" y="133494"/>
                    <a:pt x="673422" y="128970"/>
                  </a:cubicBezTo>
                  <a:cubicBezTo>
                    <a:pt x="1117649" y="0"/>
                    <a:pt x="986624" y="52443"/>
                    <a:pt x="1609594" y="41884"/>
                  </a:cubicBezTo>
                  <a:cubicBezTo>
                    <a:pt x="1645880" y="45513"/>
                    <a:pt x="1682693" y="45618"/>
                    <a:pt x="1718451" y="52770"/>
                  </a:cubicBezTo>
                  <a:cubicBezTo>
                    <a:pt x="1737612" y="56602"/>
                    <a:pt x="1754341" y="68363"/>
                    <a:pt x="1772879" y="74542"/>
                  </a:cubicBezTo>
                  <a:cubicBezTo>
                    <a:pt x="1787072" y="79273"/>
                    <a:pt x="1801908" y="81799"/>
                    <a:pt x="1816422" y="85427"/>
                  </a:cubicBezTo>
                  <a:cubicBezTo>
                    <a:pt x="1948600" y="68906"/>
                    <a:pt x="1954094" y="63175"/>
                    <a:pt x="2132108" y="85427"/>
                  </a:cubicBezTo>
                  <a:cubicBezTo>
                    <a:pt x="2145090" y="87050"/>
                    <a:pt x="2154987" y="98507"/>
                    <a:pt x="2164765" y="107199"/>
                  </a:cubicBezTo>
                  <a:cubicBezTo>
                    <a:pt x="2187777" y="127654"/>
                    <a:pt x="2199888" y="166475"/>
                    <a:pt x="2230079" y="172513"/>
                  </a:cubicBezTo>
                  <a:lnTo>
                    <a:pt x="2284508" y="183399"/>
                  </a:lnTo>
                  <a:cubicBezTo>
                    <a:pt x="2320794" y="205170"/>
                    <a:pt x="2356624" y="227719"/>
                    <a:pt x="2393365" y="248713"/>
                  </a:cubicBezTo>
                  <a:cubicBezTo>
                    <a:pt x="2551956" y="339336"/>
                    <a:pt x="2347419" y="220295"/>
                    <a:pt x="2469565" y="281370"/>
                  </a:cubicBezTo>
                  <a:cubicBezTo>
                    <a:pt x="2524429" y="308803"/>
                    <a:pt x="2481913" y="297278"/>
                    <a:pt x="2534879" y="335799"/>
                  </a:cubicBezTo>
                  <a:cubicBezTo>
                    <a:pt x="2562564" y="355933"/>
                    <a:pt x="2597760" y="366021"/>
                    <a:pt x="2621965" y="390227"/>
                  </a:cubicBezTo>
                  <a:cubicBezTo>
                    <a:pt x="2629222" y="397484"/>
                    <a:pt x="2634935" y="406719"/>
                    <a:pt x="2643736" y="411999"/>
                  </a:cubicBezTo>
                  <a:cubicBezTo>
                    <a:pt x="2653576" y="417903"/>
                    <a:pt x="2666291" y="417444"/>
                    <a:pt x="2676394" y="422884"/>
                  </a:cubicBezTo>
                  <a:cubicBezTo>
                    <a:pt x="2713652" y="442946"/>
                    <a:pt x="2748510" y="467204"/>
                    <a:pt x="2785251" y="488199"/>
                  </a:cubicBezTo>
                  <a:cubicBezTo>
                    <a:pt x="2874242" y="539051"/>
                    <a:pt x="2778155" y="478225"/>
                    <a:pt x="2894108" y="531742"/>
                  </a:cubicBezTo>
                  <a:cubicBezTo>
                    <a:pt x="2920670" y="544001"/>
                    <a:pt x="2944908" y="560770"/>
                    <a:pt x="2970308" y="575284"/>
                  </a:cubicBezTo>
                  <a:cubicBezTo>
                    <a:pt x="3001116" y="667709"/>
                    <a:pt x="2993286" y="630950"/>
                    <a:pt x="2970308" y="814770"/>
                  </a:cubicBezTo>
                  <a:cubicBezTo>
                    <a:pt x="2967330" y="838596"/>
                    <a:pt x="2936663" y="889647"/>
                    <a:pt x="2926765" y="912742"/>
                  </a:cubicBezTo>
                  <a:cubicBezTo>
                    <a:pt x="2915576" y="938850"/>
                    <a:pt x="2912888" y="961311"/>
                    <a:pt x="2904994" y="988942"/>
                  </a:cubicBezTo>
                  <a:cubicBezTo>
                    <a:pt x="2901842" y="999975"/>
                    <a:pt x="2900473" y="1012052"/>
                    <a:pt x="2894108" y="1021599"/>
                  </a:cubicBezTo>
                  <a:cubicBezTo>
                    <a:pt x="2885569" y="1034408"/>
                    <a:pt x="2872337" y="1043370"/>
                    <a:pt x="2861451" y="1054256"/>
                  </a:cubicBezTo>
                  <a:cubicBezTo>
                    <a:pt x="2854234" y="1090337"/>
                    <a:pt x="2852830" y="1122182"/>
                    <a:pt x="2828794" y="1152227"/>
                  </a:cubicBezTo>
                  <a:cubicBezTo>
                    <a:pt x="2805046" y="1181912"/>
                    <a:pt x="2756058" y="1227623"/>
                    <a:pt x="2719936" y="1250199"/>
                  </a:cubicBezTo>
                  <a:cubicBezTo>
                    <a:pt x="2706175" y="1258799"/>
                    <a:pt x="2690483" y="1263919"/>
                    <a:pt x="2676394" y="1271970"/>
                  </a:cubicBezTo>
                  <a:cubicBezTo>
                    <a:pt x="2665034" y="1278461"/>
                    <a:pt x="2655438" y="1287891"/>
                    <a:pt x="2643736" y="1293742"/>
                  </a:cubicBezTo>
                  <a:cubicBezTo>
                    <a:pt x="2612595" y="1309312"/>
                    <a:pt x="2579203" y="1307153"/>
                    <a:pt x="2545765" y="1315513"/>
                  </a:cubicBezTo>
                  <a:cubicBezTo>
                    <a:pt x="2523501" y="1321079"/>
                    <a:pt x="2502222" y="1330027"/>
                    <a:pt x="2480451" y="1337284"/>
                  </a:cubicBezTo>
                  <a:cubicBezTo>
                    <a:pt x="2469565" y="1344541"/>
                    <a:pt x="2459819" y="1353902"/>
                    <a:pt x="2447794" y="1359056"/>
                  </a:cubicBezTo>
                  <a:cubicBezTo>
                    <a:pt x="2434043" y="1364950"/>
                    <a:pt x="2418636" y="1365832"/>
                    <a:pt x="2404251" y="1369942"/>
                  </a:cubicBezTo>
                  <a:cubicBezTo>
                    <a:pt x="2393218" y="1373094"/>
                    <a:pt x="2382664" y="1377808"/>
                    <a:pt x="2371594" y="1380827"/>
                  </a:cubicBezTo>
                  <a:cubicBezTo>
                    <a:pt x="2342726" y="1388700"/>
                    <a:pt x="2313376" y="1394726"/>
                    <a:pt x="2284508" y="1402599"/>
                  </a:cubicBezTo>
                  <a:cubicBezTo>
                    <a:pt x="2273438" y="1405618"/>
                    <a:pt x="2262398" y="1408964"/>
                    <a:pt x="2251851" y="1413484"/>
                  </a:cubicBezTo>
                  <a:cubicBezTo>
                    <a:pt x="2236935" y="1419876"/>
                    <a:pt x="2223851" y="1430593"/>
                    <a:pt x="2208308" y="1435256"/>
                  </a:cubicBezTo>
                  <a:cubicBezTo>
                    <a:pt x="2187167" y="1441598"/>
                    <a:pt x="2164407" y="1440789"/>
                    <a:pt x="2142994" y="1446142"/>
                  </a:cubicBezTo>
                  <a:cubicBezTo>
                    <a:pt x="2120730" y="1451708"/>
                    <a:pt x="2100347" y="1464334"/>
                    <a:pt x="2077679" y="1467913"/>
                  </a:cubicBezTo>
                  <a:lnTo>
                    <a:pt x="1870851" y="1500570"/>
                  </a:lnTo>
                  <a:cubicBezTo>
                    <a:pt x="1849056" y="1504057"/>
                    <a:pt x="1827473" y="1509018"/>
                    <a:pt x="1805536" y="1511456"/>
                  </a:cubicBezTo>
                  <a:cubicBezTo>
                    <a:pt x="1667731" y="1526768"/>
                    <a:pt x="1740288" y="1519367"/>
                    <a:pt x="1587822" y="1533227"/>
                  </a:cubicBezTo>
                  <a:cubicBezTo>
                    <a:pt x="1297536" y="1529599"/>
                    <a:pt x="1007105" y="1532233"/>
                    <a:pt x="716965" y="1522342"/>
                  </a:cubicBezTo>
                  <a:cubicBezTo>
                    <a:pt x="687060" y="1521323"/>
                    <a:pt x="659159" y="1506734"/>
                    <a:pt x="629879" y="1500570"/>
                  </a:cubicBezTo>
                  <a:cubicBezTo>
                    <a:pt x="590181" y="1492212"/>
                    <a:pt x="549917" y="1486755"/>
                    <a:pt x="510136" y="1478799"/>
                  </a:cubicBezTo>
                  <a:cubicBezTo>
                    <a:pt x="495466" y="1475865"/>
                    <a:pt x="481198" y="1471159"/>
                    <a:pt x="466594" y="1467913"/>
                  </a:cubicBezTo>
                  <a:cubicBezTo>
                    <a:pt x="448532" y="1463899"/>
                    <a:pt x="430015" y="1461895"/>
                    <a:pt x="412165" y="1457027"/>
                  </a:cubicBezTo>
                  <a:cubicBezTo>
                    <a:pt x="390025" y="1450989"/>
                    <a:pt x="368917" y="1441561"/>
                    <a:pt x="346851" y="1435256"/>
                  </a:cubicBezTo>
                  <a:cubicBezTo>
                    <a:pt x="318080" y="1427036"/>
                    <a:pt x="286528" y="1426865"/>
                    <a:pt x="259765" y="1413484"/>
                  </a:cubicBezTo>
                  <a:cubicBezTo>
                    <a:pt x="205959" y="1386582"/>
                    <a:pt x="231617" y="1396845"/>
                    <a:pt x="183565" y="1380827"/>
                  </a:cubicBezTo>
                  <a:cubicBezTo>
                    <a:pt x="161794" y="1359056"/>
                    <a:pt x="142883" y="1333986"/>
                    <a:pt x="118251" y="1315513"/>
                  </a:cubicBezTo>
                  <a:cubicBezTo>
                    <a:pt x="103737" y="1304627"/>
                    <a:pt x="86762" y="1296416"/>
                    <a:pt x="74708" y="1282856"/>
                  </a:cubicBezTo>
                  <a:cubicBezTo>
                    <a:pt x="57324" y="1263299"/>
                    <a:pt x="31165" y="1217542"/>
                    <a:pt x="31165" y="1217542"/>
                  </a:cubicBezTo>
                  <a:cubicBezTo>
                    <a:pt x="0" y="1092885"/>
                    <a:pt x="14639" y="1168881"/>
                    <a:pt x="31165" y="912742"/>
                  </a:cubicBezTo>
                  <a:cubicBezTo>
                    <a:pt x="32506" y="891953"/>
                    <a:pt x="42628" y="820488"/>
                    <a:pt x="52936" y="792999"/>
                  </a:cubicBezTo>
                  <a:cubicBezTo>
                    <a:pt x="58634" y="777805"/>
                    <a:pt x="67451" y="763970"/>
                    <a:pt x="74708" y="749456"/>
                  </a:cubicBezTo>
                  <a:cubicBezTo>
                    <a:pt x="96839" y="638805"/>
                    <a:pt x="74166" y="740469"/>
                    <a:pt x="96479" y="662370"/>
                  </a:cubicBezTo>
                  <a:cubicBezTo>
                    <a:pt x="109813" y="615699"/>
                    <a:pt x="103462" y="607052"/>
                    <a:pt x="140022" y="564399"/>
                  </a:cubicBezTo>
                  <a:cubicBezTo>
                    <a:pt x="148536" y="554466"/>
                    <a:pt x="163428" y="551878"/>
                    <a:pt x="172679" y="542627"/>
                  </a:cubicBezTo>
                  <a:cubicBezTo>
                    <a:pt x="189108" y="526198"/>
                    <a:pt x="202281" y="506786"/>
                    <a:pt x="216222" y="488199"/>
                  </a:cubicBezTo>
                  <a:cubicBezTo>
                    <a:pt x="224072" y="477733"/>
                    <a:pt x="227778" y="463715"/>
                    <a:pt x="237994" y="455542"/>
                  </a:cubicBezTo>
                  <a:cubicBezTo>
                    <a:pt x="246954" y="448374"/>
                    <a:pt x="260620" y="450229"/>
                    <a:pt x="270651" y="444656"/>
                  </a:cubicBezTo>
                  <a:cubicBezTo>
                    <a:pt x="293524" y="431949"/>
                    <a:pt x="315032" y="416812"/>
                    <a:pt x="335965" y="401113"/>
                  </a:cubicBezTo>
                  <a:cubicBezTo>
                    <a:pt x="364994" y="379342"/>
                    <a:pt x="397393" y="361457"/>
                    <a:pt x="423051" y="335799"/>
                  </a:cubicBezTo>
                  <a:lnTo>
                    <a:pt x="466594" y="292256"/>
                  </a:lnTo>
                  <a:cubicBezTo>
                    <a:pt x="470222" y="281370"/>
                    <a:pt x="470311" y="268559"/>
                    <a:pt x="477479" y="259599"/>
                  </a:cubicBezTo>
                  <a:cubicBezTo>
                    <a:pt x="485652" y="249383"/>
                    <a:pt x="500203" y="246341"/>
                    <a:pt x="510136" y="237827"/>
                  </a:cubicBezTo>
                  <a:cubicBezTo>
                    <a:pt x="525721" y="224469"/>
                    <a:pt x="539165" y="208798"/>
                    <a:pt x="553679" y="194284"/>
                  </a:cubicBezTo>
                  <a:cubicBezTo>
                    <a:pt x="560936" y="187027"/>
                    <a:pt x="565715" y="175759"/>
                    <a:pt x="575451" y="172513"/>
                  </a:cubicBezTo>
                  <a:cubicBezTo>
                    <a:pt x="586337" y="168884"/>
                    <a:pt x="597845" y="166759"/>
                    <a:pt x="608108" y="161627"/>
                  </a:cubicBezTo>
                  <a:lnTo>
                    <a:pt x="629879" y="150742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6" idx="7"/>
            </p:cNvCxnSpPr>
            <p:nvPr/>
          </p:nvCxnSpPr>
          <p:spPr>
            <a:xfrm flipV="1">
              <a:off x="4495799" y="3886200"/>
              <a:ext cx="457201" cy="3156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1790700" y="5295900"/>
              <a:ext cx="6858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31"/>
            </p:cNvCxnSpPr>
            <p:nvPr/>
          </p:nvCxnSpPr>
          <p:spPr>
            <a:xfrm>
              <a:off x="4735285" y="5464629"/>
              <a:ext cx="598715" cy="3265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1676400" y="5867400"/>
            <a:ext cx="31282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Equation" r:id="rId3" imgW="164880" imgH="241200" progId="Equation.3">
                    <p:embed/>
                  </p:oleObj>
                </mc:Choice>
                <mc:Fallback>
                  <p:oleObj name="Equation" r:id="rId3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5867400"/>
                          <a:ext cx="312821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4941888" y="3733800"/>
            <a:ext cx="33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" name="Equation" r:id="rId5" imgW="177480" imgH="241200" progId="Equation.3">
                    <p:embed/>
                  </p:oleObj>
                </mc:Choice>
                <mc:Fallback>
                  <p:oleObj name="Equation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1888" y="3733800"/>
                          <a:ext cx="33655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5321300" y="5549900"/>
            <a:ext cx="338138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" name="Equation" r:id="rId7" imgW="177480" imgH="253800" progId="Equation.3">
                    <p:embed/>
                  </p:oleObj>
                </mc:Choice>
                <mc:Fallback>
                  <p:oleObj name="Equation" r:id="rId7" imgW="1774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300" y="5549900"/>
                          <a:ext cx="338138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"/>
          <p:cNvGrpSpPr/>
          <p:nvPr/>
        </p:nvGrpSpPr>
        <p:grpSpPr>
          <a:xfrm>
            <a:off x="6172200" y="3877653"/>
            <a:ext cx="1676400" cy="1300163"/>
            <a:chOff x="6858000" y="3962400"/>
            <a:chExt cx="1676400" cy="1300163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896100" y="4686300"/>
              <a:ext cx="6858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467600" y="4267200"/>
              <a:ext cx="457201" cy="3156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924800" y="4267200"/>
              <a:ext cx="598715" cy="3265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5"/>
            <p:cNvGraphicFramePr>
              <a:graphicFrameLocks noChangeAspect="1"/>
            </p:cNvGraphicFramePr>
            <p:nvPr/>
          </p:nvGraphicFramePr>
          <p:xfrm>
            <a:off x="6858000" y="4648200"/>
            <a:ext cx="31273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Equation" r:id="rId9" imgW="164880" imgH="241200" progId="Equation.3">
                    <p:embed/>
                  </p:oleObj>
                </mc:Choice>
                <mc:Fallback>
                  <p:oleObj name="Equation" r:id="rId9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4648200"/>
                          <a:ext cx="312738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6"/>
            <p:cNvGraphicFramePr>
              <a:graphicFrameLocks noChangeAspect="1"/>
            </p:cNvGraphicFramePr>
            <p:nvPr/>
          </p:nvGraphicFramePr>
          <p:xfrm>
            <a:off x="7391400" y="3962400"/>
            <a:ext cx="33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" name="Equation" r:id="rId11" imgW="177480" imgH="241200" progId="Equation.3">
                    <p:embed/>
                  </p:oleObj>
                </mc:Choice>
                <mc:Fallback>
                  <p:oleObj name="Equation" r:id="rId11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3962400"/>
                          <a:ext cx="33655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7"/>
            <p:cNvGraphicFramePr>
              <a:graphicFrameLocks noChangeAspect="1"/>
            </p:cNvGraphicFramePr>
            <p:nvPr/>
          </p:nvGraphicFramePr>
          <p:xfrm>
            <a:off x="8153400" y="4038600"/>
            <a:ext cx="338138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" name="Equation" r:id="rId13" imgW="177480" imgH="253800" progId="Equation.3">
                    <p:embed/>
                  </p:oleObj>
                </mc:Choice>
                <mc:Fallback>
                  <p:oleObj name="Equation" r:id="rId13" imgW="1774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4038600"/>
                          <a:ext cx="338138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Arrow Connector 19"/>
            <p:cNvCxnSpPr/>
            <p:nvPr/>
          </p:nvCxnSpPr>
          <p:spPr>
            <a:xfrm flipV="1">
              <a:off x="7010400" y="4572000"/>
              <a:ext cx="1524000" cy="685800"/>
            </a:xfrm>
            <a:prstGeom prst="straightConnector1">
              <a:avLst/>
            </a:prstGeom>
            <a:ln w="28575">
              <a:solidFill>
                <a:srgbClr val="00206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8"/>
            <p:cNvGraphicFramePr>
              <a:graphicFrameLocks noChangeAspect="1"/>
            </p:cNvGraphicFramePr>
            <p:nvPr/>
          </p:nvGraphicFramePr>
          <p:xfrm>
            <a:off x="7772400" y="4876800"/>
            <a:ext cx="28892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" name="Equation" r:id="rId15" imgW="152280" imgH="203040" progId="Equation.3">
                    <p:embed/>
                  </p:oleObj>
                </mc:Choice>
                <mc:Fallback>
                  <p:oleObj name="Equation" r:id="rId15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2400" y="4876800"/>
                          <a:ext cx="28892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1862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Moment in 3D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in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two-dimensional analyses it is often convenient to determine a moment magnitude by scalar multiplication using the moment-arm rule. In three dimensions, however, the determination of the </a:t>
            </a:r>
            <a:r>
              <a:rPr lang="en-US" sz="2000" dirty="0" smtClean="0"/>
              <a:t>perpendicular </a:t>
            </a:r>
            <a:r>
              <a:rPr lang="en-US" sz="2000" dirty="0"/>
              <a:t>distance between a point or line and the line of action of the force can be a tedious computation. A vector approach with cross-product multiplication then becomes advantageous. 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000" dirty="0"/>
              <a:t>In some two-dimensional and many of </a:t>
            </a:r>
            <a:r>
              <a:rPr lang="en-US" sz="2000" dirty="0">
                <a:solidFill>
                  <a:srgbClr val="FF0000"/>
                </a:solidFill>
              </a:rPr>
              <a:t>the three-dimensional </a:t>
            </a:r>
            <a:r>
              <a:rPr lang="en-US" sz="2000" dirty="0" smtClean="0"/>
              <a:t>problems </a:t>
            </a:r>
            <a:r>
              <a:rPr lang="en-US" sz="2000" dirty="0"/>
              <a:t>to follow, it is convenient to use a vector approach for moment </a:t>
            </a:r>
            <a:r>
              <a:rPr lang="en-US" sz="2000" dirty="0" smtClean="0"/>
              <a:t>calculations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Moment: Vector Definition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990600" y="1752600"/>
          <a:ext cx="1514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3" imgW="672808" imgH="203112" progId="Equation.3">
                  <p:embed/>
                </p:oleObj>
              </mc:Choice>
              <mc:Fallback>
                <p:oleObj name="Equation" r:id="rId3" imgW="672808" imgH="203112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1514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990600" y="2362200"/>
          <a:ext cx="50974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Equation" r:id="rId5" imgW="3238500" imgH="457200" progId="Equation.3">
                  <p:embed/>
                </p:oleObj>
              </mc:Choice>
              <mc:Fallback>
                <p:oleObj name="Equation" r:id="rId5" imgW="3238500" imgH="457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50974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055688" y="3429000"/>
          <a:ext cx="46863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Equation" r:id="rId7" imgW="2298700" imgH="482600" progId="Equation.3">
                  <p:embed/>
                </p:oleObj>
              </mc:Choice>
              <mc:Fallback>
                <p:oleObj name="Equation" r:id="rId7" imgW="2298700" imgH="4826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429000"/>
                        <a:ext cx="46863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019800" y="1676400"/>
            <a:ext cx="2862943" cy="4267200"/>
            <a:chOff x="5638800" y="1447800"/>
            <a:chExt cx="3243943" cy="4854575"/>
          </a:xfrm>
        </p:grpSpPr>
        <p:grpSp>
          <p:nvGrpSpPr>
            <p:cNvPr id="10" name="Group 34"/>
            <p:cNvGrpSpPr/>
            <p:nvPr/>
          </p:nvGrpSpPr>
          <p:grpSpPr>
            <a:xfrm>
              <a:off x="5638800" y="1447800"/>
              <a:ext cx="3243943" cy="3305634"/>
              <a:chOff x="870857" y="783766"/>
              <a:chExt cx="3243943" cy="3305634"/>
            </a:xfrm>
          </p:grpSpPr>
          <p:grpSp>
            <p:nvGrpSpPr>
              <p:cNvPr id="12" name="Group 85"/>
              <p:cNvGrpSpPr/>
              <p:nvPr/>
            </p:nvGrpSpPr>
            <p:grpSpPr>
              <a:xfrm>
                <a:off x="870857" y="783766"/>
                <a:ext cx="3243943" cy="3305634"/>
                <a:chOff x="870857" y="783766"/>
                <a:chExt cx="3243943" cy="330563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2009209" y="3531621"/>
                  <a:ext cx="55517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84"/>
                <p:cNvGrpSpPr/>
                <p:nvPr/>
              </p:nvGrpSpPr>
              <p:grpSpPr>
                <a:xfrm>
                  <a:off x="870857" y="783766"/>
                  <a:ext cx="3243943" cy="3305634"/>
                  <a:chOff x="870857" y="783766"/>
                  <a:chExt cx="3243943" cy="3305634"/>
                </a:xfrm>
              </p:grpSpPr>
              <p:sp>
                <p:nvSpPr>
                  <p:cNvPr id="16" name="Freeform 15"/>
                  <p:cNvSpPr/>
                  <p:nvPr/>
                </p:nvSpPr>
                <p:spPr>
                  <a:xfrm>
                    <a:off x="870857" y="2155371"/>
                    <a:ext cx="2681033" cy="1195190"/>
                  </a:xfrm>
                  <a:custGeom>
                    <a:avLst/>
                    <a:gdLst>
                      <a:gd name="connsiteX0" fmla="*/ 217714 w 2681033"/>
                      <a:gd name="connsiteY0" fmla="*/ 337458 h 1195190"/>
                      <a:gd name="connsiteX1" fmla="*/ 239486 w 2681033"/>
                      <a:gd name="connsiteY1" fmla="*/ 304800 h 1195190"/>
                      <a:gd name="connsiteX2" fmla="*/ 359229 w 2681033"/>
                      <a:gd name="connsiteY2" fmla="*/ 217715 h 1195190"/>
                      <a:gd name="connsiteX3" fmla="*/ 402772 w 2681033"/>
                      <a:gd name="connsiteY3" fmla="*/ 195943 h 1195190"/>
                      <a:gd name="connsiteX4" fmla="*/ 609600 w 2681033"/>
                      <a:gd name="connsiteY4" fmla="*/ 76200 h 1195190"/>
                      <a:gd name="connsiteX5" fmla="*/ 707572 w 2681033"/>
                      <a:gd name="connsiteY5" fmla="*/ 43543 h 1195190"/>
                      <a:gd name="connsiteX6" fmla="*/ 772886 w 2681033"/>
                      <a:gd name="connsiteY6" fmla="*/ 21772 h 1195190"/>
                      <a:gd name="connsiteX7" fmla="*/ 805543 w 2681033"/>
                      <a:gd name="connsiteY7" fmla="*/ 10886 h 1195190"/>
                      <a:gd name="connsiteX8" fmla="*/ 849086 w 2681033"/>
                      <a:gd name="connsiteY8" fmla="*/ 0 h 1195190"/>
                      <a:gd name="connsiteX9" fmla="*/ 1524000 w 2681033"/>
                      <a:gd name="connsiteY9" fmla="*/ 21772 h 1195190"/>
                      <a:gd name="connsiteX10" fmla="*/ 1883229 w 2681033"/>
                      <a:gd name="connsiteY10" fmla="*/ 43543 h 1195190"/>
                      <a:gd name="connsiteX11" fmla="*/ 1915886 w 2681033"/>
                      <a:gd name="connsiteY11" fmla="*/ 54429 h 1195190"/>
                      <a:gd name="connsiteX12" fmla="*/ 2046514 w 2681033"/>
                      <a:gd name="connsiteY12" fmla="*/ 76200 h 1195190"/>
                      <a:gd name="connsiteX13" fmla="*/ 2198914 w 2681033"/>
                      <a:gd name="connsiteY13" fmla="*/ 152400 h 1195190"/>
                      <a:gd name="connsiteX14" fmla="*/ 2198914 w 2681033"/>
                      <a:gd name="connsiteY14" fmla="*/ 152400 h 1195190"/>
                      <a:gd name="connsiteX15" fmla="*/ 2286000 w 2681033"/>
                      <a:gd name="connsiteY15" fmla="*/ 185058 h 1195190"/>
                      <a:gd name="connsiteX16" fmla="*/ 2340429 w 2681033"/>
                      <a:gd name="connsiteY16" fmla="*/ 195943 h 1195190"/>
                      <a:gd name="connsiteX17" fmla="*/ 2373086 w 2681033"/>
                      <a:gd name="connsiteY17" fmla="*/ 228600 h 1195190"/>
                      <a:gd name="connsiteX18" fmla="*/ 2405743 w 2681033"/>
                      <a:gd name="connsiteY18" fmla="*/ 239486 h 1195190"/>
                      <a:gd name="connsiteX19" fmla="*/ 2503714 w 2681033"/>
                      <a:gd name="connsiteY19" fmla="*/ 283029 h 1195190"/>
                      <a:gd name="connsiteX20" fmla="*/ 2558143 w 2681033"/>
                      <a:gd name="connsiteY20" fmla="*/ 337458 h 1195190"/>
                      <a:gd name="connsiteX21" fmla="*/ 2634343 w 2681033"/>
                      <a:gd name="connsiteY21" fmla="*/ 391886 h 1195190"/>
                      <a:gd name="connsiteX22" fmla="*/ 2656114 w 2681033"/>
                      <a:gd name="connsiteY22" fmla="*/ 424543 h 1195190"/>
                      <a:gd name="connsiteX23" fmla="*/ 2677886 w 2681033"/>
                      <a:gd name="connsiteY23" fmla="*/ 446315 h 1195190"/>
                      <a:gd name="connsiteX24" fmla="*/ 2667000 w 2681033"/>
                      <a:gd name="connsiteY24" fmla="*/ 587829 h 1195190"/>
                      <a:gd name="connsiteX25" fmla="*/ 2656114 w 2681033"/>
                      <a:gd name="connsiteY25" fmla="*/ 620486 h 1195190"/>
                      <a:gd name="connsiteX26" fmla="*/ 2645229 w 2681033"/>
                      <a:gd name="connsiteY26" fmla="*/ 664029 h 1195190"/>
                      <a:gd name="connsiteX27" fmla="*/ 2634343 w 2681033"/>
                      <a:gd name="connsiteY27" fmla="*/ 696686 h 1195190"/>
                      <a:gd name="connsiteX28" fmla="*/ 2601686 w 2681033"/>
                      <a:gd name="connsiteY28" fmla="*/ 772886 h 1195190"/>
                      <a:gd name="connsiteX29" fmla="*/ 2569029 w 2681033"/>
                      <a:gd name="connsiteY29" fmla="*/ 827315 h 1195190"/>
                      <a:gd name="connsiteX30" fmla="*/ 2536372 w 2681033"/>
                      <a:gd name="connsiteY30" fmla="*/ 838200 h 1195190"/>
                      <a:gd name="connsiteX31" fmla="*/ 2492829 w 2681033"/>
                      <a:gd name="connsiteY31" fmla="*/ 870858 h 1195190"/>
                      <a:gd name="connsiteX32" fmla="*/ 2438400 w 2681033"/>
                      <a:gd name="connsiteY32" fmla="*/ 914400 h 1195190"/>
                      <a:gd name="connsiteX33" fmla="*/ 2318657 w 2681033"/>
                      <a:gd name="connsiteY33" fmla="*/ 957943 h 1195190"/>
                      <a:gd name="connsiteX34" fmla="*/ 2275114 w 2681033"/>
                      <a:gd name="connsiteY34" fmla="*/ 979715 h 1195190"/>
                      <a:gd name="connsiteX35" fmla="*/ 2242457 w 2681033"/>
                      <a:gd name="connsiteY35" fmla="*/ 990600 h 1195190"/>
                      <a:gd name="connsiteX36" fmla="*/ 2198914 w 2681033"/>
                      <a:gd name="connsiteY36" fmla="*/ 1012372 h 1195190"/>
                      <a:gd name="connsiteX37" fmla="*/ 2166257 w 2681033"/>
                      <a:gd name="connsiteY37" fmla="*/ 1023258 h 1195190"/>
                      <a:gd name="connsiteX38" fmla="*/ 2090057 w 2681033"/>
                      <a:gd name="connsiteY38" fmla="*/ 1066800 h 1195190"/>
                      <a:gd name="connsiteX39" fmla="*/ 2002972 w 2681033"/>
                      <a:gd name="connsiteY39" fmla="*/ 1077686 h 1195190"/>
                      <a:gd name="connsiteX40" fmla="*/ 1121229 w 2681033"/>
                      <a:gd name="connsiteY40" fmla="*/ 1088572 h 1195190"/>
                      <a:gd name="connsiteX41" fmla="*/ 1066800 w 2681033"/>
                      <a:gd name="connsiteY41" fmla="*/ 1110343 h 1195190"/>
                      <a:gd name="connsiteX42" fmla="*/ 1023257 w 2681033"/>
                      <a:gd name="connsiteY42" fmla="*/ 1132115 h 1195190"/>
                      <a:gd name="connsiteX43" fmla="*/ 881743 w 2681033"/>
                      <a:gd name="connsiteY43" fmla="*/ 1153886 h 1195190"/>
                      <a:gd name="connsiteX44" fmla="*/ 653143 w 2681033"/>
                      <a:gd name="connsiteY44" fmla="*/ 1164772 h 1195190"/>
                      <a:gd name="connsiteX45" fmla="*/ 348343 w 2681033"/>
                      <a:gd name="connsiteY45" fmla="*/ 1153886 h 1195190"/>
                      <a:gd name="connsiteX46" fmla="*/ 293914 w 2681033"/>
                      <a:gd name="connsiteY46" fmla="*/ 1132115 h 1195190"/>
                      <a:gd name="connsiteX47" fmla="*/ 261257 w 2681033"/>
                      <a:gd name="connsiteY47" fmla="*/ 1121229 h 1195190"/>
                      <a:gd name="connsiteX48" fmla="*/ 174172 w 2681033"/>
                      <a:gd name="connsiteY48" fmla="*/ 1077686 h 1195190"/>
                      <a:gd name="connsiteX49" fmla="*/ 119743 w 2681033"/>
                      <a:gd name="connsiteY49" fmla="*/ 1023258 h 1195190"/>
                      <a:gd name="connsiteX50" fmla="*/ 76200 w 2681033"/>
                      <a:gd name="connsiteY50" fmla="*/ 979715 h 1195190"/>
                      <a:gd name="connsiteX51" fmla="*/ 54429 w 2681033"/>
                      <a:gd name="connsiteY51" fmla="*/ 936172 h 1195190"/>
                      <a:gd name="connsiteX52" fmla="*/ 32657 w 2681033"/>
                      <a:gd name="connsiteY52" fmla="*/ 914400 h 1195190"/>
                      <a:gd name="connsiteX53" fmla="*/ 10886 w 2681033"/>
                      <a:gd name="connsiteY53" fmla="*/ 849086 h 1195190"/>
                      <a:gd name="connsiteX54" fmla="*/ 0 w 2681033"/>
                      <a:gd name="connsiteY54" fmla="*/ 751115 h 1195190"/>
                      <a:gd name="connsiteX55" fmla="*/ 21772 w 2681033"/>
                      <a:gd name="connsiteY55" fmla="*/ 587829 h 1195190"/>
                      <a:gd name="connsiteX56" fmla="*/ 32657 w 2681033"/>
                      <a:gd name="connsiteY56" fmla="*/ 555172 h 1195190"/>
                      <a:gd name="connsiteX57" fmla="*/ 54429 w 2681033"/>
                      <a:gd name="connsiteY57" fmla="*/ 435429 h 1195190"/>
                      <a:gd name="connsiteX58" fmla="*/ 87086 w 2681033"/>
                      <a:gd name="connsiteY58" fmla="*/ 402772 h 1195190"/>
                      <a:gd name="connsiteX59" fmla="*/ 97972 w 2681033"/>
                      <a:gd name="connsiteY59" fmla="*/ 370115 h 1195190"/>
                      <a:gd name="connsiteX60" fmla="*/ 152400 w 2681033"/>
                      <a:gd name="connsiteY60" fmla="*/ 326572 h 1195190"/>
                      <a:gd name="connsiteX61" fmla="*/ 217714 w 2681033"/>
                      <a:gd name="connsiteY61" fmla="*/ 337458 h 1195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2681033" h="1195190">
                        <a:moveTo>
                          <a:pt x="217714" y="337458"/>
                        </a:moveTo>
                        <a:cubicBezTo>
                          <a:pt x="232228" y="333829"/>
                          <a:pt x="230235" y="314051"/>
                          <a:pt x="239486" y="304800"/>
                        </a:cubicBezTo>
                        <a:cubicBezTo>
                          <a:pt x="259349" y="284937"/>
                          <a:pt x="336521" y="229069"/>
                          <a:pt x="359229" y="217715"/>
                        </a:cubicBezTo>
                        <a:cubicBezTo>
                          <a:pt x="373743" y="210458"/>
                          <a:pt x="388857" y="204292"/>
                          <a:pt x="402772" y="195943"/>
                        </a:cubicBezTo>
                        <a:cubicBezTo>
                          <a:pt x="478314" y="150617"/>
                          <a:pt x="515377" y="107607"/>
                          <a:pt x="609600" y="76200"/>
                        </a:cubicBezTo>
                        <a:lnTo>
                          <a:pt x="707572" y="43543"/>
                        </a:lnTo>
                        <a:lnTo>
                          <a:pt x="772886" y="21772"/>
                        </a:lnTo>
                        <a:cubicBezTo>
                          <a:pt x="783772" y="18143"/>
                          <a:pt x="794411" y="13669"/>
                          <a:pt x="805543" y="10886"/>
                        </a:cubicBezTo>
                        <a:lnTo>
                          <a:pt x="849086" y="0"/>
                        </a:lnTo>
                        <a:cubicBezTo>
                          <a:pt x="1074057" y="7257"/>
                          <a:pt x="1299324" y="8156"/>
                          <a:pt x="1524000" y="21772"/>
                        </a:cubicBezTo>
                        <a:lnTo>
                          <a:pt x="1883229" y="43543"/>
                        </a:lnTo>
                        <a:cubicBezTo>
                          <a:pt x="1894115" y="47172"/>
                          <a:pt x="1904754" y="51646"/>
                          <a:pt x="1915886" y="54429"/>
                        </a:cubicBezTo>
                        <a:cubicBezTo>
                          <a:pt x="1958338" y="65042"/>
                          <a:pt x="2003496" y="70055"/>
                          <a:pt x="2046514" y="76200"/>
                        </a:cubicBezTo>
                        <a:cubicBezTo>
                          <a:pt x="2144304" y="108797"/>
                          <a:pt x="2092368" y="85809"/>
                          <a:pt x="2198914" y="152400"/>
                        </a:cubicBezTo>
                        <a:lnTo>
                          <a:pt x="2198914" y="152400"/>
                        </a:lnTo>
                        <a:cubicBezTo>
                          <a:pt x="2215557" y="159057"/>
                          <a:pt x="2263250" y="179371"/>
                          <a:pt x="2286000" y="185058"/>
                        </a:cubicBezTo>
                        <a:cubicBezTo>
                          <a:pt x="2303950" y="189545"/>
                          <a:pt x="2322286" y="192315"/>
                          <a:pt x="2340429" y="195943"/>
                        </a:cubicBezTo>
                        <a:cubicBezTo>
                          <a:pt x="2351315" y="206829"/>
                          <a:pt x="2360277" y="220061"/>
                          <a:pt x="2373086" y="228600"/>
                        </a:cubicBezTo>
                        <a:cubicBezTo>
                          <a:pt x="2382633" y="234965"/>
                          <a:pt x="2395257" y="234826"/>
                          <a:pt x="2405743" y="239486"/>
                        </a:cubicBezTo>
                        <a:cubicBezTo>
                          <a:pt x="2519109" y="289871"/>
                          <a:pt x="2430151" y="258507"/>
                          <a:pt x="2503714" y="283029"/>
                        </a:cubicBezTo>
                        <a:cubicBezTo>
                          <a:pt x="2521857" y="301172"/>
                          <a:pt x="2537616" y="322063"/>
                          <a:pt x="2558143" y="337458"/>
                        </a:cubicBezTo>
                        <a:cubicBezTo>
                          <a:pt x="2612152" y="377965"/>
                          <a:pt x="2586590" y="360051"/>
                          <a:pt x="2634343" y="391886"/>
                        </a:cubicBezTo>
                        <a:cubicBezTo>
                          <a:pt x="2641600" y="402772"/>
                          <a:pt x="2647941" y="414327"/>
                          <a:pt x="2656114" y="424543"/>
                        </a:cubicBezTo>
                        <a:cubicBezTo>
                          <a:pt x="2662525" y="432557"/>
                          <a:pt x="2677203" y="436074"/>
                          <a:pt x="2677886" y="446315"/>
                        </a:cubicBezTo>
                        <a:cubicBezTo>
                          <a:pt x="2681033" y="493521"/>
                          <a:pt x="2672868" y="540884"/>
                          <a:pt x="2667000" y="587829"/>
                        </a:cubicBezTo>
                        <a:cubicBezTo>
                          <a:pt x="2665577" y="599215"/>
                          <a:pt x="2659266" y="609453"/>
                          <a:pt x="2656114" y="620486"/>
                        </a:cubicBezTo>
                        <a:cubicBezTo>
                          <a:pt x="2652004" y="634871"/>
                          <a:pt x="2649339" y="649644"/>
                          <a:pt x="2645229" y="664029"/>
                        </a:cubicBezTo>
                        <a:cubicBezTo>
                          <a:pt x="2642077" y="675062"/>
                          <a:pt x="2637495" y="685653"/>
                          <a:pt x="2634343" y="696686"/>
                        </a:cubicBezTo>
                        <a:cubicBezTo>
                          <a:pt x="2604135" y="802412"/>
                          <a:pt x="2645878" y="684503"/>
                          <a:pt x="2601686" y="772886"/>
                        </a:cubicBezTo>
                        <a:cubicBezTo>
                          <a:pt x="2587009" y="802241"/>
                          <a:pt x="2599402" y="809091"/>
                          <a:pt x="2569029" y="827315"/>
                        </a:cubicBezTo>
                        <a:cubicBezTo>
                          <a:pt x="2559190" y="833219"/>
                          <a:pt x="2547258" y="834572"/>
                          <a:pt x="2536372" y="838200"/>
                        </a:cubicBezTo>
                        <a:cubicBezTo>
                          <a:pt x="2521858" y="849086"/>
                          <a:pt x="2506767" y="859243"/>
                          <a:pt x="2492829" y="870858"/>
                        </a:cubicBezTo>
                        <a:cubicBezTo>
                          <a:pt x="2462456" y="896169"/>
                          <a:pt x="2478768" y="894216"/>
                          <a:pt x="2438400" y="914400"/>
                        </a:cubicBezTo>
                        <a:cubicBezTo>
                          <a:pt x="2390787" y="938207"/>
                          <a:pt x="2369481" y="937614"/>
                          <a:pt x="2318657" y="957943"/>
                        </a:cubicBezTo>
                        <a:cubicBezTo>
                          <a:pt x="2303590" y="963970"/>
                          <a:pt x="2290030" y="973323"/>
                          <a:pt x="2275114" y="979715"/>
                        </a:cubicBezTo>
                        <a:cubicBezTo>
                          <a:pt x="2264567" y="984235"/>
                          <a:pt x="2253004" y="986080"/>
                          <a:pt x="2242457" y="990600"/>
                        </a:cubicBezTo>
                        <a:cubicBezTo>
                          <a:pt x="2227541" y="996992"/>
                          <a:pt x="2213829" y="1005979"/>
                          <a:pt x="2198914" y="1012372"/>
                        </a:cubicBezTo>
                        <a:cubicBezTo>
                          <a:pt x="2188367" y="1016892"/>
                          <a:pt x="2176520" y="1018126"/>
                          <a:pt x="2166257" y="1023258"/>
                        </a:cubicBezTo>
                        <a:cubicBezTo>
                          <a:pt x="2133864" y="1039454"/>
                          <a:pt x="2128226" y="1057258"/>
                          <a:pt x="2090057" y="1066800"/>
                        </a:cubicBezTo>
                        <a:cubicBezTo>
                          <a:pt x="2061676" y="1073895"/>
                          <a:pt x="2032219" y="1077029"/>
                          <a:pt x="2002972" y="1077686"/>
                        </a:cubicBezTo>
                        <a:cubicBezTo>
                          <a:pt x="1709109" y="1084290"/>
                          <a:pt x="1415143" y="1084943"/>
                          <a:pt x="1121229" y="1088572"/>
                        </a:cubicBezTo>
                        <a:cubicBezTo>
                          <a:pt x="1103086" y="1095829"/>
                          <a:pt x="1084656" y="1102407"/>
                          <a:pt x="1066800" y="1110343"/>
                        </a:cubicBezTo>
                        <a:cubicBezTo>
                          <a:pt x="1051971" y="1116934"/>
                          <a:pt x="1038451" y="1126417"/>
                          <a:pt x="1023257" y="1132115"/>
                        </a:cubicBezTo>
                        <a:cubicBezTo>
                          <a:pt x="985823" y="1146153"/>
                          <a:pt x="911157" y="1151925"/>
                          <a:pt x="881743" y="1153886"/>
                        </a:cubicBezTo>
                        <a:cubicBezTo>
                          <a:pt x="805626" y="1158961"/>
                          <a:pt x="729343" y="1161143"/>
                          <a:pt x="653143" y="1164772"/>
                        </a:cubicBezTo>
                        <a:cubicBezTo>
                          <a:pt x="531476" y="1195190"/>
                          <a:pt x="585643" y="1186617"/>
                          <a:pt x="348343" y="1153886"/>
                        </a:cubicBezTo>
                        <a:cubicBezTo>
                          <a:pt x="328986" y="1151216"/>
                          <a:pt x="312210" y="1138976"/>
                          <a:pt x="293914" y="1132115"/>
                        </a:cubicBezTo>
                        <a:cubicBezTo>
                          <a:pt x="283170" y="1128086"/>
                          <a:pt x="271703" y="1125977"/>
                          <a:pt x="261257" y="1121229"/>
                        </a:cubicBezTo>
                        <a:cubicBezTo>
                          <a:pt x="231711" y="1107799"/>
                          <a:pt x="174172" y="1077686"/>
                          <a:pt x="174172" y="1077686"/>
                        </a:cubicBezTo>
                        <a:cubicBezTo>
                          <a:pt x="132240" y="1014790"/>
                          <a:pt x="176189" y="1071640"/>
                          <a:pt x="119743" y="1023258"/>
                        </a:cubicBezTo>
                        <a:cubicBezTo>
                          <a:pt x="104158" y="1009900"/>
                          <a:pt x="76200" y="979715"/>
                          <a:pt x="76200" y="979715"/>
                        </a:cubicBezTo>
                        <a:cubicBezTo>
                          <a:pt x="68943" y="965201"/>
                          <a:pt x="63430" y="949674"/>
                          <a:pt x="54429" y="936172"/>
                        </a:cubicBezTo>
                        <a:cubicBezTo>
                          <a:pt x="48736" y="927632"/>
                          <a:pt x="37247" y="923580"/>
                          <a:pt x="32657" y="914400"/>
                        </a:cubicBezTo>
                        <a:cubicBezTo>
                          <a:pt x="22394" y="893874"/>
                          <a:pt x="10886" y="849086"/>
                          <a:pt x="10886" y="849086"/>
                        </a:cubicBezTo>
                        <a:cubicBezTo>
                          <a:pt x="7257" y="816429"/>
                          <a:pt x="0" y="783973"/>
                          <a:pt x="0" y="751115"/>
                        </a:cubicBezTo>
                        <a:cubicBezTo>
                          <a:pt x="0" y="710302"/>
                          <a:pt x="10192" y="634152"/>
                          <a:pt x="21772" y="587829"/>
                        </a:cubicBezTo>
                        <a:cubicBezTo>
                          <a:pt x="24555" y="576697"/>
                          <a:pt x="29029" y="566058"/>
                          <a:pt x="32657" y="555172"/>
                        </a:cubicBezTo>
                        <a:cubicBezTo>
                          <a:pt x="33119" y="551478"/>
                          <a:pt x="38939" y="458664"/>
                          <a:pt x="54429" y="435429"/>
                        </a:cubicBezTo>
                        <a:cubicBezTo>
                          <a:pt x="62968" y="422620"/>
                          <a:pt x="76200" y="413658"/>
                          <a:pt x="87086" y="402772"/>
                        </a:cubicBezTo>
                        <a:cubicBezTo>
                          <a:pt x="90715" y="391886"/>
                          <a:pt x="92068" y="379954"/>
                          <a:pt x="97972" y="370115"/>
                        </a:cubicBezTo>
                        <a:cubicBezTo>
                          <a:pt x="104611" y="359050"/>
                          <a:pt x="142285" y="328595"/>
                          <a:pt x="152400" y="326572"/>
                        </a:cubicBezTo>
                        <a:cubicBezTo>
                          <a:pt x="177307" y="321591"/>
                          <a:pt x="203200" y="341087"/>
                          <a:pt x="217714" y="337458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 w="3810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Arrow Connector 16"/>
                  <p:cNvCxnSpPr/>
                  <p:nvPr/>
                </p:nvCxnSpPr>
                <p:spPr>
                  <a:xfrm>
                    <a:off x="2286000" y="26670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FF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3048000" y="2133600"/>
                    <a:ext cx="762000" cy="5334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rot="10800000" flipV="1">
                    <a:off x="1524000" y="2667000"/>
                    <a:ext cx="1524000" cy="9144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0" name="Content Placeholder 31"/>
                  <p:cNvGraphicFramePr>
                    <a:graphicFrameLocks noGrp="1" noChangeAspect="1"/>
                  </p:cNvGraphicFramePr>
                  <p:nvPr>
                    <p:ph sz="quarter" idx="1"/>
                  </p:nvPr>
                </p:nvGraphicFramePr>
                <p:xfrm>
                  <a:off x="3657600" y="1752600"/>
                  <a:ext cx="304800" cy="37513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1" name="Equation" r:id="rId9" imgW="164880" imgH="203040" progId="Equation.3">
                          <p:embed/>
                        </p:oleObj>
                      </mc:Choice>
                      <mc:Fallback>
                        <p:oleObj name="Equation" r:id="rId9" imgW="164880" imgH="203040" progId="Equation.3">
                          <p:embed/>
                          <p:pic>
                            <p:nvPicPr>
                              <p:cNvPr id="20" name="Content Placeholder 3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657600" y="1752600"/>
                                <a:ext cx="304800" cy="37513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1" name="Curved Right Arrow 20"/>
                  <p:cNvSpPr/>
                  <p:nvPr/>
                </p:nvSpPr>
                <p:spPr>
                  <a:xfrm>
                    <a:off x="2133600" y="2133600"/>
                    <a:ext cx="304800" cy="304800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>
                  <a:xfrm rot="5400000" flipH="1" flipV="1">
                    <a:off x="2069080" y="2057400"/>
                    <a:ext cx="456406" cy="794"/>
                  </a:xfrm>
                  <a:prstGeom prst="straightConnector1">
                    <a:avLst/>
                  </a:prstGeom>
                  <a:ln w="28575"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rot="5400000" flipH="1" flipV="1">
                    <a:off x="2144486" y="2525480"/>
                    <a:ext cx="304800" cy="1588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4" name="Object 23"/>
                  <p:cNvGraphicFramePr>
                    <a:graphicFrameLocks noChangeAspect="1"/>
                  </p:cNvGraphicFramePr>
                  <p:nvPr/>
                </p:nvGraphicFramePr>
                <p:xfrm>
                  <a:off x="2514600" y="2296884"/>
                  <a:ext cx="292100" cy="37973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2" name="Equation" r:id="rId11" imgW="126720" imgH="164880" progId="Equation.3">
                          <p:embed/>
                        </p:oleObj>
                      </mc:Choice>
                      <mc:Fallback>
                        <p:oleObj name="Equation" r:id="rId11" imgW="126720" imgH="164880" progId="Equation.3">
                          <p:embed/>
                          <p:pic>
                            <p:nvPicPr>
                              <p:cNvPr id="24" name="Object 2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514600" y="2296884"/>
                                <a:ext cx="292100" cy="37973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5" name="Straight Connector 24"/>
                  <p:cNvCxnSpPr/>
                  <p:nvPr/>
                </p:nvCxnSpPr>
                <p:spPr>
                  <a:xfrm rot="16200000" flipH="1">
                    <a:off x="2247900" y="2705100"/>
                    <a:ext cx="304800" cy="22860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9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6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2198908" y="2743199"/>
                  <a:ext cx="228600" cy="29094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3" name="Equation" r:id="rId13" imgW="139680" imgH="177480" progId="Equation.3">
                          <p:embed/>
                        </p:oleObj>
                      </mc:Choice>
                      <mc:Fallback>
                        <p:oleObj name="Equation" r:id="rId13" imgW="139680" imgH="177480" progId="Equation.3">
                          <p:embed/>
                          <p:pic>
                            <p:nvPicPr>
                              <p:cNvPr id="26" name="Object 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98908" y="2743199"/>
                                <a:ext cx="228600" cy="29094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7" name="Content Placeholder 31"/>
                  <p:cNvGraphicFramePr>
                    <a:graphicFrameLocks noChangeAspect="1"/>
                  </p:cNvGraphicFramePr>
                  <p:nvPr/>
                </p:nvGraphicFramePr>
                <p:xfrm>
                  <a:off x="1752600" y="2209800"/>
                  <a:ext cx="455612" cy="4556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4" name="Equation" r:id="rId15" imgW="203040" imgH="203040" progId="Equation.3">
                          <p:embed/>
                        </p:oleObj>
                      </mc:Choice>
                      <mc:Fallback>
                        <p:oleObj name="Equation" r:id="rId15" imgW="203040" imgH="203040" progId="Equation.3">
                          <p:embed/>
                          <p:pic>
                            <p:nvPicPr>
                              <p:cNvPr id="27" name="Content Placeholder 3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752600" y="2209800"/>
                                <a:ext cx="455612" cy="45561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8" name="Straight Connector 27"/>
                  <p:cNvCxnSpPr/>
                  <p:nvPr/>
                </p:nvCxnSpPr>
                <p:spPr>
                  <a:xfrm rot="5400000">
                    <a:off x="1916680" y="1468778"/>
                    <a:ext cx="7620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9" name="Object 28"/>
                  <p:cNvGraphicFramePr>
                    <a:graphicFrameLocks noChangeAspect="1"/>
                  </p:cNvGraphicFramePr>
                  <p:nvPr/>
                </p:nvGraphicFramePr>
                <p:xfrm>
                  <a:off x="2166256" y="783766"/>
                  <a:ext cx="304800" cy="3556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5" name="Equation" r:id="rId17" imgW="152280" imgH="177480" progId="Equation.3">
                          <p:embed/>
                        </p:oleObj>
                      </mc:Choice>
                      <mc:Fallback>
                        <p:oleObj name="Equation" r:id="rId17" imgW="152280" imgH="177480" progId="Equation.3">
                          <p:embed/>
                          <p:pic>
                            <p:nvPicPr>
                              <p:cNvPr id="29" name="Object 2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66256" y="783766"/>
                                <a:ext cx="304800" cy="3556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0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2133600" y="3733800"/>
                  <a:ext cx="304800" cy="3556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6" name="Equation" r:id="rId19" imgW="152280" imgH="177480" progId="Equation.3">
                          <p:embed/>
                        </p:oleObj>
                      </mc:Choice>
                      <mc:Fallback>
                        <p:oleObj name="Equation" r:id="rId19" imgW="152280" imgH="177480" progId="Equation.3">
                          <p:embed/>
                          <p:pic>
                            <p:nvPicPr>
                              <p:cNvPr id="30" name="Object 1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33600" y="3733800"/>
                                <a:ext cx="304800" cy="3556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048000" y="2667000"/>
                    <a:ext cx="1066800" cy="1588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/>
                  <p:nvPr/>
                </p:nvSpPr>
                <p:spPr>
                  <a:xfrm>
                    <a:off x="3243942" y="2286002"/>
                    <a:ext cx="457200" cy="762000"/>
                  </a:xfrm>
                  <a:prstGeom prst="arc">
                    <a:avLst>
                      <a:gd name="adj1" fmla="val 16968320"/>
                      <a:gd name="adj2" fmla="val 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33" name="Object 32"/>
                  <p:cNvGraphicFramePr>
                    <a:graphicFrameLocks noChangeAspect="1"/>
                  </p:cNvGraphicFramePr>
                  <p:nvPr/>
                </p:nvGraphicFramePr>
                <p:xfrm>
                  <a:off x="3646712" y="2318658"/>
                  <a:ext cx="381000" cy="3492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3647" name="Equation" r:id="rId21" imgW="152280" imgH="139680" progId="Equation.3">
                          <p:embed/>
                        </p:oleObj>
                      </mc:Choice>
                      <mc:Fallback>
                        <p:oleObj name="Equation" r:id="rId21" imgW="152280" imgH="139680" progId="Equation.3">
                          <p:embed/>
                          <p:pic>
                            <p:nvPicPr>
                              <p:cNvPr id="33" name="Object 3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646712" y="2318658"/>
                                <a:ext cx="381000" cy="34925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13" name="Object 17"/>
              <p:cNvGraphicFramePr>
                <a:graphicFrameLocks noChangeAspect="1"/>
              </p:cNvGraphicFramePr>
              <p:nvPr/>
            </p:nvGraphicFramePr>
            <p:xfrm>
              <a:off x="2057400" y="2514600"/>
              <a:ext cx="280987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48" name="Equation" r:id="rId23" imgW="152280" imgH="164880" progId="Equation.3">
                      <p:embed/>
                    </p:oleObj>
                  </mc:Choice>
                  <mc:Fallback>
                    <p:oleObj name="Equation" r:id="rId23" imgW="152280" imgH="164880" progId="Equation.3">
                      <p:embed/>
                      <p:pic>
                        <p:nvPicPr>
                          <p:cNvPr id="1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7400" y="2514600"/>
                            <a:ext cx="280987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1" name="Picture 18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6629400" y="4876800"/>
              <a:ext cx="830263" cy="142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685800" y="4553467"/>
          <a:ext cx="6370638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26" imgW="3936960" imgH="939600" progId="Equation.3">
                  <p:embed/>
                </p:oleObj>
              </mc:Choice>
              <mc:Fallback>
                <p:oleObj name="Equation" r:id="rId26" imgW="3936960" imgH="939600" progId="Equation.3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53467"/>
                        <a:ext cx="6370638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01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Evaluating the Cross Product </a:t>
            </a:r>
            <a:endParaRPr lang="en-US" dirty="0"/>
          </a:p>
        </p:txBody>
      </p:sp>
      <p:graphicFrame>
        <p:nvGraphicFramePr>
          <p:cNvPr id="4" name="Object 1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921858" y="1601233"/>
          <a:ext cx="2717931" cy="656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3" imgW="1104840" imgH="266400" progId="Equation.3">
                  <p:embed/>
                </p:oleObj>
              </mc:Choice>
              <mc:Fallback>
                <p:oleObj name="Equation" r:id="rId3" imgW="1104840" imgH="266400" progId="Equation.3">
                  <p:embed/>
                  <p:pic>
                    <p:nvPicPr>
                      <p:cNvPr id="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858" y="1601233"/>
                        <a:ext cx="2717931" cy="6560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>
            <p:extLst/>
          </p:nvPr>
        </p:nvGraphicFramePr>
        <p:xfrm>
          <a:off x="921858" y="2329527"/>
          <a:ext cx="2606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5" imgW="1269720" imgH="266400" progId="Equation.3">
                  <p:embed/>
                </p:oleObj>
              </mc:Choice>
              <mc:Fallback>
                <p:oleObj name="Equation" r:id="rId5" imgW="1269720" imgH="266400" progId="Equation.3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858" y="2329527"/>
                        <a:ext cx="26066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921858" y="2875627"/>
          <a:ext cx="137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7" imgW="685800" imgH="203040" progId="Equation.3">
                  <p:embed/>
                </p:oleObj>
              </mc:Choice>
              <mc:Fallback>
                <p:oleObj name="Equation" r:id="rId7" imgW="685800" imgH="203040" progId="Equation.3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858" y="2875627"/>
                        <a:ext cx="137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769458" y="3407272"/>
          <a:ext cx="304800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9" imgW="1485720" imgH="1041120" progId="Equation.3">
                  <p:embed/>
                </p:oleObj>
              </mc:Choice>
              <mc:Fallback>
                <p:oleObj name="Equation" r:id="rId9" imgW="1485720" imgH="1041120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58" y="3407272"/>
                        <a:ext cx="3048000" cy="213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3D momen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714" y="1169804"/>
            <a:ext cx="4606437" cy="4564417"/>
          </a:xfrm>
          <a:prstGeom prst="rect">
            <a:avLst/>
          </a:prstGeom>
        </p:spPr>
      </p:pic>
      <p:pic>
        <p:nvPicPr>
          <p:cNvPr id="8" name="Content Placeholder 3" descr="Mx,My,Mz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4176"/>
          <a:stretch/>
        </p:blipFill>
        <p:spPr>
          <a:xfrm>
            <a:off x="380601" y="5631677"/>
            <a:ext cx="8464550" cy="122632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6194" y="5544047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7099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98699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88217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12876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0990" y="6639265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1600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199" y="1865462"/>
            <a:ext cx="347687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/>
              <a:t>Moment about an Arbitrary Axis</a:t>
            </a:r>
            <a:endParaRPr lang="en-US" sz="2800" b="1" dirty="0"/>
          </a:p>
        </p:txBody>
      </p:sp>
      <p:pic>
        <p:nvPicPr>
          <p:cNvPr id="7" name="Picture 6" descr="moment3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58" y="2534807"/>
            <a:ext cx="3955366" cy="3570377"/>
          </a:xfrm>
          <a:prstGeom prst="rect">
            <a:avLst/>
          </a:prstGeom>
        </p:spPr>
      </p:pic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57199" y="2244725"/>
          <a:ext cx="806295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4" imgW="4863960" imgH="482400" progId="Equation.3">
                  <p:embed/>
                </p:oleObj>
              </mc:Choice>
              <mc:Fallback>
                <p:oleObj name="Equation" r:id="rId4" imgW="4863960" imgH="482400" progId="Equation.3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244725"/>
                        <a:ext cx="8062957" cy="820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/>
          </p:nvPr>
        </p:nvGraphicFramePr>
        <p:xfrm>
          <a:off x="1057943" y="3213410"/>
          <a:ext cx="2057400" cy="10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6" imgW="1041120" imgH="507960" progId="Equation.3">
                  <p:embed/>
                </p:oleObj>
              </mc:Choice>
              <mc:Fallback>
                <p:oleObj name="Equation" r:id="rId6" imgW="1041120" imgH="507960" progId="Equation.3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943" y="3213410"/>
                        <a:ext cx="2057400" cy="1003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/>
          </p:nvPr>
        </p:nvGraphicFramePr>
        <p:xfrm>
          <a:off x="733669" y="4217020"/>
          <a:ext cx="3200400" cy="141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8" imgW="1612800" imgH="711000" progId="Equation.3">
                  <p:embed/>
                </p:oleObj>
              </mc:Choice>
              <mc:Fallback>
                <p:oleObj name="Equation" r:id="rId8" imgW="1612800" imgH="711000" progId="Equation.3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669" y="4217020"/>
                        <a:ext cx="3200400" cy="1411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09600" y="5791200"/>
          <a:ext cx="552856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10" imgW="2755800" imgH="203040" progId="Equation.3">
                  <p:embed/>
                </p:oleObj>
              </mc:Choice>
              <mc:Fallback>
                <p:oleObj name="Equation" r:id="rId10" imgW="2755800" imgH="203040" progId="Equation.3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91200"/>
                        <a:ext cx="552856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7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Varignon’s</a:t>
            </a:r>
            <a:r>
              <a:rPr lang="en-US" sz="3600" b="1" dirty="0"/>
              <a:t> Theorem in Three Dimensions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490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The sum of the moments of a system of concurrent forces about a given point equals the moment of their sum about the same point.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17742" y="4729798"/>
          <a:ext cx="5867400" cy="1396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3" imgW="3200400" imgH="761760" progId="Equation.3">
                  <p:embed/>
                </p:oleObj>
              </mc:Choice>
              <mc:Fallback>
                <p:oleObj name="Equation" r:id="rId3" imgW="3200400" imgH="7617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742" y="4729798"/>
                        <a:ext cx="5867400" cy="13963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5" cstate="print"/>
          <a:srcRect l="14953"/>
          <a:stretch>
            <a:fillRect/>
          </a:stretch>
        </p:blipFill>
        <p:spPr bwMode="auto">
          <a:xfrm>
            <a:off x="5482915" y="2206055"/>
            <a:ext cx="3203885" cy="2347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01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718"/>
            <a:ext cx="8229600" cy="1143000"/>
          </a:xfrm>
        </p:spPr>
        <p:txBody>
          <a:bodyPr/>
          <a:lstStyle/>
          <a:p>
            <a:r>
              <a:rPr lang="en-US" dirty="0" smtClean="0"/>
              <a:t>Problem-1</a:t>
            </a:r>
            <a:endParaRPr lang="en-US" dirty="0"/>
          </a:p>
        </p:txBody>
      </p:sp>
      <p:sp>
        <p:nvSpPr>
          <p:cNvPr id="5" name="Rectangle 37"/>
          <p:cNvSpPr>
            <a:spLocks noGrp="1" noChangeArrowheads="1"/>
          </p:cNvSpPr>
          <p:nvPr>
            <p:ph idx="1"/>
          </p:nvPr>
        </p:nvSpPr>
        <p:spPr bwMode="auto">
          <a:xfrm>
            <a:off x="255850" y="1291863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turnbuckle is tightened until the tension in the cable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equals 20 kN (Figure). 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Determine the moment of the tension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about point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(ii) Determine the moment of the tension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about point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(iii)Calculate the moment of the tension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about line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Note that points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B, C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lie in the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x-y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plane.</a:t>
            </a:r>
            <a:endParaRPr kumimoji="0" lang="en-GB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42"/>
          <p:cNvGrpSpPr/>
          <p:nvPr/>
        </p:nvGrpSpPr>
        <p:grpSpPr>
          <a:xfrm>
            <a:off x="5566064" y="2460311"/>
            <a:ext cx="3448051" cy="4295775"/>
            <a:chOff x="5562600" y="946241"/>
            <a:chExt cx="3448051" cy="4295775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562600" y="4260306"/>
              <a:ext cx="263476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638787" y="946241"/>
              <a:ext cx="3371864" cy="4295775"/>
              <a:chOff x="6155" y="1501"/>
              <a:chExt cx="5311" cy="6765"/>
            </a:xfrm>
          </p:grpSpPr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6536" y="7488"/>
                <a:ext cx="36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B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6155" y="1501"/>
                <a:ext cx="5311" cy="6765"/>
                <a:chOff x="6155" y="1501"/>
                <a:chExt cx="5311" cy="6765"/>
              </a:xfrm>
            </p:grpSpPr>
            <p:sp>
              <p:nvSpPr>
                <p:cNvPr id="1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846" y="1501"/>
                  <a:ext cx="415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z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2" name="Group 11"/>
                <p:cNvGrpSpPr>
                  <a:grpSpLocks/>
                </p:cNvGrpSpPr>
                <p:nvPr/>
              </p:nvGrpSpPr>
              <p:grpSpPr bwMode="auto">
                <a:xfrm>
                  <a:off x="6155" y="1854"/>
                  <a:ext cx="5311" cy="6412"/>
                  <a:chOff x="6155" y="1854"/>
                  <a:chExt cx="5311" cy="6412"/>
                </a:xfrm>
              </p:grpSpPr>
              <p:sp>
                <p:nvSpPr>
                  <p:cNvPr id="1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49" y="7766"/>
                    <a:ext cx="389" cy="5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y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71" y="7406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E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45" y="7533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8 m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6" y="2835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24" y="6554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D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50" y="7533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6" y="6840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O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21" y="5776"/>
                    <a:ext cx="771" cy="222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26" y="4293"/>
                    <a:ext cx="1323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T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=20 kN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15" y="6963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6 m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11" y="7533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5 m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6155" y="6807"/>
                    <a:ext cx="4954" cy="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6906" y="7582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96" y="1854"/>
                    <a:ext cx="10" cy="58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" name="AutoShape 23" descr="Cork"/>
                  <p:cNvSpPr>
                    <a:spLocks noChangeArrowheads="1"/>
                  </p:cNvSpPr>
                  <p:nvPr/>
                </p:nvSpPr>
                <p:spPr bwMode="auto">
                  <a:xfrm>
                    <a:off x="8747" y="2558"/>
                    <a:ext cx="472" cy="4335"/>
                  </a:xfrm>
                  <a:prstGeom prst="can">
                    <a:avLst>
                      <a:gd name="adj" fmla="val 20962"/>
                    </a:avLst>
                  </a:prstGeom>
                  <a:blipFill dpi="0" rotWithShape="1">
                    <a:blip r:embed="rId2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8" name="AutoShape 24" descr="Paper bag"/>
                  <p:cNvSpPr>
                    <a:spLocks noChangeArrowheads="1"/>
                  </p:cNvSpPr>
                  <p:nvPr/>
                </p:nvSpPr>
                <p:spPr bwMode="auto">
                  <a:xfrm rot="1567040">
                    <a:off x="7626" y="2678"/>
                    <a:ext cx="3840" cy="331"/>
                  </a:xfrm>
                  <a:prstGeom prst="can">
                    <a:avLst>
                      <a:gd name="adj" fmla="val 25000"/>
                    </a:avLst>
                  </a:pr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AutoShape 25" descr="Paper bag"/>
                  <p:cNvSpPr>
                    <a:spLocks noChangeArrowheads="1"/>
                  </p:cNvSpPr>
                  <p:nvPr/>
                </p:nvSpPr>
                <p:spPr bwMode="auto">
                  <a:xfrm rot="20032960" flipV="1">
                    <a:off x="6581" y="2679"/>
                    <a:ext cx="3840" cy="331"/>
                  </a:xfrm>
                  <a:prstGeom prst="can">
                    <a:avLst>
                      <a:gd name="adj" fmla="val 25000"/>
                    </a:avLst>
                  </a:pr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40" y="2820"/>
                    <a:ext cx="656" cy="171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8996" y="2820"/>
                    <a:ext cx="0" cy="41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900" y="4509"/>
                    <a:ext cx="1440" cy="313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3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85" y="6879"/>
                    <a:ext cx="346" cy="6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4" name="AutoShape 3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600" y="6895"/>
                    <a:ext cx="1396" cy="687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970" y="2788"/>
                    <a:ext cx="56" cy="4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006" y="2788"/>
                    <a:ext cx="2013" cy="4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7590" y="7591"/>
                    <a:ext cx="117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8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419" y="2835"/>
                    <a:ext cx="1" cy="405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sp>
                <p:nvSpPr>
                  <p:cNvPr id="3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46" y="4530"/>
                    <a:ext cx="84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30 m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7938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6"/>
          <p:cNvGraphicFramePr>
            <a:graphicFrameLocks noChangeAspect="1"/>
          </p:cNvGraphicFramePr>
          <p:nvPr>
            <p:extLst/>
          </p:nvPr>
        </p:nvGraphicFramePr>
        <p:xfrm>
          <a:off x="304800" y="734032"/>
          <a:ext cx="5287248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3" imgW="3593880" imgH="1549080" progId="Equation.3">
                  <p:embed/>
                </p:oleObj>
              </mc:Choice>
              <mc:Fallback>
                <p:oleObj name="Equation" r:id="rId3" imgW="3593880" imgH="1549080" progId="Equation.3">
                  <p:embed/>
                  <p:pic>
                    <p:nvPicPr>
                      <p:cNvPr id="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34032"/>
                        <a:ext cx="5287248" cy="227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24613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Solution (ii) 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As the line of action of 20 kN force is passing through </a:t>
            </a:r>
            <a:r>
              <a:rPr lang="en-GB" i="1" dirty="0" smtClean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, the force will not produce any moment about point </a:t>
            </a:r>
            <a:r>
              <a:rPr lang="en-GB" i="1" dirty="0" smtClean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That is </a:t>
            </a:r>
            <a:r>
              <a:rPr lang="en-GB" i="1" dirty="0" smtClean="0">
                <a:solidFill>
                  <a:srgbClr val="002060"/>
                </a:solidFill>
              </a:rPr>
              <a:t>M</a:t>
            </a:r>
            <a:r>
              <a:rPr lang="en-GB" i="1" baseline="-25000" dirty="0" smtClean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 = 0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5334000" y="1447800"/>
            <a:ext cx="3449637" cy="4475162"/>
            <a:chOff x="6003" y="8532"/>
            <a:chExt cx="5431" cy="7047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6213" y="14969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(13, 6, 0)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187" y="14133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9261" y="1049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(0, 0, 30)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392" y="1503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(8, 6, 0)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6003" y="8532"/>
              <a:ext cx="5431" cy="6765"/>
              <a:chOff x="6035" y="1501"/>
              <a:chExt cx="5431" cy="6765"/>
            </a:xfrm>
          </p:grpSpPr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6035" y="6720"/>
                <a:ext cx="41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7" name="Group 9"/>
              <p:cNvGrpSpPr>
                <a:grpSpLocks/>
              </p:cNvGrpSpPr>
              <p:nvPr/>
            </p:nvGrpSpPr>
            <p:grpSpPr bwMode="auto">
              <a:xfrm>
                <a:off x="6536" y="1501"/>
                <a:ext cx="4930" cy="6765"/>
                <a:chOff x="6536" y="1501"/>
                <a:chExt cx="4930" cy="6765"/>
              </a:xfrm>
            </p:grpSpPr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536" y="7488"/>
                  <a:ext cx="360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B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0" name="Group 11"/>
                <p:cNvGrpSpPr>
                  <a:grpSpLocks/>
                </p:cNvGrpSpPr>
                <p:nvPr/>
              </p:nvGrpSpPr>
              <p:grpSpPr bwMode="auto">
                <a:xfrm>
                  <a:off x="6581" y="1501"/>
                  <a:ext cx="4885" cy="6765"/>
                  <a:chOff x="6581" y="1501"/>
                  <a:chExt cx="4885" cy="6765"/>
                </a:xfrm>
              </p:grpSpPr>
              <p:sp>
                <p:nvSpPr>
                  <p:cNvPr id="2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6" y="1501"/>
                    <a:ext cx="415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z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2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6581" y="1854"/>
                    <a:ext cx="4885" cy="6412"/>
                    <a:chOff x="6581" y="1854"/>
                    <a:chExt cx="4885" cy="6412"/>
                  </a:xfrm>
                </p:grpSpPr>
                <p:sp>
                  <p:nvSpPr>
                    <p:cNvPr id="23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49" y="7766"/>
                      <a:ext cx="389" cy="5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71" y="7406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5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8 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096" y="2835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24" y="6554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50" y="7533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9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46" y="6840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Line 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621" y="5776"/>
                      <a:ext cx="771" cy="22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26" y="4293"/>
                      <a:ext cx="1323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=20 kN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2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696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11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4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6879"/>
                      <a:ext cx="2113" cy="1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5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06" y="7582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6" name="Line 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1854"/>
                      <a:ext cx="10" cy="5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" name="AutoShape 28" descr="Cork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747" y="2558"/>
                      <a:ext cx="472" cy="4335"/>
                    </a:xfrm>
                    <a:prstGeom prst="can">
                      <a:avLst>
                        <a:gd name="adj" fmla="val 20962"/>
                      </a:avLst>
                    </a:prstGeom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8" name="AutoShape 29" descr="Paper bag"/>
                    <p:cNvSpPr>
                      <a:spLocks noChangeArrowheads="1"/>
                    </p:cNvSpPr>
                    <p:nvPr/>
                  </p:nvSpPr>
                  <p:spPr bwMode="auto">
                    <a:xfrm rot="1567040">
                      <a:off x="7626" y="2678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9" name="AutoShape 30" descr="Paper bag"/>
                    <p:cNvSpPr>
                      <a:spLocks noChangeArrowheads="1"/>
                    </p:cNvSpPr>
                    <p:nvPr/>
                  </p:nvSpPr>
                  <p:spPr bwMode="auto">
                    <a:xfrm rot="20032960" flipV="1">
                      <a:off x="6581" y="2679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0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40" y="2820"/>
                      <a:ext cx="656" cy="171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996" y="2820"/>
                      <a:ext cx="0" cy="41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2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00" y="4509"/>
                      <a:ext cx="1440" cy="313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585" y="6879"/>
                      <a:ext cx="346" cy="6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4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600" y="6895"/>
                      <a:ext cx="1396" cy="687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5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970" y="2788"/>
                      <a:ext cx="56" cy="4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6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06" y="2788"/>
                      <a:ext cx="2013" cy="4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7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590" y="7591"/>
                      <a:ext cx="117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8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644" y="2835"/>
                      <a:ext cx="1" cy="4058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sp>
                  <p:nvSpPr>
                    <p:cNvPr id="49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94" y="4621"/>
                      <a:ext cx="84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30 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8" name="Line 41"/>
              <p:cNvSpPr>
                <a:spLocks noChangeShapeType="1"/>
              </p:cNvSpPr>
              <p:nvPr/>
            </p:nvSpPr>
            <p:spPr bwMode="auto">
              <a:xfrm>
                <a:off x="6360" y="6894"/>
                <a:ext cx="26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9120" y="14160"/>
              <a:ext cx="195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75"/>
                </a:cxn>
                <a:cxn ang="0">
                  <a:pos x="165" y="120"/>
                </a:cxn>
                <a:cxn ang="0">
                  <a:pos x="195" y="165"/>
                </a:cxn>
              </a:cxnLst>
              <a:rect l="0" t="0" r="r" b="b"/>
              <a:pathLst>
                <a:path w="195" h="165">
                  <a:moveTo>
                    <a:pt x="0" y="0"/>
                  </a:moveTo>
                  <a:cubicBezTo>
                    <a:pt x="40" y="25"/>
                    <a:pt x="87" y="42"/>
                    <a:pt x="120" y="75"/>
                  </a:cubicBezTo>
                  <a:cubicBezTo>
                    <a:pt x="135" y="90"/>
                    <a:pt x="151" y="104"/>
                    <a:pt x="165" y="120"/>
                  </a:cubicBezTo>
                  <a:cubicBezTo>
                    <a:pt x="177" y="134"/>
                    <a:pt x="195" y="165"/>
                    <a:pt x="195" y="16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6705" y="14850"/>
              <a:ext cx="214" cy="2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180"/>
                </a:cxn>
                <a:cxn ang="0">
                  <a:pos x="210" y="225"/>
                </a:cxn>
              </a:cxnLst>
              <a:rect l="0" t="0" r="r" b="b"/>
              <a:pathLst>
                <a:path w="214" h="229">
                  <a:moveTo>
                    <a:pt x="0" y="0"/>
                  </a:moveTo>
                  <a:cubicBezTo>
                    <a:pt x="65" y="98"/>
                    <a:pt x="17" y="32"/>
                    <a:pt x="165" y="180"/>
                  </a:cubicBezTo>
                  <a:cubicBezTo>
                    <a:pt x="214" y="229"/>
                    <a:pt x="172" y="225"/>
                    <a:pt x="210" y="22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7680" y="14865"/>
              <a:ext cx="169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95"/>
                </a:cxn>
                <a:cxn ang="0">
                  <a:pos x="165" y="255"/>
                </a:cxn>
              </a:cxnLst>
              <a:rect l="0" t="0" r="r" b="b"/>
              <a:pathLst>
                <a:path w="169" h="268">
                  <a:moveTo>
                    <a:pt x="0" y="0"/>
                  </a:moveTo>
                  <a:cubicBezTo>
                    <a:pt x="24" y="72"/>
                    <a:pt x="78" y="132"/>
                    <a:pt x="120" y="195"/>
                  </a:cubicBezTo>
                  <a:cubicBezTo>
                    <a:pt x="169" y="268"/>
                    <a:pt x="165" y="213"/>
                    <a:pt x="165" y="25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9345" y="10170"/>
              <a:ext cx="240" cy="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225"/>
                </a:cxn>
                <a:cxn ang="0">
                  <a:pos x="240" y="390"/>
                </a:cxn>
              </a:cxnLst>
              <a:rect l="0" t="0" r="r" b="b"/>
              <a:pathLst>
                <a:path w="240" h="390">
                  <a:moveTo>
                    <a:pt x="0" y="0"/>
                  </a:moveTo>
                  <a:cubicBezTo>
                    <a:pt x="49" y="73"/>
                    <a:pt x="98" y="155"/>
                    <a:pt x="150" y="225"/>
                  </a:cubicBezTo>
                  <a:cubicBezTo>
                    <a:pt x="186" y="272"/>
                    <a:pt x="240" y="326"/>
                    <a:pt x="24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00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extLst/>
          </p:nvPr>
        </p:nvGraphicFramePr>
        <p:xfrm>
          <a:off x="304800" y="610116"/>
          <a:ext cx="5446712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3733560" imgH="1803240" progId="Equation.3">
                  <p:embed/>
                </p:oleObj>
              </mc:Choice>
              <mc:Fallback>
                <p:oleObj name="Equation" r:id="rId3" imgW="3733560" imgH="1803240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0116"/>
                        <a:ext cx="5446712" cy="2633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5486400" y="1447800"/>
            <a:ext cx="3449637" cy="4475162"/>
            <a:chOff x="6003" y="8532"/>
            <a:chExt cx="5431" cy="704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6213" y="14969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(13, 6, 0)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187" y="14133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9261" y="1049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(0, 0, 30)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7392" y="1503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(8, 6, 0)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6003" y="8532"/>
              <a:ext cx="5431" cy="6765"/>
              <a:chOff x="6035" y="1501"/>
              <a:chExt cx="5431" cy="6765"/>
            </a:xfrm>
          </p:grpSpPr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035" y="6720"/>
                <a:ext cx="41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6536" y="1501"/>
                <a:ext cx="4930" cy="6765"/>
                <a:chOff x="6536" y="1501"/>
                <a:chExt cx="4930" cy="6765"/>
              </a:xfrm>
            </p:grpSpPr>
            <p:sp>
              <p:nvSpPr>
                <p:cNvPr id="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536" y="7488"/>
                  <a:ext cx="360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B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9" name="Group 11"/>
                <p:cNvGrpSpPr>
                  <a:grpSpLocks/>
                </p:cNvGrpSpPr>
                <p:nvPr/>
              </p:nvGrpSpPr>
              <p:grpSpPr bwMode="auto">
                <a:xfrm>
                  <a:off x="6581" y="1501"/>
                  <a:ext cx="4885" cy="6765"/>
                  <a:chOff x="6581" y="1501"/>
                  <a:chExt cx="4885" cy="6765"/>
                </a:xfrm>
              </p:grpSpPr>
              <p:sp>
                <p:nvSpPr>
                  <p:cNvPr id="2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6" y="1501"/>
                    <a:ext cx="415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z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6581" y="1854"/>
                    <a:ext cx="4885" cy="6412"/>
                    <a:chOff x="6581" y="1854"/>
                    <a:chExt cx="4885" cy="6412"/>
                  </a:xfrm>
                </p:grpSpPr>
                <p:sp>
                  <p:nvSpPr>
                    <p:cNvPr id="22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49" y="7766"/>
                      <a:ext cx="389" cy="5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3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71" y="7406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5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8 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096" y="2835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24" y="6554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50" y="7533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46" y="6840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9" name="Line 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621" y="5776"/>
                      <a:ext cx="771" cy="22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26" y="4293"/>
                      <a:ext cx="1323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=20 kN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696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11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3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6879"/>
                      <a:ext cx="2113" cy="1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06" y="7582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5" name="Line 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1854"/>
                      <a:ext cx="10" cy="5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6" name="AutoShape 28" descr="Cork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747" y="2558"/>
                      <a:ext cx="472" cy="4335"/>
                    </a:xfrm>
                    <a:prstGeom prst="can">
                      <a:avLst>
                        <a:gd name="adj" fmla="val 20962"/>
                      </a:avLst>
                    </a:prstGeom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" name="AutoShape 29" descr="Paper bag"/>
                    <p:cNvSpPr>
                      <a:spLocks noChangeArrowheads="1"/>
                    </p:cNvSpPr>
                    <p:nvPr/>
                  </p:nvSpPr>
                  <p:spPr bwMode="auto">
                    <a:xfrm rot="1567040">
                      <a:off x="7626" y="2678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8" name="AutoShape 30" descr="Paper bag"/>
                    <p:cNvSpPr>
                      <a:spLocks noChangeArrowheads="1"/>
                    </p:cNvSpPr>
                    <p:nvPr/>
                  </p:nvSpPr>
                  <p:spPr bwMode="auto">
                    <a:xfrm rot="20032960" flipV="1">
                      <a:off x="6581" y="2679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9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40" y="2820"/>
                      <a:ext cx="656" cy="171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996" y="2820"/>
                      <a:ext cx="0" cy="41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00" y="4509"/>
                      <a:ext cx="1440" cy="313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2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585" y="6879"/>
                      <a:ext cx="346" cy="6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600" y="6895"/>
                      <a:ext cx="1396" cy="687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4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970" y="2788"/>
                      <a:ext cx="56" cy="4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5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06" y="2788"/>
                      <a:ext cx="2013" cy="4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6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590" y="7591"/>
                      <a:ext cx="117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7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434" y="2835"/>
                      <a:ext cx="1" cy="4058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sp>
                  <p:nvSpPr>
                    <p:cNvPr id="48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46" y="4530"/>
                      <a:ext cx="84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30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6360" y="6894"/>
                <a:ext cx="26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9120" y="14160"/>
              <a:ext cx="195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75"/>
                </a:cxn>
                <a:cxn ang="0">
                  <a:pos x="165" y="120"/>
                </a:cxn>
                <a:cxn ang="0">
                  <a:pos x="195" y="165"/>
                </a:cxn>
              </a:cxnLst>
              <a:rect l="0" t="0" r="r" b="b"/>
              <a:pathLst>
                <a:path w="195" h="165">
                  <a:moveTo>
                    <a:pt x="0" y="0"/>
                  </a:moveTo>
                  <a:cubicBezTo>
                    <a:pt x="40" y="25"/>
                    <a:pt x="87" y="42"/>
                    <a:pt x="120" y="75"/>
                  </a:cubicBezTo>
                  <a:cubicBezTo>
                    <a:pt x="135" y="90"/>
                    <a:pt x="151" y="104"/>
                    <a:pt x="165" y="120"/>
                  </a:cubicBezTo>
                  <a:cubicBezTo>
                    <a:pt x="177" y="134"/>
                    <a:pt x="195" y="165"/>
                    <a:pt x="195" y="16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6705" y="14850"/>
              <a:ext cx="214" cy="2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180"/>
                </a:cxn>
                <a:cxn ang="0">
                  <a:pos x="210" y="225"/>
                </a:cxn>
              </a:cxnLst>
              <a:rect l="0" t="0" r="r" b="b"/>
              <a:pathLst>
                <a:path w="214" h="229">
                  <a:moveTo>
                    <a:pt x="0" y="0"/>
                  </a:moveTo>
                  <a:cubicBezTo>
                    <a:pt x="65" y="98"/>
                    <a:pt x="17" y="32"/>
                    <a:pt x="165" y="180"/>
                  </a:cubicBezTo>
                  <a:cubicBezTo>
                    <a:pt x="214" y="229"/>
                    <a:pt x="172" y="225"/>
                    <a:pt x="210" y="22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7680" y="14865"/>
              <a:ext cx="169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95"/>
                </a:cxn>
                <a:cxn ang="0">
                  <a:pos x="165" y="255"/>
                </a:cxn>
              </a:cxnLst>
              <a:rect l="0" t="0" r="r" b="b"/>
              <a:pathLst>
                <a:path w="169" h="268">
                  <a:moveTo>
                    <a:pt x="0" y="0"/>
                  </a:moveTo>
                  <a:cubicBezTo>
                    <a:pt x="24" y="72"/>
                    <a:pt x="78" y="132"/>
                    <a:pt x="120" y="195"/>
                  </a:cubicBezTo>
                  <a:cubicBezTo>
                    <a:pt x="169" y="268"/>
                    <a:pt x="165" y="213"/>
                    <a:pt x="165" y="25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9345" y="10170"/>
              <a:ext cx="240" cy="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225"/>
                </a:cxn>
                <a:cxn ang="0">
                  <a:pos x="240" y="390"/>
                </a:cxn>
              </a:cxnLst>
              <a:rect l="0" t="0" r="r" b="b"/>
              <a:pathLst>
                <a:path w="240" h="390">
                  <a:moveTo>
                    <a:pt x="0" y="0"/>
                  </a:moveTo>
                  <a:cubicBezTo>
                    <a:pt x="49" y="73"/>
                    <a:pt x="98" y="155"/>
                    <a:pt x="150" y="225"/>
                  </a:cubicBezTo>
                  <a:cubicBezTo>
                    <a:pt x="186" y="272"/>
                    <a:pt x="240" y="326"/>
                    <a:pt x="24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4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Resultant using force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The resultant force R is obtained in magnitude and direction by adding the forces head-to-tail in any sequence i.e. forming the force polygon.</a:t>
            </a:r>
          </a:p>
          <a:p>
            <a:endParaRPr lang="en-US" dirty="0"/>
          </a:p>
        </p:txBody>
      </p:sp>
      <p:grpSp>
        <p:nvGrpSpPr>
          <p:cNvPr id="4" name="Group 22"/>
          <p:cNvGrpSpPr/>
          <p:nvPr/>
        </p:nvGrpSpPr>
        <p:grpSpPr>
          <a:xfrm>
            <a:off x="6324600" y="3657600"/>
            <a:ext cx="2071687" cy="1988413"/>
            <a:chOff x="6843713" y="3471863"/>
            <a:chExt cx="2071687" cy="1988413"/>
          </a:xfrm>
        </p:grpSpPr>
        <p:grpSp>
          <p:nvGrpSpPr>
            <p:cNvPr id="5" name="Group 8"/>
            <p:cNvGrpSpPr/>
            <p:nvPr/>
          </p:nvGrpSpPr>
          <p:grpSpPr>
            <a:xfrm>
              <a:off x="6999518" y="3962400"/>
              <a:ext cx="1747607" cy="1295400"/>
              <a:chOff x="6999518" y="3962400"/>
              <a:chExt cx="1747607" cy="12954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6896100" y="4686300"/>
                <a:ext cx="685800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7467600" y="4267200"/>
                <a:ext cx="457201" cy="31568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7924800" y="4267200"/>
                <a:ext cx="598715" cy="32657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4" name="Object 5"/>
              <p:cNvGraphicFramePr>
                <a:graphicFrameLocks noChangeAspect="1"/>
              </p:cNvGraphicFramePr>
              <p:nvPr/>
            </p:nvGraphicFramePr>
            <p:xfrm>
              <a:off x="6999518" y="4474024"/>
              <a:ext cx="312738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0" name="Equation" r:id="rId3" imgW="164880" imgH="241200" progId="Equation.3">
                      <p:embed/>
                    </p:oleObj>
                  </mc:Choice>
                  <mc:Fallback>
                    <p:oleObj name="Equation" r:id="rId3" imgW="1648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99518" y="4474024"/>
                            <a:ext cx="312738" cy="457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6"/>
              <p:cNvGraphicFramePr>
                <a:graphicFrameLocks noChangeAspect="1"/>
              </p:cNvGraphicFramePr>
              <p:nvPr/>
            </p:nvGraphicFramePr>
            <p:xfrm>
              <a:off x="7391400" y="3962400"/>
              <a:ext cx="336550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1" name="Equation" r:id="rId5" imgW="177480" imgH="241200" progId="Equation.3">
                      <p:embed/>
                    </p:oleObj>
                  </mc:Choice>
                  <mc:Fallback>
                    <p:oleObj name="Equation" r:id="rId5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91400" y="3962400"/>
                            <a:ext cx="336550" cy="457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7"/>
              <p:cNvGraphicFramePr>
                <a:graphicFrameLocks noChangeAspect="1"/>
              </p:cNvGraphicFramePr>
              <p:nvPr/>
            </p:nvGraphicFramePr>
            <p:xfrm>
              <a:off x="8153400" y="4038600"/>
              <a:ext cx="338138" cy="482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2" name="Equation" r:id="rId7" imgW="177480" imgH="253800" progId="Equation.3">
                      <p:embed/>
                    </p:oleObj>
                  </mc:Choice>
                  <mc:Fallback>
                    <p:oleObj name="Equation" r:id="rId7" imgW="17748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53400" y="4038600"/>
                            <a:ext cx="338138" cy="482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7" name="Straight Arrow Connector 16"/>
              <p:cNvCxnSpPr/>
              <p:nvPr/>
            </p:nvCxnSpPr>
            <p:spPr>
              <a:xfrm flipV="1">
                <a:off x="7010400" y="4572000"/>
                <a:ext cx="1524000" cy="68580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8" name="Object 8"/>
              <p:cNvGraphicFramePr>
                <a:graphicFrameLocks noChangeAspect="1"/>
              </p:cNvGraphicFramePr>
              <p:nvPr/>
            </p:nvGraphicFramePr>
            <p:xfrm>
              <a:off x="8458200" y="4572000"/>
              <a:ext cx="288925" cy="3857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3" name="Equation" r:id="rId9" imgW="152280" imgH="203040" progId="Equation.3">
                      <p:embed/>
                    </p:oleObj>
                  </mc:Choice>
                  <mc:Fallback>
                    <p:oleObj name="Equation" r:id="rId9" imgW="1522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58200" y="4572000"/>
                            <a:ext cx="288925" cy="3857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6" name="Straight Connector 5"/>
            <p:cNvCxnSpPr/>
            <p:nvPr/>
          </p:nvCxnSpPr>
          <p:spPr>
            <a:xfrm>
              <a:off x="7010400" y="5257800"/>
              <a:ext cx="1600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286500" y="4533900"/>
              <a:ext cx="1447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8610600" y="5094516"/>
            <a:ext cx="30480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4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0600" y="5094516"/>
                          <a:ext cx="30480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6843713" y="3471863"/>
            <a:ext cx="334962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5" name="Equation" r:id="rId13" imgW="139680" imgH="164880" progId="Equation.3">
                    <p:embed/>
                  </p:oleObj>
                </mc:Choice>
                <mc:Fallback>
                  <p:oleObj name="Equation" r:id="rId1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3713" y="3471863"/>
                          <a:ext cx="334962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511140" y="4931230"/>
            <a:ext cx="279400" cy="391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6" name="Equation" r:id="rId15" imgW="126720" imgH="177480" progId="Equation.3">
                    <p:embed/>
                  </p:oleObj>
                </mc:Choice>
                <mc:Fallback>
                  <p:oleObj name="Equation" r:id="rId1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1140" y="4931230"/>
                          <a:ext cx="279400" cy="391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24"/>
          <p:cNvGrpSpPr/>
          <p:nvPr/>
        </p:nvGrpSpPr>
        <p:grpSpPr>
          <a:xfrm>
            <a:off x="838200" y="3276600"/>
            <a:ext cx="3983038" cy="2590800"/>
            <a:chOff x="1676400" y="3733800"/>
            <a:chExt cx="3983038" cy="2590800"/>
          </a:xfrm>
        </p:grpSpPr>
        <p:sp>
          <p:nvSpPr>
            <p:cNvPr id="20" name="Freeform 19"/>
            <p:cNvSpPr/>
            <p:nvPr/>
          </p:nvSpPr>
          <p:spPr>
            <a:xfrm>
              <a:off x="2331035" y="4094687"/>
              <a:ext cx="3001116" cy="1533227"/>
            </a:xfrm>
            <a:custGeom>
              <a:avLst/>
              <a:gdLst>
                <a:gd name="connsiteX0" fmla="*/ 629879 w 3001116"/>
                <a:gd name="connsiteY0" fmla="*/ 150742 h 1533227"/>
                <a:gd name="connsiteX1" fmla="*/ 673422 w 3001116"/>
                <a:gd name="connsiteY1" fmla="*/ 128970 h 1533227"/>
                <a:gd name="connsiteX2" fmla="*/ 1609594 w 3001116"/>
                <a:gd name="connsiteY2" fmla="*/ 41884 h 1533227"/>
                <a:gd name="connsiteX3" fmla="*/ 1718451 w 3001116"/>
                <a:gd name="connsiteY3" fmla="*/ 52770 h 1533227"/>
                <a:gd name="connsiteX4" fmla="*/ 1772879 w 3001116"/>
                <a:gd name="connsiteY4" fmla="*/ 74542 h 1533227"/>
                <a:gd name="connsiteX5" fmla="*/ 1816422 w 3001116"/>
                <a:gd name="connsiteY5" fmla="*/ 85427 h 1533227"/>
                <a:gd name="connsiteX6" fmla="*/ 2132108 w 3001116"/>
                <a:gd name="connsiteY6" fmla="*/ 85427 h 1533227"/>
                <a:gd name="connsiteX7" fmla="*/ 2164765 w 3001116"/>
                <a:gd name="connsiteY7" fmla="*/ 107199 h 1533227"/>
                <a:gd name="connsiteX8" fmla="*/ 2230079 w 3001116"/>
                <a:gd name="connsiteY8" fmla="*/ 172513 h 1533227"/>
                <a:gd name="connsiteX9" fmla="*/ 2284508 w 3001116"/>
                <a:gd name="connsiteY9" fmla="*/ 183399 h 1533227"/>
                <a:gd name="connsiteX10" fmla="*/ 2393365 w 3001116"/>
                <a:gd name="connsiteY10" fmla="*/ 248713 h 1533227"/>
                <a:gd name="connsiteX11" fmla="*/ 2469565 w 3001116"/>
                <a:gd name="connsiteY11" fmla="*/ 281370 h 1533227"/>
                <a:gd name="connsiteX12" fmla="*/ 2534879 w 3001116"/>
                <a:gd name="connsiteY12" fmla="*/ 335799 h 1533227"/>
                <a:gd name="connsiteX13" fmla="*/ 2621965 w 3001116"/>
                <a:gd name="connsiteY13" fmla="*/ 390227 h 1533227"/>
                <a:gd name="connsiteX14" fmla="*/ 2643736 w 3001116"/>
                <a:gd name="connsiteY14" fmla="*/ 411999 h 1533227"/>
                <a:gd name="connsiteX15" fmla="*/ 2676394 w 3001116"/>
                <a:gd name="connsiteY15" fmla="*/ 422884 h 1533227"/>
                <a:gd name="connsiteX16" fmla="*/ 2785251 w 3001116"/>
                <a:gd name="connsiteY16" fmla="*/ 488199 h 1533227"/>
                <a:gd name="connsiteX17" fmla="*/ 2894108 w 3001116"/>
                <a:gd name="connsiteY17" fmla="*/ 531742 h 1533227"/>
                <a:gd name="connsiteX18" fmla="*/ 2970308 w 3001116"/>
                <a:gd name="connsiteY18" fmla="*/ 575284 h 1533227"/>
                <a:gd name="connsiteX19" fmla="*/ 2970308 w 3001116"/>
                <a:gd name="connsiteY19" fmla="*/ 814770 h 1533227"/>
                <a:gd name="connsiteX20" fmla="*/ 2926765 w 3001116"/>
                <a:gd name="connsiteY20" fmla="*/ 912742 h 1533227"/>
                <a:gd name="connsiteX21" fmla="*/ 2904994 w 3001116"/>
                <a:gd name="connsiteY21" fmla="*/ 988942 h 1533227"/>
                <a:gd name="connsiteX22" fmla="*/ 2894108 w 3001116"/>
                <a:gd name="connsiteY22" fmla="*/ 1021599 h 1533227"/>
                <a:gd name="connsiteX23" fmla="*/ 2861451 w 3001116"/>
                <a:gd name="connsiteY23" fmla="*/ 1054256 h 1533227"/>
                <a:gd name="connsiteX24" fmla="*/ 2828794 w 3001116"/>
                <a:gd name="connsiteY24" fmla="*/ 1152227 h 1533227"/>
                <a:gd name="connsiteX25" fmla="*/ 2719936 w 3001116"/>
                <a:gd name="connsiteY25" fmla="*/ 1250199 h 1533227"/>
                <a:gd name="connsiteX26" fmla="*/ 2676394 w 3001116"/>
                <a:gd name="connsiteY26" fmla="*/ 1271970 h 1533227"/>
                <a:gd name="connsiteX27" fmla="*/ 2643736 w 3001116"/>
                <a:gd name="connsiteY27" fmla="*/ 1293742 h 1533227"/>
                <a:gd name="connsiteX28" fmla="*/ 2545765 w 3001116"/>
                <a:gd name="connsiteY28" fmla="*/ 1315513 h 1533227"/>
                <a:gd name="connsiteX29" fmla="*/ 2480451 w 3001116"/>
                <a:gd name="connsiteY29" fmla="*/ 1337284 h 1533227"/>
                <a:gd name="connsiteX30" fmla="*/ 2447794 w 3001116"/>
                <a:gd name="connsiteY30" fmla="*/ 1359056 h 1533227"/>
                <a:gd name="connsiteX31" fmla="*/ 2404251 w 3001116"/>
                <a:gd name="connsiteY31" fmla="*/ 1369942 h 1533227"/>
                <a:gd name="connsiteX32" fmla="*/ 2371594 w 3001116"/>
                <a:gd name="connsiteY32" fmla="*/ 1380827 h 1533227"/>
                <a:gd name="connsiteX33" fmla="*/ 2284508 w 3001116"/>
                <a:gd name="connsiteY33" fmla="*/ 1402599 h 1533227"/>
                <a:gd name="connsiteX34" fmla="*/ 2251851 w 3001116"/>
                <a:gd name="connsiteY34" fmla="*/ 1413484 h 1533227"/>
                <a:gd name="connsiteX35" fmla="*/ 2208308 w 3001116"/>
                <a:gd name="connsiteY35" fmla="*/ 1435256 h 1533227"/>
                <a:gd name="connsiteX36" fmla="*/ 2142994 w 3001116"/>
                <a:gd name="connsiteY36" fmla="*/ 1446142 h 1533227"/>
                <a:gd name="connsiteX37" fmla="*/ 2077679 w 3001116"/>
                <a:gd name="connsiteY37" fmla="*/ 1467913 h 1533227"/>
                <a:gd name="connsiteX38" fmla="*/ 1870851 w 3001116"/>
                <a:gd name="connsiteY38" fmla="*/ 1500570 h 1533227"/>
                <a:gd name="connsiteX39" fmla="*/ 1805536 w 3001116"/>
                <a:gd name="connsiteY39" fmla="*/ 1511456 h 1533227"/>
                <a:gd name="connsiteX40" fmla="*/ 1587822 w 3001116"/>
                <a:gd name="connsiteY40" fmla="*/ 1533227 h 1533227"/>
                <a:gd name="connsiteX41" fmla="*/ 716965 w 3001116"/>
                <a:gd name="connsiteY41" fmla="*/ 1522342 h 1533227"/>
                <a:gd name="connsiteX42" fmla="*/ 629879 w 3001116"/>
                <a:gd name="connsiteY42" fmla="*/ 1500570 h 1533227"/>
                <a:gd name="connsiteX43" fmla="*/ 510136 w 3001116"/>
                <a:gd name="connsiteY43" fmla="*/ 1478799 h 1533227"/>
                <a:gd name="connsiteX44" fmla="*/ 466594 w 3001116"/>
                <a:gd name="connsiteY44" fmla="*/ 1467913 h 1533227"/>
                <a:gd name="connsiteX45" fmla="*/ 412165 w 3001116"/>
                <a:gd name="connsiteY45" fmla="*/ 1457027 h 1533227"/>
                <a:gd name="connsiteX46" fmla="*/ 346851 w 3001116"/>
                <a:gd name="connsiteY46" fmla="*/ 1435256 h 1533227"/>
                <a:gd name="connsiteX47" fmla="*/ 259765 w 3001116"/>
                <a:gd name="connsiteY47" fmla="*/ 1413484 h 1533227"/>
                <a:gd name="connsiteX48" fmla="*/ 183565 w 3001116"/>
                <a:gd name="connsiteY48" fmla="*/ 1380827 h 1533227"/>
                <a:gd name="connsiteX49" fmla="*/ 118251 w 3001116"/>
                <a:gd name="connsiteY49" fmla="*/ 1315513 h 1533227"/>
                <a:gd name="connsiteX50" fmla="*/ 74708 w 3001116"/>
                <a:gd name="connsiteY50" fmla="*/ 1282856 h 1533227"/>
                <a:gd name="connsiteX51" fmla="*/ 31165 w 3001116"/>
                <a:gd name="connsiteY51" fmla="*/ 1217542 h 1533227"/>
                <a:gd name="connsiteX52" fmla="*/ 31165 w 3001116"/>
                <a:gd name="connsiteY52" fmla="*/ 912742 h 1533227"/>
                <a:gd name="connsiteX53" fmla="*/ 52936 w 3001116"/>
                <a:gd name="connsiteY53" fmla="*/ 792999 h 1533227"/>
                <a:gd name="connsiteX54" fmla="*/ 74708 w 3001116"/>
                <a:gd name="connsiteY54" fmla="*/ 749456 h 1533227"/>
                <a:gd name="connsiteX55" fmla="*/ 96479 w 3001116"/>
                <a:gd name="connsiteY55" fmla="*/ 662370 h 1533227"/>
                <a:gd name="connsiteX56" fmla="*/ 140022 w 3001116"/>
                <a:gd name="connsiteY56" fmla="*/ 564399 h 1533227"/>
                <a:gd name="connsiteX57" fmla="*/ 172679 w 3001116"/>
                <a:gd name="connsiteY57" fmla="*/ 542627 h 1533227"/>
                <a:gd name="connsiteX58" fmla="*/ 216222 w 3001116"/>
                <a:gd name="connsiteY58" fmla="*/ 488199 h 1533227"/>
                <a:gd name="connsiteX59" fmla="*/ 237994 w 3001116"/>
                <a:gd name="connsiteY59" fmla="*/ 455542 h 1533227"/>
                <a:gd name="connsiteX60" fmla="*/ 270651 w 3001116"/>
                <a:gd name="connsiteY60" fmla="*/ 444656 h 1533227"/>
                <a:gd name="connsiteX61" fmla="*/ 335965 w 3001116"/>
                <a:gd name="connsiteY61" fmla="*/ 401113 h 1533227"/>
                <a:gd name="connsiteX62" fmla="*/ 423051 w 3001116"/>
                <a:gd name="connsiteY62" fmla="*/ 335799 h 1533227"/>
                <a:gd name="connsiteX63" fmla="*/ 466594 w 3001116"/>
                <a:gd name="connsiteY63" fmla="*/ 292256 h 1533227"/>
                <a:gd name="connsiteX64" fmla="*/ 477479 w 3001116"/>
                <a:gd name="connsiteY64" fmla="*/ 259599 h 1533227"/>
                <a:gd name="connsiteX65" fmla="*/ 510136 w 3001116"/>
                <a:gd name="connsiteY65" fmla="*/ 237827 h 1533227"/>
                <a:gd name="connsiteX66" fmla="*/ 553679 w 3001116"/>
                <a:gd name="connsiteY66" fmla="*/ 194284 h 1533227"/>
                <a:gd name="connsiteX67" fmla="*/ 575451 w 3001116"/>
                <a:gd name="connsiteY67" fmla="*/ 172513 h 1533227"/>
                <a:gd name="connsiteX68" fmla="*/ 608108 w 3001116"/>
                <a:gd name="connsiteY68" fmla="*/ 161627 h 1533227"/>
                <a:gd name="connsiteX69" fmla="*/ 629879 w 3001116"/>
                <a:gd name="connsiteY69" fmla="*/ 150742 h 153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001116" h="1533227">
                  <a:moveTo>
                    <a:pt x="629879" y="150742"/>
                  </a:moveTo>
                  <a:cubicBezTo>
                    <a:pt x="640765" y="145299"/>
                    <a:pt x="657838" y="133494"/>
                    <a:pt x="673422" y="128970"/>
                  </a:cubicBezTo>
                  <a:cubicBezTo>
                    <a:pt x="1117649" y="0"/>
                    <a:pt x="986624" y="52443"/>
                    <a:pt x="1609594" y="41884"/>
                  </a:cubicBezTo>
                  <a:cubicBezTo>
                    <a:pt x="1645880" y="45513"/>
                    <a:pt x="1682693" y="45618"/>
                    <a:pt x="1718451" y="52770"/>
                  </a:cubicBezTo>
                  <a:cubicBezTo>
                    <a:pt x="1737612" y="56602"/>
                    <a:pt x="1754341" y="68363"/>
                    <a:pt x="1772879" y="74542"/>
                  </a:cubicBezTo>
                  <a:cubicBezTo>
                    <a:pt x="1787072" y="79273"/>
                    <a:pt x="1801908" y="81799"/>
                    <a:pt x="1816422" y="85427"/>
                  </a:cubicBezTo>
                  <a:cubicBezTo>
                    <a:pt x="1948600" y="68906"/>
                    <a:pt x="1954094" y="63175"/>
                    <a:pt x="2132108" y="85427"/>
                  </a:cubicBezTo>
                  <a:cubicBezTo>
                    <a:pt x="2145090" y="87050"/>
                    <a:pt x="2154987" y="98507"/>
                    <a:pt x="2164765" y="107199"/>
                  </a:cubicBezTo>
                  <a:cubicBezTo>
                    <a:pt x="2187777" y="127654"/>
                    <a:pt x="2199888" y="166475"/>
                    <a:pt x="2230079" y="172513"/>
                  </a:cubicBezTo>
                  <a:lnTo>
                    <a:pt x="2284508" y="183399"/>
                  </a:lnTo>
                  <a:cubicBezTo>
                    <a:pt x="2320794" y="205170"/>
                    <a:pt x="2356624" y="227719"/>
                    <a:pt x="2393365" y="248713"/>
                  </a:cubicBezTo>
                  <a:cubicBezTo>
                    <a:pt x="2551956" y="339336"/>
                    <a:pt x="2347419" y="220295"/>
                    <a:pt x="2469565" y="281370"/>
                  </a:cubicBezTo>
                  <a:cubicBezTo>
                    <a:pt x="2524429" y="308803"/>
                    <a:pt x="2481913" y="297278"/>
                    <a:pt x="2534879" y="335799"/>
                  </a:cubicBezTo>
                  <a:cubicBezTo>
                    <a:pt x="2562564" y="355933"/>
                    <a:pt x="2597760" y="366021"/>
                    <a:pt x="2621965" y="390227"/>
                  </a:cubicBezTo>
                  <a:cubicBezTo>
                    <a:pt x="2629222" y="397484"/>
                    <a:pt x="2634935" y="406719"/>
                    <a:pt x="2643736" y="411999"/>
                  </a:cubicBezTo>
                  <a:cubicBezTo>
                    <a:pt x="2653576" y="417903"/>
                    <a:pt x="2666291" y="417444"/>
                    <a:pt x="2676394" y="422884"/>
                  </a:cubicBezTo>
                  <a:cubicBezTo>
                    <a:pt x="2713652" y="442946"/>
                    <a:pt x="2748510" y="467204"/>
                    <a:pt x="2785251" y="488199"/>
                  </a:cubicBezTo>
                  <a:cubicBezTo>
                    <a:pt x="2874242" y="539051"/>
                    <a:pt x="2778155" y="478225"/>
                    <a:pt x="2894108" y="531742"/>
                  </a:cubicBezTo>
                  <a:cubicBezTo>
                    <a:pt x="2920670" y="544001"/>
                    <a:pt x="2944908" y="560770"/>
                    <a:pt x="2970308" y="575284"/>
                  </a:cubicBezTo>
                  <a:cubicBezTo>
                    <a:pt x="3001116" y="667709"/>
                    <a:pt x="2993286" y="630950"/>
                    <a:pt x="2970308" y="814770"/>
                  </a:cubicBezTo>
                  <a:cubicBezTo>
                    <a:pt x="2967330" y="838596"/>
                    <a:pt x="2936663" y="889647"/>
                    <a:pt x="2926765" y="912742"/>
                  </a:cubicBezTo>
                  <a:cubicBezTo>
                    <a:pt x="2915576" y="938850"/>
                    <a:pt x="2912888" y="961311"/>
                    <a:pt x="2904994" y="988942"/>
                  </a:cubicBezTo>
                  <a:cubicBezTo>
                    <a:pt x="2901842" y="999975"/>
                    <a:pt x="2900473" y="1012052"/>
                    <a:pt x="2894108" y="1021599"/>
                  </a:cubicBezTo>
                  <a:cubicBezTo>
                    <a:pt x="2885569" y="1034408"/>
                    <a:pt x="2872337" y="1043370"/>
                    <a:pt x="2861451" y="1054256"/>
                  </a:cubicBezTo>
                  <a:cubicBezTo>
                    <a:pt x="2854234" y="1090337"/>
                    <a:pt x="2852830" y="1122182"/>
                    <a:pt x="2828794" y="1152227"/>
                  </a:cubicBezTo>
                  <a:cubicBezTo>
                    <a:pt x="2805046" y="1181912"/>
                    <a:pt x="2756058" y="1227623"/>
                    <a:pt x="2719936" y="1250199"/>
                  </a:cubicBezTo>
                  <a:cubicBezTo>
                    <a:pt x="2706175" y="1258799"/>
                    <a:pt x="2690483" y="1263919"/>
                    <a:pt x="2676394" y="1271970"/>
                  </a:cubicBezTo>
                  <a:cubicBezTo>
                    <a:pt x="2665034" y="1278461"/>
                    <a:pt x="2655438" y="1287891"/>
                    <a:pt x="2643736" y="1293742"/>
                  </a:cubicBezTo>
                  <a:cubicBezTo>
                    <a:pt x="2612595" y="1309312"/>
                    <a:pt x="2579203" y="1307153"/>
                    <a:pt x="2545765" y="1315513"/>
                  </a:cubicBezTo>
                  <a:cubicBezTo>
                    <a:pt x="2523501" y="1321079"/>
                    <a:pt x="2502222" y="1330027"/>
                    <a:pt x="2480451" y="1337284"/>
                  </a:cubicBezTo>
                  <a:cubicBezTo>
                    <a:pt x="2469565" y="1344541"/>
                    <a:pt x="2459819" y="1353902"/>
                    <a:pt x="2447794" y="1359056"/>
                  </a:cubicBezTo>
                  <a:cubicBezTo>
                    <a:pt x="2434043" y="1364950"/>
                    <a:pt x="2418636" y="1365832"/>
                    <a:pt x="2404251" y="1369942"/>
                  </a:cubicBezTo>
                  <a:cubicBezTo>
                    <a:pt x="2393218" y="1373094"/>
                    <a:pt x="2382664" y="1377808"/>
                    <a:pt x="2371594" y="1380827"/>
                  </a:cubicBezTo>
                  <a:cubicBezTo>
                    <a:pt x="2342726" y="1388700"/>
                    <a:pt x="2313376" y="1394726"/>
                    <a:pt x="2284508" y="1402599"/>
                  </a:cubicBezTo>
                  <a:cubicBezTo>
                    <a:pt x="2273438" y="1405618"/>
                    <a:pt x="2262398" y="1408964"/>
                    <a:pt x="2251851" y="1413484"/>
                  </a:cubicBezTo>
                  <a:cubicBezTo>
                    <a:pt x="2236935" y="1419876"/>
                    <a:pt x="2223851" y="1430593"/>
                    <a:pt x="2208308" y="1435256"/>
                  </a:cubicBezTo>
                  <a:cubicBezTo>
                    <a:pt x="2187167" y="1441598"/>
                    <a:pt x="2164407" y="1440789"/>
                    <a:pt x="2142994" y="1446142"/>
                  </a:cubicBezTo>
                  <a:cubicBezTo>
                    <a:pt x="2120730" y="1451708"/>
                    <a:pt x="2100347" y="1464334"/>
                    <a:pt x="2077679" y="1467913"/>
                  </a:cubicBezTo>
                  <a:lnTo>
                    <a:pt x="1870851" y="1500570"/>
                  </a:lnTo>
                  <a:cubicBezTo>
                    <a:pt x="1849056" y="1504057"/>
                    <a:pt x="1827473" y="1509018"/>
                    <a:pt x="1805536" y="1511456"/>
                  </a:cubicBezTo>
                  <a:cubicBezTo>
                    <a:pt x="1667731" y="1526768"/>
                    <a:pt x="1740288" y="1519367"/>
                    <a:pt x="1587822" y="1533227"/>
                  </a:cubicBezTo>
                  <a:cubicBezTo>
                    <a:pt x="1297536" y="1529599"/>
                    <a:pt x="1007105" y="1532233"/>
                    <a:pt x="716965" y="1522342"/>
                  </a:cubicBezTo>
                  <a:cubicBezTo>
                    <a:pt x="687060" y="1521323"/>
                    <a:pt x="659159" y="1506734"/>
                    <a:pt x="629879" y="1500570"/>
                  </a:cubicBezTo>
                  <a:cubicBezTo>
                    <a:pt x="590181" y="1492212"/>
                    <a:pt x="549917" y="1486755"/>
                    <a:pt x="510136" y="1478799"/>
                  </a:cubicBezTo>
                  <a:cubicBezTo>
                    <a:pt x="495466" y="1475865"/>
                    <a:pt x="481198" y="1471159"/>
                    <a:pt x="466594" y="1467913"/>
                  </a:cubicBezTo>
                  <a:cubicBezTo>
                    <a:pt x="448532" y="1463899"/>
                    <a:pt x="430015" y="1461895"/>
                    <a:pt x="412165" y="1457027"/>
                  </a:cubicBezTo>
                  <a:cubicBezTo>
                    <a:pt x="390025" y="1450989"/>
                    <a:pt x="368917" y="1441561"/>
                    <a:pt x="346851" y="1435256"/>
                  </a:cubicBezTo>
                  <a:cubicBezTo>
                    <a:pt x="318080" y="1427036"/>
                    <a:pt x="286528" y="1426865"/>
                    <a:pt x="259765" y="1413484"/>
                  </a:cubicBezTo>
                  <a:cubicBezTo>
                    <a:pt x="205959" y="1386582"/>
                    <a:pt x="231617" y="1396845"/>
                    <a:pt x="183565" y="1380827"/>
                  </a:cubicBezTo>
                  <a:cubicBezTo>
                    <a:pt x="161794" y="1359056"/>
                    <a:pt x="142883" y="1333986"/>
                    <a:pt x="118251" y="1315513"/>
                  </a:cubicBezTo>
                  <a:cubicBezTo>
                    <a:pt x="103737" y="1304627"/>
                    <a:pt x="86762" y="1296416"/>
                    <a:pt x="74708" y="1282856"/>
                  </a:cubicBezTo>
                  <a:cubicBezTo>
                    <a:pt x="57324" y="1263299"/>
                    <a:pt x="31165" y="1217542"/>
                    <a:pt x="31165" y="1217542"/>
                  </a:cubicBezTo>
                  <a:cubicBezTo>
                    <a:pt x="0" y="1092885"/>
                    <a:pt x="14639" y="1168881"/>
                    <a:pt x="31165" y="912742"/>
                  </a:cubicBezTo>
                  <a:cubicBezTo>
                    <a:pt x="32506" y="891953"/>
                    <a:pt x="42628" y="820488"/>
                    <a:pt x="52936" y="792999"/>
                  </a:cubicBezTo>
                  <a:cubicBezTo>
                    <a:pt x="58634" y="777805"/>
                    <a:pt x="67451" y="763970"/>
                    <a:pt x="74708" y="749456"/>
                  </a:cubicBezTo>
                  <a:cubicBezTo>
                    <a:pt x="96839" y="638805"/>
                    <a:pt x="74166" y="740469"/>
                    <a:pt x="96479" y="662370"/>
                  </a:cubicBezTo>
                  <a:cubicBezTo>
                    <a:pt x="109813" y="615699"/>
                    <a:pt x="103462" y="607052"/>
                    <a:pt x="140022" y="564399"/>
                  </a:cubicBezTo>
                  <a:cubicBezTo>
                    <a:pt x="148536" y="554466"/>
                    <a:pt x="163428" y="551878"/>
                    <a:pt x="172679" y="542627"/>
                  </a:cubicBezTo>
                  <a:cubicBezTo>
                    <a:pt x="189108" y="526198"/>
                    <a:pt x="202281" y="506786"/>
                    <a:pt x="216222" y="488199"/>
                  </a:cubicBezTo>
                  <a:cubicBezTo>
                    <a:pt x="224072" y="477733"/>
                    <a:pt x="227778" y="463715"/>
                    <a:pt x="237994" y="455542"/>
                  </a:cubicBezTo>
                  <a:cubicBezTo>
                    <a:pt x="246954" y="448374"/>
                    <a:pt x="260620" y="450229"/>
                    <a:pt x="270651" y="444656"/>
                  </a:cubicBezTo>
                  <a:cubicBezTo>
                    <a:pt x="293524" y="431949"/>
                    <a:pt x="315032" y="416812"/>
                    <a:pt x="335965" y="401113"/>
                  </a:cubicBezTo>
                  <a:cubicBezTo>
                    <a:pt x="364994" y="379342"/>
                    <a:pt x="397393" y="361457"/>
                    <a:pt x="423051" y="335799"/>
                  </a:cubicBezTo>
                  <a:lnTo>
                    <a:pt x="466594" y="292256"/>
                  </a:lnTo>
                  <a:cubicBezTo>
                    <a:pt x="470222" y="281370"/>
                    <a:pt x="470311" y="268559"/>
                    <a:pt x="477479" y="259599"/>
                  </a:cubicBezTo>
                  <a:cubicBezTo>
                    <a:pt x="485652" y="249383"/>
                    <a:pt x="500203" y="246341"/>
                    <a:pt x="510136" y="237827"/>
                  </a:cubicBezTo>
                  <a:cubicBezTo>
                    <a:pt x="525721" y="224469"/>
                    <a:pt x="539165" y="208798"/>
                    <a:pt x="553679" y="194284"/>
                  </a:cubicBezTo>
                  <a:cubicBezTo>
                    <a:pt x="560936" y="187027"/>
                    <a:pt x="565715" y="175759"/>
                    <a:pt x="575451" y="172513"/>
                  </a:cubicBezTo>
                  <a:cubicBezTo>
                    <a:pt x="586337" y="168884"/>
                    <a:pt x="597845" y="166759"/>
                    <a:pt x="608108" y="161627"/>
                  </a:cubicBezTo>
                  <a:lnTo>
                    <a:pt x="629879" y="150742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20" idx="7"/>
            </p:cNvCxnSpPr>
            <p:nvPr/>
          </p:nvCxnSpPr>
          <p:spPr>
            <a:xfrm flipV="1">
              <a:off x="4495799" y="3886200"/>
              <a:ext cx="457201" cy="3156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790700" y="5295900"/>
              <a:ext cx="6858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31"/>
            </p:cNvCxnSpPr>
            <p:nvPr/>
          </p:nvCxnSpPr>
          <p:spPr>
            <a:xfrm>
              <a:off x="4735285" y="5464629"/>
              <a:ext cx="598715" cy="3265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1676400" y="5867400"/>
            <a:ext cx="31282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7" name="Equation" r:id="rId17" imgW="164880" imgH="241200" progId="Equation.3">
                    <p:embed/>
                  </p:oleObj>
                </mc:Choice>
                <mc:Fallback>
                  <p:oleObj name="Equation" r:id="rId17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5867400"/>
                          <a:ext cx="312821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4941888" y="3733800"/>
            <a:ext cx="33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8" name="Equation" r:id="rId19" imgW="177480" imgH="241200" progId="Equation.3">
                    <p:embed/>
                  </p:oleObj>
                </mc:Choice>
                <mc:Fallback>
                  <p:oleObj name="Equation" r:id="rId19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1888" y="3733800"/>
                          <a:ext cx="33655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4"/>
            <p:cNvGraphicFramePr>
              <a:graphicFrameLocks noChangeAspect="1"/>
            </p:cNvGraphicFramePr>
            <p:nvPr/>
          </p:nvGraphicFramePr>
          <p:xfrm>
            <a:off x="5321300" y="5549900"/>
            <a:ext cx="338138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9" name="Equation" r:id="rId21" imgW="177480" imgH="253800" progId="Equation.3">
                    <p:embed/>
                  </p:oleObj>
                </mc:Choice>
                <mc:Fallback>
                  <p:oleObj name="Equation" r:id="rId21" imgW="1774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300" y="5549900"/>
                          <a:ext cx="338138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057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Resultant Calculation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600200"/>
            <a:ext cx="7401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any system of coplanar forces resultant </a:t>
            </a:r>
            <a:r>
              <a:rPr lang="en-US" i="1" dirty="0" smtClean="0"/>
              <a:t>R</a:t>
            </a:r>
            <a:r>
              <a:rPr lang="en-US" dirty="0" smtClean="0"/>
              <a:t> can be calculated using: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253837"/>
              </p:ext>
            </p:extLst>
          </p:nvPr>
        </p:nvGraphicFramePr>
        <p:xfrm>
          <a:off x="1306513" y="3657600"/>
          <a:ext cx="5464175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3111480" imgH="1218960" progId="Equation.3">
                  <p:embed/>
                </p:oleObj>
              </mc:Choice>
              <mc:Fallback>
                <p:oleObj name="Equation" r:id="rId3" imgW="31114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657600"/>
                        <a:ext cx="5464175" cy="214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71600" y="2286000"/>
          <a:ext cx="33004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1879560" imgH="457200" progId="Equation.3">
                  <p:embed/>
                </p:oleObj>
              </mc:Choice>
              <mc:Fallback>
                <p:oleObj name="Equation" r:id="rId5" imgW="1879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330041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44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8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Algebraic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can use algebra to obtain the resultant force and its line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action 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follows: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Choose a convenient reference point and move all forces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point (b).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2,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are the couples resulting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transfer of forces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2,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from their respective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original lines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action to lines of action through point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 all forces at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form the resultant force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 (c)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resultant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couple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(c).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 the line of action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requiring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have a moment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about point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(d). Note that Σ(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in (a) is equal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4595604" cy="224921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57045"/>
            <a:ext cx="4798063" cy="15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 of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moment of the resultant force about any point </a:t>
            </a:r>
            <a:r>
              <a:rPr lang="en-US" sz="2400" i="1" dirty="0" smtClean="0"/>
              <a:t>O</a:t>
            </a:r>
            <a:r>
              <a:rPr lang="en-US" sz="2400" dirty="0" smtClean="0"/>
              <a:t> equals the sum of the moments of the original forces of the system about the same point.</a:t>
            </a:r>
          </a:p>
          <a:p>
            <a:endParaRPr lang="en-US" dirty="0"/>
          </a:p>
        </p:txBody>
      </p:sp>
      <p:grpSp>
        <p:nvGrpSpPr>
          <p:cNvPr id="4" name="Group 42"/>
          <p:cNvGrpSpPr/>
          <p:nvPr/>
        </p:nvGrpSpPr>
        <p:grpSpPr>
          <a:xfrm>
            <a:off x="2590800" y="2438400"/>
            <a:ext cx="3983038" cy="2543175"/>
            <a:chOff x="990600" y="3605213"/>
            <a:chExt cx="3983038" cy="254317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605213"/>
              <a:ext cx="3983038" cy="2543175"/>
              <a:chOff x="1676400" y="3757613"/>
              <a:chExt cx="3983038" cy="2543175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331035" y="4094687"/>
                <a:ext cx="3001116" cy="1533227"/>
              </a:xfrm>
              <a:custGeom>
                <a:avLst/>
                <a:gdLst>
                  <a:gd name="connsiteX0" fmla="*/ 629879 w 3001116"/>
                  <a:gd name="connsiteY0" fmla="*/ 150742 h 1533227"/>
                  <a:gd name="connsiteX1" fmla="*/ 673422 w 3001116"/>
                  <a:gd name="connsiteY1" fmla="*/ 128970 h 1533227"/>
                  <a:gd name="connsiteX2" fmla="*/ 1609594 w 3001116"/>
                  <a:gd name="connsiteY2" fmla="*/ 41884 h 1533227"/>
                  <a:gd name="connsiteX3" fmla="*/ 1718451 w 3001116"/>
                  <a:gd name="connsiteY3" fmla="*/ 52770 h 1533227"/>
                  <a:gd name="connsiteX4" fmla="*/ 1772879 w 3001116"/>
                  <a:gd name="connsiteY4" fmla="*/ 74542 h 1533227"/>
                  <a:gd name="connsiteX5" fmla="*/ 1816422 w 3001116"/>
                  <a:gd name="connsiteY5" fmla="*/ 85427 h 1533227"/>
                  <a:gd name="connsiteX6" fmla="*/ 2132108 w 3001116"/>
                  <a:gd name="connsiteY6" fmla="*/ 85427 h 1533227"/>
                  <a:gd name="connsiteX7" fmla="*/ 2164765 w 3001116"/>
                  <a:gd name="connsiteY7" fmla="*/ 107199 h 1533227"/>
                  <a:gd name="connsiteX8" fmla="*/ 2230079 w 3001116"/>
                  <a:gd name="connsiteY8" fmla="*/ 172513 h 1533227"/>
                  <a:gd name="connsiteX9" fmla="*/ 2284508 w 3001116"/>
                  <a:gd name="connsiteY9" fmla="*/ 183399 h 1533227"/>
                  <a:gd name="connsiteX10" fmla="*/ 2393365 w 3001116"/>
                  <a:gd name="connsiteY10" fmla="*/ 248713 h 1533227"/>
                  <a:gd name="connsiteX11" fmla="*/ 2469565 w 3001116"/>
                  <a:gd name="connsiteY11" fmla="*/ 281370 h 1533227"/>
                  <a:gd name="connsiteX12" fmla="*/ 2534879 w 3001116"/>
                  <a:gd name="connsiteY12" fmla="*/ 335799 h 1533227"/>
                  <a:gd name="connsiteX13" fmla="*/ 2621965 w 3001116"/>
                  <a:gd name="connsiteY13" fmla="*/ 390227 h 1533227"/>
                  <a:gd name="connsiteX14" fmla="*/ 2643736 w 3001116"/>
                  <a:gd name="connsiteY14" fmla="*/ 411999 h 1533227"/>
                  <a:gd name="connsiteX15" fmla="*/ 2676394 w 3001116"/>
                  <a:gd name="connsiteY15" fmla="*/ 422884 h 1533227"/>
                  <a:gd name="connsiteX16" fmla="*/ 2785251 w 3001116"/>
                  <a:gd name="connsiteY16" fmla="*/ 488199 h 1533227"/>
                  <a:gd name="connsiteX17" fmla="*/ 2894108 w 3001116"/>
                  <a:gd name="connsiteY17" fmla="*/ 531742 h 1533227"/>
                  <a:gd name="connsiteX18" fmla="*/ 2970308 w 3001116"/>
                  <a:gd name="connsiteY18" fmla="*/ 575284 h 1533227"/>
                  <a:gd name="connsiteX19" fmla="*/ 2970308 w 3001116"/>
                  <a:gd name="connsiteY19" fmla="*/ 814770 h 1533227"/>
                  <a:gd name="connsiteX20" fmla="*/ 2926765 w 3001116"/>
                  <a:gd name="connsiteY20" fmla="*/ 912742 h 1533227"/>
                  <a:gd name="connsiteX21" fmla="*/ 2904994 w 3001116"/>
                  <a:gd name="connsiteY21" fmla="*/ 988942 h 1533227"/>
                  <a:gd name="connsiteX22" fmla="*/ 2894108 w 3001116"/>
                  <a:gd name="connsiteY22" fmla="*/ 1021599 h 1533227"/>
                  <a:gd name="connsiteX23" fmla="*/ 2861451 w 3001116"/>
                  <a:gd name="connsiteY23" fmla="*/ 1054256 h 1533227"/>
                  <a:gd name="connsiteX24" fmla="*/ 2828794 w 3001116"/>
                  <a:gd name="connsiteY24" fmla="*/ 1152227 h 1533227"/>
                  <a:gd name="connsiteX25" fmla="*/ 2719936 w 3001116"/>
                  <a:gd name="connsiteY25" fmla="*/ 1250199 h 1533227"/>
                  <a:gd name="connsiteX26" fmla="*/ 2676394 w 3001116"/>
                  <a:gd name="connsiteY26" fmla="*/ 1271970 h 1533227"/>
                  <a:gd name="connsiteX27" fmla="*/ 2643736 w 3001116"/>
                  <a:gd name="connsiteY27" fmla="*/ 1293742 h 1533227"/>
                  <a:gd name="connsiteX28" fmla="*/ 2545765 w 3001116"/>
                  <a:gd name="connsiteY28" fmla="*/ 1315513 h 1533227"/>
                  <a:gd name="connsiteX29" fmla="*/ 2480451 w 3001116"/>
                  <a:gd name="connsiteY29" fmla="*/ 1337284 h 1533227"/>
                  <a:gd name="connsiteX30" fmla="*/ 2447794 w 3001116"/>
                  <a:gd name="connsiteY30" fmla="*/ 1359056 h 1533227"/>
                  <a:gd name="connsiteX31" fmla="*/ 2404251 w 3001116"/>
                  <a:gd name="connsiteY31" fmla="*/ 1369942 h 1533227"/>
                  <a:gd name="connsiteX32" fmla="*/ 2371594 w 3001116"/>
                  <a:gd name="connsiteY32" fmla="*/ 1380827 h 1533227"/>
                  <a:gd name="connsiteX33" fmla="*/ 2284508 w 3001116"/>
                  <a:gd name="connsiteY33" fmla="*/ 1402599 h 1533227"/>
                  <a:gd name="connsiteX34" fmla="*/ 2251851 w 3001116"/>
                  <a:gd name="connsiteY34" fmla="*/ 1413484 h 1533227"/>
                  <a:gd name="connsiteX35" fmla="*/ 2208308 w 3001116"/>
                  <a:gd name="connsiteY35" fmla="*/ 1435256 h 1533227"/>
                  <a:gd name="connsiteX36" fmla="*/ 2142994 w 3001116"/>
                  <a:gd name="connsiteY36" fmla="*/ 1446142 h 1533227"/>
                  <a:gd name="connsiteX37" fmla="*/ 2077679 w 3001116"/>
                  <a:gd name="connsiteY37" fmla="*/ 1467913 h 1533227"/>
                  <a:gd name="connsiteX38" fmla="*/ 1870851 w 3001116"/>
                  <a:gd name="connsiteY38" fmla="*/ 1500570 h 1533227"/>
                  <a:gd name="connsiteX39" fmla="*/ 1805536 w 3001116"/>
                  <a:gd name="connsiteY39" fmla="*/ 1511456 h 1533227"/>
                  <a:gd name="connsiteX40" fmla="*/ 1587822 w 3001116"/>
                  <a:gd name="connsiteY40" fmla="*/ 1533227 h 1533227"/>
                  <a:gd name="connsiteX41" fmla="*/ 716965 w 3001116"/>
                  <a:gd name="connsiteY41" fmla="*/ 1522342 h 1533227"/>
                  <a:gd name="connsiteX42" fmla="*/ 629879 w 3001116"/>
                  <a:gd name="connsiteY42" fmla="*/ 1500570 h 1533227"/>
                  <a:gd name="connsiteX43" fmla="*/ 510136 w 3001116"/>
                  <a:gd name="connsiteY43" fmla="*/ 1478799 h 1533227"/>
                  <a:gd name="connsiteX44" fmla="*/ 466594 w 3001116"/>
                  <a:gd name="connsiteY44" fmla="*/ 1467913 h 1533227"/>
                  <a:gd name="connsiteX45" fmla="*/ 412165 w 3001116"/>
                  <a:gd name="connsiteY45" fmla="*/ 1457027 h 1533227"/>
                  <a:gd name="connsiteX46" fmla="*/ 346851 w 3001116"/>
                  <a:gd name="connsiteY46" fmla="*/ 1435256 h 1533227"/>
                  <a:gd name="connsiteX47" fmla="*/ 259765 w 3001116"/>
                  <a:gd name="connsiteY47" fmla="*/ 1413484 h 1533227"/>
                  <a:gd name="connsiteX48" fmla="*/ 183565 w 3001116"/>
                  <a:gd name="connsiteY48" fmla="*/ 1380827 h 1533227"/>
                  <a:gd name="connsiteX49" fmla="*/ 118251 w 3001116"/>
                  <a:gd name="connsiteY49" fmla="*/ 1315513 h 1533227"/>
                  <a:gd name="connsiteX50" fmla="*/ 74708 w 3001116"/>
                  <a:gd name="connsiteY50" fmla="*/ 1282856 h 1533227"/>
                  <a:gd name="connsiteX51" fmla="*/ 31165 w 3001116"/>
                  <a:gd name="connsiteY51" fmla="*/ 1217542 h 1533227"/>
                  <a:gd name="connsiteX52" fmla="*/ 31165 w 3001116"/>
                  <a:gd name="connsiteY52" fmla="*/ 912742 h 1533227"/>
                  <a:gd name="connsiteX53" fmla="*/ 52936 w 3001116"/>
                  <a:gd name="connsiteY53" fmla="*/ 792999 h 1533227"/>
                  <a:gd name="connsiteX54" fmla="*/ 74708 w 3001116"/>
                  <a:gd name="connsiteY54" fmla="*/ 749456 h 1533227"/>
                  <a:gd name="connsiteX55" fmla="*/ 96479 w 3001116"/>
                  <a:gd name="connsiteY55" fmla="*/ 662370 h 1533227"/>
                  <a:gd name="connsiteX56" fmla="*/ 140022 w 3001116"/>
                  <a:gd name="connsiteY56" fmla="*/ 564399 h 1533227"/>
                  <a:gd name="connsiteX57" fmla="*/ 172679 w 3001116"/>
                  <a:gd name="connsiteY57" fmla="*/ 542627 h 1533227"/>
                  <a:gd name="connsiteX58" fmla="*/ 216222 w 3001116"/>
                  <a:gd name="connsiteY58" fmla="*/ 488199 h 1533227"/>
                  <a:gd name="connsiteX59" fmla="*/ 237994 w 3001116"/>
                  <a:gd name="connsiteY59" fmla="*/ 455542 h 1533227"/>
                  <a:gd name="connsiteX60" fmla="*/ 270651 w 3001116"/>
                  <a:gd name="connsiteY60" fmla="*/ 444656 h 1533227"/>
                  <a:gd name="connsiteX61" fmla="*/ 335965 w 3001116"/>
                  <a:gd name="connsiteY61" fmla="*/ 401113 h 1533227"/>
                  <a:gd name="connsiteX62" fmla="*/ 423051 w 3001116"/>
                  <a:gd name="connsiteY62" fmla="*/ 335799 h 1533227"/>
                  <a:gd name="connsiteX63" fmla="*/ 466594 w 3001116"/>
                  <a:gd name="connsiteY63" fmla="*/ 292256 h 1533227"/>
                  <a:gd name="connsiteX64" fmla="*/ 477479 w 3001116"/>
                  <a:gd name="connsiteY64" fmla="*/ 259599 h 1533227"/>
                  <a:gd name="connsiteX65" fmla="*/ 510136 w 3001116"/>
                  <a:gd name="connsiteY65" fmla="*/ 237827 h 1533227"/>
                  <a:gd name="connsiteX66" fmla="*/ 553679 w 3001116"/>
                  <a:gd name="connsiteY66" fmla="*/ 194284 h 1533227"/>
                  <a:gd name="connsiteX67" fmla="*/ 575451 w 3001116"/>
                  <a:gd name="connsiteY67" fmla="*/ 172513 h 1533227"/>
                  <a:gd name="connsiteX68" fmla="*/ 608108 w 3001116"/>
                  <a:gd name="connsiteY68" fmla="*/ 161627 h 1533227"/>
                  <a:gd name="connsiteX69" fmla="*/ 629879 w 3001116"/>
                  <a:gd name="connsiteY69" fmla="*/ 150742 h 153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3001116" h="1533227">
                    <a:moveTo>
                      <a:pt x="629879" y="150742"/>
                    </a:moveTo>
                    <a:cubicBezTo>
                      <a:pt x="640765" y="145299"/>
                      <a:pt x="657838" y="133494"/>
                      <a:pt x="673422" y="128970"/>
                    </a:cubicBezTo>
                    <a:cubicBezTo>
                      <a:pt x="1117649" y="0"/>
                      <a:pt x="986624" y="52443"/>
                      <a:pt x="1609594" y="41884"/>
                    </a:cubicBezTo>
                    <a:cubicBezTo>
                      <a:pt x="1645880" y="45513"/>
                      <a:pt x="1682693" y="45618"/>
                      <a:pt x="1718451" y="52770"/>
                    </a:cubicBezTo>
                    <a:cubicBezTo>
                      <a:pt x="1737612" y="56602"/>
                      <a:pt x="1754341" y="68363"/>
                      <a:pt x="1772879" y="74542"/>
                    </a:cubicBezTo>
                    <a:cubicBezTo>
                      <a:pt x="1787072" y="79273"/>
                      <a:pt x="1801908" y="81799"/>
                      <a:pt x="1816422" y="85427"/>
                    </a:cubicBezTo>
                    <a:cubicBezTo>
                      <a:pt x="1948600" y="68906"/>
                      <a:pt x="1954094" y="63175"/>
                      <a:pt x="2132108" y="85427"/>
                    </a:cubicBezTo>
                    <a:cubicBezTo>
                      <a:pt x="2145090" y="87050"/>
                      <a:pt x="2154987" y="98507"/>
                      <a:pt x="2164765" y="107199"/>
                    </a:cubicBezTo>
                    <a:cubicBezTo>
                      <a:pt x="2187777" y="127654"/>
                      <a:pt x="2199888" y="166475"/>
                      <a:pt x="2230079" y="172513"/>
                    </a:cubicBezTo>
                    <a:lnTo>
                      <a:pt x="2284508" y="183399"/>
                    </a:lnTo>
                    <a:cubicBezTo>
                      <a:pt x="2320794" y="205170"/>
                      <a:pt x="2356624" y="227719"/>
                      <a:pt x="2393365" y="248713"/>
                    </a:cubicBezTo>
                    <a:cubicBezTo>
                      <a:pt x="2551956" y="339336"/>
                      <a:pt x="2347419" y="220295"/>
                      <a:pt x="2469565" y="281370"/>
                    </a:cubicBezTo>
                    <a:cubicBezTo>
                      <a:pt x="2524429" y="308803"/>
                      <a:pt x="2481913" y="297278"/>
                      <a:pt x="2534879" y="335799"/>
                    </a:cubicBezTo>
                    <a:cubicBezTo>
                      <a:pt x="2562564" y="355933"/>
                      <a:pt x="2597760" y="366021"/>
                      <a:pt x="2621965" y="390227"/>
                    </a:cubicBezTo>
                    <a:cubicBezTo>
                      <a:pt x="2629222" y="397484"/>
                      <a:pt x="2634935" y="406719"/>
                      <a:pt x="2643736" y="411999"/>
                    </a:cubicBezTo>
                    <a:cubicBezTo>
                      <a:pt x="2653576" y="417903"/>
                      <a:pt x="2666291" y="417444"/>
                      <a:pt x="2676394" y="422884"/>
                    </a:cubicBezTo>
                    <a:cubicBezTo>
                      <a:pt x="2713652" y="442946"/>
                      <a:pt x="2748510" y="467204"/>
                      <a:pt x="2785251" y="488199"/>
                    </a:cubicBezTo>
                    <a:cubicBezTo>
                      <a:pt x="2874242" y="539051"/>
                      <a:pt x="2778155" y="478225"/>
                      <a:pt x="2894108" y="531742"/>
                    </a:cubicBezTo>
                    <a:cubicBezTo>
                      <a:pt x="2920670" y="544001"/>
                      <a:pt x="2944908" y="560770"/>
                      <a:pt x="2970308" y="575284"/>
                    </a:cubicBezTo>
                    <a:cubicBezTo>
                      <a:pt x="3001116" y="667709"/>
                      <a:pt x="2993286" y="630950"/>
                      <a:pt x="2970308" y="814770"/>
                    </a:cubicBezTo>
                    <a:cubicBezTo>
                      <a:pt x="2967330" y="838596"/>
                      <a:pt x="2936663" y="889647"/>
                      <a:pt x="2926765" y="912742"/>
                    </a:cubicBezTo>
                    <a:cubicBezTo>
                      <a:pt x="2915576" y="938850"/>
                      <a:pt x="2912888" y="961311"/>
                      <a:pt x="2904994" y="988942"/>
                    </a:cubicBezTo>
                    <a:cubicBezTo>
                      <a:pt x="2901842" y="999975"/>
                      <a:pt x="2900473" y="1012052"/>
                      <a:pt x="2894108" y="1021599"/>
                    </a:cubicBezTo>
                    <a:cubicBezTo>
                      <a:pt x="2885569" y="1034408"/>
                      <a:pt x="2872337" y="1043370"/>
                      <a:pt x="2861451" y="1054256"/>
                    </a:cubicBezTo>
                    <a:cubicBezTo>
                      <a:pt x="2854234" y="1090337"/>
                      <a:pt x="2852830" y="1122182"/>
                      <a:pt x="2828794" y="1152227"/>
                    </a:cubicBezTo>
                    <a:cubicBezTo>
                      <a:pt x="2805046" y="1181912"/>
                      <a:pt x="2756058" y="1227623"/>
                      <a:pt x="2719936" y="1250199"/>
                    </a:cubicBezTo>
                    <a:cubicBezTo>
                      <a:pt x="2706175" y="1258799"/>
                      <a:pt x="2690483" y="1263919"/>
                      <a:pt x="2676394" y="1271970"/>
                    </a:cubicBezTo>
                    <a:cubicBezTo>
                      <a:pt x="2665034" y="1278461"/>
                      <a:pt x="2655438" y="1287891"/>
                      <a:pt x="2643736" y="1293742"/>
                    </a:cubicBezTo>
                    <a:cubicBezTo>
                      <a:pt x="2612595" y="1309312"/>
                      <a:pt x="2579203" y="1307153"/>
                      <a:pt x="2545765" y="1315513"/>
                    </a:cubicBezTo>
                    <a:cubicBezTo>
                      <a:pt x="2523501" y="1321079"/>
                      <a:pt x="2502222" y="1330027"/>
                      <a:pt x="2480451" y="1337284"/>
                    </a:cubicBezTo>
                    <a:cubicBezTo>
                      <a:pt x="2469565" y="1344541"/>
                      <a:pt x="2459819" y="1353902"/>
                      <a:pt x="2447794" y="1359056"/>
                    </a:cubicBezTo>
                    <a:cubicBezTo>
                      <a:pt x="2434043" y="1364950"/>
                      <a:pt x="2418636" y="1365832"/>
                      <a:pt x="2404251" y="1369942"/>
                    </a:cubicBezTo>
                    <a:cubicBezTo>
                      <a:pt x="2393218" y="1373094"/>
                      <a:pt x="2382664" y="1377808"/>
                      <a:pt x="2371594" y="1380827"/>
                    </a:cubicBezTo>
                    <a:cubicBezTo>
                      <a:pt x="2342726" y="1388700"/>
                      <a:pt x="2313376" y="1394726"/>
                      <a:pt x="2284508" y="1402599"/>
                    </a:cubicBezTo>
                    <a:cubicBezTo>
                      <a:pt x="2273438" y="1405618"/>
                      <a:pt x="2262398" y="1408964"/>
                      <a:pt x="2251851" y="1413484"/>
                    </a:cubicBezTo>
                    <a:cubicBezTo>
                      <a:pt x="2236935" y="1419876"/>
                      <a:pt x="2223851" y="1430593"/>
                      <a:pt x="2208308" y="1435256"/>
                    </a:cubicBezTo>
                    <a:cubicBezTo>
                      <a:pt x="2187167" y="1441598"/>
                      <a:pt x="2164407" y="1440789"/>
                      <a:pt x="2142994" y="1446142"/>
                    </a:cubicBezTo>
                    <a:cubicBezTo>
                      <a:pt x="2120730" y="1451708"/>
                      <a:pt x="2100347" y="1464334"/>
                      <a:pt x="2077679" y="1467913"/>
                    </a:cubicBezTo>
                    <a:lnTo>
                      <a:pt x="1870851" y="1500570"/>
                    </a:lnTo>
                    <a:cubicBezTo>
                      <a:pt x="1849056" y="1504057"/>
                      <a:pt x="1827473" y="1509018"/>
                      <a:pt x="1805536" y="1511456"/>
                    </a:cubicBezTo>
                    <a:cubicBezTo>
                      <a:pt x="1667731" y="1526768"/>
                      <a:pt x="1740288" y="1519367"/>
                      <a:pt x="1587822" y="1533227"/>
                    </a:cubicBezTo>
                    <a:cubicBezTo>
                      <a:pt x="1297536" y="1529599"/>
                      <a:pt x="1007105" y="1532233"/>
                      <a:pt x="716965" y="1522342"/>
                    </a:cubicBezTo>
                    <a:cubicBezTo>
                      <a:pt x="687060" y="1521323"/>
                      <a:pt x="659159" y="1506734"/>
                      <a:pt x="629879" y="1500570"/>
                    </a:cubicBezTo>
                    <a:cubicBezTo>
                      <a:pt x="590181" y="1492212"/>
                      <a:pt x="549917" y="1486755"/>
                      <a:pt x="510136" y="1478799"/>
                    </a:cubicBezTo>
                    <a:cubicBezTo>
                      <a:pt x="495466" y="1475865"/>
                      <a:pt x="481198" y="1471159"/>
                      <a:pt x="466594" y="1467913"/>
                    </a:cubicBezTo>
                    <a:cubicBezTo>
                      <a:pt x="448532" y="1463899"/>
                      <a:pt x="430015" y="1461895"/>
                      <a:pt x="412165" y="1457027"/>
                    </a:cubicBezTo>
                    <a:cubicBezTo>
                      <a:pt x="390025" y="1450989"/>
                      <a:pt x="368917" y="1441561"/>
                      <a:pt x="346851" y="1435256"/>
                    </a:cubicBezTo>
                    <a:cubicBezTo>
                      <a:pt x="318080" y="1427036"/>
                      <a:pt x="286528" y="1426865"/>
                      <a:pt x="259765" y="1413484"/>
                    </a:cubicBezTo>
                    <a:cubicBezTo>
                      <a:pt x="205959" y="1386582"/>
                      <a:pt x="231617" y="1396845"/>
                      <a:pt x="183565" y="1380827"/>
                    </a:cubicBezTo>
                    <a:cubicBezTo>
                      <a:pt x="161794" y="1359056"/>
                      <a:pt x="142883" y="1333986"/>
                      <a:pt x="118251" y="1315513"/>
                    </a:cubicBezTo>
                    <a:cubicBezTo>
                      <a:pt x="103737" y="1304627"/>
                      <a:pt x="86762" y="1296416"/>
                      <a:pt x="74708" y="1282856"/>
                    </a:cubicBezTo>
                    <a:cubicBezTo>
                      <a:pt x="57324" y="1263299"/>
                      <a:pt x="31165" y="1217542"/>
                      <a:pt x="31165" y="1217542"/>
                    </a:cubicBezTo>
                    <a:cubicBezTo>
                      <a:pt x="0" y="1092885"/>
                      <a:pt x="14639" y="1168881"/>
                      <a:pt x="31165" y="912742"/>
                    </a:cubicBezTo>
                    <a:cubicBezTo>
                      <a:pt x="32506" y="891953"/>
                      <a:pt x="42628" y="820488"/>
                      <a:pt x="52936" y="792999"/>
                    </a:cubicBezTo>
                    <a:cubicBezTo>
                      <a:pt x="58634" y="777805"/>
                      <a:pt x="67451" y="763970"/>
                      <a:pt x="74708" y="749456"/>
                    </a:cubicBezTo>
                    <a:cubicBezTo>
                      <a:pt x="96839" y="638805"/>
                      <a:pt x="74166" y="740469"/>
                      <a:pt x="96479" y="662370"/>
                    </a:cubicBezTo>
                    <a:cubicBezTo>
                      <a:pt x="109813" y="615699"/>
                      <a:pt x="103462" y="607052"/>
                      <a:pt x="140022" y="564399"/>
                    </a:cubicBezTo>
                    <a:cubicBezTo>
                      <a:pt x="148536" y="554466"/>
                      <a:pt x="163428" y="551878"/>
                      <a:pt x="172679" y="542627"/>
                    </a:cubicBezTo>
                    <a:cubicBezTo>
                      <a:pt x="189108" y="526198"/>
                      <a:pt x="202281" y="506786"/>
                      <a:pt x="216222" y="488199"/>
                    </a:cubicBezTo>
                    <a:cubicBezTo>
                      <a:pt x="224072" y="477733"/>
                      <a:pt x="227778" y="463715"/>
                      <a:pt x="237994" y="455542"/>
                    </a:cubicBezTo>
                    <a:cubicBezTo>
                      <a:pt x="246954" y="448374"/>
                      <a:pt x="260620" y="450229"/>
                      <a:pt x="270651" y="444656"/>
                    </a:cubicBezTo>
                    <a:cubicBezTo>
                      <a:pt x="293524" y="431949"/>
                      <a:pt x="315032" y="416812"/>
                      <a:pt x="335965" y="401113"/>
                    </a:cubicBezTo>
                    <a:cubicBezTo>
                      <a:pt x="364994" y="379342"/>
                      <a:pt x="397393" y="361457"/>
                      <a:pt x="423051" y="335799"/>
                    </a:cubicBezTo>
                    <a:lnTo>
                      <a:pt x="466594" y="292256"/>
                    </a:lnTo>
                    <a:cubicBezTo>
                      <a:pt x="470222" y="281370"/>
                      <a:pt x="470311" y="268559"/>
                      <a:pt x="477479" y="259599"/>
                    </a:cubicBezTo>
                    <a:cubicBezTo>
                      <a:pt x="485652" y="249383"/>
                      <a:pt x="500203" y="246341"/>
                      <a:pt x="510136" y="237827"/>
                    </a:cubicBezTo>
                    <a:cubicBezTo>
                      <a:pt x="525721" y="224469"/>
                      <a:pt x="539165" y="208798"/>
                      <a:pt x="553679" y="194284"/>
                    </a:cubicBezTo>
                    <a:cubicBezTo>
                      <a:pt x="560936" y="187027"/>
                      <a:pt x="565715" y="175759"/>
                      <a:pt x="575451" y="172513"/>
                    </a:cubicBezTo>
                    <a:cubicBezTo>
                      <a:pt x="586337" y="168884"/>
                      <a:pt x="597845" y="166759"/>
                      <a:pt x="608108" y="161627"/>
                    </a:cubicBezTo>
                    <a:lnTo>
                      <a:pt x="629879" y="150742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>
                <a:stCxn id="11" idx="7"/>
              </p:cNvCxnSpPr>
              <p:nvPr/>
            </p:nvCxnSpPr>
            <p:spPr>
              <a:xfrm flipV="1">
                <a:off x="4495799" y="3886200"/>
                <a:ext cx="457201" cy="31568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1790700" y="5295900"/>
                <a:ext cx="685800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1" idx="31"/>
              </p:cNvCxnSpPr>
              <p:nvPr/>
            </p:nvCxnSpPr>
            <p:spPr>
              <a:xfrm>
                <a:off x="4735285" y="5464629"/>
                <a:ext cx="598715" cy="32657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" name="Object 14"/>
              <p:cNvGraphicFramePr>
                <a:graphicFrameLocks noChangeAspect="1"/>
              </p:cNvGraphicFramePr>
              <p:nvPr/>
            </p:nvGraphicFramePr>
            <p:xfrm>
              <a:off x="1676400" y="5891213"/>
              <a:ext cx="312738" cy="4095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8" name="Equation" r:id="rId3" imgW="164880" imgH="215640" progId="Equation.3">
                      <p:embed/>
                    </p:oleObj>
                  </mc:Choice>
                  <mc:Fallback>
                    <p:oleObj name="Equation" r:id="rId3" imgW="164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6400" y="5891213"/>
                            <a:ext cx="312738" cy="4095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3"/>
              <p:cNvGraphicFramePr>
                <a:graphicFrameLocks noChangeAspect="1"/>
              </p:cNvGraphicFramePr>
              <p:nvPr/>
            </p:nvGraphicFramePr>
            <p:xfrm>
              <a:off x="4941888" y="3757613"/>
              <a:ext cx="336550" cy="4079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9" name="Equation" r:id="rId5" imgW="177480" imgH="215640" progId="Equation.3">
                      <p:embed/>
                    </p:oleObj>
                  </mc:Choice>
                  <mc:Fallback>
                    <p:oleObj name="Equation" r:id="rId5" imgW="1774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41888" y="3757613"/>
                            <a:ext cx="336550" cy="4079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5321300" y="5573713"/>
              <a:ext cx="338138" cy="434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0" name="Equation" r:id="rId7" imgW="177480" imgH="228600" progId="Equation.3">
                      <p:embed/>
                    </p:oleObj>
                  </mc:Choice>
                  <mc:Fallback>
                    <p:oleObj name="Equation" r:id="rId7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1300" y="5573713"/>
                            <a:ext cx="338138" cy="4349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" name="Oval 5"/>
            <p:cNvSpPr/>
            <p:nvPr/>
          </p:nvSpPr>
          <p:spPr>
            <a:xfrm>
              <a:off x="3189534" y="4659076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200400" y="4724400"/>
            <a:ext cx="1524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" name="Equation" r:id="rId9" imgW="152280" imgH="177480" progId="Equation.3">
                    <p:embed/>
                  </p:oleObj>
                </mc:Choice>
                <mc:Fallback>
                  <p:oleObj name="Equation" r:id="rId9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4724400"/>
                          <a:ext cx="1524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 rot="10800000" flipV="1">
              <a:off x="2895600" y="4060372"/>
              <a:ext cx="903514" cy="587828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1513112" y="4278088"/>
              <a:ext cx="914400" cy="60960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1" idx="31"/>
            </p:cNvCxnSpPr>
            <p:nvPr/>
          </p:nvCxnSpPr>
          <p:spPr>
            <a:xfrm flipH="1" flipV="1">
              <a:off x="2895600" y="4648200"/>
              <a:ext cx="1153885" cy="664029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685800" y="5105400"/>
          <a:ext cx="76200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11" imgW="4813200" imgH="672840" progId="Equation.3">
                  <p:embed/>
                </p:oleObj>
              </mc:Choice>
              <mc:Fallback>
                <p:oleObj name="Equation" r:id="rId11" imgW="48132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762000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6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For the loaded system shown in the figure:</a:t>
            </a:r>
            <a:endParaRPr lang="en-US" sz="2000" b="1" dirty="0" smtClean="0"/>
          </a:p>
          <a:p>
            <a:pPr lvl="0"/>
            <a:r>
              <a:rPr lang="en-GB" sz="2000" b="1" dirty="0" smtClean="0">
                <a:solidFill>
                  <a:srgbClr val="002060"/>
                </a:solidFill>
              </a:rPr>
              <a:t>1. Replace the three forces and two couples by a single force </a:t>
            </a:r>
            <a:r>
              <a:rPr lang="en-GB" sz="2000" b="1" i="1" dirty="0" smtClean="0">
                <a:solidFill>
                  <a:srgbClr val="002060"/>
                </a:solidFill>
              </a:rPr>
              <a:t>R </a:t>
            </a:r>
            <a:r>
              <a:rPr lang="en-GB" sz="2000" b="1" dirty="0" smtClean="0">
                <a:solidFill>
                  <a:srgbClr val="002060"/>
                </a:solidFill>
              </a:rPr>
              <a:t>and moment </a:t>
            </a:r>
            <a:r>
              <a:rPr lang="en-GB" sz="2000" b="1" i="1" dirty="0" smtClean="0">
                <a:solidFill>
                  <a:srgbClr val="002060"/>
                </a:solidFill>
              </a:rPr>
              <a:t>M</a:t>
            </a:r>
            <a:r>
              <a:rPr lang="en-GB" sz="2000" b="1" dirty="0" smtClean="0">
                <a:solidFill>
                  <a:srgbClr val="002060"/>
                </a:solidFill>
              </a:rPr>
              <a:t> about point </a:t>
            </a:r>
            <a:r>
              <a:rPr lang="en-GB" sz="2000" b="1" i="1" dirty="0" smtClean="0">
                <a:solidFill>
                  <a:srgbClr val="002060"/>
                </a:solidFill>
              </a:rPr>
              <a:t>O.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lvl="0"/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2. Determine the direction of 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R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3. Sketch the resultant force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 that represents the force-couple system alone and find its intersection with the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- and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y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-axes.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19400" y="3429000"/>
            <a:ext cx="4267200" cy="2940050"/>
            <a:chOff x="4939" y="1704"/>
            <a:chExt cx="6220" cy="4272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943" y="2733"/>
              <a:ext cx="3924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0187" y="2905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0084" y="230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rot="-5400000">
              <a:off x="7067" y="3980"/>
              <a:ext cx="1675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AutoShape 12"/>
            <p:cNvCxnSpPr>
              <a:cxnSpLocks noChangeShapeType="1"/>
            </p:cNvCxnSpPr>
            <p:nvPr/>
          </p:nvCxnSpPr>
          <p:spPr bwMode="auto">
            <a:xfrm>
              <a:off x="6930" y="203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3"/>
            <p:cNvCxnSpPr>
              <a:cxnSpLocks noChangeShapeType="1"/>
            </p:cNvCxnSpPr>
            <p:nvPr/>
          </p:nvCxnSpPr>
          <p:spPr bwMode="auto">
            <a:xfrm rot="12600000">
              <a:off x="10052" y="2091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12" name="AutoShape 14"/>
            <p:cNvCxnSpPr>
              <a:cxnSpLocks noChangeShapeType="1"/>
            </p:cNvCxnSpPr>
            <p:nvPr/>
          </p:nvCxnSpPr>
          <p:spPr bwMode="auto">
            <a:xfrm>
              <a:off x="7925" y="2131"/>
              <a:ext cx="5" cy="3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AutoShape 15"/>
            <p:cNvCxnSpPr>
              <a:cxnSpLocks noChangeShapeType="1"/>
            </p:cNvCxnSpPr>
            <p:nvPr/>
          </p:nvCxnSpPr>
          <p:spPr bwMode="auto">
            <a:xfrm>
              <a:off x="6033" y="3982"/>
              <a:ext cx="30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6"/>
            <p:cNvCxnSpPr>
              <a:cxnSpLocks noChangeShapeType="1"/>
            </p:cNvCxnSpPr>
            <p:nvPr/>
          </p:nvCxnSpPr>
          <p:spPr bwMode="auto">
            <a:xfrm rot="5400000" flipH="1">
              <a:off x="5598" y="280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grpSp>
          <p:nvGrpSpPr>
            <p:cNvPr id="15" name="Group 17"/>
            <p:cNvGrpSpPr>
              <a:grpSpLocks/>
            </p:cNvGrpSpPr>
            <p:nvPr/>
          </p:nvGrpSpPr>
          <p:grpSpPr bwMode="auto">
            <a:xfrm flipV="1">
              <a:off x="7553" y="3684"/>
              <a:ext cx="716" cy="591"/>
              <a:chOff x="8839" y="5842"/>
              <a:chExt cx="837" cy="722"/>
            </a:xfrm>
          </p:grpSpPr>
          <p:sp>
            <p:nvSpPr>
              <p:cNvPr id="59" name="Arc 18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0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61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7886" y="3932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8325" y="2034"/>
              <a:ext cx="1321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 rot="5400000">
              <a:off x="7606" y="5015"/>
              <a:ext cx="584" cy="456"/>
              <a:chOff x="8839" y="5842"/>
              <a:chExt cx="837" cy="722"/>
            </a:xfrm>
          </p:grpSpPr>
          <p:sp>
            <p:nvSpPr>
              <p:cNvPr id="56" name="Arc 24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58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9" name="Oval 27"/>
            <p:cNvSpPr>
              <a:spLocks noChangeArrowheads="1"/>
            </p:cNvSpPr>
            <p:nvPr/>
          </p:nvSpPr>
          <p:spPr bwMode="auto">
            <a:xfrm>
              <a:off x="7879" y="5198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AutoShape 28"/>
            <p:cNvCxnSpPr>
              <a:cxnSpLocks noChangeShapeType="1"/>
            </p:cNvCxnSpPr>
            <p:nvPr/>
          </p:nvCxnSpPr>
          <p:spPr bwMode="auto">
            <a:xfrm>
              <a:off x="10273" y="3569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AutoShape 29"/>
            <p:cNvCxnSpPr>
              <a:cxnSpLocks noChangeShapeType="1"/>
            </p:cNvCxnSpPr>
            <p:nvPr/>
          </p:nvCxnSpPr>
          <p:spPr bwMode="auto">
            <a:xfrm flipV="1">
              <a:off x="9867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30"/>
            <p:cNvCxnSpPr>
              <a:cxnSpLocks noChangeShapeType="1"/>
            </p:cNvCxnSpPr>
            <p:nvPr/>
          </p:nvCxnSpPr>
          <p:spPr bwMode="auto">
            <a:xfrm>
              <a:off x="8460" y="5246"/>
              <a:ext cx="234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31"/>
            <p:cNvCxnSpPr>
              <a:cxnSpLocks noChangeShapeType="1"/>
            </p:cNvCxnSpPr>
            <p:nvPr/>
          </p:nvCxnSpPr>
          <p:spPr bwMode="auto">
            <a:xfrm>
              <a:off x="10273" y="3982"/>
              <a:ext cx="0" cy="12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" name="AutoShape 32"/>
            <p:cNvCxnSpPr>
              <a:cxnSpLocks noChangeShapeType="1"/>
            </p:cNvCxnSpPr>
            <p:nvPr/>
          </p:nvCxnSpPr>
          <p:spPr bwMode="auto">
            <a:xfrm rot="5400000" flipV="1">
              <a:off x="10355" y="3118"/>
              <a:ext cx="0" cy="9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33"/>
            <p:cNvCxnSpPr>
              <a:cxnSpLocks noChangeShapeType="1"/>
            </p:cNvCxnSpPr>
            <p:nvPr/>
          </p:nvCxnSpPr>
          <p:spPr bwMode="auto">
            <a:xfrm flipV="1">
              <a:off x="9904" y="2752"/>
              <a:ext cx="7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34"/>
            <p:cNvCxnSpPr>
              <a:cxnSpLocks noChangeShapeType="1"/>
            </p:cNvCxnSpPr>
            <p:nvPr/>
          </p:nvCxnSpPr>
          <p:spPr bwMode="auto">
            <a:xfrm>
              <a:off x="10273" y="2763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7" name="AutoShape 35"/>
            <p:cNvCxnSpPr>
              <a:cxnSpLocks noChangeShapeType="1"/>
            </p:cNvCxnSpPr>
            <p:nvPr/>
          </p:nvCxnSpPr>
          <p:spPr bwMode="auto">
            <a:xfrm>
              <a:off x="6049" y="3154"/>
              <a:ext cx="4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36"/>
            <p:cNvCxnSpPr>
              <a:cxnSpLocks noChangeShapeType="1"/>
            </p:cNvCxnSpPr>
            <p:nvPr/>
          </p:nvCxnSpPr>
          <p:spPr bwMode="auto">
            <a:xfrm>
              <a:off x="6209" y="2735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10192" y="3567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0187" y="442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AutoShape 39"/>
            <p:cNvCxnSpPr>
              <a:cxnSpLocks noChangeShapeType="1"/>
            </p:cNvCxnSpPr>
            <p:nvPr/>
          </p:nvCxnSpPr>
          <p:spPr bwMode="auto">
            <a:xfrm>
              <a:off x="5943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5953" y="201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AutoShape 41"/>
            <p:cNvCxnSpPr>
              <a:cxnSpLocks noChangeShapeType="1"/>
            </p:cNvCxnSpPr>
            <p:nvPr/>
          </p:nvCxnSpPr>
          <p:spPr bwMode="auto">
            <a:xfrm rot="-5400000">
              <a:off x="7896" y="5449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34" name="AutoShape 42"/>
            <p:cNvCxnSpPr>
              <a:cxnSpLocks noChangeShapeType="1"/>
            </p:cNvCxnSpPr>
            <p:nvPr/>
          </p:nvCxnSpPr>
          <p:spPr bwMode="auto">
            <a:xfrm flipV="1">
              <a:off x="7486" y="5616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7417" y="547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44"/>
            <p:cNvSpPr txBox="1">
              <a:spLocks noChangeArrowheads="1"/>
            </p:cNvSpPr>
            <p:nvPr/>
          </p:nvSpPr>
          <p:spPr bwMode="auto">
            <a:xfrm>
              <a:off x="10010" y="1796"/>
              <a:ext cx="849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5"/>
            <p:cNvSpPr txBox="1">
              <a:spLocks noChangeArrowheads="1"/>
            </p:cNvSpPr>
            <p:nvPr/>
          </p:nvSpPr>
          <p:spPr bwMode="auto">
            <a:xfrm>
              <a:off x="4939" y="3162"/>
              <a:ext cx="113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110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46"/>
            <p:cNvSpPr txBox="1">
              <a:spLocks noChangeArrowheads="1"/>
            </p:cNvSpPr>
            <p:nvPr/>
          </p:nvSpPr>
          <p:spPr bwMode="auto">
            <a:xfrm>
              <a:off x="6577" y="1704"/>
              <a:ext cx="89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7"/>
            <p:cNvSpPr txBox="1">
              <a:spLocks noChangeArrowheads="1"/>
            </p:cNvSpPr>
            <p:nvPr/>
          </p:nvSpPr>
          <p:spPr bwMode="auto">
            <a:xfrm>
              <a:off x="7934" y="5198"/>
              <a:ext cx="1323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2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48"/>
            <p:cNvSpPr txBox="1">
              <a:spLocks noChangeArrowheads="1"/>
            </p:cNvSpPr>
            <p:nvPr/>
          </p:nvSpPr>
          <p:spPr bwMode="auto">
            <a:xfrm>
              <a:off x="8031" y="3983"/>
              <a:ext cx="120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49"/>
            <p:cNvSpPr txBox="1">
              <a:spLocks noChangeArrowheads="1"/>
            </p:cNvSpPr>
            <p:nvPr/>
          </p:nvSpPr>
          <p:spPr bwMode="auto">
            <a:xfrm>
              <a:off x="8911" y="374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50"/>
            <p:cNvSpPr txBox="1">
              <a:spLocks noChangeArrowheads="1"/>
            </p:cNvSpPr>
            <p:nvPr/>
          </p:nvSpPr>
          <p:spPr bwMode="auto">
            <a:xfrm>
              <a:off x="7766" y="1759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51"/>
            <p:cNvSpPr txBox="1">
              <a:spLocks noChangeArrowheads="1"/>
            </p:cNvSpPr>
            <p:nvPr/>
          </p:nvSpPr>
          <p:spPr bwMode="auto">
            <a:xfrm>
              <a:off x="7544" y="389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52"/>
            <p:cNvSpPr>
              <a:spLocks/>
            </p:cNvSpPr>
            <p:nvPr/>
          </p:nvSpPr>
          <p:spPr bwMode="auto">
            <a:xfrm>
              <a:off x="10044" y="2474"/>
              <a:ext cx="180" cy="2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22"/>
                </a:cxn>
                <a:cxn ang="0">
                  <a:pos x="180" y="272"/>
                </a:cxn>
              </a:cxnLst>
              <a:rect l="0" t="0" r="r" b="b"/>
              <a:pathLst>
                <a:path w="180" h="272">
                  <a:moveTo>
                    <a:pt x="0" y="2"/>
                  </a:moveTo>
                  <a:cubicBezTo>
                    <a:pt x="34" y="8"/>
                    <a:pt x="74" y="0"/>
                    <a:pt x="100" y="22"/>
                  </a:cubicBezTo>
                  <a:cubicBezTo>
                    <a:pt x="173" y="86"/>
                    <a:pt x="180" y="184"/>
                    <a:pt x="180" y="27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 Box 53"/>
            <p:cNvSpPr txBox="1">
              <a:spLocks noChangeArrowheads="1"/>
            </p:cNvSpPr>
            <p:nvPr/>
          </p:nvSpPr>
          <p:spPr bwMode="auto">
            <a:xfrm>
              <a:off x="7568" y="4935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AutoShape 54"/>
            <p:cNvCxnSpPr>
              <a:cxnSpLocks noChangeShapeType="1"/>
            </p:cNvCxnSpPr>
            <p:nvPr/>
          </p:nvCxnSpPr>
          <p:spPr bwMode="auto">
            <a:xfrm>
              <a:off x="7486" y="3571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" name="AutoShape 55"/>
            <p:cNvCxnSpPr>
              <a:cxnSpLocks noChangeShapeType="1"/>
            </p:cNvCxnSpPr>
            <p:nvPr/>
          </p:nvCxnSpPr>
          <p:spPr bwMode="auto">
            <a:xfrm>
              <a:off x="8316" y="3573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56"/>
            <p:cNvCxnSpPr>
              <a:cxnSpLocks noChangeShapeType="1"/>
            </p:cNvCxnSpPr>
            <p:nvPr/>
          </p:nvCxnSpPr>
          <p:spPr bwMode="auto">
            <a:xfrm>
              <a:off x="7486" y="5244"/>
              <a:ext cx="8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57"/>
            <p:cNvCxnSpPr>
              <a:cxnSpLocks noChangeShapeType="1"/>
            </p:cNvCxnSpPr>
            <p:nvPr/>
          </p:nvCxnSpPr>
          <p:spPr bwMode="auto">
            <a:xfrm flipV="1">
              <a:off x="8297" y="5646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58"/>
            <p:cNvCxnSpPr>
              <a:cxnSpLocks noChangeShapeType="1"/>
            </p:cNvCxnSpPr>
            <p:nvPr/>
          </p:nvCxnSpPr>
          <p:spPr bwMode="auto">
            <a:xfrm>
              <a:off x="6955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51" name="Text Box 59"/>
            <p:cNvSpPr txBox="1">
              <a:spLocks noChangeArrowheads="1"/>
            </p:cNvSpPr>
            <p:nvPr/>
          </p:nvSpPr>
          <p:spPr bwMode="auto">
            <a:xfrm>
              <a:off x="6939" y="2032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2" name="AutoShape 60"/>
            <p:cNvCxnSpPr>
              <a:cxnSpLocks noChangeShapeType="1"/>
            </p:cNvCxnSpPr>
            <p:nvPr/>
          </p:nvCxnSpPr>
          <p:spPr bwMode="auto">
            <a:xfrm>
              <a:off x="7916" y="2375"/>
              <a:ext cx="195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53" name="AutoShape 61"/>
            <p:cNvCxnSpPr>
              <a:cxnSpLocks noChangeShapeType="1"/>
            </p:cNvCxnSpPr>
            <p:nvPr/>
          </p:nvCxnSpPr>
          <p:spPr bwMode="auto">
            <a:xfrm flipV="1">
              <a:off x="5943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4" name="Text Box 62"/>
            <p:cNvSpPr txBox="1">
              <a:spLocks noChangeArrowheads="1"/>
            </p:cNvSpPr>
            <p:nvPr/>
          </p:nvSpPr>
          <p:spPr bwMode="auto">
            <a:xfrm>
              <a:off x="6147" y="273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5" name="AutoShape 63"/>
            <p:cNvCxnSpPr>
              <a:cxnSpLocks noChangeShapeType="1"/>
            </p:cNvCxnSpPr>
            <p:nvPr/>
          </p:nvCxnSpPr>
          <p:spPr bwMode="auto">
            <a:xfrm>
              <a:off x="9257" y="3972"/>
              <a:ext cx="15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87209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25"/>
          <p:cNvGraphicFramePr>
            <a:graphicFrameLocks noChangeAspect="1"/>
          </p:cNvGraphicFramePr>
          <p:nvPr/>
        </p:nvGraphicFramePr>
        <p:xfrm>
          <a:off x="228600" y="3124200"/>
          <a:ext cx="4373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3" imgW="2908080" imgH="304560" progId="Equation.3">
                  <p:embed/>
                </p:oleObj>
              </mc:Choice>
              <mc:Fallback>
                <p:oleObj name="Equation" r:id="rId3" imgW="29080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43735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7"/>
          <p:cNvGraphicFramePr>
            <a:graphicFrameLocks noChangeAspect="1"/>
          </p:cNvGraphicFramePr>
          <p:nvPr/>
        </p:nvGraphicFramePr>
        <p:xfrm>
          <a:off x="152400" y="1447800"/>
          <a:ext cx="485973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2844720" imgH="685800" progId="Equation.3">
                  <p:embed/>
                </p:oleObj>
              </mc:Choice>
              <mc:Fallback>
                <p:oleObj name="Equation" r:id="rId5" imgW="28447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47800"/>
                        <a:ext cx="485973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572000" y="1752600"/>
            <a:ext cx="4343400" cy="3124200"/>
            <a:chOff x="4939" y="1704"/>
            <a:chExt cx="6220" cy="4272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943" y="2733"/>
              <a:ext cx="3924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187" y="2905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0084" y="230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rot="-5400000">
              <a:off x="7067" y="3980"/>
              <a:ext cx="1675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2"/>
            <p:cNvCxnSpPr>
              <a:cxnSpLocks noChangeShapeType="1"/>
            </p:cNvCxnSpPr>
            <p:nvPr/>
          </p:nvCxnSpPr>
          <p:spPr bwMode="auto">
            <a:xfrm>
              <a:off x="6930" y="203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 rot="12600000">
              <a:off x="10052" y="2091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13" name="AutoShape 14"/>
            <p:cNvCxnSpPr>
              <a:cxnSpLocks noChangeShapeType="1"/>
            </p:cNvCxnSpPr>
            <p:nvPr/>
          </p:nvCxnSpPr>
          <p:spPr bwMode="auto">
            <a:xfrm>
              <a:off x="7925" y="2131"/>
              <a:ext cx="5" cy="3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5"/>
            <p:cNvCxnSpPr>
              <a:cxnSpLocks noChangeShapeType="1"/>
            </p:cNvCxnSpPr>
            <p:nvPr/>
          </p:nvCxnSpPr>
          <p:spPr bwMode="auto">
            <a:xfrm>
              <a:off x="6033" y="3982"/>
              <a:ext cx="30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5" name="AutoShape 16"/>
            <p:cNvCxnSpPr>
              <a:cxnSpLocks noChangeShapeType="1"/>
            </p:cNvCxnSpPr>
            <p:nvPr/>
          </p:nvCxnSpPr>
          <p:spPr bwMode="auto">
            <a:xfrm rot="5400000" flipH="1">
              <a:off x="5598" y="280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 flipV="1">
              <a:off x="7553" y="3684"/>
              <a:ext cx="716" cy="591"/>
              <a:chOff x="8839" y="5842"/>
              <a:chExt cx="837" cy="722"/>
            </a:xfrm>
          </p:grpSpPr>
          <p:sp>
            <p:nvSpPr>
              <p:cNvPr id="60" name="Arc 18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1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62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7886" y="3932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8325" y="2034"/>
              <a:ext cx="1321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 rot="5400000">
              <a:off x="7606" y="5015"/>
              <a:ext cx="584" cy="456"/>
              <a:chOff x="8839" y="5842"/>
              <a:chExt cx="837" cy="722"/>
            </a:xfrm>
          </p:grpSpPr>
          <p:sp>
            <p:nvSpPr>
              <p:cNvPr id="57" name="Arc 24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8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59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7879" y="5198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AutoShape 28"/>
            <p:cNvCxnSpPr>
              <a:cxnSpLocks noChangeShapeType="1"/>
            </p:cNvCxnSpPr>
            <p:nvPr/>
          </p:nvCxnSpPr>
          <p:spPr bwMode="auto">
            <a:xfrm>
              <a:off x="10273" y="3569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2" name="AutoShape 29"/>
            <p:cNvCxnSpPr>
              <a:cxnSpLocks noChangeShapeType="1"/>
            </p:cNvCxnSpPr>
            <p:nvPr/>
          </p:nvCxnSpPr>
          <p:spPr bwMode="auto">
            <a:xfrm flipV="1">
              <a:off x="9867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30"/>
            <p:cNvCxnSpPr>
              <a:cxnSpLocks noChangeShapeType="1"/>
            </p:cNvCxnSpPr>
            <p:nvPr/>
          </p:nvCxnSpPr>
          <p:spPr bwMode="auto">
            <a:xfrm>
              <a:off x="8460" y="5246"/>
              <a:ext cx="234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31"/>
            <p:cNvCxnSpPr>
              <a:cxnSpLocks noChangeShapeType="1"/>
            </p:cNvCxnSpPr>
            <p:nvPr/>
          </p:nvCxnSpPr>
          <p:spPr bwMode="auto">
            <a:xfrm>
              <a:off x="10273" y="3982"/>
              <a:ext cx="0" cy="12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5" name="AutoShape 32"/>
            <p:cNvCxnSpPr>
              <a:cxnSpLocks noChangeShapeType="1"/>
            </p:cNvCxnSpPr>
            <p:nvPr/>
          </p:nvCxnSpPr>
          <p:spPr bwMode="auto">
            <a:xfrm rot="5400000" flipV="1">
              <a:off x="10355" y="3118"/>
              <a:ext cx="0" cy="9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33"/>
            <p:cNvCxnSpPr>
              <a:cxnSpLocks noChangeShapeType="1"/>
            </p:cNvCxnSpPr>
            <p:nvPr/>
          </p:nvCxnSpPr>
          <p:spPr bwMode="auto">
            <a:xfrm flipV="1">
              <a:off x="9904" y="2752"/>
              <a:ext cx="7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34"/>
            <p:cNvCxnSpPr>
              <a:cxnSpLocks noChangeShapeType="1"/>
            </p:cNvCxnSpPr>
            <p:nvPr/>
          </p:nvCxnSpPr>
          <p:spPr bwMode="auto">
            <a:xfrm>
              <a:off x="10273" y="2763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8" name="AutoShape 35"/>
            <p:cNvCxnSpPr>
              <a:cxnSpLocks noChangeShapeType="1"/>
            </p:cNvCxnSpPr>
            <p:nvPr/>
          </p:nvCxnSpPr>
          <p:spPr bwMode="auto">
            <a:xfrm>
              <a:off x="6049" y="3154"/>
              <a:ext cx="4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36"/>
            <p:cNvCxnSpPr>
              <a:cxnSpLocks noChangeShapeType="1"/>
            </p:cNvCxnSpPr>
            <p:nvPr/>
          </p:nvCxnSpPr>
          <p:spPr bwMode="auto">
            <a:xfrm>
              <a:off x="6209" y="2735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0" name="Text Box 37"/>
            <p:cNvSpPr txBox="1">
              <a:spLocks noChangeArrowheads="1"/>
            </p:cNvSpPr>
            <p:nvPr/>
          </p:nvSpPr>
          <p:spPr bwMode="auto">
            <a:xfrm>
              <a:off x="10192" y="3567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8"/>
            <p:cNvSpPr txBox="1">
              <a:spLocks noChangeArrowheads="1"/>
            </p:cNvSpPr>
            <p:nvPr/>
          </p:nvSpPr>
          <p:spPr bwMode="auto">
            <a:xfrm>
              <a:off x="10187" y="442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</p:cNvCxnSpPr>
            <p:nvPr/>
          </p:nvCxnSpPr>
          <p:spPr bwMode="auto">
            <a:xfrm>
              <a:off x="5943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3" name="Text Box 40"/>
            <p:cNvSpPr txBox="1">
              <a:spLocks noChangeArrowheads="1"/>
            </p:cNvSpPr>
            <p:nvPr/>
          </p:nvSpPr>
          <p:spPr bwMode="auto">
            <a:xfrm>
              <a:off x="5953" y="201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AutoShape 41"/>
            <p:cNvCxnSpPr>
              <a:cxnSpLocks noChangeShapeType="1"/>
            </p:cNvCxnSpPr>
            <p:nvPr/>
          </p:nvCxnSpPr>
          <p:spPr bwMode="auto">
            <a:xfrm rot="-5400000">
              <a:off x="7896" y="5449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35" name="AutoShape 42"/>
            <p:cNvCxnSpPr>
              <a:cxnSpLocks noChangeShapeType="1"/>
            </p:cNvCxnSpPr>
            <p:nvPr/>
          </p:nvCxnSpPr>
          <p:spPr bwMode="auto">
            <a:xfrm flipV="1">
              <a:off x="7486" y="5616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6" name="Text Box 43"/>
            <p:cNvSpPr txBox="1">
              <a:spLocks noChangeArrowheads="1"/>
            </p:cNvSpPr>
            <p:nvPr/>
          </p:nvSpPr>
          <p:spPr bwMode="auto">
            <a:xfrm>
              <a:off x="7417" y="547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10010" y="1796"/>
              <a:ext cx="849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4939" y="3162"/>
              <a:ext cx="113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110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6577" y="1704"/>
              <a:ext cx="89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47"/>
            <p:cNvSpPr txBox="1">
              <a:spLocks noChangeArrowheads="1"/>
            </p:cNvSpPr>
            <p:nvPr/>
          </p:nvSpPr>
          <p:spPr bwMode="auto">
            <a:xfrm>
              <a:off x="7934" y="5198"/>
              <a:ext cx="1323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2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48"/>
            <p:cNvSpPr txBox="1">
              <a:spLocks noChangeArrowheads="1"/>
            </p:cNvSpPr>
            <p:nvPr/>
          </p:nvSpPr>
          <p:spPr bwMode="auto">
            <a:xfrm>
              <a:off x="8031" y="3983"/>
              <a:ext cx="120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49"/>
            <p:cNvSpPr txBox="1">
              <a:spLocks noChangeArrowheads="1"/>
            </p:cNvSpPr>
            <p:nvPr/>
          </p:nvSpPr>
          <p:spPr bwMode="auto">
            <a:xfrm>
              <a:off x="8911" y="374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50"/>
            <p:cNvSpPr txBox="1">
              <a:spLocks noChangeArrowheads="1"/>
            </p:cNvSpPr>
            <p:nvPr/>
          </p:nvSpPr>
          <p:spPr bwMode="auto">
            <a:xfrm>
              <a:off x="7766" y="1759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7544" y="389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52"/>
            <p:cNvSpPr>
              <a:spLocks/>
            </p:cNvSpPr>
            <p:nvPr/>
          </p:nvSpPr>
          <p:spPr bwMode="auto">
            <a:xfrm>
              <a:off x="10044" y="2474"/>
              <a:ext cx="180" cy="2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22"/>
                </a:cxn>
                <a:cxn ang="0">
                  <a:pos x="180" y="272"/>
                </a:cxn>
              </a:cxnLst>
              <a:rect l="0" t="0" r="r" b="b"/>
              <a:pathLst>
                <a:path w="180" h="272">
                  <a:moveTo>
                    <a:pt x="0" y="2"/>
                  </a:moveTo>
                  <a:cubicBezTo>
                    <a:pt x="34" y="8"/>
                    <a:pt x="74" y="0"/>
                    <a:pt x="100" y="22"/>
                  </a:cubicBezTo>
                  <a:cubicBezTo>
                    <a:pt x="173" y="86"/>
                    <a:pt x="180" y="184"/>
                    <a:pt x="180" y="27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7568" y="4935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" name="AutoShape 54"/>
            <p:cNvCxnSpPr>
              <a:cxnSpLocks noChangeShapeType="1"/>
            </p:cNvCxnSpPr>
            <p:nvPr/>
          </p:nvCxnSpPr>
          <p:spPr bwMode="auto">
            <a:xfrm>
              <a:off x="7486" y="3571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55"/>
            <p:cNvCxnSpPr>
              <a:cxnSpLocks noChangeShapeType="1"/>
            </p:cNvCxnSpPr>
            <p:nvPr/>
          </p:nvCxnSpPr>
          <p:spPr bwMode="auto">
            <a:xfrm>
              <a:off x="8316" y="3573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56"/>
            <p:cNvCxnSpPr>
              <a:cxnSpLocks noChangeShapeType="1"/>
            </p:cNvCxnSpPr>
            <p:nvPr/>
          </p:nvCxnSpPr>
          <p:spPr bwMode="auto">
            <a:xfrm>
              <a:off x="7486" y="5244"/>
              <a:ext cx="8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57"/>
            <p:cNvCxnSpPr>
              <a:cxnSpLocks noChangeShapeType="1"/>
            </p:cNvCxnSpPr>
            <p:nvPr/>
          </p:nvCxnSpPr>
          <p:spPr bwMode="auto">
            <a:xfrm flipV="1">
              <a:off x="8297" y="5646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" name="AutoShape 58"/>
            <p:cNvCxnSpPr>
              <a:cxnSpLocks noChangeShapeType="1"/>
            </p:cNvCxnSpPr>
            <p:nvPr/>
          </p:nvCxnSpPr>
          <p:spPr bwMode="auto">
            <a:xfrm>
              <a:off x="6955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6939" y="2032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" name="AutoShape 60"/>
            <p:cNvCxnSpPr>
              <a:cxnSpLocks noChangeShapeType="1"/>
            </p:cNvCxnSpPr>
            <p:nvPr/>
          </p:nvCxnSpPr>
          <p:spPr bwMode="auto">
            <a:xfrm>
              <a:off x="7916" y="2375"/>
              <a:ext cx="195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54" name="AutoShape 61"/>
            <p:cNvCxnSpPr>
              <a:cxnSpLocks noChangeShapeType="1"/>
            </p:cNvCxnSpPr>
            <p:nvPr/>
          </p:nvCxnSpPr>
          <p:spPr bwMode="auto">
            <a:xfrm flipV="1">
              <a:off x="5943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Text Box 62"/>
            <p:cNvSpPr txBox="1">
              <a:spLocks noChangeArrowheads="1"/>
            </p:cNvSpPr>
            <p:nvPr/>
          </p:nvSpPr>
          <p:spPr bwMode="auto">
            <a:xfrm>
              <a:off x="6147" y="273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AutoShape 63"/>
            <p:cNvCxnSpPr>
              <a:cxnSpLocks noChangeShapeType="1"/>
            </p:cNvCxnSpPr>
            <p:nvPr/>
          </p:nvCxnSpPr>
          <p:spPr bwMode="auto">
            <a:xfrm>
              <a:off x="9257" y="3972"/>
              <a:ext cx="15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aphicFrame>
        <p:nvGraphicFramePr>
          <p:cNvPr id="63" name="Object 109"/>
          <p:cNvGraphicFramePr>
            <a:graphicFrameLocks noChangeAspect="1"/>
          </p:cNvGraphicFramePr>
          <p:nvPr/>
        </p:nvGraphicFramePr>
        <p:xfrm>
          <a:off x="228600" y="4267200"/>
          <a:ext cx="75644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7" imgW="5499000" imgH="888840" progId="Equation.3">
                  <p:embed/>
                </p:oleObj>
              </mc:Choice>
              <mc:Fallback>
                <p:oleObj name="Equation" r:id="rId7" imgW="5499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7564438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10"/>
          <p:cNvGraphicFramePr>
            <a:graphicFrameLocks noChangeAspect="1"/>
          </p:cNvGraphicFramePr>
          <p:nvPr/>
        </p:nvGraphicFramePr>
        <p:xfrm>
          <a:off x="304800" y="5562600"/>
          <a:ext cx="40608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9" imgW="2590560" imgH="482400" progId="Equation.3">
                  <p:embed/>
                </p:oleObj>
              </mc:Choice>
              <mc:Fallback>
                <p:oleObj name="Equation" r:id="rId9" imgW="2590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62600"/>
                        <a:ext cx="40608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228600" y="11430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12" y="55626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1255</Words>
  <Application>Microsoft Office PowerPoint</Application>
  <PresentationFormat>On-screen Show (4:3)</PresentationFormat>
  <Paragraphs>282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Agency FB</vt:lpstr>
      <vt:lpstr>Arial</vt:lpstr>
      <vt:lpstr>Calibri</vt:lpstr>
      <vt:lpstr>Times New Roman</vt:lpstr>
      <vt:lpstr>Office Theme</vt:lpstr>
      <vt:lpstr>Equation</vt:lpstr>
      <vt:lpstr>2D-Resultants </vt:lpstr>
      <vt:lpstr>Objectives</vt:lpstr>
      <vt:lpstr>Resultants</vt:lpstr>
      <vt:lpstr>Resultant using force polygon</vt:lpstr>
      <vt:lpstr>Resultant Calculation</vt:lpstr>
      <vt:lpstr>Algebraic Method</vt:lpstr>
      <vt:lpstr>Principle of Moments</vt:lpstr>
      <vt:lpstr>Problem</vt:lpstr>
      <vt:lpstr>PowerPoint Presentation</vt:lpstr>
      <vt:lpstr>PowerPoint Presentation</vt:lpstr>
      <vt:lpstr>3D-Force System </vt:lpstr>
      <vt:lpstr>RECTANGULAR COMPONENTS </vt:lpstr>
      <vt:lpstr>PowerPoint Presentation</vt:lpstr>
      <vt:lpstr>Specification of a force vector</vt:lpstr>
      <vt:lpstr>PowerPoint Presentation</vt:lpstr>
      <vt:lpstr>Problem-2</vt:lpstr>
      <vt:lpstr>PowerPoint Presentation</vt:lpstr>
      <vt:lpstr>Problem-1</vt:lpstr>
      <vt:lpstr>PowerPoint Presentation</vt:lpstr>
      <vt:lpstr>(Orthogonal) Projection</vt:lpstr>
      <vt:lpstr>Problem-1</vt:lpstr>
      <vt:lpstr>PowerPoint Presentation</vt:lpstr>
      <vt:lpstr>Note</vt:lpstr>
      <vt:lpstr>Problem-3</vt:lpstr>
      <vt:lpstr>PowerPoint Presentation</vt:lpstr>
      <vt:lpstr>Alternative Solution</vt:lpstr>
      <vt:lpstr>Problem-2</vt:lpstr>
      <vt:lpstr>PowerPoint Presentation</vt:lpstr>
      <vt:lpstr>PowerPoint Presentation</vt:lpstr>
      <vt:lpstr>Moment in 3D</vt:lpstr>
      <vt:lpstr>Moment in 3D</vt:lpstr>
      <vt:lpstr>Moment: Vector Definition</vt:lpstr>
      <vt:lpstr>Evaluating the Cross Product </vt:lpstr>
      <vt:lpstr>PowerPoint Presentation</vt:lpstr>
      <vt:lpstr>Varignon’s Theorem in Three Dimensions  </vt:lpstr>
      <vt:lpstr>Problem-1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2D-Resultants</dc:title>
  <dc:creator>User</dc:creator>
  <cp:lastModifiedBy>user</cp:lastModifiedBy>
  <cp:revision>18</cp:revision>
  <dcterms:created xsi:type="dcterms:W3CDTF">2016-01-31T10:18:45Z</dcterms:created>
  <dcterms:modified xsi:type="dcterms:W3CDTF">2016-06-20T13:13:23Z</dcterms:modified>
</cp:coreProperties>
</file>