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E0E7-C0EC-4489-96E2-D49E100CDB1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2000250"/>
            <a:ext cx="8910638" cy="3460750"/>
          </a:xfrm>
          <a:noFill/>
        </p:spPr>
      </p:pic>
    </p:spTree>
    <p:extLst>
      <p:ext uri="{BB962C8B-B14F-4D97-AF65-F5344CB8AC3E}">
        <p14:creationId xmlns:p14="http://schemas.microsoft.com/office/powerpoint/2010/main" val="35483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42938"/>
            <a:ext cx="8851900" cy="5786437"/>
          </a:xfrm>
          <a:noFill/>
        </p:spPr>
      </p:pic>
    </p:spTree>
    <p:extLst>
      <p:ext uri="{BB962C8B-B14F-4D97-AF65-F5344CB8AC3E}">
        <p14:creationId xmlns:p14="http://schemas.microsoft.com/office/powerpoint/2010/main" val="57057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71500"/>
            <a:ext cx="879475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308107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25538"/>
            <a:ext cx="85471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7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736600"/>
            <a:ext cx="8799513" cy="5389563"/>
          </a:xfrm>
          <a:noFill/>
        </p:spPr>
      </p:pic>
    </p:spTree>
    <p:extLst>
      <p:ext uri="{BB962C8B-B14F-4D97-AF65-F5344CB8AC3E}">
        <p14:creationId xmlns:p14="http://schemas.microsoft.com/office/powerpoint/2010/main" val="160951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" y="1214438"/>
            <a:ext cx="8956675" cy="4714875"/>
          </a:xfrm>
          <a:noFill/>
        </p:spPr>
      </p:pic>
    </p:spTree>
    <p:extLst>
      <p:ext uri="{BB962C8B-B14F-4D97-AF65-F5344CB8AC3E}">
        <p14:creationId xmlns:p14="http://schemas.microsoft.com/office/powerpoint/2010/main" val="29947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1524000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In general any system of forces may be replaced by its resultant force</a:t>
            </a:r>
            <a:r>
              <a:rPr lang="en-US" sz="2000" b="1" dirty="0" smtClean="0">
                <a:solidFill>
                  <a:srgbClr val="002060"/>
                </a:solidFill>
              </a:rPr>
              <a:t> R</a:t>
            </a:r>
            <a:r>
              <a:rPr lang="en-US" sz="2000" b="1" i="1" dirty="0" smtClean="0">
                <a:solidFill>
                  <a:srgbClr val="002060"/>
                </a:solidFill>
              </a:rPr>
              <a:t> and the resultant couple </a:t>
            </a:r>
            <a:r>
              <a:rPr lang="en-US" sz="2000" b="1" dirty="0" smtClean="0">
                <a:solidFill>
                  <a:srgbClr val="002060"/>
                </a:solidFill>
              </a:rPr>
              <a:t>M </a:t>
            </a:r>
            <a:r>
              <a:rPr lang="en-US" sz="2000" b="1" i="1" dirty="0" smtClean="0">
                <a:solidFill>
                  <a:srgbClr val="002060"/>
                </a:solidFill>
              </a:rPr>
              <a:t>without altering the external effects of the system (on the rigid body to which the forces are applied).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578475" cy="217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Calculation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1524000"/>
          <a:ext cx="4527550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577960" imgH="1269720" progId="Equation.3">
                  <p:embed/>
                </p:oleObj>
              </mc:Choice>
              <mc:Fallback>
                <p:oleObj name="Equation" r:id="rId3" imgW="25779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527550" cy="223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04800" y="4038600"/>
          <a:ext cx="8291513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5181480" imgH="1346040" progId="Equation.3">
                  <p:embed/>
                </p:oleObj>
              </mc:Choice>
              <mc:Fallback>
                <p:oleObj name="Equation" r:id="rId5" imgW="518148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8291513" cy="215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4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Wrench Resultant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When the resultant couple vector </a:t>
            </a:r>
            <a:r>
              <a:rPr lang="en-US" sz="2000" b="1" dirty="0" smtClean="0">
                <a:solidFill>
                  <a:srgbClr val="002060"/>
                </a:solidFill>
              </a:rPr>
              <a:t>M</a:t>
            </a:r>
            <a:r>
              <a:rPr lang="en-US" sz="2000" dirty="0" smtClean="0">
                <a:solidFill>
                  <a:srgbClr val="002060"/>
                </a:solidFill>
              </a:rPr>
              <a:t> is parallel to the resultant force </a:t>
            </a:r>
            <a:r>
              <a:rPr lang="en-US" sz="2000" b="1" dirty="0" smtClean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, the resultant is said to be a wrench.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0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13263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2362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Determine the resultant of the force and couple system which acts on the rectangular solid.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4419600" y="1905000"/>
            <a:ext cx="3825884" cy="3505200"/>
            <a:chOff x="5969108" y="381000"/>
            <a:chExt cx="2885967" cy="2949575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81000"/>
              <a:ext cx="2835275" cy="2949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969108" y="2514595"/>
              <a:ext cx="153083" cy="22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x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2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1000" y="4876800"/>
          <a:ext cx="5562600" cy="41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3225600" imgH="241200" progId="Equation.3">
                  <p:embed/>
                </p:oleObj>
              </mc:Choice>
              <mc:Fallback>
                <p:oleObj name="Equation" r:id="rId3" imgW="322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76800"/>
                        <a:ext cx="5562600" cy="41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81000" y="5486400"/>
          <a:ext cx="6553200" cy="7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4101840" imgH="482400" progId="Equation.3">
                  <p:embed/>
                </p:oleObj>
              </mc:Choice>
              <mc:Fallback>
                <p:oleObj name="Equation" r:id="rId5" imgW="410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6553200" cy="770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2590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In the present problem CCW moments about x, y, and z-axes will point towards the +</a:t>
            </a:r>
            <a:r>
              <a:rPr lang="en-US" sz="1600" i="1" dirty="0" err="1" smtClean="0">
                <a:solidFill>
                  <a:srgbClr val="0033CC"/>
                </a:solidFill>
              </a:rPr>
              <a:t>ve</a:t>
            </a:r>
            <a:r>
              <a:rPr lang="en-US" sz="1600" i="1" dirty="0" smtClean="0">
                <a:solidFill>
                  <a:srgbClr val="0033CC"/>
                </a:solidFill>
              </a:rPr>
              <a:t>  x, y, and z-axes respectively.</a:t>
            </a:r>
            <a:endParaRPr lang="en-US" sz="1600" i="1" dirty="0">
              <a:solidFill>
                <a:srgbClr val="0033CC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486400" y="1371600"/>
            <a:ext cx="3368675" cy="3352800"/>
            <a:chOff x="5943600" y="381000"/>
            <a:chExt cx="2911475" cy="2949575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381000"/>
              <a:ext cx="2835275" cy="29495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x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2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Problem-2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" y="1524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Determine the resultant of the system of parallel forces which act on the plate. Solve using vector approach.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4343400" cy="3296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0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5867400" y="1447800"/>
            <a:ext cx="3063875" cy="2270125"/>
            <a:chOff x="5181600" y="1524000"/>
            <a:chExt cx="3292475" cy="24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524000"/>
              <a:ext cx="3292475" cy="2498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9" name="Straight Arrow Connector 8"/>
            <p:cNvCxnSpPr/>
            <p:nvPr/>
          </p:nvCxnSpPr>
          <p:spPr>
            <a:xfrm rot="16200000" flipV="1">
              <a:off x="6134100" y="2247900"/>
              <a:ext cx="8382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6591300" y="32385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858000" y="2971800"/>
              <a:ext cx="609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553202" y="2264226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4" imgW="152280" imgH="215640" progId="Equation.3">
                    <p:embed/>
                  </p:oleObj>
                </mc:Choice>
                <mc:Fallback>
                  <p:oleObj name="Equation" r:id="rId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2" y="2264226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1" name="Object 3"/>
            <p:cNvGraphicFramePr>
              <a:graphicFrameLocks noChangeAspect="1"/>
            </p:cNvGraphicFramePr>
            <p:nvPr/>
          </p:nvGraphicFramePr>
          <p:xfrm>
            <a:off x="6819308" y="3033719"/>
            <a:ext cx="330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6" imgW="164880" imgH="215640" progId="Equation.3">
                    <p:embed/>
                  </p:oleObj>
                </mc:Choice>
                <mc:Fallback>
                  <p:oleObj name="Equation" r:id="rId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9308" y="3033719"/>
                          <a:ext cx="3302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2" name="Object 4"/>
            <p:cNvGraphicFramePr>
              <a:graphicFrameLocks noChangeAspect="1"/>
            </p:cNvGraphicFramePr>
            <p:nvPr/>
          </p:nvGraphicFramePr>
          <p:xfrm>
            <a:off x="7077247" y="2752744"/>
            <a:ext cx="330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8" imgW="164880" imgH="215640" progId="Equation.3">
                    <p:embed/>
                  </p:oleObj>
                </mc:Choice>
                <mc:Fallback>
                  <p:oleObj name="Equation" r:id="rId8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7247" y="2752744"/>
                          <a:ext cx="3302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304800" y="1981200"/>
          <a:ext cx="53578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0" imgW="3365280" imgH="507960" progId="Equation.3">
                  <p:embed/>
                </p:oleObj>
              </mc:Choice>
              <mc:Fallback>
                <p:oleObj name="Equation" r:id="rId10" imgW="336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53578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228600" y="2895600"/>
          <a:ext cx="5214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2" imgW="3276360" imgH="241200" progId="Equation.3">
                  <p:embed/>
                </p:oleObj>
              </mc:Choice>
              <mc:Fallback>
                <p:oleObj name="Equation" r:id="rId12" imgW="327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52149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152400" y="3429000"/>
          <a:ext cx="5457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4" imgW="3429000" imgH="241200" progId="Equation.3">
                  <p:embed/>
                </p:oleObj>
              </mc:Choice>
              <mc:Fallback>
                <p:oleObj name="Equation" r:id="rId14" imgW="3429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54578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228600" y="3962400"/>
          <a:ext cx="606583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6" imgW="3809880" imgH="1269720" progId="Equation.3">
                  <p:embed/>
                </p:oleObj>
              </mc:Choice>
              <mc:Fallback>
                <p:oleObj name="Equation" r:id="rId16" imgW="380988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065838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304800" y="1600200"/>
          <a:ext cx="491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8" imgW="3009600" imgH="241200" progId="Equation.3">
                  <p:embed/>
                </p:oleObj>
              </mc:Choice>
              <mc:Fallback>
                <p:oleObj name="Equation" r:id="rId18" imgW="300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4914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324600" y="5486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As all the forces are parallel to y-axis there is no moment about y-axis.</a:t>
            </a:r>
            <a:endParaRPr lang="en-US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31DA-8310-4635-AE2B-B3998BFAA83D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533400" y="1676400"/>
          <a:ext cx="3836988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349360" imgH="1193760" progId="Equation.3">
                  <p:embed/>
                </p:oleObj>
              </mc:Choice>
              <mc:Fallback>
                <p:oleObj name="Equation" r:id="rId3" imgW="23493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836988" cy="194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343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Hence x = -0.357 m, and z = 0.25 m are the coordinates through which the line of action of </a:t>
            </a:r>
            <a:r>
              <a:rPr lang="en-US" sz="2400" b="1" dirty="0" smtClean="0">
                <a:solidFill>
                  <a:srgbClr val="002060"/>
                </a:solidFill>
              </a:rPr>
              <a:t>R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must pass. The value of y may, of course, be any value, as permitted by the principle of transmissibility.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00200"/>
            <a:ext cx="3894137" cy="2408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143000" y="4572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Placement of Single resultant force </a:t>
            </a:r>
            <a:r>
              <a:rPr lang="en-US" sz="2400" b="1" i="1" dirty="0" smtClean="0">
                <a:solidFill>
                  <a:srgbClr val="C00000"/>
                </a:solidFill>
              </a:rPr>
              <a:t>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64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198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Resultants</vt:lpstr>
      <vt:lpstr>Resultants</vt:lpstr>
      <vt:lpstr>Resultant Calculation</vt:lpstr>
      <vt:lpstr>Wrench Resultant</vt:lpstr>
      <vt:lpstr>Problem-1</vt:lpstr>
      <vt:lpstr>Solution</vt:lpstr>
      <vt:lpstr>Problem-2</vt:lpstr>
      <vt:lpstr>Solution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Resultants</dc:title>
  <dc:creator>User</dc:creator>
  <cp:lastModifiedBy>User</cp:lastModifiedBy>
  <cp:revision>4</cp:revision>
  <dcterms:created xsi:type="dcterms:W3CDTF">2016-02-08T11:11:20Z</dcterms:created>
  <dcterms:modified xsi:type="dcterms:W3CDTF">2016-02-08T11:58:37Z</dcterms:modified>
</cp:coreProperties>
</file>