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1" r:id="rId17"/>
    <p:sldId id="273"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wmf"/><Relationship Id="rId3" Type="http://schemas.openxmlformats.org/officeDocument/2006/relationships/image" Target="../media/image10.wmf"/><Relationship Id="rId7" Type="http://schemas.openxmlformats.org/officeDocument/2006/relationships/image" Target="../media/image1.wmf"/><Relationship Id="rId12" Type="http://schemas.openxmlformats.org/officeDocument/2006/relationships/image" Target="../media/image6.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5.wmf"/><Relationship Id="rId5" Type="http://schemas.openxmlformats.org/officeDocument/2006/relationships/image" Target="../media/image12.wmf"/><Relationship Id="rId10" Type="http://schemas.openxmlformats.org/officeDocument/2006/relationships/image" Target="../media/image4.wmf"/><Relationship Id="rId4" Type="http://schemas.openxmlformats.org/officeDocument/2006/relationships/image" Target="../media/image11.wmf"/><Relationship Id="rId9"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3.wmf"/><Relationship Id="rId7" Type="http://schemas.openxmlformats.org/officeDocument/2006/relationships/image" Target="../media/image15.wmf"/><Relationship Id="rId2" Type="http://schemas.openxmlformats.org/officeDocument/2006/relationships/image" Target="../media/image1.wmf"/><Relationship Id="rId1" Type="http://schemas.openxmlformats.org/officeDocument/2006/relationships/image" Target="../media/image14.wmf"/><Relationship Id="rId6" Type="http://schemas.openxmlformats.org/officeDocument/2006/relationships/image" Target="../media/image11.wmf"/><Relationship Id="rId5" Type="http://schemas.openxmlformats.org/officeDocument/2006/relationships/image" Target="../media/image5.wmf"/><Relationship Id="rId4"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5.wmf"/><Relationship Id="rId3" Type="http://schemas.openxmlformats.org/officeDocument/2006/relationships/image" Target="../media/image18.wmf"/><Relationship Id="rId7" Type="http://schemas.openxmlformats.org/officeDocument/2006/relationships/image" Target="../media/image22.wmf"/><Relationship Id="rId12" Type="http://schemas.openxmlformats.org/officeDocument/2006/relationships/image" Target="../media/image11.wmf"/><Relationship Id="rId2" Type="http://schemas.openxmlformats.org/officeDocument/2006/relationships/image" Target="../media/image3.wmf"/><Relationship Id="rId1" Type="http://schemas.openxmlformats.org/officeDocument/2006/relationships/image" Target="../media/image17.wmf"/><Relationship Id="rId6" Type="http://schemas.openxmlformats.org/officeDocument/2006/relationships/image" Target="../media/image21.wmf"/><Relationship Id="rId11" Type="http://schemas.openxmlformats.org/officeDocument/2006/relationships/image" Target="../media/image5.wmf"/><Relationship Id="rId5" Type="http://schemas.openxmlformats.org/officeDocument/2006/relationships/image" Target="../media/image20.wmf"/><Relationship Id="rId10" Type="http://schemas.openxmlformats.org/officeDocument/2006/relationships/image" Target="../media/image4.wmf"/><Relationship Id="rId4" Type="http://schemas.openxmlformats.org/officeDocument/2006/relationships/image" Target="../media/image19.wmf"/><Relationship Id="rId9" Type="http://schemas.openxmlformats.org/officeDocument/2006/relationships/image" Target="../media/image1.wmf"/><Relationship Id="rId1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5.wmf"/><Relationship Id="rId3" Type="http://schemas.openxmlformats.org/officeDocument/2006/relationships/image" Target="../media/image19.wmf"/><Relationship Id="rId7" Type="http://schemas.openxmlformats.org/officeDocument/2006/relationships/image" Target="../media/image26.wmf"/><Relationship Id="rId12" Type="http://schemas.openxmlformats.org/officeDocument/2006/relationships/image" Target="../media/image4.wmf"/><Relationship Id="rId2" Type="http://schemas.openxmlformats.org/officeDocument/2006/relationships/image" Target="../media/image23.wmf"/><Relationship Id="rId1" Type="http://schemas.openxmlformats.org/officeDocument/2006/relationships/image" Target="../media/image17.wmf"/><Relationship Id="rId6" Type="http://schemas.openxmlformats.org/officeDocument/2006/relationships/image" Target="../media/image25.wmf"/><Relationship Id="rId11" Type="http://schemas.openxmlformats.org/officeDocument/2006/relationships/image" Target="../media/image3.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image" Target="../media/image1.wmf"/><Relationship Id="rId4" Type="http://schemas.openxmlformats.org/officeDocument/2006/relationships/image" Target="../media/image24.wmf"/><Relationship Id="rId9" Type="http://schemas.openxmlformats.org/officeDocument/2006/relationships/image" Target="../media/image14.wmf"/><Relationship Id="rId1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5.wmf"/><Relationship Id="rId3" Type="http://schemas.openxmlformats.org/officeDocument/2006/relationships/image" Target="../media/image29.wmf"/><Relationship Id="rId7" Type="http://schemas.openxmlformats.org/officeDocument/2006/relationships/image" Target="../media/image14.wmf"/><Relationship Id="rId12" Type="http://schemas.openxmlformats.org/officeDocument/2006/relationships/image" Target="../media/image11.wmf"/><Relationship Id="rId2" Type="http://schemas.openxmlformats.org/officeDocument/2006/relationships/image" Target="../media/image28.wmf"/><Relationship Id="rId1" Type="http://schemas.openxmlformats.org/officeDocument/2006/relationships/image" Target="../media/image17.wmf"/><Relationship Id="rId6" Type="http://schemas.openxmlformats.org/officeDocument/2006/relationships/image" Target="../media/image32.wmf"/><Relationship Id="rId11" Type="http://schemas.openxmlformats.org/officeDocument/2006/relationships/image" Target="../media/image5.wmf"/><Relationship Id="rId5" Type="http://schemas.openxmlformats.org/officeDocument/2006/relationships/image" Target="../media/image31.wmf"/><Relationship Id="rId10" Type="http://schemas.openxmlformats.org/officeDocument/2006/relationships/image" Target="../media/image4.wmf"/><Relationship Id="rId4" Type="http://schemas.openxmlformats.org/officeDocument/2006/relationships/image" Target="../media/image30.wmf"/><Relationship Id="rId9" Type="http://schemas.openxmlformats.org/officeDocument/2006/relationships/image" Target="../media/image3.wmf"/><Relationship Id="rId1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5.wmf"/><Relationship Id="rId7" Type="http://schemas.openxmlformats.org/officeDocument/2006/relationships/image" Target="../media/image41.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0.wmf"/><Relationship Id="rId5" Type="http://schemas.openxmlformats.org/officeDocument/2006/relationships/image" Target="../media/image46.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9.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75CA026-315B-6744-B3F8-2F37040BE9D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223204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5CA026-315B-6744-B3F8-2F37040BE9D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146384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5CA026-315B-6744-B3F8-2F37040BE9D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176746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5CA026-315B-6744-B3F8-2F37040BE9D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300318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75CA026-315B-6744-B3F8-2F37040BE9D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91066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75CA026-315B-6744-B3F8-2F37040BE9D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36641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75CA026-315B-6744-B3F8-2F37040BE9D2}"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355197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75CA026-315B-6744-B3F8-2F37040BE9D2}"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345952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CA026-315B-6744-B3F8-2F37040BE9D2}"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239895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75CA026-315B-6744-B3F8-2F37040BE9D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14663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75CA026-315B-6744-B3F8-2F37040BE9D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428A-1B52-5C4C-B791-14626790ECBB}" type="slidenum">
              <a:rPr lang="en-US" smtClean="0"/>
              <a:t>‹#›</a:t>
            </a:fld>
            <a:endParaRPr lang="en-US"/>
          </a:p>
        </p:txBody>
      </p:sp>
    </p:spTree>
    <p:extLst>
      <p:ext uri="{BB962C8B-B14F-4D97-AF65-F5344CB8AC3E}">
        <p14:creationId xmlns:p14="http://schemas.microsoft.com/office/powerpoint/2010/main" val="12434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CA026-315B-6744-B3F8-2F37040BE9D2}" type="datetimeFigureOut">
              <a:rPr lang="en-US" smtClean="0"/>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0428A-1B52-5C4C-B791-14626790ECBB}" type="slidenum">
              <a:rPr lang="en-US" smtClean="0"/>
              <a:t>‹#›</a:t>
            </a:fld>
            <a:endParaRPr lang="en-US"/>
          </a:p>
        </p:txBody>
      </p:sp>
    </p:spTree>
    <p:extLst>
      <p:ext uri="{BB962C8B-B14F-4D97-AF65-F5344CB8AC3E}">
        <p14:creationId xmlns:p14="http://schemas.microsoft.com/office/powerpoint/2010/main" val="310522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7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81.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87.bin"/><Relationship Id="rId18" Type="http://schemas.openxmlformats.org/officeDocument/2006/relationships/image" Target="../media/image42.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46.wmf"/><Relationship Id="rId17" Type="http://schemas.openxmlformats.org/officeDocument/2006/relationships/oleObject" Target="../embeddings/oleObject89.bin"/><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39.wmf"/><Relationship Id="rId4" Type="http://schemas.openxmlformats.org/officeDocument/2006/relationships/image" Target="../media/image43.wmf"/><Relationship Id="rId9" Type="http://schemas.openxmlformats.org/officeDocument/2006/relationships/oleObject" Target="../embeddings/oleObject85.bin"/><Relationship Id="rId14" Type="http://schemas.openxmlformats.org/officeDocument/2006/relationships/image" Target="../media/image40.w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95.bin"/><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93.bin"/><Relationship Id="rId14" Type="http://schemas.openxmlformats.org/officeDocument/2006/relationships/image" Target="../media/image48.wmf"/></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3.bin"/><Relationship Id="rId18" Type="http://schemas.openxmlformats.org/officeDocument/2006/relationships/image" Target="../media/image2.wmf"/><Relationship Id="rId26" Type="http://schemas.openxmlformats.org/officeDocument/2006/relationships/image" Target="../media/image6.wmf"/><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12.wmf"/><Relationship Id="rId17" Type="http://schemas.openxmlformats.org/officeDocument/2006/relationships/oleObject" Target="../embeddings/oleObject15.bin"/><Relationship Id="rId25"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wmf"/><Relationship Id="rId20" Type="http://schemas.openxmlformats.org/officeDocument/2006/relationships/image" Target="../media/image3.wmf"/><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12.bin"/><Relationship Id="rId24" Type="http://schemas.openxmlformats.org/officeDocument/2006/relationships/image" Target="../media/image5.wmf"/><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oleObject" Target="../embeddings/oleObject18.bin"/><Relationship Id="rId28" Type="http://schemas.openxmlformats.org/officeDocument/2006/relationships/image" Target="../media/image7.wmf"/><Relationship Id="rId10" Type="http://schemas.openxmlformats.org/officeDocument/2006/relationships/image" Target="../media/image11.wmf"/><Relationship Id="rId19" Type="http://schemas.openxmlformats.org/officeDocument/2006/relationships/oleObject" Target="../embeddings/oleObject16.bin"/><Relationship Id="rId4" Type="http://schemas.openxmlformats.org/officeDocument/2006/relationships/image" Target="../media/image8.wmf"/><Relationship Id="rId9" Type="http://schemas.openxmlformats.org/officeDocument/2006/relationships/oleObject" Target="../embeddings/oleObject11.bin"/><Relationship Id="rId14" Type="http://schemas.openxmlformats.org/officeDocument/2006/relationships/image" Target="../media/image13.wmf"/><Relationship Id="rId22" Type="http://schemas.openxmlformats.org/officeDocument/2006/relationships/image" Target="../media/image4.wmf"/><Relationship Id="rId27"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26.bin"/><Relationship Id="rId18" Type="http://schemas.openxmlformats.org/officeDocument/2006/relationships/image" Target="../media/image16.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5.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1.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4.wmf"/><Relationship Id="rId19" Type="http://schemas.openxmlformats.org/officeDocument/2006/relationships/oleObject" Target="../embeddings/oleObject29.bin"/><Relationship Id="rId4" Type="http://schemas.openxmlformats.org/officeDocument/2006/relationships/image" Target="../media/image14.wmf"/><Relationship Id="rId9" Type="http://schemas.openxmlformats.org/officeDocument/2006/relationships/oleObject" Target="../embeddings/oleObject24.bin"/><Relationship Id="rId14"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35.bin"/><Relationship Id="rId18" Type="http://schemas.openxmlformats.org/officeDocument/2006/relationships/image" Target="../media/image14.wmf"/><Relationship Id="rId26" Type="http://schemas.openxmlformats.org/officeDocument/2006/relationships/oleObject" Target="../embeddings/oleObject42.bin"/><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20.wmf"/><Relationship Id="rId17" Type="http://schemas.openxmlformats.org/officeDocument/2006/relationships/oleObject" Target="../embeddings/oleObject37.bin"/><Relationship Id="rId25"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1.wmf"/><Relationship Id="rId29" Type="http://schemas.openxmlformats.org/officeDocument/2006/relationships/image" Target="../media/image15.wmf"/><Relationship Id="rId1" Type="http://schemas.openxmlformats.org/officeDocument/2006/relationships/vmlDrawing" Target="../drawings/vmlDrawing4.vml"/><Relationship Id="rId6" Type="http://schemas.openxmlformats.org/officeDocument/2006/relationships/image" Target="../media/image3.wmf"/><Relationship Id="rId11" Type="http://schemas.openxmlformats.org/officeDocument/2006/relationships/oleObject" Target="../embeddings/oleObject34.bin"/><Relationship Id="rId24" Type="http://schemas.openxmlformats.org/officeDocument/2006/relationships/oleObject" Target="../embeddings/oleObject41.bin"/><Relationship Id="rId32" Type="http://schemas.openxmlformats.org/officeDocument/2006/relationships/oleObject" Target="../embeddings/oleObject45.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image" Target="../media/image4.wmf"/><Relationship Id="rId28" Type="http://schemas.openxmlformats.org/officeDocument/2006/relationships/oleObject" Target="../embeddings/oleObject43.bin"/><Relationship Id="rId10" Type="http://schemas.openxmlformats.org/officeDocument/2006/relationships/image" Target="../media/image19.wmf"/><Relationship Id="rId19" Type="http://schemas.openxmlformats.org/officeDocument/2006/relationships/oleObject" Target="../embeddings/oleObject38.bin"/><Relationship Id="rId31" Type="http://schemas.openxmlformats.org/officeDocument/2006/relationships/image" Target="../media/image16.wmf"/><Relationship Id="rId4" Type="http://schemas.openxmlformats.org/officeDocument/2006/relationships/image" Target="../media/image17.wmf"/><Relationship Id="rId9" Type="http://schemas.openxmlformats.org/officeDocument/2006/relationships/oleObject" Target="../embeddings/oleObject33.bin"/><Relationship Id="rId14" Type="http://schemas.openxmlformats.org/officeDocument/2006/relationships/image" Target="../media/image21.wmf"/><Relationship Id="rId22" Type="http://schemas.openxmlformats.org/officeDocument/2006/relationships/oleObject" Target="../embeddings/oleObject40.bin"/><Relationship Id="rId27" Type="http://schemas.openxmlformats.org/officeDocument/2006/relationships/image" Target="../media/image11.wmf"/><Relationship Id="rId30"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51.bin"/><Relationship Id="rId18" Type="http://schemas.openxmlformats.org/officeDocument/2006/relationships/image" Target="../media/image27.wmf"/><Relationship Id="rId26" Type="http://schemas.openxmlformats.org/officeDocument/2006/relationships/image" Target="../media/image4.wmf"/><Relationship Id="rId3" Type="http://schemas.openxmlformats.org/officeDocument/2006/relationships/oleObject" Target="../embeddings/oleObject46.bin"/><Relationship Id="rId21" Type="http://schemas.openxmlformats.org/officeDocument/2006/relationships/oleObject" Target="../embeddings/oleObject55.bin"/><Relationship Id="rId34" Type="http://schemas.openxmlformats.org/officeDocument/2006/relationships/oleObject" Target="../embeddings/oleObject62.bin"/><Relationship Id="rId7" Type="http://schemas.openxmlformats.org/officeDocument/2006/relationships/oleObject" Target="../embeddings/oleObject48.bin"/><Relationship Id="rId12" Type="http://schemas.openxmlformats.org/officeDocument/2006/relationships/image" Target="../media/image11.wmf"/><Relationship Id="rId17" Type="http://schemas.openxmlformats.org/officeDocument/2006/relationships/oleObject" Target="../embeddings/oleObject53.bin"/><Relationship Id="rId25" Type="http://schemas.openxmlformats.org/officeDocument/2006/relationships/oleObject" Target="../embeddings/oleObject57.bin"/><Relationship Id="rId33"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14.wmf"/><Relationship Id="rId29" Type="http://schemas.openxmlformats.org/officeDocument/2006/relationships/oleObject" Target="../embeddings/oleObject59.bin"/><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50.bin"/><Relationship Id="rId24" Type="http://schemas.openxmlformats.org/officeDocument/2006/relationships/image" Target="../media/image3.wmf"/><Relationship Id="rId32" Type="http://schemas.openxmlformats.org/officeDocument/2006/relationships/oleObject" Target="../embeddings/oleObject61.bin"/><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28" Type="http://schemas.openxmlformats.org/officeDocument/2006/relationships/image" Target="../media/image5.wmf"/><Relationship Id="rId10" Type="http://schemas.openxmlformats.org/officeDocument/2006/relationships/image" Target="../media/image24.wmf"/><Relationship Id="rId19" Type="http://schemas.openxmlformats.org/officeDocument/2006/relationships/oleObject" Target="../embeddings/oleObject54.bin"/><Relationship Id="rId31" Type="http://schemas.openxmlformats.org/officeDocument/2006/relationships/image" Target="../media/image15.wmf"/><Relationship Id="rId4" Type="http://schemas.openxmlformats.org/officeDocument/2006/relationships/image" Target="../media/image17.wmf"/><Relationship Id="rId9" Type="http://schemas.openxmlformats.org/officeDocument/2006/relationships/oleObject" Target="../embeddings/oleObject49.bin"/><Relationship Id="rId14" Type="http://schemas.openxmlformats.org/officeDocument/2006/relationships/image" Target="../media/image25.wmf"/><Relationship Id="rId22" Type="http://schemas.openxmlformats.org/officeDocument/2006/relationships/image" Target="../media/image1.wmf"/><Relationship Id="rId27" Type="http://schemas.openxmlformats.org/officeDocument/2006/relationships/oleObject" Target="../embeddings/oleObject58.bin"/><Relationship Id="rId30" Type="http://schemas.openxmlformats.org/officeDocument/2006/relationships/oleObject" Target="../embeddings/oleObject60.bin"/><Relationship Id="rId8"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68.bin"/><Relationship Id="rId18" Type="http://schemas.openxmlformats.org/officeDocument/2006/relationships/image" Target="../media/image1.wmf"/><Relationship Id="rId26" Type="http://schemas.openxmlformats.org/officeDocument/2006/relationships/image" Target="../media/image11.wmf"/><Relationship Id="rId3" Type="http://schemas.openxmlformats.org/officeDocument/2006/relationships/oleObject" Target="../embeddings/oleObject63.bin"/><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31.w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14.wmf"/><Relationship Id="rId20" Type="http://schemas.openxmlformats.org/officeDocument/2006/relationships/image" Target="../media/image3.wmf"/><Relationship Id="rId29" Type="http://schemas.openxmlformats.org/officeDocument/2006/relationships/oleObject" Target="../embeddings/oleObject76.bin"/><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67.bin"/><Relationship Id="rId24" Type="http://schemas.openxmlformats.org/officeDocument/2006/relationships/image" Target="../media/image5.wmf"/><Relationship Id="rId5" Type="http://schemas.openxmlformats.org/officeDocument/2006/relationships/oleObject" Target="../embeddings/oleObject64.bin"/><Relationship Id="rId15" Type="http://schemas.openxmlformats.org/officeDocument/2006/relationships/oleObject" Target="../embeddings/oleObject69.bin"/><Relationship Id="rId23" Type="http://schemas.openxmlformats.org/officeDocument/2006/relationships/oleObject" Target="../embeddings/oleObject73.bin"/><Relationship Id="rId28" Type="http://schemas.openxmlformats.org/officeDocument/2006/relationships/image" Target="../media/image15.wmf"/><Relationship Id="rId10" Type="http://schemas.openxmlformats.org/officeDocument/2006/relationships/image" Target="../media/image30.wmf"/><Relationship Id="rId19" Type="http://schemas.openxmlformats.org/officeDocument/2006/relationships/oleObject" Target="../embeddings/oleObject71.bin"/><Relationship Id="rId31" Type="http://schemas.openxmlformats.org/officeDocument/2006/relationships/oleObject" Target="../embeddings/oleObject77.bin"/><Relationship Id="rId4" Type="http://schemas.openxmlformats.org/officeDocument/2006/relationships/image" Target="../media/image17.wmf"/><Relationship Id="rId9" Type="http://schemas.openxmlformats.org/officeDocument/2006/relationships/oleObject" Target="../embeddings/oleObject66.bin"/><Relationship Id="rId14" Type="http://schemas.openxmlformats.org/officeDocument/2006/relationships/image" Target="../media/image32.wmf"/><Relationship Id="rId22" Type="http://schemas.openxmlformats.org/officeDocument/2006/relationships/image" Target="../media/image4.wmf"/><Relationship Id="rId27" Type="http://schemas.openxmlformats.org/officeDocument/2006/relationships/oleObject" Target="../embeddings/oleObject75.bin"/><Relationship Id="rId30" Type="http://schemas.openxmlformats.org/officeDocument/2006/relationships/image" Target="../media/image1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none" dirty="0" smtClean="0">
                <a:solidFill>
                  <a:schemeClr val="tx1"/>
                </a:solidFill>
                <a:latin typeface="Times New Roman" pitchFamily="18" charset="0"/>
                <a:cs typeface="Times New Roman" pitchFamily="18" charset="0"/>
              </a:rPr>
              <a:t>Analysis of truss-Method of Joint</a:t>
            </a:r>
            <a:r>
              <a:rPr lang="x-none" cap="none" dirty="0" smtClean="0">
                <a:solidFill>
                  <a:schemeClr val="tx1"/>
                </a:solidFill>
                <a:latin typeface="Agency FB" pitchFamily="34" charset="0"/>
                <a:ea typeface="+mj-ea"/>
                <a:cs typeface="+mj-cs"/>
              </a:rPr>
              <a:t/>
            </a:r>
            <a:br>
              <a:rPr lang="x-none" cap="none" dirty="0" smtClean="0">
                <a:solidFill>
                  <a:schemeClr val="tx1"/>
                </a:solidFill>
                <a:latin typeface="Agency FB" pitchFamily="34" charset="0"/>
                <a:ea typeface="+mj-ea"/>
                <a:cs typeface="+mj-cs"/>
              </a:rPr>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923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FDC280A2-73F4-4B45-AD29-A054B68E2B33}" type="slidenum">
              <a:rPr lang="x-none" altLang="en-US" sz="1200" smtClean="0">
                <a:solidFill>
                  <a:srgbClr val="FF9933"/>
                </a:solidFill>
                <a:latin typeface="Arial" charset="0"/>
                <a:cs typeface="Arial" charset="0"/>
              </a:rPr>
              <a:pPr/>
              <a:t>10</a:t>
            </a:fld>
            <a:endParaRPr lang="en-US" altLang="en-US" sz="1200" smtClean="0">
              <a:solidFill>
                <a:srgbClr val="FF9933"/>
              </a:solidFill>
              <a:latin typeface="Arial" charset="0"/>
            </a:endParaRPr>
          </a:p>
        </p:txBody>
      </p:sp>
      <p:sp>
        <p:nvSpPr>
          <p:cNvPr id="19459"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600" dirty="0" smtClean="0"/>
              <a:t>Example</a:t>
            </a:r>
            <a:r>
              <a:rPr lang="tr-TR" altLang="en-US" sz="3600" dirty="0" smtClean="0"/>
              <a:t> 1</a:t>
            </a:r>
            <a:r>
              <a:rPr lang="en-US" altLang="en-US" sz="3600" dirty="0" smtClean="0"/>
              <a:t>:</a:t>
            </a:r>
            <a:r>
              <a:rPr lang="tr-TR" altLang="en-US" sz="3600" dirty="0" smtClean="0"/>
              <a:t> Method of Joints – Plane Truss</a:t>
            </a:r>
            <a:r>
              <a:rPr lang="en-US" altLang="en-US" sz="3600" dirty="0" smtClean="0"/>
              <a:t>  </a:t>
            </a:r>
          </a:p>
        </p:txBody>
      </p:sp>
      <p:sp>
        <p:nvSpPr>
          <p:cNvPr id="6"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1946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176338"/>
            <a:ext cx="8666162" cy="520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1214438"/>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63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BC19BD1F-55E0-4B49-8729-B32144D7FC99}" type="slidenum">
              <a:rPr lang="x-none" altLang="en-US" sz="1200" smtClean="0">
                <a:solidFill>
                  <a:srgbClr val="FF9933"/>
                </a:solidFill>
                <a:latin typeface="Arial" charset="0"/>
                <a:cs typeface="Arial" charset="0"/>
              </a:rPr>
              <a:pPr/>
              <a:t>11</a:t>
            </a:fld>
            <a:endParaRPr lang="en-US" altLang="en-US" sz="1200" smtClean="0">
              <a:solidFill>
                <a:srgbClr val="FF9933"/>
              </a:solidFill>
              <a:latin typeface="Arial" charset="0"/>
            </a:endParaRPr>
          </a:p>
        </p:txBody>
      </p:sp>
      <p:sp>
        <p:nvSpPr>
          <p:cNvPr id="20483" name="Rectangle 2"/>
          <p:cNvSpPr>
            <a:spLocks noGrp="1" noChangeArrowheads="1"/>
          </p:cNvSpPr>
          <p:nvPr>
            <p:ph type="title"/>
          </p:nvPr>
        </p:nvSpPr>
        <p:spPr/>
        <p:txBody>
          <a:bodyPr/>
          <a:lstStyle/>
          <a:p>
            <a:pPr eaLnBrk="1" hangingPunct="1"/>
            <a:r>
              <a:rPr lang="en-US" altLang="en-US" smtClean="0"/>
              <a:t>Example</a:t>
            </a:r>
            <a:r>
              <a:rPr lang="tr-TR" altLang="en-US" smtClean="0"/>
              <a:t> 1</a:t>
            </a:r>
            <a:r>
              <a:rPr lang="en-US" altLang="en-US" smtClean="0"/>
              <a:t> (continued)</a:t>
            </a:r>
            <a:r>
              <a:rPr lang="tr-TR" altLang="en-US" smtClean="0"/>
              <a:t>:</a:t>
            </a:r>
            <a:endParaRPr lang="en-US" altLang="en-US" smtClean="0"/>
          </a:p>
        </p:txBody>
      </p:sp>
      <p:sp>
        <p:nvSpPr>
          <p:cNvPr id="4"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0487"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tr-TR" altLang="en-US" sz="2400" b="1">
                <a:solidFill>
                  <a:srgbClr val="FFFFFF"/>
                </a:solidFill>
                <a:cs typeface="Times New Roman" pitchFamily="18" charset="0"/>
              </a:rPr>
              <a:t>ENGINEERING MECHANICS : STATICS</a:t>
            </a:r>
            <a:endParaRPr lang="en-US" altLang="en-US" sz="2400" b="1">
              <a:solidFill>
                <a:srgbClr val="FFFFFF"/>
              </a:solidFill>
              <a:cs typeface="Times New Roman" pitchFamily="18" charset="0"/>
            </a:endParaRPr>
          </a:p>
        </p:txBody>
      </p:sp>
      <p:sp>
        <p:nvSpPr>
          <p:cNvPr id="15" name="14 Dikdörtgen"/>
          <p:cNvSpPr/>
          <p:nvPr/>
        </p:nvSpPr>
        <p:spPr>
          <a:xfrm>
            <a:off x="2336800" y="1770063"/>
            <a:ext cx="1465263" cy="900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20489"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249363"/>
            <a:ext cx="8656638"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684463"/>
            <a:ext cx="1998662" cy="154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1" name="Line 22"/>
          <p:cNvSpPr>
            <a:spLocks noChangeShapeType="1"/>
          </p:cNvSpPr>
          <p:nvPr/>
        </p:nvSpPr>
        <p:spPr bwMode="auto">
          <a:xfrm>
            <a:off x="796925" y="1785938"/>
            <a:ext cx="4508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2" name="Line 23"/>
          <p:cNvSpPr>
            <a:spLocks noChangeShapeType="1"/>
          </p:cNvSpPr>
          <p:nvPr/>
        </p:nvSpPr>
        <p:spPr bwMode="auto">
          <a:xfrm flipH="1" flipV="1">
            <a:off x="784225" y="1843088"/>
            <a:ext cx="361950" cy="4651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3" name="Line 24"/>
          <p:cNvSpPr>
            <a:spLocks noChangeShapeType="1"/>
          </p:cNvSpPr>
          <p:nvPr/>
        </p:nvSpPr>
        <p:spPr bwMode="auto">
          <a:xfrm flipV="1">
            <a:off x="1277938" y="4614863"/>
            <a:ext cx="361950" cy="4651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4" name="Line 25"/>
          <p:cNvSpPr>
            <a:spLocks noChangeShapeType="1"/>
          </p:cNvSpPr>
          <p:nvPr/>
        </p:nvSpPr>
        <p:spPr bwMode="auto">
          <a:xfrm flipH="1">
            <a:off x="1306513" y="5124450"/>
            <a:ext cx="5222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5" name="TextBox 1"/>
          <p:cNvSpPr txBox="1">
            <a:spLocks noChangeArrowheads="1"/>
          </p:cNvSpPr>
          <p:nvPr/>
        </p:nvSpPr>
        <p:spPr bwMode="auto">
          <a:xfrm>
            <a:off x="3419475" y="3684588"/>
            <a:ext cx="51149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600"/>
              <a:t>Alternatively, ∑F</a:t>
            </a:r>
            <a:r>
              <a:rPr lang="en-US" altLang="en-US" sz="1600" baseline="-25000"/>
              <a:t>x</a:t>
            </a:r>
            <a:r>
              <a:rPr lang="en-US" altLang="en-US" sz="1600"/>
              <a:t>=0 and ∑F</a:t>
            </a:r>
            <a:r>
              <a:rPr lang="en-US" altLang="en-US" sz="1600" baseline="-25000"/>
              <a:t>y</a:t>
            </a:r>
            <a:r>
              <a:rPr lang="en-US" altLang="en-US" sz="1600"/>
              <a:t>=0 will give the same results </a:t>
            </a:r>
          </a:p>
        </p:txBody>
      </p:sp>
      <p:sp>
        <p:nvSpPr>
          <p:cNvPr id="20496" name="TextBox 15"/>
          <p:cNvSpPr txBox="1">
            <a:spLocks noChangeArrowheads="1"/>
          </p:cNvSpPr>
          <p:nvPr/>
        </p:nvSpPr>
        <p:spPr bwMode="auto">
          <a:xfrm>
            <a:off x="384175" y="5873750"/>
            <a:ext cx="51149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600"/>
              <a:t>Alternatively, ∑F</a:t>
            </a:r>
            <a:r>
              <a:rPr lang="en-US" altLang="en-US" sz="1600" baseline="-25000"/>
              <a:t>x</a:t>
            </a:r>
            <a:r>
              <a:rPr lang="en-US" altLang="en-US" sz="1600"/>
              <a:t>=0 and ∑F</a:t>
            </a:r>
            <a:r>
              <a:rPr lang="en-US" altLang="en-US" sz="1600" baseline="-25000"/>
              <a:t>y</a:t>
            </a:r>
            <a:r>
              <a:rPr lang="en-US" altLang="en-US" sz="1600"/>
              <a:t>=0 will give the same results </a:t>
            </a:r>
          </a:p>
        </p:txBody>
      </p:sp>
    </p:spTree>
    <p:extLst>
      <p:ext uri="{BB962C8B-B14F-4D97-AF65-F5344CB8AC3E}">
        <p14:creationId xmlns:p14="http://schemas.microsoft.com/office/powerpoint/2010/main" val="28067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53E55BEA-D000-4723-BA49-12E54303707B}" type="slidenum">
              <a:rPr lang="x-none" altLang="en-US" sz="1200" smtClean="0">
                <a:solidFill>
                  <a:srgbClr val="FF9933"/>
                </a:solidFill>
                <a:latin typeface="Arial" charset="0"/>
                <a:cs typeface="Arial" charset="0"/>
              </a:rPr>
              <a:pPr/>
              <a:t>12</a:t>
            </a:fld>
            <a:endParaRPr lang="en-US" altLang="en-US" sz="1200" smtClean="0">
              <a:solidFill>
                <a:srgbClr val="FF9933"/>
              </a:solidFill>
              <a:latin typeface="Arial" charset="0"/>
            </a:endParaRPr>
          </a:p>
        </p:txBody>
      </p:sp>
      <p:sp>
        <p:nvSpPr>
          <p:cNvPr id="21507" name="Rectangle 2"/>
          <p:cNvSpPr>
            <a:spLocks noGrp="1" noChangeArrowheads="1"/>
          </p:cNvSpPr>
          <p:nvPr>
            <p:ph type="title"/>
          </p:nvPr>
        </p:nvSpPr>
        <p:spPr>
          <a:xfrm>
            <a:off x="457200" y="274638"/>
            <a:ext cx="8229600" cy="755650"/>
          </a:xfrm>
        </p:spPr>
        <p:txBody>
          <a:bodyPr>
            <a:normAutofit fontScale="90000"/>
          </a:bodyPr>
          <a:lstStyle/>
          <a:p>
            <a:pPr eaLnBrk="1" hangingPunct="1"/>
            <a:r>
              <a:rPr lang="en-US" altLang="en-US" dirty="0" smtClean="0"/>
              <a:t>Example</a:t>
            </a:r>
            <a:r>
              <a:rPr lang="tr-TR" altLang="en-US" dirty="0" smtClean="0"/>
              <a:t> 1</a:t>
            </a:r>
            <a:r>
              <a:rPr lang="en-US" altLang="en-US" dirty="0" smtClean="0"/>
              <a:t> (continued)</a:t>
            </a:r>
            <a:r>
              <a:rPr lang="tr-TR" altLang="en-US" dirty="0" smtClean="0"/>
              <a:t>:</a:t>
            </a:r>
            <a:endParaRPr lang="en-US" altLang="en-US" dirty="0" smtClean="0"/>
          </a:p>
        </p:txBody>
      </p:sp>
      <p:sp>
        <p:nvSpPr>
          <p:cNvPr id="6"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151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tr-TR" altLang="en-US" sz="2400" b="1">
                <a:solidFill>
                  <a:srgbClr val="FFFFFF"/>
                </a:solidFill>
                <a:cs typeface="Times New Roman" pitchFamily="18" charset="0"/>
              </a:rPr>
              <a:t>ENGINEERING MECHANICS : STATICS</a:t>
            </a:r>
            <a:endParaRPr lang="en-US" altLang="en-US" sz="2400" b="1">
              <a:solidFill>
                <a:srgbClr val="FFFFFF"/>
              </a:solidFill>
              <a:cs typeface="Times New Roman" pitchFamily="18" charset="0"/>
            </a:endParaRPr>
          </a:p>
        </p:txBody>
      </p:sp>
      <p:pic>
        <p:nvPicPr>
          <p:cNvPr id="215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090863"/>
            <a:ext cx="8589963"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1030288"/>
            <a:ext cx="2447925"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0942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6C1E2968-2C34-41CD-A8F2-CDD2CBEE0145}" type="slidenum">
              <a:rPr lang="x-none" altLang="en-US" sz="1200" smtClean="0">
                <a:solidFill>
                  <a:srgbClr val="FF9933"/>
                </a:solidFill>
                <a:latin typeface="Arial" charset="0"/>
                <a:cs typeface="Arial" charset="0"/>
              </a:rPr>
              <a:pPr/>
              <a:t>13</a:t>
            </a:fld>
            <a:endParaRPr lang="en-US" altLang="en-US" sz="1200" smtClean="0">
              <a:solidFill>
                <a:srgbClr val="FF9933"/>
              </a:solidFill>
              <a:latin typeface="Arial" charset="0"/>
            </a:endParaRPr>
          </a:p>
        </p:txBody>
      </p:sp>
      <p:sp>
        <p:nvSpPr>
          <p:cNvPr id="22531" name="Rectangle 2"/>
          <p:cNvSpPr>
            <a:spLocks noGrp="1" noChangeArrowheads="1"/>
          </p:cNvSpPr>
          <p:nvPr>
            <p:ph type="title"/>
          </p:nvPr>
        </p:nvSpPr>
        <p:spPr>
          <a:xfrm>
            <a:off x="433387" y="27789"/>
            <a:ext cx="8229600" cy="868362"/>
          </a:xfrm>
        </p:spPr>
        <p:txBody>
          <a:bodyPr/>
          <a:lstStyle/>
          <a:p>
            <a:pPr eaLnBrk="1" hangingPunct="1"/>
            <a:r>
              <a:rPr lang="en-US" altLang="en-US" dirty="0" smtClean="0"/>
              <a:t>Example</a:t>
            </a:r>
            <a:r>
              <a:rPr lang="tr-TR" altLang="en-US" dirty="0" smtClean="0"/>
              <a:t> 1 </a:t>
            </a:r>
            <a:r>
              <a:rPr lang="en-US" altLang="en-US" dirty="0" smtClean="0"/>
              <a:t>(continued)</a:t>
            </a:r>
            <a:r>
              <a:rPr lang="tr-TR" altLang="en-US" dirty="0" smtClean="0"/>
              <a:t>:</a:t>
            </a:r>
            <a:endParaRPr lang="en-US" altLang="en-US" dirty="0" smtClean="0"/>
          </a:p>
        </p:txBody>
      </p:sp>
      <p:sp>
        <p:nvSpPr>
          <p:cNvPr id="4"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2253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 y="2819400"/>
            <a:ext cx="8613775" cy="351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955" y="838200"/>
            <a:ext cx="2447925"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0943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Zero Force Members</a:t>
            </a:r>
            <a:endParaRPr lang="en-US" b="1" dirty="0"/>
          </a:p>
        </p:txBody>
      </p:sp>
      <p:sp>
        <p:nvSpPr>
          <p:cNvPr id="4" name="Date Placeholder 3"/>
          <p:cNvSpPr>
            <a:spLocks noGrp="1"/>
          </p:cNvSpPr>
          <p:nvPr>
            <p:ph type="dt" sz="half" idx="10"/>
          </p:nvPr>
        </p:nvSpPr>
        <p:spPr/>
        <p:txBody>
          <a:bodyPr/>
          <a:lstStyle/>
          <a:p>
            <a:fld id="{00A21586-CA46-4781-A626-1D369D3DA054}"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14</a:t>
            </a:fld>
            <a:endParaRPr lang="en-US" dirty="0"/>
          </a:p>
        </p:txBody>
      </p:sp>
      <p:sp>
        <p:nvSpPr>
          <p:cNvPr id="122" name="TextBox 121"/>
          <p:cNvSpPr txBox="1"/>
          <p:nvPr/>
        </p:nvSpPr>
        <p:spPr>
          <a:xfrm>
            <a:off x="304800" y="1447800"/>
            <a:ext cx="8382000" cy="1200329"/>
          </a:xfrm>
          <a:prstGeom prst="rect">
            <a:avLst/>
          </a:prstGeom>
          <a:noFill/>
        </p:spPr>
        <p:txBody>
          <a:bodyPr wrap="square" rtlCol="0">
            <a:spAutoFit/>
          </a:bodyPr>
          <a:lstStyle/>
          <a:p>
            <a:r>
              <a:rPr lang="en-US" b="1" dirty="0" smtClean="0">
                <a:solidFill>
                  <a:srgbClr val="FF0000"/>
                </a:solidFill>
              </a:rPr>
              <a:t>Case 1:</a:t>
            </a:r>
            <a:r>
              <a:rPr lang="en-US" dirty="0" smtClean="0"/>
              <a:t> </a:t>
            </a:r>
            <a:r>
              <a:rPr lang="en-US" sz="2400" i="1" dirty="0" smtClean="0">
                <a:solidFill>
                  <a:schemeClr val="tx2"/>
                </a:solidFill>
              </a:rPr>
              <a:t>If only two non-collinear members form a truss joint and no external load or support  reaction is acting at the joint, the members must be zero force members.</a:t>
            </a:r>
            <a:endParaRPr lang="en-US" sz="2400" i="1" dirty="0">
              <a:solidFill>
                <a:schemeClr val="tx2"/>
              </a:solidFill>
            </a:endParaRPr>
          </a:p>
        </p:txBody>
      </p:sp>
      <p:sp>
        <p:nvSpPr>
          <p:cNvPr id="148" name="TextBox 147"/>
          <p:cNvSpPr txBox="1"/>
          <p:nvPr/>
        </p:nvSpPr>
        <p:spPr>
          <a:xfrm>
            <a:off x="5638800" y="3810000"/>
            <a:ext cx="2514600" cy="646331"/>
          </a:xfrm>
          <a:prstGeom prst="rect">
            <a:avLst/>
          </a:prstGeom>
          <a:noFill/>
        </p:spPr>
        <p:txBody>
          <a:bodyPr wrap="square" rtlCol="0">
            <a:spAutoFit/>
          </a:bodyPr>
          <a:lstStyle/>
          <a:p>
            <a:r>
              <a:rPr lang="en-US" i="1" dirty="0" smtClean="0">
                <a:solidFill>
                  <a:srgbClr val="002060"/>
                </a:solidFill>
              </a:rPr>
              <a:t>BC</a:t>
            </a:r>
            <a:r>
              <a:rPr lang="en-US" dirty="0" smtClean="0">
                <a:solidFill>
                  <a:srgbClr val="002060"/>
                </a:solidFill>
              </a:rPr>
              <a:t> and </a:t>
            </a:r>
            <a:r>
              <a:rPr lang="en-US" i="1" dirty="0" smtClean="0">
                <a:solidFill>
                  <a:srgbClr val="002060"/>
                </a:solidFill>
              </a:rPr>
              <a:t>CD</a:t>
            </a:r>
            <a:r>
              <a:rPr lang="en-US" dirty="0" smtClean="0">
                <a:solidFill>
                  <a:srgbClr val="002060"/>
                </a:solidFill>
              </a:rPr>
              <a:t> are zero force members.</a:t>
            </a:r>
            <a:endParaRPr lang="en-US" dirty="0">
              <a:solidFill>
                <a:srgbClr val="002060"/>
              </a:solidFill>
            </a:endParaRPr>
          </a:p>
        </p:txBody>
      </p:sp>
      <p:sp>
        <p:nvSpPr>
          <p:cNvPr id="161" name="TextBox 160"/>
          <p:cNvSpPr txBox="1"/>
          <p:nvPr/>
        </p:nvSpPr>
        <p:spPr>
          <a:xfrm>
            <a:off x="6172200" y="4876800"/>
            <a:ext cx="2133600" cy="369332"/>
          </a:xfrm>
          <a:prstGeom prst="rect">
            <a:avLst/>
          </a:prstGeom>
          <a:noFill/>
        </p:spPr>
        <p:txBody>
          <a:bodyPr wrap="square" rtlCol="0">
            <a:spAutoFit/>
          </a:bodyPr>
          <a:lstStyle/>
          <a:p>
            <a:r>
              <a:rPr lang="en-US" b="1" dirty="0" smtClean="0">
                <a:solidFill>
                  <a:schemeClr val="tx2"/>
                </a:solidFill>
              </a:rPr>
              <a:t>WHY  ?????</a:t>
            </a:r>
            <a:endParaRPr lang="en-US" b="1" dirty="0">
              <a:solidFill>
                <a:schemeClr val="tx2"/>
              </a:solidFill>
            </a:endParaRPr>
          </a:p>
        </p:txBody>
      </p:sp>
      <p:grpSp>
        <p:nvGrpSpPr>
          <p:cNvPr id="2" name="Group 1"/>
          <p:cNvGrpSpPr/>
          <p:nvPr/>
        </p:nvGrpSpPr>
        <p:grpSpPr>
          <a:xfrm>
            <a:off x="2416386" y="3298363"/>
            <a:ext cx="2172182" cy="2240280"/>
            <a:chOff x="3048000" y="3505200"/>
            <a:chExt cx="2172182" cy="2240280"/>
          </a:xfrm>
        </p:grpSpPr>
        <p:graphicFrame>
          <p:nvGraphicFramePr>
            <p:cNvPr id="64" name="Object 30"/>
            <p:cNvGraphicFramePr>
              <a:graphicFrameLocks noChangeAspect="1"/>
            </p:cNvGraphicFramePr>
            <p:nvPr>
              <p:extLst/>
            </p:nvPr>
          </p:nvGraphicFramePr>
          <p:xfrm>
            <a:off x="5042382" y="3540878"/>
            <a:ext cx="177800" cy="234950"/>
          </p:xfrm>
          <a:graphic>
            <a:graphicData uri="http://schemas.openxmlformats.org/presentationml/2006/ole">
              <mc:AlternateContent xmlns:mc="http://schemas.openxmlformats.org/markup-compatibility/2006">
                <mc:Choice xmlns:v="urn:schemas-microsoft-com:vml" Requires="v">
                  <p:oleObj spid="_x0000_s7190" name="Equation" r:id="rId3" imgW="152202" imgH="177569" progId="Equation.3">
                    <p:embed/>
                  </p:oleObj>
                </mc:Choice>
                <mc:Fallback>
                  <p:oleObj name="Equation" r:id="rId3" imgW="152202" imgH="177569" progId="Equation.3">
                    <p:embed/>
                    <p:pic>
                      <p:nvPicPr>
                        <p:cNvPr id="64"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382" y="3540878"/>
                          <a:ext cx="177800" cy="234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66" name="Straight Connector 65"/>
            <p:cNvCxnSpPr/>
            <p:nvPr/>
          </p:nvCxnSpPr>
          <p:spPr>
            <a:xfrm>
              <a:off x="3505198" y="3514489"/>
              <a:ext cx="1500607" cy="122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rot="5400000">
              <a:off x="2772949" y="423745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a:xfrm>
              <a:off x="3505198" y="498006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124200" y="3505200"/>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273554" y="424674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a:off x="3505198" y="351448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Object 27"/>
            <p:cNvGraphicFramePr>
              <a:graphicFrameLocks noChangeAspect="1"/>
            </p:cNvGraphicFramePr>
            <p:nvPr>
              <p:extLst/>
            </p:nvPr>
          </p:nvGraphicFramePr>
          <p:xfrm>
            <a:off x="3276600" y="4754880"/>
            <a:ext cx="177873" cy="217394"/>
          </p:xfrm>
          <a:graphic>
            <a:graphicData uri="http://schemas.openxmlformats.org/presentationml/2006/ole">
              <mc:AlternateContent xmlns:mc="http://schemas.openxmlformats.org/markup-compatibility/2006">
                <mc:Choice xmlns:v="urn:schemas-microsoft-com:vml" Requires="v">
                  <p:oleObj spid="_x0000_s7191" name="Equation" r:id="rId5" imgW="152268" imgH="164957" progId="Equation.3">
                    <p:embed/>
                  </p:oleObj>
                </mc:Choice>
                <mc:Fallback>
                  <p:oleObj name="Equation" r:id="rId5" imgW="152268" imgH="164957" progId="Equation.3">
                    <p:embed/>
                    <p:pic>
                      <p:nvPicPr>
                        <p:cNvPr id="74"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754880"/>
                          <a:ext cx="177873" cy="2173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5" name="Object 28"/>
            <p:cNvGraphicFramePr>
              <a:graphicFrameLocks noChangeAspect="1"/>
            </p:cNvGraphicFramePr>
            <p:nvPr>
              <p:extLst/>
            </p:nvPr>
          </p:nvGraphicFramePr>
          <p:xfrm>
            <a:off x="3276600" y="3581400"/>
            <a:ext cx="192087" cy="217488"/>
          </p:xfrm>
          <a:graphic>
            <a:graphicData uri="http://schemas.openxmlformats.org/presentationml/2006/ole">
              <mc:AlternateContent xmlns:mc="http://schemas.openxmlformats.org/markup-compatibility/2006">
                <mc:Choice xmlns:v="urn:schemas-microsoft-com:vml" Requires="v">
                  <p:oleObj spid="_x0000_s7192" name="Equation" r:id="rId7" imgW="164885" imgH="164885" progId="Equation.3">
                    <p:embed/>
                  </p:oleObj>
                </mc:Choice>
                <mc:Fallback>
                  <p:oleObj name="Equation" r:id="rId7" imgW="164885" imgH="164885" progId="Equation.3">
                    <p:embed/>
                    <p:pic>
                      <p:nvPicPr>
                        <p:cNvPr id="75"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581400"/>
                          <a:ext cx="192087" cy="217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6" name="Object 29"/>
            <p:cNvGraphicFramePr>
              <a:graphicFrameLocks noChangeAspect="1"/>
            </p:cNvGraphicFramePr>
            <p:nvPr>
              <p:extLst/>
            </p:nvPr>
          </p:nvGraphicFramePr>
          <p:xfrm>
            <a:off x="5028132" y="4828277"/>
            <a:ext cx="177873" cy="218616"/>
          </p:xfrm>
          <a:graphic>
            <a:graphicData uri="http://schemas.openxmlformats.org/presentationml/2006/ole">
              <mc:AlternateContent xmlns:mc="http://schemas.openxmlformats.org/markup-compatibility/2006">
                <mc:Choice xmlns:v="urn:schemas-microsoft-com:vml" Requires="v">
                  <p:oleObj spid="_x0000_s7193" name="Equation" r:id="rId9" imgW="152268" imgH="164957" progId="Equation.3">
                    <p:embed/>
                  </p:oleObj>
                </mc:Choice>
                <mc:Fallback>
                  <p:oleObj name="Equation" r:id="rId9" imgW="152268" imgH="164957" progId="Equation.3">
                    <p:embed/>
                    <p:pic>
                      <p:nvPicPr>
                        <p:cNvPr id="76"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8132" y="4828277"/>
                          <a:ext cx="177873" cy="2186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7" name="Straight Arrow Connector 76"/>
            <p:cNvCxnSpPr/>
            <p:nvPr/>
          </p:nvCxnSpPr>
          <p:spPr>
            <a:xfrm rot="10800000">
              <a:off x="3048000" y="498348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3307600" y="5529406"/>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731335" y="4962721"/>
              <a:ext cx="449925" cy="460610"/>
              <a:chOff x="2205758" y="4079522"/>
              <a:chExt cx="449925" cy="460610"/>
            </a:xfrm>
          </p:grpSpPr>
          <p:cxnSp>
            <p:nvCxnSpPr>
              <p:cNvPr id="60" name="Straight Connector 59"/>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61" name="Isosceles Triangle 60"/>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62" name="Straight Connector 61"/>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63" name="Oval 62"/>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nvGrpSpPr>
            <p:cNvPr id="52" name="Group 138"/>
            <p:cNvGrpSpPr/>
            <p:nvPr/>
          </p:nvGrpSpPr>
          <p:grpSpPr>
            <a:xfrm>
              <a:off x="3262236" y="4989664"/>
              <a:ext cx="428742" cy="452235"/>
              <a:chOff x="740231" y="6030698"/>
              <a:chExt cx="631367" cy="587829"/>
            </a:xfrm>
            <a:solidFill>
              <a:schemeClr val="accent4"/>
            </a:solidFill>
          </p:grpSpPr>
          <p:cxnSp>
            <p:nvCxnSpPr>
              <p:cNvPr id="54" name="Straight Connector 53"/>
              <p:cNvCxnSpPr/>
              <p:nvPr/>
            </p:nvCxnSpPr>
            <p:spPr>
              <a:xfrm rot="5400000">
                <a:off x="740230" y="6466125"/>
                <a:ext cx="130627" cy="130626"/>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55" name="Isosceles Triangle 54"/>
              <p:cNvSpPr/>
              <p:nvPr/>
            </p:nvSpPr>
            <p:spPr>
              <a:xfrm>
                <a:off x="881739" y="6030698"/>
                <a:ext cx="424543" cy="446315"/>
              </a:xfrm>
              <a:prstGeom prst="triangle">
                <a:avLst/>
              </a:prstGeom>
              <a:grp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56" name="Straight Connector 55"/>
              <p:cNvCxnSpPr/>
              <p:nvPr/>
            </p:nvCxnSpPr>
            <p:spPr>
              <a:xfrm rot="10800000">
                <a:off x="838199" y="6466127"/>
                <a:ext cx="533399" cy="1588"/>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rot="5400000">
                <a:off x="892629"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rot="5400000">
                <a:off x="1045030"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rot="5400000">
                <a:off x="1197431" y="6466114"/>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grpSp>
        <p:cxnSp>
          <p:nvCxnSpPr>
            <p:cNvPr id="101" name="Straight Arrow Connector 100"/>
            <p:cNvCxnSpPr/>
            <p:nvPr/>
          </p:nvCxnSpPr>
          <p:spPr>
            <a:xfrm rot="16200000" flipV="1">
              <a:off x="4824994" y="5503685"/>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156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534400" cy="758952"/>
          </a:xfrm>
        </p:spPr>
        <p:txBody>
          <a:bodyPr>
            <a:normAutofit fontScale="90000"/>
          </a:bodyPr>
          <a:lstStyle/>
          <a:p>
            <a:r>
              <a:rPr lang="en-US" b="1" dirty="0" smtClean="0"/>
              <a:t>Zero Force Members (Contd.)</a:t>
            </a:r>
            <a:endParaRPr lang="en-US" b="1" dirty="0"/>
          </a:p>
        </p:txBody>
      </p:sp>
      <p:sp>
        <p:nvSpPr>
          <p:cNvPr id="4" name="Date Placeholder 3"/>
          <p:cNvSpPr>
            <a:spLocks noGrp="1"/>
          </p:cNvSpPr>
          <p:nvPr>
            <p:ph type="dt" sz="half" idx="10"/>
          </p:nvPr>
        </p:nvSpPr>
        <p:spPr/>
        <p:txBody>
          <a:bodyPr/>
          <a:lstStyle/>
          <a:p>
            <a:fld id="{00A21586-CA46-4781-A626-1D369D3DA054}"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15</a:t>
            </a:fld>
            <a:endParaRPr lang="en-US" dirty="0"/>
          </a:p>
        </p:txBody>
      </p:sp>
      <p:sp>
        <p:nvSpPr>
          <p:cNvPr id="122" name="TextBox 121"/>
          <p:cNvSpPr txBox="1"/>
          <p:nvPr/>
        </p:nvSpPr>
        <p:spPr>
          <a:xfrm>
            <a:off x="304800" y="1447800"/>
            <a:ext cx="8382000" cy="1200329"/>
          </a:xfrm>
          <a:prstGeom prst="rect">
            <a:avLst/>
          </a:prstGeom>
          <a:noFill/>
        </p:spPr>
        <p:txBody>
          <a:bodyPr wrap="square" rtlCol="0">
            <a:spAutoFit/>
          </a:bodyPr>
          <a:lstStyle/>
          <a:p>
            <a:r>
              <a:rPr lang="en-US" b="1" dirty="0" smtClean="0">
                <a:solidFill>
                  <a:srgbClr val="FF0000"/>
                </a:solidFill>
              </a:rPr>
              <a:t>Case </a:t>
            </a:r>
            <a:r>
              <a:rPr lang="en-US" b="1" dirty="0" smtClean="0">
                <a:solidFill>
                  <a:srgbClr val="FF0000"/>
                </a:solidFill>
              </a:rPr>
              <a:t>2:</a:t>
            </a:r>
            <a:r>
              <a:rPr lang="en-US" dirty="0" smtClean="0"/>
              <a:t> </a:t>
            </a:r>
            <a:r>
              <a:rPr lang="en-US" sz="2400" i="1" dirty="0" smtClean="0">
                <a:solidFill>
                  <a:schemeClr val="tx2"/>
                </a:solidFill>
              </a:rPr>
              <a:t>If there is an external load at the joint, where two members are meeting, and it is acting in the direction of one of the members, another member  will be a zero force member.</a:t>
            </a:r>
            <a:endParaRPr lang="en-US" sz="2400" i="1" dirty="0">
              <a:solidFill>
                <a:schemeClr val="tx2"/>
              </a:solidFill>
            </a:endParaRPr>
          </a:p>
        </p:txBody>
      </p:sp>
      <p:sp>
        <p:nvSpPr>
          <p:cNvPr id="148" name="TextBox 147"/>
          <p:cNvSpPr txBox="1"/>
          <p:nvPr/>
        </p:nvSpPr>
        <p:spPr>
          <a:xfrm>
            <a:off x="5943600" y="3886200"/>
            <a:ext cx="2514600" cy="646331"/>
          </a:xfrm>
          <a:prstGeom prst="rect">
            <a:avLst/>
          </a:prstGeom>
          <a:noFill/>
        </p:spPr>
        <p:txBody>
          <a:bodyPr wrap="square" rtlCol="0">
            <a:spAutoFit/>
          </a:bodyPr>
          <a:lstStyle/>
          <a:p>
            <a:r>
              <a:rPr lang="en-US" i="1" dirty="0" smtClean="0">
                <a:solidFill>
                  <a:srgbClr val="002060"/>
                </a:solidFill>
              </a:rPr>
              <a:t>BC</a:t>
            </a:r>
            <a:r>
              <a:rPr lang="en-US" dirty="0" smtClean="0">
                <a:solidFill>
                  <a:srgbClr val="002060"/>
                </a:solidFill>
              </a:rPr>
              <a:t> is a zero force members.</a:t>
            </a:r>
            <a:endParaRPr lang="en-US" dirty="0">
              <a:solidFill>
                <a:srgbClr val="002060"/>
              </a:solidFill>
            </a:endParaRPr>
          </a:p>
        </p:txBody>
      </p:sp>
      <p:sp>
        <p:nvSpPr>
          <p:cNvPr id="161" name="TextBox 160"/>
          <p:cNvSpPr txBox="1"/>
          <p:nvPr/>
        </p:nvSpPr>
        <p:spPr>
          <a:xfrm>
            <a:off x="5900208" y="5022746"/>
            <a:ext cx="1795992" cy="369332"/>
          </a:xfrm>
          <a:prstGeom prst="rect">
            <a:avLst/>
          </a:prstGeom>
          <a:noFill/>
        </p:spPr>
        <p:txBody>
          <a:bodyPr wrap="square" rtlCol="0">
            <a:spAutoFit/>
          </a:bodyPr>
          <a:lstStyle/>
          <a:p>
            <a:r>
              <a:rPr lang="en-US" b="1" dirty="0" smtClean="0">
                <a:solidFill>
                  <a:schemeClr val="tx2"/>
                </a:solidFill>
              </a:rPr>
              <a:t>WHY  ?????</a:t>
            </a:r>
            <a:endParaRPr lang="en-US" b="1" dirty="0">
              <a:solidFill>
                <a:schemeClr val="tx2"/>
              </a:solidFill>
            </a:endParaRPr>
          </a:p>
        </p:txBody>
      </p:sp>
      <p:grpSp>
        <p:nvGrpSpPr>
          <p:cNvPr id="41" name="Group 40"/>
          <p:cNvGrpSpPr/>
          <p:nvPr/>
        </p:nvGrpSpPr>
        <p:grpSpPr>
          <a:xfrm>
            <a:off x="2176208" y="3263618"/>
            <a:ext cx="3266196" cy="2842625"/>
            <a:chOff x="415079" y="2977830"/>
            <a:chExt cx="3266196" cy="2842625"/>
          </a:xfrm>
        </p:grpSpPr>
        <p:graphicFrame>
          <p:nvGraphicFramePr>
            <p:cNvPr id="42" name="Object 20"/>
            <p:cNvGraphicFramePr>
              <a:graphicFrameLocks noChangeAspect="1"/>
            </p:cNvGraphicFramePr>
            <p:nvPr>
              <p:extLst/>
            </p:nvPr>
          </p:nvGraphicFramePr>
          <p:xfrm>
            <a:off x="415079" y="4515179"/>
            <a:ext cx="352425" cy="423862"/>
          </p:xfrm>
          <a:graphic>
            <a:graphicData uri="http://schemas.openxmlformats.org/presentationml/2006/ole">
              <mc:AlternateContent xmlns:mc="http://schemas.openxmlformats.org/markup-compatibility/2006">
                <mc:Choice xmlns:v="urn:schemas-microsoft-com:vml" Requires="v">
                  <p:oleObj spid="_x0000_s9258" name="Equation" r:id="rId3" imgW="190500" imgH="228600" progId="Equation.3">
                    <p:embed/>
                  </p:oleObj>
                </mc:Choice>
                <mc:Fallback>
                  <p:oleObj name="Equation" r:id="rId3" imgW="190500" imgH="228600" progId="Equation.3">
                    <p:embed/>
                    <p:pic>
                      <p:nvPicPr>
                        <p:cNvPr id="4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79" y="4515179"/>
                          <a:ext cx="352425"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43" name="Straight Arrow Connector 42"/>
            <p:cNvCxnSpPr/>
            <p:nvPr/>
          </p:nvCxnSpPr>
          <p:spPr>
            <a:xfrm rot="10800000">
              <a:off x="737368" y="4666178"/>
              <a:ext cx="457200" cy="119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 name="Object 23"/>
            <p:cNvGraphicFramePr>
              <a:graphicFrameLocks noChangeAspect="1"/>
            </p:cNvGraphicFramePr>
            <p:nvPr>
              <p:extLst/>
            </p:nvPr>
          </p:nvGraphicFramePr>
          <p:xfrm>
            <a:off x="1025525" y="5332866"/>
            <a:ext cx="352425" cy="449262"/>
          </p:xfrm>
          <a:graphic>
            <a:graphicData uri="http://schemas.openxmlformats.org/presentationml/2006/ole">
              <mc:AlternateContent xmlns:mc="http://schemas.openxmlformats.org/markup-compatibility/2006">
                <mc:Choice xmlns:v="urn:schemas-microsoft-com:vml" Requires="v">
                  <p:oleObj spid="_x0000_s9259" name="Equation" r:id="rId5" imgW="190417" imgH="241195" progId="Equation.3">
                    <p:embed/>
                  </p:oleObj>
                </mc:Choice>
                <mc:Fallback>
                  <p:oleObj name="Equation" r:id="rId5" imgW="190417" imgH="241195" progId="Equation.3">
                    <p:embed/>
                    <p:pic>
                      <p:nvPicPr>
                        <p:cNvPr id="45"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5332866"/>
                          <a:ext cx="352425" cy="449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 name="Object 19"/>
            <p:cNvGraphicFramePr>
              <a:graphicFrameLocks noChangeAspect="1"/>
            </p:cNvGraphicFramePr>
            <p:nvPr>
              <p:extLst/>
            </p:nvPr>
          </p:nvGraphicFramePr>
          <p:xfrm>
            <a:off x="2547256" y="5372780"/>
            <a:ext cx="352425" cy="447675"/>
          </p:xfrm>
          <a:graphic>
            <a:graphicData uri="http://schemas.openxmlformats.org/presentationml/2006/ole">
              <mc:AlternateContent xmlns:mc="http://schemas.openxmlformats.org/markup-compatibility/2006">
                <mc:Choice xmlns:v="urn:schemas-microsoft-com:vml" Requires="v">
                  <p:oleObj spid="_x0000_s9260" name="Equation" r:id="rId7" imgW="190417" imgH="241195" progId="Equation.3">
                    <p:embed/>
                  </p:oleObj>
                </mc:Choice>
                <mc:Fallback>
                  <p:oleObj name="Equation" r:id="rId7" imgW="190417" imgH="241195" progId="Equation.3">
                    <p:embed/>
                    <p:pic>
                      <p:nvPicPr>
                        <p:cNvPr id="46"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7256" y="5372780"/>
                          <a:ext cx="3524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47" name="Straight Arrow Connector 46"/>
            <p:cNvCxnSpPr/>
            <p:nvPr/>
          </p:nvCxnSpPr>
          <p:spPr>
            <a:xfrm flipV="1">
              <a:off x="1211609" y="5007518"/>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807446" y="2977830"/>
              <a:ext cx="2873829" cy="1739813"/>
              <a:chOff x="762000" y="1752600"/>
              <a:chExt cx="2873829" cy="1739813"/>
            </a:xfrm>
          </p:grpSpPr>
          <p:graphicFrame>
            <p:nvGraphicFramePr>
              <p:cNvPr id="80" name="Object 30"/>
              <p:cNvGraphicFramePr>
                <a:graphicFrameLocks noChangeAspect="1"/>
              </p:cNvGraphicFramePr>
              <p:nvPr>
                <p:extLst/>
              </p:nvPr>
            </p:nvGraphicFramePr>
            <p:xfrm>
              <a:off x="2680182" y="1986398"/>
              <a:ext cx="177800" cy="234950"/>
            </p:xfrm>
            <a:graphic>
              <a:graphicData uri="http://schemas.openxmlformats.org/presentationml/2006/ole">
                <mc:AlternateContent xmlns:mc="http://schemas.openxmlformats.org/markup-compatibility/2006">
                  <mc:Choice xmlns:v="urn:schemas-microsoft-com:vml" Requires="v">
                    <p:oleObj spid="_x0000_s9261" name="Equation" r:id="rId9" imgW="152202" imgH="177569" progId="Equation.3">
                      <p:embed/>
                    </p:oleObj>
                  </mc:Choice>
                  <mc:Fallback>
                    <p:oleObj name="Equation" r:id="rId9" imgW="152202" imgH="177569" progId="Equation.3">
                      <p:embed/>
                      <p:pic>
                        <p:nvPicPr>
                          <p:cNvPr id="8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0182" y="1986398"/>
                            <a:ext cx="177800" cy="234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 name="Object 26"/>
              <p:cNvGraphicFramePr>
                <a:graphicFrameLocks noGrp="1" noChangeAspect="1"/>
              </p:cNvGraphicFramePr>
              <p:nvPr>
                <p:ph idx="1"/>
                <p:extLst/>
              </p:nvPr>
            </p:nvGraphicFramePr>
            <p:xfrm>
              <a:off x="3048000" y="1752600"/>
              <a:ext cx="587829" cy="304800"/>
            </p:xfrm>
            <a:graphic>
              <a:graphicData uri="http://schemas.openxmlformats.org/presentationml/2006/ole">
                <mc:AlternateContent xmlns:mc="http://schemas.openxmlformats.org/markup-compatibility/2006">
                  <mc:Choice xmlns:v="urn:schemas-microsoft-com:vml" Requires="v">
                    <p:oleObj spid="_x0000_s9262" name="Equation" r:id="rId11" imgW="342603" imgH="177646" progId="Equation.3">
                      <p:embed/>
                    </p:oleObj>
                  </mc:Choice>
                  <mc:Fallback>
                    <p:oleObj name="Equation" r:id="rId11" imgW="342603" imgH="177646" progId="Equation.3">
                      <p:embed/>
                      <p:pic>
                        <p:nvPicPr>
                          <p:cNvPr id="81" name="Object 26"/>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1752600"/>
                            <a:ext cx="587829" cy="304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82" name="Straight Connector 81"/>
              <p:cNvCxnSpPr/>
              <p:nvPr/>
            </p:nvCxnSpPr>
            <p:spPr>
              <a:xfrm>
                <a:off x="1142998" y="1960009"/>
                <a:ext cx="1500607" cy="1222"/>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rot="5400000">
                <a:off x="410208" y="269287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1142998" y="342558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643605" y="1960009"/>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1911354" y="269226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a:off x="1142998" y="196000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8" name="Object 27"/>
              <p:cNvGraphicFramePr>
                <a:graphicFrameLocks noChangeAspect="1"/>
              </p:cNvGraphicFramePr>
              <p:nvPr>
                <p:extLst/>
              </p:nvPr>
            </p:nvGraphicFramePr>
            <p:xfrm>
              <a:off x="914400" y="3127830"/>
              <a:ext cx="177873" cy="217394"/>
            </p:xfrm>
            <a:graphic>
              <a:graphicData uri="http://schemas.openxmlformats.org/presentationml/2006/ole">
                <mc:AlternateContent xmlns:mc="http://schemas.openxmlformats.org/markup-compatibility/2006">
                  <mc:Choice xmlns:v="urn:schemas-microsoft-com:vml" Requires="v">
                    <p:oleObj spid="_x0000_s9263" name="Equation" r:id="rId13" imgW="152268" imgH="164957" progId="Equation.3">
                      <p:embed/>
                    </p:oleObj>
                  </mc:Choice>
                  <mc:Fallback>
                    <p:oleObj name="Equation" r:id="rId13" imgW="152268" imgH="164957" progId="Equation.3">
                      <p:embed/>
                      <p:pic>
                        <p:nvPicPr>
                          <p:cNvPr id="88"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3127830"/>
                            <a:ext cx="177873" cy="2173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9" name="Object 28"/>
              <p:cNvGraphicFramePr>
                <a:graphicFrameLocks noChangeAspect="1"/>
              </p:cNvGraphicFramePr>
              <p:nvPr>
                <p:extLst/>
              </p:nvPr>
            </p:nvGraphicFramePr>
            <p:xfrm>
              <a:off x="945045" y="1883210"/>
              <a:ext cx="192087" cy="217488"/>
            </p:xfrm>
            <a:graphic>
              <a:graphicData uri="http://schemas.openxmlformats.org/presentationml/2006/ole">
                <mc:AlternateContent xmlns:mc="http://schemas.openxmlformats.org/markup-compatibility/2006">
                  <mc:Choice xmlns:v="urn:schemas-microsoft-com:vml" Requires="v">
                    <p:oleObj spid="_x0000_s9264" name="Equation" r:id="rId15" imgW="164885" imgH="164885" progId="Equation.3">
                      <p:embed/>
                    </p:oleObj>
                  </mc:Choice>
                  <mc:Fallback>
                    <p:oleObj name="Equation" r:id="rId15" imgW="164885" imgH="164885" progId="Equation.3">
                      <p:embed/>
                      <p:pic>
                        <p:nvPicPr>
                          <p:cNvPr id="89"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5045" y="1883210"/>
                            <a:ext cx="192087" cy="217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0" name="Object 29"/>
              <p:cNvGraphicFramePr>
                <a:graphicFrameLocks noChangeAspect="1"/>
              </p:cNvGraphicFramePr>
              <p:nvPr>
                <p:extLst/>
              </p:nvPr>
            </p:nvGraphicFramePr>
            <p:xfrm>
              <a:off x="2665932" y="3273797"/>
              <a:ext cx="177873" cy="218616"/>
            </p:xfrm>
            <a:graphic>
              <a:graphicData uri="http://schemas.openxmlformats.org/presentationml/2006/ole">
                <mc:AlternateContent xmlns:mc="http://schemas.openxmlformats.org/markup-compatibility/2006">
                  <mc:Choice xmlns:v="urn:schemas-microsoft-com:vml" Requires="v">
                    <p:oleObj spid="_x0000_s9265" name="Equation" r:id="rId17" imgW="152268" imgH="164957" progId="Equation.3">
                      <p:embed/>
                    </p:oleObj>
                  </mc:Choice>
                  <mc:Fallback>
                    <p:oleObj name="Equation" r:id="rId17" imgW="152268" imgH="164957" progId="Equation.3">
                      <p:embed/>
                      <p:pic>
                        <p:nvPicPr>
                          <p:cNvPr id="9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5932" y="3273797"/>
                            <a:ext cx="177873" cy="2186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98" name="Straight Connector 97"/>
              <p:cNvCxnSpPr/>
              <p:nvPr/>
            </p:nvCxnSpPr>
            <p:spPr>
              <a:xfrm>
                <a:off x="762000" y="34290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407991" y="4664154"/>
              <a:ext cx="449925" cy="460610"/>
              <a:chOff x="2205758" y="4079522"/>
              <a:chExt cx="449925" cy="460610"/>
            </a:xfrm>
          </p:grpSpPr>
          <p:cxnSp>
            <p:nvCxnSpPr>
              <p:cNvPr id="58" name="Straight Connector 57"/>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59" name="Isosceles Triangle 58"/>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60" name="Straight Connector 59"/>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61" name="Oval 60"/>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nvGrpSpPr>
            <p:cNvPr id="50" name="Group 138"/>
            <p:cNvGrpSpPr/>
            <p:nvPr/>
          </p:nvGrpSpPr>
          <p:grpSpPr>
            <a:xfrm>
              <a:off x="947072" y="4659192"/>
              <a:ext cx="428742" cy="452235"/>
              <a:chOff x="740231" y="6030698"/>
              <a:chExt cx="631367" cy="587829"/>
            </a:xfrm>
            <a:solidFill>
              <a:schemeClr val="accent4"/>
            </a:solidFill>
          </p:grpSpPr>
          <p:cxnSp>
            <p:nvCxnSpPr>
              <p:cNvPr id="52" name="Straight Connector 51"/>
              <p:cNvCxnSpPr/>
              <p:nvPr/>
            </p:nvCxnSpPr>
            <p:spPr>
              <a:xfrm rot="5400000">
                <a:off x="740230" y="6466125"/>
                <a:ext cx="130627" cy="130626"/>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53" name="Isosceles Triangle 52"/>
              <p:cNvSpPr/>
              <p:nvPr/>
            </p:nvSpPr>
            <p:spPr>
              <a:xfrm>
                <a:off x="881739" y="6030698"/>
                <a:ext cx="424543" cy="446315"/>
              </a:xfrm>
              <a:prstGeom prst="triangle">
                <a:avLst/>
              </a:prstGeom>
              <a:grp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54" name="Straight Connector 53"/>
              <p:cNvCxnSpPr/>
              <p:nvPr/>
            </p:nvCxnSpPr>
            <p:spPr>
              <a:xfrm rot="10800000">
                <a:off x="838199" y="6466127"/>
                <a:ext cx="533399" cy="1588"/>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a:off x="892629"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rot="5400000">
                <a:off x="1045030"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rot="5400000">
                <a:off x="1197431" y="6466114"/>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grpSp>
        <p:cxnSp>
          <p:nvCxnSpPr>
            <p:cNvPr id="51" name="Straight Arrow Connector 50"/>
            <p:cNvCxnSpPr/>
            <p:nvPr/>
          </p:nvCxnSpPr>
          <p:spPr>
            <a:xfrm flipV="1">
              <a:off x="2699658" y="5029200"/>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672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Zero Force Members (Contd.)</a:t>
            </a:r>
            <a:endParaRPr lang="en-US" b="1" dirty="0"/>
          </a:p>
        </p:txBody>
      </p:sp>
      <p:sp>
        <p:nvSpPr>
          <p:cNvPr id="4" name="Date Placeholder 3"/>
          <p:cNvSpPr>
            <a:spLocks noGrp="1"/>
          </p:cNvSpPr>
          <p:nvPr>
            <p:ph type="dt" sz="half" idx="10"/>
          </p:nvPr>
        </p:nvSpPr>
        <p:spPr/>
        <p:txBody>
          <a:bodyPr/>
          <a:lstStyle/>
          <a:p>
            <a:fld id="{00A21586-CA46-4781-A626-1D369D3DA054}"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16</a:t>
            </a:fld>
            <a:endParaRPr lang="en-US" dirty="0"/>
          </a:p>
        </p:txBody>
      </p:sp>
      <p:sp>
        <p:nvSpPr>
          <p:cNvPr id="122" name="TextBox 121"/>
          <p:cNvSpPr txBox="1"/>
          <p:nvPr/>
        </p:nvSpPr>
        <p:spPr>
          <a:xfrm>
            <a:off x="304800" y="1447800"/>
            <a:ext cx="8382000" cy="1569660"/>
          </a:xfrm>
          <a:prstGeom prst="rect">
            <a:avLst/>
          </a:prstGeom>
          <a:noFill/>
        </p:spPr>
        <p:txBody>
          <a:bodyPr wrap="square" rtlCol="0">
            <a:spAutoFit/>
          </a:bodyPr>
          <a:lstStyle/>
          <a:p>
            <a:r>
              <a:rPr lang="en-US" b="1" dirty="0" smtClean="0">
                <a:solidFill>
                  <a:srgbClr val="FF0000"/>
                </a:solidFill>
              </a:rPr>
              <a:t>Case </a:t>
            </a:r>
            <a:r>
              <a:rPr lang="en-US" b="1" dirty="0" smtClean="0">
                <a:solidFill>
                  <a:srgbClr val="FF0000"/>
                </a:solidFill>
              </a:rPr>
              <a:t>3:</a:t>
            </a:r>
            <a:r>
              <a:rPr lang="en-US" dirty="0" smtClean="0">
                <a:solidFill>
                  <a:schemeClr val="tx2"/>
                </a:solidFill>
              </a:rPr>
              <a:t> </a:t>
            </a:r>
            <a:r>
              <a:rPr lang="en-US" sz="2400" i="1" dirty="0" smtClean="0">
                <a:solidFill>
                  <a:schemeClr val="tx2"/>
                </a:solidFill>
              </a:rPr>
              <a:t>If three members form a truss joint for which two of the members are collinear, the third member is a zero force member provided no external force or support reaction is acting at the joint.</a:t>
            </a:r>
            <a:endParaRPr lang="en-US" sz="2400" i="1" dirty="0">
              <a:solidFill>
                <a:schemeClr val="tx2"/>
              </a:solidFill>
            </a:endParaRPr>
          </a:p>
        </p:txBody>
      </p:sp>
      <p:sp>
        <p:nvSpPr>
          <p:cNvPr id="148" name="TextBox 147"/>
          <p:cNvSpPr txBox="1"/>
          <p:nvPr/>
        </p:nvSpPr>
        <p:spPr>
          <a:xfrm>
            <a:off x="6172200" y="3733800"/>
            <a:ext cx="2514600" cy="646331"/>
          </a:xfrm>
          <a:prstGeom prst="rect">
            <a:avLst/>
          </a:prstGeom>
          <a:noFill/>
        </p:spPr>
        <p:txBody>
          <a:bodyPr wrap="square" rtlCol="0">
            <a:spAutoFit/>
          </a:bodyPr>
          <a:lstStyle/>
          <a:p>
            <a:r>
              <a:rPr lang="en-US" i="1" dirty="0" smtClean="0">
                <a:solidFill>
                  <a:srgbClr val="002060"/>
                </a:solidFill>
              </a:rPr>
              <a:t>EF</a:t>
            </a:r>
            <a:r>
              <a:rPr lang="en-US" dirty="0" smtClean="0">
                <a:solidFill>
                  <a:srgbClr val="002060"/>
                </a:solidFill>
              </a:rPr>
              <a:t> is a zero force member.</a:t>
            </a:r>
            <a:endParaRPr lang="en-US" dirty="0">
              <a:solidFill>
                <a:srgbClr val="002060"/>
              </a:solidFill>
            </a:endParaRPr>
          </a:p>
        </p:txBody>
      </p:sp>
      <p:sp>
        <p:nvSpPr>
          <p:cNvPr id="61" name="TextBox 60"/>
          <p:cNvSpPr txBox="1"/>
          <p:nvPr/>
        </p:nvSpPr>
        <p:spPr>
          <a:xfrm>
            <a:off x="6858000" y="4876800"/>
            <a:ext cx="1981200" cy="369332"/>
          </a:xfrm>
          <a:prstGeom prst="rect">
            <a:avLst/>
          </a:prstGeom>
          <a:noFill/>
        </p:spPr>
        <p:txBody>
          <a:bodyPr wrap="square" rtlCol="0">
            <a:spAutoFit/>
          </a:bodyPr>
          <a:lstStyle/>
          <a:p>
            <a:r>
              <a:rPr lang="en-US" b="1" dirty="0" smtClean="0">
                <a:solidFill>
                  <a:schemeClr val="tx2"/>
                </a:solidFill>
              </a:rPr>
              <a:t>WHY  ?????</a:t>
            </a:r>
            <a:endParaRPr lang="en-US" b="1" dirty="0">
              <a:solidFill>
                <a:schemeClr val="tx2"/>
              </a:solidFill>
            </a:endParaRPr>
          </a:p>
        </p:txBody>
      </p:sp>
      <p:grpSp>
        <p:nvGrpSpPr>
          <p:cNvPr id="2" name="Group 1"/>
          <p:cNvGrpSpPr/>
          <p:nvPr/>
        </p:nvGrpSpPr>
        <p:grpSpPr>
          <a:xfrm>
            <a:off x="1143000" y="3048000"/>
            <a:ext cx="5359473" cy="2596741"/>
            <a:chOff x="1143000" y="3048000"/>
            <a:chExt cx="5359473" cy="2596741"/>
          </a:xfrm>
        </p:grpSpPr>
        <p:graphicFrame>
          <p:nvGraphicFramePr>
            <p:cNvPr id="64" name="Object 30"/>
            <p:cNvGraphicFramePr>
              <a:graphicFrameLocks noChangeAspect="1"/>
            </p:cNvGraphicFramePr>
            <p:nvPr>
              <p:extLst/>
            </p:nvPr>
          </p:nvGraphicFramePr>
          <p:xfrm>
            <a:off x="3657600" y="3048000"/>
            <a:ext cx="177800" cy="234950"/>
          </p:xfrm>
          <a:graphic>
            <a:graphicData uri="http://schemas.openxmlformats.org/presentationml/2006/ole">
              <mc:AlternateContent xmlns:mc="http://schemas.openxmlformats.org/markup-compatibility/2006">
                <mc:Choice xmlns:v="urn:schemas-microsoft-com:vml" Requires="v">
                  <p:oleObj spid="_x0000_s8229" name="Equation" r:id="rId3" imgW="152202" imgH="177569" progId="Equation.3">
                    <p:embed/>
                  </p:oleObj>
                </mc:Choice>
                <mc:Fallback>
                  <p:oleObj name="Equation" r:id="rId3" imgW="152202" imgH="177569" progId="Equation.3">
                    <p:embed/>
                    <p:pic>
                      <p:nvPicPr>
                        <p:cNvPr id="64"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48000"/>
                          <a:ext cx="177800" cy="234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66" name="Straight Connector 65"/>
            <p:cNvCxnSpPr/>
            <p:nvPr/>
          </p:nvCxnSpPr>
          <p:spPr>
            <a:xfrm rot="5400000">
              <a:off x="2362200" y="3657600"/>
              <a:ext cx="1676400" cy="76200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rot="10800000" flipV="1">
              <a:off x="1600200" y="3200400"/>
              <a:ext cx="1982278" cy="1676402"/>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a:xfrm>
              <a:off x="2209800" y="4343400"/>
              <a:ext cx="6096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828800" y="4038600"/>
              <a:ext cx="3810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3352800" y="3429000"/>
              <a:ext cx="1676400" cy="1219200"/>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a:off x="3581398" y="3209689"/>
              <a:ext cx="2667002" cy="16671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Object 27"/>
            <p:cNvGraphicFramePr>
              <a:graphicFrameLocks noChangeAspect="1"/>
            </p:cNvGraphicFramePr>
            <p:nvPr>
              <p:extLst/>
            </p:nvPr>
          </p:nvGraphicFramePr>
          <p:xfrm>
            <a:off x="1447800" y="4648200"/>
            <a:ext cx="177873" cy="217394"/>
          </p:xfrm>
          <a:graphic>
            <a:graphicData uri="http://schemas.openxmlformats.org/presentationml/2006/ole">
              <mc:AlternateContent xmlns:mc="http://schemas.openxmlformats.org/markup-compatibility/2006">
                <mc:Choice xmlns:v="urn:schemas-microsoft-com:vml" Requires="v">
                  <p:oleObj spid="_x0000_s8230" name="Equation" r:id="rId5" imgW="152268" imgH="164957" progId="Equation.3">
                    <p:embed/>
                  </p:oleObj>
                </mc:Choice>
                <mc:Fallback>
                  <p:oleObj name="Equation" r:id="rId5" imgW="152268" imgH="164957" progId="Equation.3">
                    <p:embed/>
                    <p:pic>
                      <p:nvPicPr>
                        <p:cNvPr id="74"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48200"/>
                          <a:ext cx="177873" cy="2173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5" name="Object 28"/>
            <p:cNvGraphicFramePr>
              <a:graphicFrameLocks noChangeAspect="1"/>
            </p:cNvGraphicFramePr>
            <p:nvPr>
              <p:extLst/>
            </p:nvPr>
          </p:nvGraphicFramePr>
          <p:xfrm>
            <a:off x="2743200" y="4953000"/>
            <a:ext cx="192087" cy="217488"/>
          </p:xfrm>
          <a:graphic>
            <a:graphicData uri="http://schemas.openxmlformats.org/presentationml/2006/ole">
              <mc:AlternateContent xmlns:mc="http://schemas.openxmlformats.org/markup-compatibility/2006">
                <mc:Choice xmlns:v="urn:schemas-microsoft-com:vml" Requires="v">
                  <p:oleObj spid="_x0000_s8231" name="Equation" r:id="rId7" imgW="164885" imgH="164885" progId="Equation.3">
                    <p:embed/>
                  </p:oleObj>
                </mc:Choice>
                <mc:Fallback>
                  <p:oleObj name="Equation" r:id="rId7" imgW="164885" imgH="164885" progId="Equation.3">
                    <p:embed/>
                    <p:pic>
                      <p:nvPicPr>
                        <p:cNvPr id="75"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953000"/>
                          <a:ext cx="192087" cy="217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6" name="Object 29"/>
            <p:cNvGraphicFramePr>
              <a:graphicFrameLocks noChangeAspect="1"/>
            </p:cNvGraphicFramePr>
            <p:nvPr>
              <p:extLst/>
            </p:nvPr>
          </p:nvGraphicFramePr>
          <p:xfrm>
            <a:off x="6324600" y="4648200"/>
            <a:ext cx="177873" cy="218616"/>
          </p:xfrm>
          <a:graphic>
            <a:graphicData uri="http://schemas.openxmlformats.org/presentationml/2006/ole">
              <mc:AlternateContent xmlns:mc="http://schemas.openxmlformats.org/markup-compatibility/2006">
                <mc:Choice xmlns:v="urn:schemas-microsoft-com:vml" Requires="v">
                  <p:oleObj spid="_x0000_s8232" name="Equation" r:id="rId9" imgW="152268" imgH="164957" progId="Equation.3">
                    <p:embed/>
                  </p:oleObj>
                </mc:Choice>
                <mc:Fallback>
                  <p:oleObj name="Equation" r:id="rId9" imgW="152268" imgH="164957" progId="Equation.3">
                    <p:embed/>
                    <p:pic>
                      <p:nvPicPr>
                        <p:cNvPr id="76"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648200"/>
                          <a:ext cx="177873" cy="2186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7" name="Straight Arrow Connector 76"/>
            <p:cNvCxnSpPr/>
            <p:nvPr/>
          </p:nvCxnSpPr>
          <p:spPr>
            <a:xfrm rot="10800000">
              <a:off x="1143000" y="487680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3930121" y="2558521"/>
              <a:ext cx="1588" cy="46365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4800600" y="4343400"/>
              <a:ext cx="6096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26" name="Object 6"/>
            <p:cNvGraphicFramePr>
              <a:graphicFrameLocks noChangeAspect="1"/>
            </p:cNvGraphicFramePr>
            <p:nvPr>
              <p:extLst/>
            </p:nvPr>
          </p:nvGraphicFramePr>
          <p:xfrm>
            <a:off x="4808540" y="4898570"/>
            <a:ext cx="176212" cy="217488"/>
          </p:xfrm>
          <a:graphic>
            <a:graphicData uri="http://schemas.openxmlformats.org/presentationml/2006/ole">
              <mc:AlternateContent xmlns:mc="http://schemas.openxmlformats.org/markup-compatibility/2006">
                <mc:Choice xmlns:v="urn:schemas-microsoft-com:vml" Requires="v">
                  <p:oleObj spid="_x0000_s8233" name="Equation" r:id="rId11" imgW="152268" imgH="164957" progId="Equation.3">
                    <p:embed/>
                  </p:oleObj>
                </mc:Choice>
                <mc:Fallback>
                  <p:oleObj name="Equation" r:id="rId11" imgW="152268" imgH="164957" progId="Equation.3">
                    <p:embed/>
                    <p:pic>
                      <p:nvPicPr>
                        <p:cNvPr id="3072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8540" y="4898570"/>
                          <a:ext cx="176212" cy="217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57" name="Straight Arrow Connector 56"/>
            <p:cNvCxnSpPr/>
            <p:nvPr/>
          </p:nvCxnSpPr>
          <p:spPr>
            <a:xfrm rot="5400000">
              <a:off x="4533900" y="5143500"/>
              <a:ext cx="533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27" name="Object 7"/>
            <p:cNvGraphicFramePr>
              <a:graphicFrameLocks noChangeAspect="1"/>
            </p:cNvGraphicFramePr>
            <p:nvPr>
              <p:extLst/>
            </p:nvPr>
          </p:nvGraphicFramePr>
          <p:xfrm>
            <a:off x="5403850" y="4114800"/>
            <a:ext cx="190500" cy="217488"/>
          </p:xfrm>
          <a:graphic>
            <a:graphicData uri="http://schemas.openxmlformats.org/presentationml/2006/ole">
              <mc:AlternateContent xmlns:mc="http://schemas.openxmlformats.org/markup-compatibility/2006">
                <mc:Choice xmlns:v="urn:schemas-microsoft-com:vml" Requires="v">
                  <p:oleObj spid="_x0000_s8234" name="Equation" r:id="rId13" imgW="164885" imgH="164885" progId="Equation.3">
                    <p:embed/>
                  </p:oleObj>
                </mc:Choice>
                <mc:Fallback>
                  <p:oleObj name="Equation" r:id="rId13" imgW="164885" imgH="164885" progId="Equation.3">
                    <p:embed/>
                    <p:pic>
                      <p:nvPicPr>
                        <p:cNvPr id="3072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3850" y="4114800"/>
                          <a:ext cx="190500" cy="217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728" name="Object 8"/>
            <p:cNvGraphicFramePr>
              <a:graphicFrameLocks noChangeAspect="1"/>
            </p:cNvGraphicFramePr>
            <p:nvPr>
              <p:extLst/>
            </p:nvPr>
          </p:nvGraphicFramePr>
          <p:xfrm>
            <a:off x="2133600" y="4030663"/>
            <a:ext cx="190500" cy="233362"/>
          </p:xfrm>
          <a:graphic>
            <a:graphicData uri="http://schemas.openxmlformats.org/presentationml/2006/ole">
              <mc:AlternateContent xmlns:mc="http://schemas.openxmlformats.org/markup-compatibility/2006">
                <mc:Choice xmlns:v="urn:schemas-microsoft-com:vml" Requires="v">
                  <p:oleObj spid="_x0000_s8235" name="Equation" r:id="rId15" imgW="164814" imgH="177492" progId="Equation.3">
                    <p:embed/>
                  </p:oleObj>
                </mc:Choice>
                <mc:Fallback>
                  <p:oleObj name="Equation" r:id="rId15" imgW="164814" imgH="177492" progId="Equation.3">
                    <p:embed/>
                    <p:pic>
                      <p:nvPicPr>
                        <p:cNvPr id="3072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4030663"/>
                          <a:ext cx="190500" cy="233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95" name="Straight Arrow Connector 94"/>
            <p:cNvCxnSpPr/>
            <p:nvPr/>
          </p:nvCxnSpPr>
          <p:spPr>
            <a:xfrm rot="5400000">
              <a:off x="1409617" y="5428667"/>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nvGrpSpPr>
            <p:cNvPr id="96" name="Group 138"/>
            <p:cNvGrpSpPr/>
            <p:nvPr/>
          </p:nvGrpSpPr>
          <p:grpSpPr>
            <a:xfrm>
              <a:off x="1364253" y="4888925"/>
              <a:ext cx="428742" cy="452235"/>
              <a:chOff x="740231" y="6030698"/>
              <a:chExt cx="631367" cy="587829"/>
            </a:xfrm>
            <a:solidFill>
              <a:schemeClr val="accent4"/>
            </a:solidFill>
          </p:grpSpPr>
          <p:cxnSp>
            <p:nvCxnSpPr>
              <p:cNvPr id="97" name="Straight Connector 96"/>
              <p:cNvCxnSpPr/>
              <p:nvPr/>
            </p:nvCxnSpPr>
            <p:spPr>
              <a:xfrm rot="5400000">
                <a:off x="740230" y="6466125"/>
                <a:ext cx="130627" cy="130626"/>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98" name="Isosceles Triangle 97"/>
              <p:cNvSpPr/>
              <p:nvPr/>
            </p:nvSpPr>
            <p:spPr>
              <a:xfrm>
                <a:off x="881739" y="6030698"/>
                <a:ext cx="424543" cy="446315"/>
              </a:xfrm>
              <a:prstGeom prst="triangle">
                <a:avLst/>
              </a:prstGeom>
              <a:grp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99" name="Straight Connector 98"/>
              <p:cNvCxnSpPr/>
              <p:nvPr/>
            </p:nvCxnSpPr>
            <p:spPr>
              <a:xfrm rot="10800000">
                <a:off x="838199" y="6466127"/>
                <a:ext cx="533399" cy="1588"/>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rot="5400000">
                <a:off x="892629"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rot="5400000">
                <a:off x="1045030"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rot="5400000">
                <a:off x="1197431" y="6466114"/>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grpSp>
        <p:grpSp>
          <p:nvGrpSpPr>
            <p:cNvPr id="103" name="Group 102"/>
            <p:cNvGrpSpPr/>
            <p:nvPr/>
          </p:nvGrpSpPr>
          <p:grpSpPr>
            <a:xfrm>
              <a:off x="5947237" y="4879144"/>
              <a:ext cx="449925" cy="460610"/>
              <a:chOff x="2205758" y="4079522"/>
              <a:chExt cx="449925" cy="460610"/>
            </a:xfrm>
          </p:grpSpPr>
          <p:cxnSp>
            <p:nvCxnSpPr>
              <p:cNvPr id="104" name="Straight Connector 103"/>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05" name="Isosceles Triangle 104"/>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06" name="Straight Connector 105"/>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07" name="Oval 106"/>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13" name="Straight Arrow Connector 112"/>
            <p:cNvCxnSpPr/>
            <p:nvPr/>
          </p:nvCxnSpPr>
          <p:spPr>
            <a:xfrm rot="16200000" flipV="1">
              <a:off x="6040896" y="5420108"/>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0504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274638"/>
            <a:ext cx="8229600" cy="730250"/>
          </a:xfrm>
        </p:spPr>
        <p:txBody>
          <a:bodyPr>
            <a:normAutofit fontScale="90000"/>
          </a:bodyPr>
          <a:lstStyle/>
          <a:p>
            <a:r>
              <a:rPr lang="tr-TR" altLang="en-US" dirty="0" smtClean="0"/>
              <a:t>Zero-Force Members</a:t>
            </a:r>
          </a:p>
        </p:txBody>
      </p:sp>
      <p:sp>
        <p:nvSpPr>
          <p:cNvPr id="23555"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76DD1153-EC72-4B76-99EC-A319B614F82A}" type="slidenum">
              <a:rPr lang="x-none" altLang="en-US" sz="1200" smtClean="0">
                <a:solidFill>
                  <a:srgbClr val="FF9933"/>
                </a:solidFill>
                <a:latin typeface="Arial" charset="0"/>
                <a:cs typeface="Arial" charset="0"/>
              </a:rPr>
              <a:pPr/>
              <a:t>17</a:t>
            </a:fld>
            <a:endParaRPr lang="en-US" altLang="en-US" sz="1200" smtClean="0">
              <a:solidFill>
                <a:srgbClr val="FF9933"/>
              </a:solidFill>
              <a:latin typeface="Arial" charset="0"/>
            </a:endParaRPr>
          </a:p>
        </p:txBody>
      </p:sp>
      <p:sp>
        <p:nvSpPr>
          <p:cNvPr id="4"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235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1042988"/>
            <a:ext cx="2997200" cy="53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3" name="12 Metin kutusu"/>
          <p:cNvSpPr txBox="1">
            <a:spLocks noChangeArrowheads="1"/>
          </p:cNvSpPr>
          <p:nvPr/>
        </p:nvSpPr>
        <p:spPr bwMode="auto">
          <a:xfrm>
            <a:off x="268287" y="1241793"/>
            <a:ext cx="5675313"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tr-TR" altLang="en-US" sz="3200" b="1" dirty="0">
                <a:solidFill>
                  <a:srgbClr val="FFC000"/>
                </a:solidFill>
              </a:rPr>
              <a:t>! </a:t>
            </a:r>
            <a:r>
              <a:rPr lang="tr-TR" altLang="en-US" sz="1600" b="1" dirty="0">
                <a:solidFill>
                  <a:srgbClr val="FFC000"/>
                </a:solidFill>
              </a:rPr>
              <a:t>Zero-force members are used to increase the stability and rigidity of the truss and to provide support for various loading conditions as well as to support the weight of the truss and to maintain the truss in the desired shape. Although they carry no load, they prevent structural collapse.</a:t>
            </a:r>
          </a:p>
        </p:txBody>
      </p:sp>
      <p:sp>
        <p:nvSpPr>
          <p:cNvPr id="23564"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tr-TR" altLang="en-US" sz="2400" b="1">
                <a:solidFill>
                  <a:srgbClr val="FFFFFF"/>
                </a:solidFill>
                <a:cs typeface="Times New Roman" pitchFamily="18" charset="0"/>
              </a:rPr>
              <a:t>ENGINEERING MECHANICS : STATICS</a:t>
            </a:r>
            <a:endParaRPr lang="en-US" altLang="en-US" sz="2400" b="1">
              <a:solidFill>
                <a:srgbClr val="FFFFFF"/>
              </a:solidFill>
              <a:cs typeface="Times New Roman" pitchFamily="18" charset="0"/>
            </a:endParaRPr>
          </a:p>
        </p:txBody>
      </p:sp>
      <p:sp>
        <p:nvSpPr>
          <p:cNvPr id="13" name="12 Dikdörtgen"/>
          <p:cNvSpPr/>
          <p:nvPr/>
        </p:nvSpPr>
        <p:spPr>
          <a:xfrm>
            <a:off x="409575" y="1303338"/>
            <a:ext cx="3163888"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4 Dikdörtgen"/>
          <p:cNvSpPr/>
          <p:nvPr/>
        </p:nvSpPr>
        <p:spPr>
          <a:xfrm>
            <a:off x="7373938" y="6067425"/>
            <a:ext cx="1581150" cy="158750"/>
          </a:xfrm>
          <a:prstGeom prst="rect">
            <a:avLst/>
          </a:prstGeom>
          <a:solidFill>
            <a:srgbClr val="FF3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15 Dikdörtgen"/>
          <p:cNvSpPr/>
          <p:nvPr/>
        </p:nvSpPr>
        <p:spPr>
          <a:xfrm>
            <a:off x="6189663" y="6234113"/>
            <a:ext cx="2417762" cy="180975"/>
          </a:xfrm>
          <a:prstGeom prst="rect">
            <a:avLst/>
          </a:prstGeom>
          <a:solidFill>
            <a:srgbClr val="FF3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2357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325" y="3313113"/>
            <a:ext cx="955675" cy="649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57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312987"/>
            <a:ext cx="949325" cy="735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57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8788" y="4221162"/>
            <a:ext cx="984250" cy="655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20293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Problem-2</a:t>
            </a:r>
            <a:endParaRPr lang="en-US" b="1" dirty="0"/>
          </a:p>
        </p:txBody>
      </p:sp>
      <p:sp>
        <p:nvSpPr>
          <p:cNvPr id="4" name="Date Placeholder 3"/>
          <p:cNvSpPr>
            <a:spLocks noGrp="1"/>
          </p:cNvSpPr>
          <p:nvPr>
            <p:ph type="dt" sz="half" idx="10"/>
          </p:nvPr>
        </p:nvSpPr>
        <p:spPr/>
        <p:txBody>
          <a:bodyPr/>
          <a:lstStyle/>
          <a:p>
            <a:fld id="{00A21586-CA46-4781-A626-1D369D3DA054}"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18</a:t>
            </a:fld>
            <a:endParaRPr lang="en-US" dirty="0"/>
          </a:p>
        </p:txBody>
      </p:sp>
      <p:sp>
        <p:nvSpPr>
          <p:cNvPr id="58" name="TextBox 57"/>
          <p:cNvSpPr txBox="1"/>
          <p:nvPr/>
        </p:nvSpPr>
        <p:spPr>
          <a:xfrm>
            <a:off x="5943600" y="2082435"/>
            <a:ext cx="2590800" cy="1200329"/>
          </a:xfrm>
          <a:prstGeom prst="rect">
            <a:avLst/>
          </a:prstGeom>
          <a:noFill/>
        </p:spPr>
        <p:txBody>
          <a:bodyPr wrap="square" rtlCol="0">
            <a:spAutoFit/>
          </a:bodyPr>
          <a:lstStyle/>
          <a:p>
            <a:r>
              <a:rPr lang="en-US" sz="2400" dirty="0" smtClean="0"/>
              <a:t>Identify zero force members in a truss shown.</a:t>
            </a:r>
            <a:endParaRPr lang="en-US" sz="2400" dirty="0"/>
          </a:p>
        </p:txBody>
      </p:sp>
      <p:pic>
        <p:nvPicPr>
          <p:cNvPr id="1041" name="Picture 5" descr="C:\Documents and Settings\Administrator\My Documents\N A SIDDIQUI\Teaching\1429-30(summer)\2009_08_11\IMG_0004.jpg"/>
          <p:cNvPicPr>
            <a:picLocks noChangeAspect="1" noChangeArrowheads="1"/>
          </p:cNvPicPr>
          <p:nvPr/>
        </p:nvPicPr>
        <p:blipFill>
          <a:blip r:embed="rId2" cstate="print"/>
          <a:srcRect l="17628" t="27917" r="45354" b="55981"/>
          <a:stretch>
            <a:fillRect/>
          </a:stretch>
        </p:blipFill>
        <p:spPr bwMode="auto">
          <a:xfrm rot="10800000">
            <a:off x="838200" y="1476100"/>
            <a:ext cx="4980180" cy="2362200"/>
          </a:xfrm>
          <a:prstGeom prst="rect">
            <a:avLst/>
          </a:prstGeom>
          <a:noFill/>
          <a:ln>
            <a:noFill/>
          </a:ln>
        </p:spPr>
      </p:pic>
      <p:sp>
        <p:nvSpPr>
          <p:cNvPr id="47" name="TextBox 46"/>
          <p:cNvSpPr txBox="1"/>
          <p:nvPr/>
        </p:nvSpPr>
        <p:spPr>
          <a:xfrm>
            <a:off x="1143000" y="4682698"/>
            <a:ext cx="6477000" cy="461665"/>
          </a:xfrm>
          <a:prstGeom prst="rect">
            <a:avLst/>
          </a:prstGeom>
          <a:noFill/>
        </p:spPr>
        <p:txBody>
          <a:bodyPr wrap="square" rtlCol="0">
            <a:spAutoFit/>
          </a:bodyPr>
          <a:lstStyle/>
          <a:p>
            <a:r>
              <a:rPr lang="en-US" sz="2400" dirty="0" smtClean="0">
                <a:solidFill>
                  <a:schemeClr val="tx2"/>
                </a:solidFill>
              </a:rPr>
              <a:t>Answer:</a:t>
            </a:r>
            <a:r>
              <a:rPr lang="en-US" sz="2400" dirty="0" smtClean="0">
                <a:solidFill>
                  <a:srgbClr val="FFFF00"/>
                </a:solidFill>
              </a:rPr>
              <a:t> </a:t>
            </a:r>
            <a:r>
              <a:rPr lang="en-US" sz="2400" dirty="0" smtClean="0">
                <a:solidFill>
                  <a:srgbClr val="002060"/>
                </a:solidFill>
              </a:rPr>
              <a:t>BH and DF are zero force members.</a:t>
            </a:r>
            <a:endParaRPr lang="en-US" sz="2400" dirty="0">
              <a:solidFill>
                <a:srgbClr val="002060"/>
              </a:solidFill>
            </a:endParaRPr>
          </a:p>
        </p:txBody>
      </p:sp>
    </p:spTree>
    <p:extLst>
      <p:ext uri="{BB962C8B-B14F-4D97-AF65-F5344CB8AC3E}">
        <p14:creationId xmlns:p14="http://schemas.microsoft.com/office/powerpoint/2010/main" val="20088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Problem-3</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19</a:t>
            </a:fld>
            <a:endParaRPr lang="en-US"/>
          </a:p>
        </p:txBody>
      </p:sp>
      <p:grpSp>
        <p:nvGrpSpPr>
          <p:cNvPr id="73" name="Group 72"/>
          <p:cNvGrpSpPr/>
          <p:nvPr/>
        </p:nvGrpSpPr>
        <p:grpSpPr>
          <a:xfrm>
            <a:off x="3132531" y="2439575"/>
            <a:ext cx="5187950" cy="3276600"/>
            <a:chOff x="3886200" y="1802931"/>
            <a:chExt cx="3359150" cy="2164231"/>
          </a:xfrm>
        </p:grpSpPr>
        <p:sp>
          <p:nvSpPr>
            <p:cNvPr id="33795" name="Rectangle 3"/>
            <p:cNvSpPr>
              <a:spLocks noChangeArrowheads="1"/>
            </p:cNvSpPr>
            <p:nvPr/>
          </p:nvSpPr>
          <p:spPr bwMode="auto">
            <a:xfrm>
              <a:off x="5869305" y="2218652"/>
              <a:ext cx="1282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G</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5236210" y="2209129"/>
              <a:ext cx="1282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H</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4533900" y="2209129"/>
              <a:ext cx="647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I</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8" name="Line 6"/>
            <p:cNvSpPr>
              <a:spLocks noChangeShapeType="1"/>
            </p:cNvSpPr>
            <p:nvPr/>
          </p:nvSpPr>
          <p:spPr bwMode="auto">
            <a:xfrm flipH="1" flipV="1">
              <a:off x="6925945" y="2440866"/>
              <a:ext cx="5080" cy="606963"/>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799" name="Line 7"/>
            <p:cNvSpPr>
              <a:spLocks noChangeShapeType="1"/>
            </p:cNvSpPr>
            <p:nvPr/>
          </p:nvSpPr>
          <p:spPr bwMode="auto">
            <a:xfrm>
              <a:off x="6773545" y="2428803"/>
              <a:ext cx="219075" cy="635"/>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0" name="Line 8"/>
            <p:cNvSpPr>
              <a:spLocks noChangeShapeType="1"/>
            </p:cNvSpPr>
            <p:nvPr/>
          </p:nvSpPr>
          <p:spPr bwMode="auto">
            <a:xfrm flipV="1">
              <a:off x="6897370" y="2415470"/>
              <a:ext cx="69215" cy="25396"/>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1" name="Line 9"/>
            <p:cNvSpPr>
              <a:spLocks noChangeShapeType="1"/>
            </p:cNvSpPr>
            <p:nvPr/>
          </p:nvSpPr>
          <p:spPr bwMode="auto">
            <a:xfrm>
              <a:off x="6773545" y="3040210"/>
              <a:ext cx="233680" cy="635"/>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2" name="Line 10"/>
            <p:cNvSpPr>
              <a:spLocks noChangeShapeType="1"/>
            </p:cNvSpPr>
            <p:nvPr/>
          </p:nvSpPr>
          <p:spPr bwMode="auto">
            <a:xfrm flipV="1">
              <a:off x="6897370" y="3026243"/>
              <a:ext cx="69215" cy="26666"/>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3" name="Rectangle 11"/>
            <p:cNvSpPr>
              <a:spLocks noChangeArrowheads="1"/>
            </p:cNvSpPr>
            <p:nvPr/>
          </p:nvSpPr>
          <p:spPr bwMode="auto">
            <a:xfrm>
              <a:off x="6992620" y="2602131"/>
              <a:ext cx="252730" cy="227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04" name="Rectangle 12"/>
            <p:cNvSpPr>
              <a:spLocks noChangeArrowheads="1"/>
            </p:cNvSpPr>
            <p:nvPr/>
          </p:nvSpPr>
          <p:spPr bwMode="auto">
            <a:xfrm flipH="1">
              <a:off x="5309235" y="2409756"/>
              <a:ext cx="632460" cy="59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5" name="Rectangle 13"/>
            <p:cNvSpPr>
              <a:spLocks noChangeArrowheads="1"/>
            </p:cNvSpPr>
            <p:nvPr/>
          </p:nvSpPr>
          <p:spPr bwMode="auto">
            <a:xfrm flipH="1">
              <a:off x="5307965"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6" name="Line 14"/>
            <p:cNvSpPr>
              <a:spLocks noChangeShapeType="1"/>
            </p:cNvSpPr>
            <p:nvPr/>
          </p:nvSpPr>
          <p:spPr bwMode="auto">
            <a:xfrm>
              <a:off x="5309235" y="2409756"/>
              <a:ext cx="63246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7" name="Line 15"/>
            <p:cNvSpPr>
              <a:spLocks noChangeShapeType="1"/>
            </p:cNvSpPr>
            <p:nvPr/>
          </p:nvSpPr>
          <p:spPr bwMode="auto">
            <a:xfrm flipH="1">
              <a:off x="4673600" y="2424359"/>
              <a:ext cx="620395"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8" name="Rectangle 16"/>
            <p:cNvSpPr>
              <a:spLocks noChangeArrowheads="1"/>
            </p:cNvSpPr>
            <p:nvPr/>
          </p:nvSpPr>
          <p:spPr bwMode="auto">
            <a:xfrm flipH="1">
              <a:off x="5941695" y="2409756"/>
              <a:ext cx="631190" cy="59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9" name="Rectangle 17"/>
            <p:cNvSpPr>
              <a:spLocks noChangeArrowheads="1"/>
            </p:cNvSpPr>
            <p:nvPr/>
          </p:nvSpPr>
          <p:spPr bwMode="auto">
            <a:xfrm flipH="1">
              <a:off x="5939155"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0" name="Line 18"/>
            <p:cNvSpPr>
              <a:spLocks noChangeShapeType="1"/>
            </p:cNvSpPr>
            <p:nvPr/>
          </p:nvSpPr>
          <p:spPr bwMode="auto">
            <a:xfrm flipH="1">
              <a:off x="5941695" y="2409756"/>
              <a:ext cx="63119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1" name="Rectangle 19"/>
            <p:cNvSpPr>
              <a:spLocks noChangeArrowheads="1"/>
            </p:cNvSpPr>
            <p:nvPr/>
          </p:nvSpPr>
          <p:spPr bwMode="auto">
            <a:xfrm flipH="1">
              <a:off x="3886200" y="2927199"/>
              <a:ext cx="11811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A</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flipH="1">
              <a:off x="4626282" y="3262529"/>
              <a:ext cx="1117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B</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
          <p:nvSpPr>
            <p:cNvPr id="33813" name="Rectangle 21"/>
            <p:cNvSpPr>
              <a:spLocks noChangeArrowheads="1"/>
            </p:cNvSpPr>
            <p:nvPr/>
          </p:nvSpPr>
          <p:spPr bwMode="auto">
            <a:xfrm flipH="1">
              <a:off x="5264785" y="3011005"/>
              <a:ext cx="11811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C</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flipH="1">
              <a:off x="6004560" y="3016719"/>
              <a:ext cx="11938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D</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5" name="Rectangle 23"/>
            <p:cNvSpPr>
              <a:spLocks noChangeArrowheads="1"/>
            </p:cNvSpPr>
            <p:nvPr/>
          </p:nvSpPr>
          <p:spPr bwMode="auto">
            <a:xfrm flipH="1">
              <a:off x="3990340" y="2199605"/>
              <a:ext cx="8255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J</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6" name="Rectangle 24"/>
            <p:cNvSpPr>
              <a:spLocks noChangeArrowheads="1"/>
            </p:cNvSpPr>
            <p:nvPr/>
          </p:nvSpPr>
          <p:spPr bwMode="auto">
            <a:xfrm flipH="1">
              <a:off x="6543040" y="2226271"/>
              <a:ext cx="1790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F</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7" name="Rectangle 25"/>
            <p:cNvSpPr>
              <a:spLocks noChangeArrowheads="1"/>
            </p:cNvSpPr>
            <p:nvPr/>
          </p:nvSpPr>
          <p:spPr bwMode="auto">
            <a:xfrm flipH="1">
              <a:off x="6630035" y="2851011"/>
              <a:ext cx="1117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E</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8" name="Line 26"/>
            <p:cNvSpPr>
              <a:spLocks noChangeShapeType="1"/>
            </p:cNvSpPr>
            <p:nvPr/>
          </p:nvSpPr>
          <p:spPr bwMode="auto">
            <a:xfrm flipV="1">
              <a:off x="4051300" y="3854150"/>
              <a:ext cx="2534920" cy="4444"/>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9" name="Line 27"/>
            <p:cNvSpPr>
              <a:spLocks noChangeShapeType="1"/>
            </p:cNvSpPr>
            <p:nvPr/>
          </p:nvSpPr>
          <p:spPr bwMode="auto">
            <a:xfrm flipH="1" flipV="1">
              <a:off x="5308600"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0" name="Line 28"/>
            <p:cNvSpPr>
              <a:spLocks noChangeShapeType="1"/>
            </p:cNvSpPr>
            <p:nvPr/>
          </p:nvSpPr>
          <p:spPr bwMode="auto">
            <a:xfrm flipV="1">
              <a:off x="5296535" y="3815421"/>
              <a:ext cx="26035" cy="50157"/>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21" name="Group 29"/>
            <p:cNvGrpSpPr>
              <a:grpSpLocks/>
            </p:cNvGrpSpPr>
            <p:nvPr/>
          </p:nvGrpSpPr>
          <p:grpSpPr bwMode="auto">
            <a:xfrm>
              <a:off x="4663440" y="3789390"/>
              <a:ext cx="27940" cy="151741"/>
              <a:chOff x="8764" y="10548"/>
              <a:chExt cx="41" cy="239"/>
            </a:xfrm>
          </p:grpSpPr>
          <p:sp>
            <p:nvSpPr>
              <p:cNvPr id="33822" name="Line 30"/>
              <p:cNvSpPr>
                <a:spLocks noChangeShapeType="1"/>
              </p:cNvSpPr>
              <p:nvPr/>
            </p:nvSpPr>
            <p:spPr bwMode="auto">
              <a:xfrm flipH="1">
                <a:off x="8785" y="10548"/>
                <a:ext cx="1" cy="23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3" name="Line 31"/>
              <p:cNvSpPr>
                <a:spLocks noChangeShapeType="1"/>
              </p:cNvSpPr>
              <p:nvPr/>
            </p:nvSpPr>
            <p:spPr bwMode="auto">
              <a:xfrm flipV="1">
                <a:off x="8764" y="10608"/>
                <a:ext cx="41" cy="7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24" name="Line 32"/>
            <p:cNvSpPr>
              <a:spLocks noChangeShapeType="1"/>
            </p:cNvSpPr>
            <p:nvPr/>
          </p:nvSpPr>
          <p:spPr bwMode="auto">
            <a:xfrm flipH="1" flipV="1">
              <a:off x="6585585"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5" name="Line 33"/>
            <p:cNvSpPr>
              <a:spLocks noChangeShapeType="1"/>
            </p:cNvSpPr>
            <p:nvPr/>
          </p:nvSpPr>
          <p:spPr bwMode="auto">
            <a:xfrm flipV="1">
              <a:off x="6572885" y="3815421"/>
              <a:ext cx="28575" cy="62220"/>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6" name="Line 34"/>
            <p:cNvSpPr>
              <a:spLocks noChangeShapeType="1"/>
            </p:cNvSpPr>
            <p:nvPr/>
          </p:nvSpPr>
          <p:spPr bwMode="auto">
            <a:xfrm flipH="1" flipV="1">
              <a:off x="5941060"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7" name="Line 35"/>
            <p:cNvSpPr>
              <a:spLocks noChangeShapeType="1"/>
            </p:cNvSpPr>
            <p:nvPr/>
          </p:nvSpPr>
          <p:spPr bwMode="auto">
            <a:xfrm flipV="1">
              <a:off x="5927725" y="3815421"/>
              <a:ext cx="27305" cy="50157"/>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8" name="Rectangle 36"/>
            <p:cNvSpPr>
              <a:spLocks noChangeArrowheads="1"/>
            </p:cNvSpPr>
            <p:nvPr/>
          </p:nvSpPr>
          <p:spPr bwMode="auto">
            <a:xfrm flipH="1">
              <a:off x="4885690" y="3655149"/>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29" name="Rectangle 37"/>
            <p:cNvSpPr>
              <a:spLocks noChangeArrowheads="1"/>
            </p:cNvSpPr>
            <p:nvPr/>
          </p:nvSpPr>
          <p:spPr bwMode="auto">
            <a:xfrm flipH="1">
              <a:off x="5522595" y="3655149"/>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30" name="Rectangle 38"/>
            <p:cNvSpPr>
              <a:spLocks noChangeArrowheads="1"/>
            </p:cNvSpPr>
            <p:nvPr/>
          </p:nvSpPr>
          <p:spPr bwMode="auto">
            <a:xfrm flipH="1">
              <a:off x="6123940" y="3655149"/>
              <a:ext cx="2514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31" name="Oval 39"/>
            <p:cNvSpPr>
              <a:spLocks noChangeArrowheads="1"/>
            </p:cNvSpPr>
            <p:nvPr/>
          </p:nvSpPr>
          <p:spPr bwMode="auto">
            <a:xfrm flipH="1">
              <a:off x="4662170" y="2978625"/>
              <a:ext cx="29210" cy="25396"/>
            </a:xfrm>
            <a:prstGeom prst="ellipse">
              <a:avLst/>
            </a:prstGeom>
            <a:blipFill dpi="0" rotWithShape="0">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2" name="Oval 40"/>
            <p:cNvSpPr>
              <a:spLocks noChangeArrowheads="1"/>
            </p:cNvSpPr>
            <p:nvPr/>
          </p:nvSpPr>
          <p:spPr bwMode="auto">
            <a:xfrm flipH="1">
              <a:off x="4662805" y="2977355"/>
              <a:ext cx="27940" cy="27936"/>
            </a:xfrm>
            <a:prstGeom prst="ellips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3" name="Line 41"/>
            <p:cNvSpPr>
              <a:spLocks noChangeShapeType="1"/>
            </p:cNvSpPr>
            <p:nvPr/>
          </p:nvSpPr>
          <p:spPr bwMode="auto">
            <a:xfrm flipH="1">
              <a:off x="4662805" y="1981200"/>
              <a:ext cx="635" cy="428556"/>
            </a:xfrm>
            <a:prstGeom prst="line">
              <a:avLst/>
            </a:prstGeom>
            <a:noFill/>
            <a:ln w="28575">
              <a:solidFill>
                <a:srgbClr val="C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34" name="Group 42"/>
            <p:cNvGrpSpPr>
              <a:grpSpLocks/>
            </p:cNvGrpSpPr>
            <p:nvPr/>
          </p:nvGrpSpPr>
          <p:grpSpPr bwMode="auto">
            <a:xfrm>
              <a:off x="6383655" y="2973546"/>
              <a:ext cx="370840" cy="275546"/>
              <a:chOff x="10057" y="11184"/>
              <a:chExt cx="539" cy="434"/>
            </a:xfrm>
          </p:grpSpPr>
          <p:sp>
            <p:nvSpPr>
              <p:cNvPr id="33835" name="Freeform 43"/>
              <p:cNvSpPr>
                <a:spLocks/>
              </p:cNvSpPr>
              <p:nvPr/>
            </p:nvSpPr>
            <p:spPr bwMode="auto">
              <a:xfrm flipH="1">
                <a:off x="10177" y="11245"/>
                <a:ext cx="299" cy="158"/>
              </a:xfrm>
              <a:custGeom>
                <a:avLst/>
                <a:gdLst/>
                <a:ahLst/>
                <a:cxnLst>
                  <a:cxn ang="0">
                    <a:pos x="58" y="0"/>
                  </a:cxn>
                  <a:cxn ang="0">
                    <a:pos x="0" y="66"/>
                  </a:cxn>
                  <a:cxn ang="0">
                    <a:pos x="125" y="66"/>
                  </a:cxn>
                  <a:cxn ang="0">
                    <a:pos x="58" y="0"/>
                  </a:cxn>
                </a:cxnLst>
                <a:rect l="0" t="0" r="r" b="b"/>
                <a:pathLst>
                  <a:path w="125" h="66">
                    <a:moveTo>
                      <a:pt x="58" y="0"/>
                    </a:moveTo>
                    <a:lnTo>
                      <a:pt x="0" y="66"/>
                    </a:lnTo>
                    <a:lnTo>
                      <a:pt x="125" y="66"/>
                    </a:lnTo>
                    <a:lnTo>
                      <a:pt x="58" y="0"/>
                    </a:lnTo>
                  </a:path>
                </a:pathLst>
              </a:custGeom>
              <a:no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6" name="Line 44"/>
              <p:cNvSpPr>
                <a:spLocks noChangeShapeType="1"/>
              </p:cNvSpPr>
              <p:nvPr/>
            </p:nvSpPr>
            <p:spPr bwMode="auto">
              <a:xfrm>
                <a:off x="10057" y="11522"/>
                <a:ext cx="53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7" name="Rectangle 45"/>
              <p:cNvSpPr>
                <a:spLocks noChangeArrowheads="1"/>
              </p:cNvSpPr>
              <p:nvPr/>
            </p:nvSpPr>
            <p:spPr bwMode="auto">
              <a:xfrm flipH="1">
                <a:off x="10098" y="11537"/>
                <a:ext cx="479" cy="81"/>
              </a:xfrm>
              <a:prstGeom prst="rect">
                <a:avLst/>
              </a:prstGeom>
              <a:blipFill dpi="0" rotWithShape="0">
                <a:blip r:embed="rId3" cstate="print"/>
                <a:srcRect/>
                <a:tile tx="0" ty="0" sx="100000" sy="100000" flip="none" algn="tl"/>
              </a:blipFill>
              <a:ln w="19050">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8" name="Oval 46"/>
              <p:cNvSpPr>
                <a:spLocks noChangeArrowheads="1"/>
              </p:cNvSpPr>
              <p:nvPr/>
            </p:nvSpPr>
            <p:spPr bwMode="auto">
              <a:xfrm flipH="1">
                <a:off x="10294" y="11185"/>
                <a:ext cx="62" cy="62"/>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9" name="Oval 47"/>
              <p:cNvSpPr>
                <a:spLocks noChangeArrowheads="1"/>
              </p:cNvSpPr>
              <p:nvPr/>
            </p:nvSpPr>
            <p:spPr bwMode="auto">
              <a:xfrm flipH="1">
                <a:off x="10295" y="11184"/>
                <a:ext cx="60" cy="62"/>
              </a:xfrm>
              <a:prstGeom prst="ellips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0" name="Oval 48"/>
              <p:cNvSpPr>
                <a:spLocks noChangeAspect="1" noChangeArrowheads="1"/>
              </p:cNvSpPr>
              <p:nvPr/>
            </p:nvSpPr>
            <p:spPr bwMode="auto">
              <a:xfrm flipH="1">
                <a:off x="10201" y="11400"/>
                <a:ext cx="102" cy="10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1" name="Oval 49"/>
              <p:cNvSpPr>
                <a:spLocks noChangeArrowheads="1"/>
              </p:cNvSpPr>
              <p:nvPr/>
            </p:nvSpPr>
            <p:spPr bwMode="auto">
              <a:xfrm flipH="1">
                <a:off x="10344" y="11408"/>
                <a:ext cx="102" cy="1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42" name="Rectangle 50"/>
            <p:cNvSpPr>
              <a:spLocks noChangeArrowheads="1"/>
            </p:cNvSpPr>
            <p:nvPr/>
          </p:nvSpPr>
          <p:spPr bwMode="auto">
            <a:xfrm flipH="1">
              <a:off x="4039870"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3" name="Rectangle 51"/>
            <p:cNvSpPr>
              <a:spLocks noChangeArrowheads="1"/>
            </p:cNvSpPr>
            <p:nvPr/>
          </p:nvSpPr>
          <p:spPr bwMode="auto">
            <a:xfrm flipH="1">
              <a:off x="4669790" y="2409756"/>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4" name="Line 52"/>
            <p:cNvSpPr>
              <a:spLocks noChangeShapeType="1"/>
            </p:cNvSpPr>
            <p:nvPr/>
          </p:nvSpPr>
          <p:spPr bwMode="auto">
            <a:xfrm>
              <a:off x="4039235" y="2419280"/>
              <a:ext cx="63119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45" name="Group 53"/>
            <p:cNvGrpSpPr>
              <a:grpSpLocks/>
            </p:cNvGrpSpPr>
            <p:nvPr/>
          </p:nvGrpSpPr>
          <p:grpSpPr bwMode="auto">
            <a:xfrm>
              <a:off x="4467225" y="2982435"/>
              <a:ext cx="411480" cy="234912"/>
              <a:chOff x="10955" y="11204"/>
              <a:chExt cx="598" cy="370"/>
            </a:xfrm>
          </p:grpSpPr>
          <p:sp>
            <p:nvSpPr>
              <p:cNvPr id="33846" name="Line 54"/>
              <p:cNvSpPr>
                <a:spLocks noChangeShapeType="1"/>
              </p:cNvSpPr>
              <p:nvPr/>
            </p:nvSpPr>
            <p:spPr bwMode="auto">
              <a:xfrm>
                <a:off x="11254" y="11245"/>
                <a:ext cx="160" cy="198"/>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7" name="Line 55"/>
              <p:cNvSpPr>
                <a:spLocks noChangeShapeType="1"/>
              </p:cNvSpPr>
              <p:nvPr/>
            </p:nvSpPr>
            <p:spPr bwMode="auto">
              <a:xfrm flipH="1">
                <a:off x="10955" y="11443"/>
                <a:ext cx="598" cy="1"/>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8" name="Line 56"/>
              <p:cNvSpPr>
                <a:spLocks noChangeShapeType="1"/>
              </p:cNvSpPr>
              <p:nvPr/>
            </p:nvSpPr>
            <p:spPr bwMode="auto">
              <a:xfrm flipV="1">
                <a:off x="11115" y="11245"/>
                <a:ext cx="139" cy="198"/>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9" name="Rectangle 57"/>
              <p:cNvSpPr>
                <a:spLocks noChangeArrowheads="1"/>
              </p:cNvSpPr>
              <p:nvPr/>
            </p:nvSpPr>
            <p:spPr bwMode="auto">
              <a:xfrm flipH="1">
                <a:off x="11042" y="11473"/>
                <a:ext cx="460" cy="101"/>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0" name="Oval 58"/>
              <p:cNvSpPr>
                <a:spLocks noChangeArrowheads="1"/>
              </p:cNvSpPr>
              <p:nvPr/>
            </p:nvSpPr>
            <p:spPr bwMode="auto">
              <a:xfrm flipH="1">
                <a:off x="11233" y="11204"/>
                <a:ext cx="40" cy="6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1" name="Oval 59"/>
              <p:cNvSpPr>
                <a:spLocks noChangeArrowheads="1"/>
              </p:cNvSpPr>
              <p:nvPr/>
            </p:nvSpPr>
            <p:spPr bwMode="auto">
              <a:xfrm flipH="1">
                <a:off x="11209" y="11205"/>
                <a:ext cx="78" cy="71"/>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52" name="Rectangle 60"/>
            <p:cNvSpPr>
              <a:spLocks noChangeArrowheads="1"/>
            </p:cNvSpPr>
            <p:nvPr/>
          </p:nvSpPr>
          <p:spPr bwMode="auto">
            <a:xfrm flipH="1">
              <a:off x="5753100" y="3453529"/>
              <a:ext cx="417830" cy="241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40 kN</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
          <p:nvSpPr>
            <p:cNvPr id="33853" name="Line 61"/>
            <p:cNvSpPr>
              <a:spLocks noChangeShapeType="1"/>
            </p:cNvSpPr>
            <p:nvPr/>
          </p:nvSpPr>
          <p:spPr bwMode="auto">
            <a:xfrm flipH="1">
              <a:off x="5944870" y="3007196"/>
              <a:ext cx="635" cy="428556"/>
            </a:xfrm>
            <a:prstGeom prst="line">
              <a:avLst/>
            </a:prstGeom>
            <a:noFill/>
            <a:ln w="28575">
              <a:solidFill>
                <a:srgbClr val="FF0000"/>
              </a:solidFill>
              <a:round/>
              <a:headEnd/>
              <a:tailEnd type="triangle" w="lg" len="lg"/>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54" name="Group 62"/>
            <p:cNvGrpSpPr>
              <a:grpSpLocks/>
            </p:cNvGrpSpPr>
            <p:nvPr/>
          </p:nvGrpSpPr>
          <p:grpSpPr bwMode="auto">
            <a:xfrm>
              <a:off x="4043680" y="3784946"/>
              <a:ext cx="28575" cy="151741"/>
              <a:chOff x="8764" y="10548"/>
              <a:chExt cx="41" cy="239"/>
            </a:xfrm>
          </p:grpSpPr>
          <p:sp>
            <p:nvSpPr>
              <p:cNvPr id="33855" name="Line 63"/>
              <p:cNvSpPr>
                <a:spLocks noChangeShapeType="1"/>
              </p:cNvSpPr>
              <p:nvPr/>
            </p:nvSpPr>
            <p:spPr bwMode="auto">
              <a:xfrm flipH="1">
                <a:off x="8785" y="10548"/>
                <a:ext cx="1" cy="23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6" name="Line 64"/>
              <p:cNvSpPr>
                <a:spLocks noChangeShapeType="1"/>
              </p:cNvSpPr>
              <p:nvPr/>
            </p:nvSpPr>
            <p:spPr bwMode="auto">
              <a:xfrm flipV="1">
                <a:off x="8764" y="10608"/>
                <a:ext cx="41" cy="7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57" name="Rectangle 65"/>
            <p:cNvSpPr>
              <a:spLocks noChangeArrowheads="1"/>
            </p:cNvSpPr>
            <p:nvPr/>
          </p:nvSpPr>
          <p:spPr bwMode="auto">
            <a:xfrm flipH="1">
              <a:off x="4306570" y="3655784"/>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72" name="Rectangle 60"/>
            <p:cNvSpPr>
              <a:spLocks noChangeArrowheads="1"/>
            </p:cNvSpPr>
            <p:nvPr/>
          </p:nvSpPr>
          <p:spPr bwMode="auto">
            <a:xfrm flipH="1">
              <a:off x="4428927" y="1802931"/>
              <a:ext cx="417830" cy="241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60 kN</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grpSp>
      <p:sp>
        <p:nvSpPr>
          <p:cNvPr id="75" name="TextBox 74"/>
          <p:cNvSpPr txBox="1"/>
          <p:nvPr/>
        </p:nvSpPr>
        <p:spPr>
          <a:xfrm>
            <a:off x="152400" y="2251031"/>
            <a:ext cx="3352800" cy="923330"/>
          </a:xfrm>
          <a:prstGeom prst="rect">
            <a:avLst/>
          </a:prstGeom>
          <a:noFill/>
        </p:spPr>
        <p:txBody>
          <a:bodyPr wrap="square" rtlCol="0">
            <a:spAutoFit/>
          </a:bodyPr>
          <a:lstStyle/>
          <a:p>
            <a:pPr lvl="0"/>
            <a:r>
              <a:rPr lang="en-GB" dirty="0" smtClean="0">
                <a:solidFill>
                  <a:schemeClr val="tx2"/>
                </a:solidFill>
              </a:rPr>
              <a:t>For the truss shown in the Figure, identify all correct zero-force members. </a:t>
            </a:r>
            <a:endParaRPr lang="en-US" dirty="0" smtClean="0">
              <a:solidFill>
                <a:schemeClr val="tx2"/>
              </a:solidFill>
            </a:endParaRPr>
          </a:p>
        </p:txBody>
      </p:sp>
    </p:spTree>
    <p:extLst>
      <p:ext uri="{BB962C8B-B14F-4D97-AF65-F5344CB8AC3E}">
        <p14:creationId xmlns:p14="http://schemas.microsoft.com/office/powerpoint/2010/main" val="120100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Methods of Analysis</a:t>
            </a:r>
            <a:endParaRPr lang="en-US" b="1"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2</a:t>
            </a:fld>
            <a:endParaRPr lang="en-US"/>
          </a:p>
        </p:txBody>
      </p:sp>
      <p:sp>
        <p:nvSpPr>
          <p:cNvPr id="22" name="Down Arrow 21"/>
          <p:cNvSpPr/>
          <p:nvPr/>
        </p:nvSpPr>
        <p:spPr>
          <a:xfrm rot="2422201">
            <a:off x="3386632" y="1257828"/>
            <a:ext cx="569655" cy="1377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8928161">
            <a:off x="5268069" y="1217860"/>
            <a:ext cx="546798" cy="1471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14600" y="2514600"/>
            <a:ext cx="2057400" cy="369332"/>
          </a:xfrm>
          <a:prstGeom prst="rect">
            <a:avLst/>
          </a:prstGeom>
          <a:noFill/>
        </p:spPr>
        <p:txBody>
          <a:bodyPr wrap="square" rtlCol="0">
            <a:spAutoFit/>
          </a:bodyPr>
          <a:lstStyle/>
          <a:p>
            <a:r>
              <a:rPr lang="en-US" dirty="0" smtClean="0"/>
              <a:t>Method of Joints</a:t>
            </a:r>
            <a:endParaRPr lang="en-US" dirty="0"/>
          </a:p>
        </p:txBody>
      </p:sp>
      <p:sp>
        <p:nvSpPr>
          <p:cNvPr id="26" name="TextBox 25"/>
          <p:cNvSpPr txBox="1"/>
          <p:nvPr/>
        </p:nvSpPr>
        <p:spPr>
          <a:xfrm>
            <a:off x="5638800" y="2514600"/>
            <a:ext cx="2438400" cy="369332"/>
          </a:xfrm>
          <a:prstGeom prst="rect">
            <a:avLst/>
          </a:prstGeom>
          <a:noFill/>
        </p:spPr>
        <p:txBody>
          <a:bodyPr wrap="square" rtlCol="0">
            <a:spAutoFit/>
          </a:bodyPr>
          <a:lstStyle/>
          <a:p>
            <a:r>
              <a:rPr lang="en-US" dirty="0" smtClean="0"/>
              <a:t>Method of Sections</a:t>
            </a:r>
            <a:endParaRPr lang="en-US" dirty="0"/>
          </a:p>
        </p:txBody>
      </p:sp>
      <p:sp>
        <p:nvSpPr>
          <p:cNvPr id="27" name="TextBox 26"/>
          <p:cNvSpPr txBox="1"/>
          <p:nvPr/>
        </p:nvSpPr>
        <p:spPr>
          <a:xfrm>
            <a:off x="381000" y="3200400"/>
            <a:ext cx="4191000" cy="2031325"/>
          </a:xfrm>
          <a:prstGeom prst="rect">
            <a:avLst/>
          </a:prstGeom>
          <a:noFill/>
        </p:spPr>
        <p:txBody>
          <a:bodyPr wrap="square" rtlCol="0">
            <a:spAutoFit/>
          </a:bodyPr>
          <a:lstStyle/>
          <a:p>
            <a:r>
              <a:rPr lang="en-US" dirty="0" smtClean="0">
                <a:solidFill>
                  <a:srgbClr val="984807"/>
                </a:solidFill>
              </a:rPr>
              <a:t>The method of joints utilizes the force equations of equilibrium for each joint. </a:t>
            </a:r>
          </a:p>
          <a:p>
            <a:r>
              <a:rPr lang="en-US" dirty="0" smtClean="0">
                <a:solidFill>
                  <a:srgbClr val="002060"/>
                </a:solidFill>
              </a:rPr>
              <a:t>Analysis normally begins at a joint where at least one force is known and not more than two forces are unknown for plane trusses (or not more than three forces are unknown for space trusses)</a:t>
            </a:r>
            <a:endParaRPr lang="en-US" dirty="0">
              <a:solidFill>
                <a:srgbClr val="002060"/>
              </a:solidFill>
            </a:endParaRPr>
          </a:p>
        </p:txBody>
      </p:sp>
      <p:sp>
        <p:nvSpPr>
          <p:cNvPr id="11" name="TextBox 10"/>
          <p:cNvSpPr txBox="1"/>
          <p:nvPr/>
        </p:nvSpPr>
        <p:spPr>
          <a:xfrm>
            <a:off x="4800600" y="3048000"/>
            <a:ext cx="4191000" cy="3139321"/>
          </a:xfrm>
          <a:prstGeom prst="rect">
            <a:avLst/>
          </a:prstGeom>
          <a:noFill/>
        </p:spPr>
        <p:txBody>
          <a:bodyPr wrap="square" rtlCol="0">
            <a:spAutoFit/>
          </a:bodyPr>
          <a:lstStyle/>
          <a:p>
            <a:r>
              <a:rPr lang="en-US" dirty="0" smtClean="0">
                <a:solidFill>
                  <a:srgbClr val="984807"/>
                </a:solidFill>
              </a:rPr>
              <a:t>The method of section has the basic advantage that the force in almost any desired member may be found directly from an analysis of a section which has cut the member. </a:t>
            </a:r>
          </a:p>
          <a:p>
            <a:r>
              <a:rPr lang="en-US" dirty="0" smtClean="0">
                <a:solidFill>
                  <a:srgbClr val="002060"/>
                </a:solidFill>
              </a:rPr>
              <a:t>In choosing a section of the truss, in general, not more than three members whose forces are unknown may be cut, since there are only three available equilibrium equations which are independent. </a:t>
            </a:r>
            <a:endParaRPr lang="en-US" dirty="0">
              <a:solidFill>
                <a:srgbClr val="002060"/>
              </a:solidFill>
            </a:endParaRPr>
          </a:p>
        </p:txBody>
      </p:sp>
    </p:spTree>
    <p:extLst>
      <p:ext uri="{BB962C8B-B14F-4D97-AF65-F5344CB8AC3E}">
        <p14:creationId xmlns:p14="http://schemas.microsoft.com/office/powerpoint/2010/main" val="350212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Solution</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7/18/2016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20</a:t>
            </a:fld>
            <a:endParaRPr lang="en-US"/>
          </a:p>
        </p:txBody>
      </p:sp>
      <p:grpSp>
        <p:nvGrpSpPr>
          <p:cNvPr id="73" name="Group 72"/>
          <p:cNvGrpSpPr/>
          <p:nvPr/>
        </p:nvGrpSpPr>
        <p:grpSpPr>
          <a:xfrm>
            <a:off x="2299417" y="1402449"/>
            <a:ext cx="5187950" cy="3276600"/>
            <a:chOff x="3886200" y="1802931"/>
            <a:chExt cx="3359150" cy="2164231"/>
          </a:xfrm>
        </p:grpSpPr>
        <p:sp>
          <p:nvSpPr>
            <p:cNvPr id="33795" name="Rectangle 3"/>
            <p:cNvSpPr>
              <a:spLocks noChangeArrowheads="1"/>
            </p:cNvSpPr>
            <p:nvPr/>
          </p:nvSpPr>
          <p:spPr bwMode="auto">
            <a:xfrm>
              <a:off x="5869305" y="2218652"/>
              <a:ext cx="1282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G</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5236210" y="2209129"/>
              <a:ext cx="1282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H</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4533900" y="2209129"/>
              <a:ext cx="647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I</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798" name="Line 6"/>
            <p:cNvSpPr>
              <a:spLocks noChangeShapeType="1"/>
            </p:cNvSpPr>
            <p:nvPr/>
          </p:nvSpPr>
          <p:spPr bwMode="auto">
            <a:xfrm flipH="1" flipV="1">
              <a:off x="6925945" y="2440866"/>
              <a:ext cx="5080" cy="606963"/>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799" name="Line 7"/>
            <p:cNvSpPr>
              <a:spLocks noChangeShapeType="1"/>
            </p:cNvSpPr>
            <p:nvPr/>
          </p:nvSpPr>
          <p:spPr bwMode="auto">
            <a:xfrm>
              <a:off x="6773545" y="2428803"/>
              <a:ext cx="219075" cy="635"/>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0" name="Line 8"/>
            <p:cNvSpPr>
              <a:spLocks noChangeShapeType="1"/>
            </p:cNvSpPr>
            <p:nvPr/>
          </p:nvSpPr>
          <p:spPr bwMode="auto">
            <a:xfrm flipV="1">
              <a:off x="6897370" y="2415470"/>
              <a:ext cx="69215" cy="25396"/>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1" name="Line 9"/>
            <p:cNvSpPr>
              <a:spLocks noChangeShapeType="1"/>
            </p:cNvSpPr>
            <p:nvPr/>
          </p:nvSpPr>
          <p:spPr bwMode="auto">
            <a:xfrm>
              <a:off x="6773545" y="3040210"/>
              <a:ext cx="233680" cy="635"/>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2" name="Line 10"/>
            <p:cNvSpPr>
              <a:spLocks noChangeShapeType="1"/>
            </p:cNvSpPr>
            <p:nvPr/>
          </p:nvSpPr>
          <p:spPr bwMode="auto">
            <a:xfrm flipV="1">
              <a:off x="6897370" y="3026243"/>
              <a:ext cx="69215" cy="26666"/>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3" name="Rectangle 11"/>
            <p:cNvSpPr>
              <a:spLocks noChangeArrowheads="1"/>
            </p:cNvSpPr>
            <p:nvPr/>
          </p:nvSpPr>
          <p:spPr bwMode="auto">
            <a:xfrm>
              <a:off x="6992620" y="2602131"/>
              <a:ext cx="252730" cy="227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04" name="Rectangle 12"/>
            <p:cNvSpPr>
              <a:spLocks noChangeArrowheads="1"/>
            </p:cNvSpPr>
            <p:nvPr/>
          </p:nvSpPr>
          <p:spPr bwMode="auto">
            <a:xfrm flipH="1">
              <a:off x="5309235" y="2409756"/>
              <a:ext cx="632460" cy="59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5" name="Rectangle 13"/>
            <p:cNvSpPr>
              <a:spLocks noChangeArrowheads="1"/>
            </p:cNvSpPr>
            <p:nvPr/>
          </p:nvSpPr>
          <p:spPr bwMode="auto">
            <a:xfrm flipH="1">
              <a:off x="5307965"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6" name="Line 14"/>
            <p:cNvSpPr>
              <a:spLocks noChangeShapeType="1"/>
            </p:cNvSpPr>
            <p:nvPr/>
          </p:nvSpPr>
          <p:spPr bwMode="auto">
            <a:xfrm>
              <a:off x="5309235" y="2409756"/>
              <a:ext cx="63246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7" name="Line 15"/>
            <p:cNvSpPr>
              <a:spLocks noChangeShapeType="1"/>
            </p:cNvSpPr>
            <p:nvPr/>
          </p:nvSpPr>
          <p:spPr bwMode="auto">
            <a:xfrm flipH="1">
              <a:off x="4673600" y="2424359"/>
              <a:ext cx="620395"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8" name="Rectangle 16"/>
            <p:cNvSpPr>
              <a:spLocks noChangeArrowheads="1"/>
            </p:cNvSpPr>
            <p:nvPr/>
          </p:nvSpPr>
          <p:spPr bwMode="auto">
            <a:xfrm flipH="1">
              <a:off x="5941695" y="2409756"/>
              <a:ext cx="631190" cy="59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09" name="Rectangle 17"/>
            <p:cNvSpPr>
              <a:spLocks noChangeArrowheads="1"/>
            </p:cNvSpPr>
            <p:nvPr/>
          </p:nvSpPr>
          <p:spPr bwMode="auto">
            <a:xfrm flipH="1">
              <a:off x="5939155"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0" name="Line 18"/>
            <p:cNvSpPr>
              <a:spLocks noChangeShapeType="1"/>
            </p:cNvSpPr>
            <p:nvPr/>
          </p:nvSpPr>
          <p:spPr bwMode="auto">
            <a:xfrm flipH="1">
              <a:off x="5941695" y="2409756"/>
              <a:ext cx="63119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1" name="Rectangle 19"/>
            <p:cNvSpPr>
              <a:spLocks noChangeArrowheads="1"/>
            </p:cNvSpPr>
            <p:nvPr/>
          </p:nvSpPr>
          <p:spPr bwMode="auto">
            <a:xfrm flipH="1">
              <a:off x="3886200" y="2927199"/>
              <a:ext cx="11811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A</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flipH="1">
              <a:off x="4626282" y="3262529"/>
              <a:ext cx="1117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B</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
          <p:nvSpPr>
            <p:cNvPr id="33813" name="Rectangle 21"/>
            <p:cNvSpPr>
              <a:spLocks noChangeArrowheads="1"/>
            </p:cNvSpPr>
            <p:nvPr/>
          </p:nvSpPr>
          <p:spPr bwMode="auto">
            <a:xfrm flipH="1">
              <a:off x="5264785" y="3011005"/>
              <a:ext cx="11811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C</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flipH="1">
              <a:off x="6004560" y="3016719"/>
              <a:ext cx="11938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D</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5" name="Rectangle 23"/>
            <p:cNvSpPr>
              <a:spLocks noChangeArrowheads="1"/>
            </p:cNvSpPr>
            <p:nvPr/>
          </p:nvSpPr>
          <p:spPr bwMode="auto">
            <a:xfrm flipH="1">
              <a:off x="3990340" y="2199605"/>
              <a:ext cx="8255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J</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6" name="Rectangle 24"/>
            <p:cNvSpPr>
              <a:spLocks noChangeArrowheads="1"/>
            </p:cNvSpPr>
            <p:nvPr/>
          </p:nvSpPr>
          <p:spPr bwMode="auto">
            <a:xfrm flipH="1">
              <a:off x="6543040" y="2226271"/>
              <a:ext cx="17907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F</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7" name="Rectangle 25"/>
            <p:cNvSpPr>
              <a:spLocks noChangeArrowheads="1"/>
            </p:cNvSpPr>
            <p:nvPr/>
          </p:nvSpPr>
          <p:spPr bwMode="auto">
            <a:xfrm flipH="1">
              <a:off x="6630035" y="2851011"/>
              <a:ext cx="1117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solidFill>
                      <a:schemeClr val="tx1"/>
                    </a:solidFill>
                  </a:ln>
                  <a:solidFill>
                    <a:srgbClr val="000000"/>
                  </a:solidFill>
                  <a:effectLst/>
                  <a:latin typeface="Times" pitchFamily="18" charset="0"/>
                  <a:ea typeface="Arial" pitchFamily="34" charset="0"/>
                  <a:cs typeface="Arial" pitchFamily="34" charset="0"/>
                </a:rPr>
                <a:t>E</a:t>
              </a:r>
              <a:endParaRPr kumimoji="0" lang="en-US" b="0" i="0" u="none" strike="noStrike" cap="none" normalizeH="0" baseline="0" smtClean="0">
                <a:ln>
                  <a:solidFill>
                    <a:schemeClr val="tx1"/>
                  </a:solidFill>
                </a:ln>
                <a:solidFill>
                  <a:schemeClr val="tx1"/>
                </a:solidFill>
                <a:effectLst/>
                <a:latin typeface="Arial" pitchFamily="34" charset="0"/>
                <a:cs typeface="Arial" pitchFamily="34" charset="0"/>
              </a:endParaRPr>
            </a:p>
          </p:txBody>
        </p:sp>
        <p:sp>
          <p:nvSpPr>
            <p:cNvPr id="33818" name="Line 26"/>
            <p:cNvSpPr>
              <a:spLocks noChangeShapeType="1"/>
            </p:cNvSpPr>
            <p:nvPr/>
          </p:nvSpPr>
          <p:spPr bwMode="auto">
            <a:xfrm flipV="1">
              <a:off x="4051300" y="3854150"/>
              <a:ext cx="2534920" cy="4444"/>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19" name="Line 27"/>
            <p:cNvSpPr>
              <a:spLocks noChangeShapeType="1"/>
            </p:cNvSpPr>
            <p:nvPr/>
          </p:nvSpPr>
          <p:spPr bwMode="auto">
            <a:xfrm flipH="1" flipV="1">
              <a:off x="5308600"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0" name="Line 28"/>
            <p:cNvSpPr>
              <a:spLocks noChangeShapeType="1"/>
            </p:cNvSpPr>
            <p:nvPr/>
          </p:nvSpPr>
          <p:spPr bwMode="auto">
            <a:xfrm flipV="1">
              <a:off x="5296535" y="3815421"/>
              <a:ext cx="26035" cy="50157"/>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21" name="Group 29"/>
            <p:cNvGrpSpPr>
              <a:grpSpLocks/>
            </p:cNvGrpSpPr>
            <p:nvPr/>
          </p:nvGrpSpPr>
          <p:grpSpPr bwMode="auto">
            <a:xfrm>
              <a:off x="4663440" y="3789390"/>
              <a:ext cx="27940" cy="151741"/>
              <a:chOff x="8764" y="10548"/>
              <a:chExt cx="41" cy="239"/>
            </a:xfrm>
          </p:grpSpPr>
          <p:sp>
            <p:nvSpPr>
              <p:cNvPr id="33822" name="Line 30"/>
              <p:cNvSpPr>
                <a:spLocks noChangeShapeType="1"/>
              </p:cNvSpPr>
              <p:nvPr/>
            </p:nvSpPr>
            <p:spPr bwMode="auto">
              <a:xfrm flipH="1">
                <a:off x="8785" y="10548"/>
                <a:ext cx="1" cy="23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3" name="Line 31"/>
              <p:cNvSpPr>
                <a:spLocks noChangeShapeType="1"/>
              </p:cNvSpPr>
              <p:nvPr/>
            </p:nvSpPr>
            <p:spPr bwMode="auto">
              <a:xfrm flipV="1">
                <a:off x="8764" y="10608"/>
                <a:ext cx="41" cy="7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24" name="Line 32"/>
            <p:cNvSpPr>
              <a:spLocks noChangeShapeType="1"/>
            </p:cNvSpPr>
            <p:nvPr/>
          </p:nvSpPr>
          <p:spPr bwMode="auto">
            <a:xfrm flipH="1" flipV="1">
              <a:off x="6585585"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5" name="Line 33"/>
            <p:cNvSpPr>
              <a:spLocks noChangeShapeType="1"/>
            </p:cNvSpPr>
            <p:nvPr/>
          </p:nvSpPr>
          <p:spPr bwMode="auto">
            <a:xfrm flipV="1">
              <a:off x="6572885" y="3815421"/>
              <a:ext cx="28575" cy="62220"/>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6" name="Line 34"/>
            <p:cNvSpPr>
              <a:spLocks noChangeShapeType="1"/>
            </p:cNvSpPr>
            <p:nvPr/>
          </p:nvSpPr>
          <p:spPr bwMode="auto">
            <a:xfrm flipH="1" flipV="1">
              <a:off x="5941060" y="3789390"/>
              <a:ext cx="635" cy="177772"/>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7" name="Line 35"/>
            <p:cNvSpPr>
              <a:spLocks noChangeShapeType="1"/>
            </p:cNvSpPr>
            <p:nvPr/>
          </p:nvSpPr>
          <p:spPr bwMode="auto">
            <a:xfrm flipV="1">
              <a:off x="5927725" y="3815421"/>
              <a:ext cx="27305" cy="50157"/>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28" name="Rectangle 36"/>
            <p:cNvSpPr>
              <a:spLocks noChangeArrowheads="1"/>
            </p:cNvSpPr>
            <p:nvPr/>
          </p:nvSpPr>
          <p:spPr bwMode="auto">
            <a:xfrm flipH="1">
              <a:off x="4885690" y="3655149"/>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29" name="Rectangle 37"/>
            <p:cNvSpPr>
              <a:spLocks noChangeArrowheads="1"/>
            </p:cNvSpPr>
            <p:nvPr/>
          </p:nvSpPr>
          <p:spPr bwMode="auto">
            <a:xfrm flipH="1">
              <a:off x="5522595" y="3655149"/>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30" name="Rectangle 38"/>
            <p:cNvSpPr>
              <a:spLocks noChangeArrowheads="1"/>
            </p:cNvSpPr>
            <p:nvPr/>
          </p:nvSpPr>
          <p:spPr bwMode="auto">
            <a:xfrm flipH="1">
              <a:off x="6123940" y="3655149"/>
              <a:ext cx="25146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33831" name="Oval 39"/>
            <p:cNvSpPr>
              <a:spLocks noChangeArrowheads="1"/>
            </p:cNvSpPr>
            <p:nvPr/>
          </p:nvSpPr>
          <p:spPr bwMode="auto">
            <a:xfrm flipH="1">
              <a:off x="4662170" y="2978625"/>
              <a:ext cx="29210" cy="25396"/>
            </a:xfrm>
            <a:prstGeom prst="ellipse">
              <a:avLst/>
            </a:prstGeom>
            <a:blipFill dpi="0" rotWithShape="0">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2" name="Oval 40"/>
            <p:cNvSpPr>
              <a:spLocks noChangeArrowheads="1"/>
            </p:cNvSpPr>
            <p:nvPr/>
          </p:nvSpPr>
          <p:spPr bwMode="auto">
            <a:xfrm flipH="1">
              <a:off x="4662805" y="2977355"/>
              <a:ext cx="27940" cy="27936"/>
            </a:xfrm>
            <a:prstGeom prst="ellips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3" name="Line 41"/>
            <p:cNvSpPr>
              <a:spLocks noChangeShapeType="1"/>
            </p:cNvSpPr>
            <p:nvPr/>
          </p:nvSpPr>
          <p:spPr bwMode="auto">
            <a:xfrm flipH="1">
              <a:off x="4662805" y="1981200"/>
              <a:ext cx="635" cy="428556"/>
            </a:xfrm>
            <a:prstGeom prst="line">
              <a:avLst/>
            </a:prstGeom>
            <a:noFill/>
            <a:ln w="28575">
              <a:solidFill>
                <a:srgbClr val="C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34" name="Group 42"/>
            <p:cNvGrpSpPr>
              <a:grpSpLocks/>
            </p:cNvGrpSpPr>
            <p:nvPr/>
          </p:nvGrpSpPr>
          <p:grpSpPr bwMode="auto">
            <a:xfrm>
              <a:off x="6383655" y="2973546"/>
              <a:ext cx="370840" cy="275546"/>
              <a:chOff x="10057" y="11184"/>
              <a:chExt cx="539" cy="434"/>
            </a:xfrm>
          </p:grpSpPr>
          <p:sp>
            <p:nvSpPr>
              <p:cNvPr id="33835" name="Freeform 43"/>
              <p:cNvSpPr>
                <a:spLocks/>
              </p:cNvSpPr>
              <p:nvPr/>
            </p:nvSpPr>
            <p:spPr bwMode="auto">
              <a:xfrm flipH="1">
                <a:off x="10177" y="11245"/>
                <a:ext cx="299" cy="158"/>
              </a:xfrm>
              <a:custGeom>
                <a:avLst/>
                <a:gdLst/>
                <a:ahLst/>
                <a:cxnLst>
                  <a:cxn ang="0">
                    <a:pos x="58" y="0"/>
                  </a:cxn>
                  <a:cxn ang="0">
                    <a:pos x="0" y="66"/>
                  </a:cxn>
                  <a:cxn ang="0">
                    <a:pos x="125" y="66"/>
                  </a:cxn>
                  <a:cxn ang="0">
                    <a:pos x="58" y="0"/>
                  </a:cxn>
                </a:cxnLst>
                <a:rect l="0" t="0" r="r" b="b"/>
                <a:pathLst>
                  <a:path w="125" h="66">
                    <a:moveTo>
                      <a:pt x="58" y="0"/>
                    </a:moveTo>
                    <a:lnTo>
                      <a:pt x="0" y="66"/>
                    </a:lnTo>
                    <a:lnTo>
                      <a:pt x="125" y="66"/>
                    </a:lnTo>
                    <a:lnTo>
                      <a:pt x="58" y="0"/>
                    </a:lnTo>
                  </a:path>
                </a:pathLst>
              </a:custGeom>
              <a:no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6" name="Line 44"/>
              <p:cNvSpPr>
                <a:spLocks noChangeShapeType="1"/>
              </p:cNvSpPr>
              <p:nvPr/>
            </p:nvSpPr>
            <p:spPr bwMode="auto">
              <a:xfrm>
                <a:off x="10057" y="11522"/>
                <a:ext cx="53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7" name="Rectangle 45"/>
              <p:cNvSpPr>
                <a:spLocks noChangeArrowheads="1"/>
              </p:cNvSpPr>
              <p:nvPr/>
            </p:nvSpPr>
            <p:spPr bwMode="auto">
              <a:xfrm flipH="1">
                <a:off x="10098" y="11537"/>
                <a:ext cx="479" cy="81"/>
              </a:xfrm>
              <a:prstGeom prst="rect">
                <a:avLst/>
              </a:prstGeom>
              <a:blipFill dpi="0" rotWithShape="0">
                <a:blip r:embed="rId3" cstate="print"/>
                <a:srcRect/>
                <a:tile tx="0" ty="0" sx="100000" sy="100000" flip="none" algn="tl"/>
              </a:blipFill>
              <a:ln w="19050">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8" name="Oval 46"/>
              <p:cNvSpPr>
                <a:spLocks noChangeArrowheads="1"/>
              </p:cNvSpPr>
              <p:nvPr/>
            </p:nvSpPr>
            <p:spPr bwMode="auto">
              <a:xfrm flipH="1">
                <a:off x="10294" y="11185"/>
                <a:ext cx="62" cy="62"/>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39" name="Oval 47"/>
              <p:cNvSpPr>
                <a:spLocks noChangeArrowheads="1"/>
              </p:cNvSpPr>
              <p:nvPr/>
            </p:nvSpPr>
            <p:spPr bwMode="auto">
              <a:xfrm flipH="1">
                <a:off x="10295" y="11184"/>
                <a:ext cx="60" cy="62"/>
              </a:xfrm>
              <a:prstGeom prst="ellips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0" name="Oval 48"/>
              <p:cNvSpPr>
                <a:spLocks noChangeAspect="1" noChangeArrowheads="1"/>
              </p:cNvSpPr>
              <p:nvPr/>
            </p:nvSpPr>
            <p:spPr bwMode="auto">
              <a:xfrm flipH="1">
                <a:off x="10201" y="11400"/>
                <a:ext cx="102" cy="10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1" name="Oval 49"/>
              <p:cNvSpPr>
                <a:spLocks noChangeArrowheads="1"/>
              </p:cNvSpPr>
              <p:nvPr/>
            </p:nvSpPr>
            <p:spPr bwMode="auto">
              <a:xfrm flipH="1">
                <a:off x="10344" y="11408"/>
                <a:ext cx="102" cy="1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42" name="Rectangle 50"/>
            <p:cNvSpPr>
              <a:spLocks noChangeArrowheads="1"/>
            </p:cNvSpPr>
            <p:nvPr/>
          </p:nvSpPr>
          <p:spPr bwMode="auto">
            <a:xfrm flipH="1">
              <a:off x="4039870" y="2409121"/>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3" name="Rectangle 51"/>
            <p:cNvSpPr>
              <a:spLocks noChangeArrowheads="1"/>
            </p:cNvSpPr>
            <p:nvPr/>
          </p:nvSpPr>
          <p:spPr bwMode="auto">
            <a:xfrm flipH="1">
              <a:off x="4669790" y="2409756"/>
              <a:ext cx="633095" cy="596170"/>
            </a:xfrm>
            <a:prstGeom prst="rect">
              <a:avLst/>
            </a:prstGeom>
            <a:noFill/>
            <a:ln w="260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4" name="Line 52"/>
            <p:cNvSpPr>
              <a:spLocks noChangeShapeType="1"/>
            </p:cNvSpPr>
            <p:nvPr/>
          </p:nvSpPr>
          <p:spPr bwMode="auto">
            <a:xfrm>
              <a:off x="4039235" y="2419280"/>
              <a:ext cx="631190" cy="580932"/>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45" name="Group 53"/>
            <p:cNvGrpSpPr>
              <a:grpSpLocks/>
            </p:cNvGrpSpPr>
            <p:nvPr/>
          </p:nvGrpSpPr>
          <p:grpSpPr bwMode="auto">
            <a:xfrm>
              <a:off x="4467225" y="2982435"/>
              <a:ext cx="411480" cy="234912"/>
              <a:chOff x="10955" y="11204"/>
              <a:chExt cx="598" cy="370"/>
            </a:xfrm>
          </p:grpSpPr>
          <p:sp>
            <p:nvSpPr>
              <p:cNvPr id="33846" name="Line 54"/>
              <p:cNvSpPr>
                <a:spLocks noChangeShapeType="1"/>
              </p:cNvSpPr>
              <p:nvPr/>
            </p:nvSpPr>
            <p:spPr bwMode="auto">
              <a:xfrm>
                <a:off x="11254" y="11245"/>
                <a:ext cx="160" cy="198"/>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7" name="Line 55"/>
              <p:cNvSpPr>
                <a:spLocks noChangeShapeType="1"/>
              </p:cNvSpPr>
              <p:nvPr/>
            </p:nvSpPr>
            <p:spPr bwMode="auto">
              <a:xfrm flipH="1">
                <a:off x="10955" y="11443"/>
                <a:ext cx="598" cy="1"/>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8" name="Line 56"/>
              <p:cNvSpPr>
                <a:spLocks noChangeShapeType="1"/>
              </p:cNvSpPr>
              <p:nvPr/>
            </p:nvSpPr>
            <p:spPr bwMode="auto">
              <a:xfrm flipV="1">
                <a:off x="11115" y="11245"/>
                <a:ext cx="139" cy="198"/>
              </a:xfrm>
              <a:prstGeom prst="line">
                <a:avLst/>
              </a:pr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49" name="Rectangle 57"/>
              <p:cNvSpPr>
                <a:spLocks noChangeArrowheads="1"/>
              </p:cNvSpPr>
              <p:nvPr/>
            </p:nvSpPr>
            <p:spPr bwMode="auto">
              <a:xfrm flipH="1">
                <a:off x="11042" y="11473"/>
                <a:ext cx="460" cy="101"/>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0" name="Oval 58"/>
              <p:cNvSpPr>
                <a:spLocks noChangeArrowheads="1"/>
              </p:cNvSpPr>
              <p:nvPr/>
            </p:nvSpPr>
            <p:spPr bwMode="auto">
              <a:xfrm flipH="1">
                <a:off x="11233" y="11204"/>
                <a:ext cx="40" cy="6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1" name="Oval 59"/>
              <p:cNvSpPr>
                <a:spLocks noChangeArrowheads="1"/>
              </p:cNvSpPr>
              <p:nvPr/>
            </p:nvSpPr>
            <p:spPr bwMode="auto">
              <a:xfrm flipH="1">
                <a:off x="11209" y="11205"/>
                <a:ext cx="78" cy="71"/>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52" name="Rectangle 60"/>
            <p:cNvSpPr>
              <a:spLocks noChangeArrowheads="1"/>
            </p:cNvSpPr>
            <p:nvPr/>
          </p:nvSpPr>
          <p:spPr bwMode="auto">
            <a:xfrm flipH="1">
              <a:off x="5753100" y="3453529"/>
              <a:ext cx="417830" cy="241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40 kN</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
          <p:nvSpPr>
            <p:cNvPr id="33853" name="Line 61"/>
            <p:cNvSpPr>
              <a:spLocks noChangeShapeType="1"/>
            </p:cNvSpPr>
            <p:nvPr/>
          </p:nvSpPr>
          <p:spPr bwMode="auto">
            <a:xfrm flipH="1">
              <a:off x="5944870" y="3007196"/>
              <a:ext cx="635" cy="428556"/>
            </a:xfrm>
            <a:prstGeom prst="line">
              <a:avLst/>
            </a:prstGeom>
            <a:noFill/>
            <a:ln w="28575">
              <a:solidFill>
                <a:srgbClr val="FF0000"/>
              </a:solidFill>
              <a:round/>
              <a:headEnd/>
              <a:tailEnd type="triangle" w="lg" len="lg"/>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nvGrpSpPr>
            <p:cNvPr id="33854" name="Group 62"/>
            <p:cNvGrpSpPr>
              <a:grpSpLocks/>
            </p:cNvGrpSpPr>
            <p:nvPr/>
          </p:nvGrpSpPr>
          <p:grpSpPr bwMode="auto">
            <a:xfrm>
              <a:off x="4043680" y="3784946"/>
              <a:ext cx="28575" cy="151741"/>
              <a:chOff x="8764" y="10548"/>
              <a:chExt cx="41" cy="239"/>
            </a:xfrm>
          </p:grpSpPr>
          <p:sp>
            <p:nvSpPr>
              <p:cNvPr id="33855" name="Line 63"/>
              <p:cNvSpPr>
                <a:spLocks noChangeShapeType="1"/>
              </p:cNvSpPr>
              <p:nvPr/>
            </p:nvSpPr>
            <p:spPr bwMode="auto">
              <a:xfrm flipH="1">
                <a:off x="8785" y="10548"/>
                <a:ext cx="1" cy="23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sp>
            <p:nvSpPr>
              <p:cNvPr id="33856" name="Line 64"/>
              <p:cNvSpPr>
                <a:spLocks noChangeShapeType="1"/>
              </p:cNvSpPr>
              <p:nvPr/>
            </p:nvSpPr>
            <p:spPr bwMode="auto">
              <a:xfrm flipV="1">
                <a:off x="8764" y="10608"/>
                <a:ext cx="41" cy="79"/>
              </a:xfrm>
              <a:prstGeom prst="line">
                <a:avLst/>
              </a:prstGeom>
              <a:noFill/>
              <a:ln w="1206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n>
                    <a:solidFill>
                      <a:schemeClr val="tx1"/>
                    </a:solidFill>
                  </a:ln>
                </a:endParaRPr>
              </a:p>
            </p:txBody>
          </p:sp>
        </p:grpSp>
        <p:sp>
          <p:nvSpPr>
            <p:cNvPr id="33857" name="Rectangle 65"/>
            <p:cNvSpPr>
              <a:spLocks noChangeArrowheads="1"/>
            </p:cNvSpPr>
            <p:nvPr/>
          </p:nvSpPr>
          <p:spPr bwMode="auto">
            <a:xfrm flipH="1">
              <a:off x="4306570" y="3655784"/>
              <a:ext cx="25273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solidFill>
                      <a:schemeClr val="tx1"/>
                    </a:solidFill>
                  </a:ln>
                  <a:solidFill>
                    <a:srgbClr val="FFFF00"/>
                  </a:solidFill>
                  <a:effectLst/>
                  <a:latin typeface="Times" pitchFamily="18" charset="0"/>
                  <a:ea typeface="Arial" pitchFamily="34" charset="0"/>
                  <a:cs typeface="Arial" pitchFamily="34" charset="0"/>
                </a:rPr>
                <a:t>5 m</a:t>
              </a:r>
              <a:endParaRPr kumimoji="0" lang="en-US" b="0" i="0" u="none" strike="noStrike" cap="none" normalizeH="0" baseline="0" dirty="0" smtClean="0">
                <a:ln>
                  <a:solidFill>
                    <a:schemeClr val="tx1"/>
                  </a:solidFill>
                </a:ln>
                <a:solidFill>
                  <a:srgbClr val="FFFF00"/>
                </a:solidFill>
                <a:effectLst/>
                <a:latin typeface="Arial" pitchFamily="34" charset="0"/>
                <a:cs typeface="Arial" pitchFamily="34" charset="0"/>
              </a:endParaRPr>
            </a:p>
          </p:txBody>
        </p:sp>
        <p:sp>
          <p:nvSpPr>
            <p:cNvPr id="72" name="Rectangle 60"/>
            <p:cNvSpPr>
              <a:spLocks noChangeArrowheads="1"/>
            </p:cNvSpPr>
            <p:nvPr/>
          </p:nvSpPr>
          <p:spPr bwMode="auto">
            <a:xfrm flipH="1">
              <a:off x="4428927" y="1802931"/>
              <a:ext cx="417830" cy="241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solidFill>
                      <a:schemeClr val="tx1"/>
                    </a:solidFill>
                  </a:ln>
                  <a:solidFill>
                    <a:srgbClr val="000000"/>
                  </a:solidFill>
                  <a:effectLst/>
                  <a:latin typeface="Times" pitchFamily="18" charset="0"/>
                  <a:ea typeface="Arial" pitchFamily="34" charset="0"/>
                  <a:cs typeface="Arial" pitchFamily="34" charset="0"/>
                </a:rPr>
                <a:t>60 kN</a:t>
              </a:r>
              <a:endParaRPr kumimoji="0" lang="en-US"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grpSp>
      <p:sp>
        <p:nvSpPr>
          <p:cNvPr id="74" name="Rectangle 73"/>
          <p:cNvSpPr/>
          <p:nvPr/>
        </p:nvSpPr>
        <p:spPr>
          <a:xfrm>
            <a:off x="383908" y="4724400"/>
            <a:ext cx="8357971" cy="1477328"/>
          </a:xfrm>
          <a:prstGeom prst="rect">
            <a:avLst/>
          </a:prstGeom>
        </p:spPr>
        <p:txBody>
          <a:bodyPr wrap="square">
            <a:spAutoFit/>
          </a:bodyPr>
          <a:lstStyle/>
          <a:p>
            <a:r>
              <a:rPr lang="en-GB" b="1" dirty="0" smtClean="0">
                <a:solidFill>
                  <a:srgbClr val="002060"/>
                </a:solidFill>
              </a:rPr>
              <a:t>AB and AJ are zero-force members.</a:t>
            </a:r>
          </a:p>
          <a:p>
            <a:r>
              <a:rPr lang="en-GB" b="1" dirty="0" smtClean="0">
                <a:solidFill>
                  <a:srgbClr val="002060"/>
                </a:solidFill>
              </a:rPr>
              <a:t>JB, JI and IH are also zero-force members.</a:t>
            </a:r>
            <a:endParaRPr lang="en-US" b="1" dirty="0" smtClean="0">
              <a:solidFill>
                <a:srgbClr val="002060"/>
              </a:solidFill>
            </a:endParaRPr>
          </a:p>
          <a:p>
            <a:r>
              <a:rPr lang="en-GB" b="1" dirty="0" smtClean="0">
                <a:solidFill>
                  <a:srgbClr val="002060"/>
                </a:solidFill>
              </a:rPr>
              <a:t>CH is a zero-force member</a:t>
            </a:r>
            <a:endParaRPr lang="en-US" b="1" dirty="0" smtClean="0">
              <a:solidFill>
                <a:srgbClr val="002060"/>
              </a:solidFill>
            </a:endParaRPr>
          </a:p>
          <a:p>
            <a:r>
              <a:rPr lang="en-GB" b="1" dirty="0" smtClean="0">
                <a:solidFill>
                  <a:srgbClr val="002060"/>
                </a:solidFill>
              </a:rPr>
              <a:t>GD is a zero-force member</a:t>
            </a:r>
            <a:endParaRPr lang="en-US" b="1" dirty="0" smtClean="0">
              <a:solidFill>
                <a:srgbClr val="002060"/>
              </a:solidFill>
            </a:endParaRPr>
          </a:p>
          <a:p>
            <a:r>
              <a:rPr lang="en-GB" b="1" dirty="0" smtClean="0">
                <a:solidFill>
                  <a:srgbClr val="002060"/>
                </a:solidFill>
              </a:rPr>
              <a:t>ED is a zero-force member</a:t>
            </a:r>
            <a:endParaRPr lang="en-US" b="1" dirty="0">
              <a:solidFill>
                <a:srgbClr val="002060"/>
              </a:solidFill>
            </a:endParaRPr>
          </a:p>
        </p:txBody>
      </p:sp>
    </p:spTree>
    <p:extLst>
      <p:ext uri="{BB962C8B-B14F-4D97-AF65-F5344CB8AC3E}">
        <p14:creationId xmlns:p14="http://schemas.microsoft.com/office/powerpoint/2010/main" val="33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D6F692A0-861B-4F58-8CC1-25B414355482}" type="slidenum">
              <a:rPr lang="x-none" altLang="en-US" sz="1200" smtClean="0">
                <a:solidFill>
                  <a:srgbClr val="FF9933"/>
                </a:solidFill>
                <a:latin typeface="Arial" charset="0"/>
                <a:cs typeface="Arial" charset="0"/>
              </a:rPr>
              <a:pPr/>
              <a:t>21</a:t>
            </a:fld>
            <a:endParaRPr lang="en-US" altLang="en-US" sz="1200" smtClean="0">
              <a:solidFill>
                <a:srgbClr val="FF9933"/>
              </a:solidFill>
              <a:latin typeface="Arial" charset="0"/>
            </a:endParaRPr>
          </a:p>
        </p:txBody>
      </p:sp>
      <p:sp>
        <p:nvSpPr>
          <p:cNvPr id="26627" name="Rectangle 2"/>
          <p:cNvSpPr>
            <a:spLocks noGrp="1" noChangeArrowheads="1"/>
          </p:cNvSpPr>
          <p:nvPr>
            <p:ph type="title"/>
          </p:nvPr>
        </p:nvSpPr>
        <p:spPr>
          <a:xfrm>
            <a:off x="401638" y="0"/>
            <a:ext cx="8229600" cy="762000"/>
          </a:xfrm>
        </p:spPr>
        <p:txBody>
          <a:bodyPr/>
          <a:lstStyle/>
          <a:p>
            <a:pPr eaLnBrk="1" hangingPunct="1"/>
            <a:r>
              <a:rPr lang="en-US" altLang="en-US" dirty="0" smtClean="0"/>
              <a:t>Example</a:t>
            </a:r>
            <a:r>
              <a:rPr lang="tr-TR" altLang="en-US" dirty="0" smtClean="0"/>
              <a:t> 2</a:t>
            </a:r>
            <a:r>
              <a:rPr lang="en-US" altLang="en-US" dirty="0" smtClean="0"/>
              <a:t>:</a:t>
            </a:r>
            <a:r>
              <a:rPr lang="tr-TR" altLang="en-US" dirty="0" smtClean="0"/>
              <a:t> Zero-Force Members</a:t>
            </a:r>
            <a:r>
              <a:rPr lang="en-US" altLang="en-US" dirty="0" smtClean="0"/>
              <a:t>  </a:t>
            </a:r>
          </a:p>
        </p:txBody>
      </p:sp>
      <p:sp>
        <p:nvSpPr>
          <p:cNvPr id="26628" name="Text Box 3"/>
          <p:cNvSpPr txBox="1">
            <a:spLocks noChangeArrowheads="1"/>
          </p:cNvSpPr>
          <p:nvPr/>
        </p:nvSpPr>
        <p:spPr bwMode="auto">
          <a:xfrm>
            <a:off x="4775200" y="1271588"/>
            <a:ext cx="436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en-US" altLang="en-US"/>
              <a:t>For the given loading, determine the  </a:t>
            </a:r>
            <a:r>
              <a:rPr lang="en-US" altLang="en-US" b="1" i="1"/>
              <a:t>zero-force members</a:t>
            </a:r>
            <a:r>
              <a:rPr lang="en-US" altLang="en-US"/>
              <a:t> in the truss shown.</a:t>
            </a:r>
          </a:p>
        </p:txBody>
      </p:sp>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266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016000"/>
            <a:ext cx="4438650"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824288"/>
            <a:ext cx="302895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3" y="3275013"/>
            <a:ext cx="52959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291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412661" y="22789"/>
            <a:ext cx="8229600" cy="891611"/>
          </a:xfrm>
        </p:spPr>
        <p:txBody>
          <a:bodyPr/>
          <a:lstStyle/>
          <a:p>
            <a:r>
              <a:rPr lang="en-US" altLang="en-US" dirty="0" smtClean="0"/>
              <a:t>Example</a:t>
            </a:r>
            <a:r>
              <a:rPr lang="tr-TR" altLang="en-US" dirty="0" smtClean="0"/>
              <a:t> 3</a:t>
            </a:r>
            <a:r>
              <a:rPr lang="en-US" altLang="en-US" dirty="0" smtClean="0"/>
              <a:t>:</a:t>
            </a:r>
            <a:r>
              <a:rPr lang="tr-TR" altLang="en-US" dirty="0" smtClean="0"/>
              <a:t> Zero-Force Members</a:t>
            </a:r>
            <a:r>
              <a:rPr lang="en-US" altLang="en-US" dirty="0" smtClean="0"/>
              <a:t> </a:t>
            </a:r>
            <a:endParaRPr lang="tr-TR" altLang="en-US" dirty="0" smtClean="0"/>
          </a:p>
        </p:txBody>
      </p:sp>
      <p:sp>
        <p:nvSpPr>
          <p:cNvPr id="27651"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202BADDA-C1A8-4337-B0DD-5083990B70CD}" type="slidenum">
              <a:rPr lang="x-none" altLang="en-US" sz="1200" smtClean="0">
                <a:solidFill>
                  <a:srgbClr val="FF9933"/>
                </a:solidFill>
                <a:latin typeface="Arial" charset="0"/>
                <a:cs typeface="Arial" charset="0"/>
              </a:rPr>
              <a:pPr/>
              <a:t>22</a:t>
            </a:fld>
            <a:endParaRPr lang="en-US" altLang="en-US" sz="1200" smtClean="0">
              <a:solidFill>
                <a:srgbClr val="FF9933"/>
              </a:solidFill>
              <a:latin typeface="Arial"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030288"/>
            <a:ext cx="4448175"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Text Box 3"/>
          <p:cNvSpPr txBox="1">
            <a:spLocks noChangeArrowheads="1"/>
          </p:cNvSpPr>
          <p:nvPr/>
        </p:nvSpPr>
        <p:spPr bwMode="auto">
          <a:xfrm>
            <a:off x="4775200" y="1271588"/>
            <a:ext cx="436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en-US" altLang="en-US"/>
              <a:t>For the given loading, determine the  </a:t>
            </a:r>
            <a:r>
              <a:rPr lang="en-US" altLang="en-US" b="1" i="1"/>
              <a:t>zero-force members</a:t>
            </a:r>
            <a:r>
              <a:rPr lang="en-US" altLang="en-US"/>
              <a:t> in the truss shown.</a:t>
            </a:r>
          </a:p>
        </p:txBody>
      </p:sp>
      <p:pic>
        <p:nvPicPr>
          <p:cNvPr id="276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229100"/>
            <a:ext cx="3544888"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638" y="4095750"/>
            <a:ext cx="5143500"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198870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274638"/>
            <a:ext cx="8229600" cy="563562"/>
          </a:xfrm>
        </p:spPr>
        <p:txBody>
          <a:bodyPr>
            <a:normAutofit fontScale="90000"/>
          </a:bodyPr>
          <a:lstStyle/>
          <a:p>
            <a:r>
              <a:rPr lang="en-US" altLang="en-US" dirty="0" smtClean="0"/>
              <a:t>Example</a:t>
            </a:r>
            <a:r>
              <a:rPr lang="tr-TR" altLang="en-US" dirty="0" smtClean="0"/>
              <a:t> 4</a:t>
            </a:r>
            <a:r>
              <a:rPr lang="en-US" altLang="en-US" dirty="0" smtClean="0"/>
              <a:t>:</a:t>
            </a:r>
            <a:r>
              <a:rPr lang="tr-TR" altLang="en-US" dirty="0" smtClean="0"/>
              <a:t> Zero-Force Members</a:t>
            </a:r>
            <a:r>
              <a:rPr lang="en-US" altLang="en-US" dirty="0" smtClean="0"/>
              <a:t> </a:t>
            </a:r>
            <a:endParaRPr lang="tr-TR" altLang="en-US" dirty="0" smtClean="0"/>
          </a:p>
        </p:txBody>
      </p:sp>
      <p:sp>
        <p:nvSpPr>
          <p:cNvPr id="28675"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8E374C58-F258-4D18-AC85-DD244F54F152}" type="slidenum">
              <a:rPr lang="x-none" altLang="en-US" sz="1200" smtClean="0">
                <a:solidFill>
                  <a:srgbClr val="FF9933"/>
                </a:solidFill>
                <a:latin typeface="Arial" charset="0"/>
                <a:cs typeface="Arial" charset="0"/>
              </a:rPr>
              <a:pPr/>
              <a:t>23</a:t>
            </a:fld>
            <a:endParaRPr lang="en-US" altLang="en-US" sz="1200" smtClean="0">
              <a:solidFill>
                <a:srgbClr val="FF9933"/>
              </a:solidFill>
              <a:latin typeface="Arial"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03299"/>
            <a:ext cx="474345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 Box 3"/>
          <p:cNvSpPr txBox="1">
            <a:spLocks noChangeArrowheads="1"/>
          </p:cNvSpPr>
          <p:nvPr/>
        </p:nvSpPr>
        <p:spPr bwMode="auto">
          <a:xfrm>
            <a:off x="5240338" y="1271588"/>
            <a:ext cx="3714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en-US" altLang="en-US" dirty="0"/>
              <a:t>For the given loading, determine the  </a:t>
            </a:r>
            <a:r>
              <a:rPr lang="en-US" altLang="en-US" b="1" i="1" dirty="0"/>
              <a:t>zero-force members</a:t>
            </a:r>
            <a:r>
              <a:rPr lang="en-US" altLang="en-US" dirty="0"/>
              <a:t> in the truss shown.</a:t>
            </a:r>
          </a:p>
        </p:txBody>
      </p:sp>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122738"/>
            <a:ext cx="40862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2743200"/>
            <a:ext cx="3981450"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2868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2925" y="6227763"/>
            <a:ext cx="6397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8653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414338" y="152400"/>
            <a:ext cx="8229600" cy="639762"/>
          </a:xfrm>
        </p:spPr>
        <p:txBody>
          <a:bodyPr>
            <a:normAutofit fontScale="90000"/>
          </a:bodyPr>
          <a:lstStyle/>
          <a:p>
            <a:r>
              <a:rPr lang="en-US" altLang="en-US" dirty="0" smtClean="0"/>
              <a:t>Example</a:t>
            </a:r>
            <a:r>
              <a:rPr lang="tr-TR" altLang="en-US" dirty="0" smtClean="0"/>
              <a:t> 5</a:t>
            </a:r>
            <a:r>
              <a:rPr lang="en-US" altLang="en-US" dirty="0" smtClean="0"/>
              <a:t>:</a:t>
            </a:r>
            <a:r>
              <a:rPr lang="tr-TR" altLang="en-US" dirty="0" smtClean="0"/>
              <a:t> Zero-Force Members</a:t>
            </a:r>
            <a:r>
              <a:rPr lang="en-US" altLang="en-US" dirty="0" smtClean="0"/>
              <a:t> </a:t>
            </a:r>
            <a:endParaRPr lang="tr-TR" altLang="en-US" dirty="0" smtClean="0"/>
          </a:p>
        </p:txBody>
      </p:sp>
      <p:sp>
        <p:nvSpPr>
          <p:cNvPr id="29699"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r>
              <a:rPr lang="en-US" altLang="en-US" sz="1200" smtClean="0">
                <a:solidFill>
                  <a:srgbClr val="FF9933"/>
                </a:solidFill>
                <a:latin typeface="Arial" charset="0"/>
              </a:rPr>
              <a:t>6 - </a:t>
            </a:r>
            <a:fld id="{E51C012B-F9C5-4D67-98CF-6D1C25CEA4F9}" type="slidenum">
              <a:rPr lang="x-none" altLang="en-US" sz="1200" smtClean="0">
                <a:solidFill>
                  <a:srgbClr val="FF9933"/>
                </a:solidFill>
                <a:latin typeface="Arial" charset="0"/>
                <a:cs typeface="Arial" charset="0"/>
              </a:rPr>
              <a:pPr/>
              <a:t>24</a:t>
            </a:fld>
            <a:endParaRPr lang="en-US" altLang="en-US" sz="1200" smtClean="0">
              <a:solidFill>
                <a:srgbClr val="FF9933"/>
              </a:solidFill>
              <a:latin typeface="Arial"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4100"/>
            <a:ext cx="408622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Text Box 3"/>
          <p:cNvSpPr txBox="1">
            <a:spLocks noChangeArrowheads="1"/>
          </p:cNvSpPr>
          <p:nvPr/>
        </p:nvSpPr>
        <p:spPr bwMode="auto">
          <a:xfrm>
            <a:off x="4529138" y="1344613"/>
            <a:ext cx="436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hangingPunct="0">
              <a:defRPr>
                <a:solidFill>
                  <a:schemeClr val="tx1"/>
                </a:solidFill>
                <a:latin typeface="Times New Roman" pitchFamily="18" charset="0"/>
              </a:defRPr>
            </a:lvl6pPr>
            <a:lvl7pPr marL="2971800" indent="-228600" eaLnBrk="0" hangingPunct="0">
              <a:defRPr>
                <a:solidFill>
                  <a:schemeClr val="tx1"/>
                </a:solidFill>
                <a:latin typeface="Times New Roman" pitchFamily="18" charset="0"/>
              </a:defRPr>
            </a:lvl7pPr>
            <a:lvl8pPr marL="3429000" indent="-228600" eaLnBrk="0" hangingPunct="0">
              <a:defRPr>
                <a:solidFill>
                  <a:schemeClr val="tx1"/>
                </a:solidFill>
                <a:latin typeface="Times New Roman" pitchFamily="18" charset="0"/>
              </a:defRPr>
            </a:lvl8pPr>
            <a:lvl9pPr marL="3886200" indent="-228600" eaLnBrk="0" hangingPunct="0">
              <a:defRPr>
                <a:solidFill>
                  <a:schemeClr val="tx1"/>
                </a:solidFill>
                <a:latin typeface="Times New Roman" pitchFamily="18" charset="0"/>
              </a:defRPr>
            </a:lvl9pPr>
          </a:lstStyle>
          <a:p>
            <a:pPr>
              <a:spcBef>
                <a:spcPct val="50000"/>
              </a:spcBef>
            </a:pPr>
            <a:r>
              <a:rPr lang="en-US" altLang="en-US"/>
              <a:t>For the given loading, determine the  </a:t>
            </a:r>
            <a:r>
              <a:rPr lang="en-US" altLang="en-US" b="1" i="1"/>
              <a:t>zero-force members</a:t>
            </a:r>
            <a:r>
              <a:rPr lang="en-US" altLang="en-US"/>
              <a:t> in the truss shown.</a:t>
            </a:r>
          </a:p>
        </p:txBody>
      </p:sp>
      <p:pic>
        <p:nvPicPr>
          <p:cNvPr id="297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027488"/>
            <a:ext cx="386715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3692525"/>
            <a:ext cx="41814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1011188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Problem -1</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3</a:t>
            </a:fld>
            <a:endParaRPr lang="en-US" dirty="0"/>
          </a:p>
        </p:txBody>
      </p:sp>
      <p:sp>
        <p:nvSpPr>
          <p:cNvPr id="58" name="TextBox 57"/>
          <p:cNvSpPr txBox="1"/>
          <p:nvPr/>
        </p:nvSpPr>
        <p:spPr>
          <a:xfrm>
            <a:off x="457200" y="1676400"/>
            <a:ext cx="8001000" cy="830997"/>
          </a:xfrm>
          <a:prstGeom prst="rect">
            <a:avLst/>
          </a:prstGeom>
          <a:noFill/>
        </p:spPr>
        <p:txBody>
          <a:bodyPr wrap="square" rtlCol="0">
            <a:spAutoFit/>
          </a:bodyPr>
          <a:lstStyle/>
          <a:p>
            <a:r>
              <a:rPr lang="en-US" sz="2400" dirty="0" smtClean="0"/>
              <a:t>Compute the forces in all the members of the truss, shown here, using the method of joints.</a:t>
            </a:r>
            <a:endParaRPr lang="en-US" sz="2400" dirty="0"/>
          </a:p>
        </p:txBody>
      </p:sp>
      <p:grpSp>
        <p:nvGrpSpPr>
          <p:cNvPr id="17" name="Group 16"/>
          <p:cNvGrpSpPr/>
          <p:nvPr/>
        </p:nvGrpSpPr>
        <p:grpSpPr>
          <a:xfrm>
            <a:off x="2744217" y="2888305"/>
            <a:ext cx="3385004" cy="2451734"/>
            <a:chOff x="250825" y="1447800"/>
            <a:chExt cx="3385004" cy="2451734"/>
          </a:xfrm>
        </p:grpSpPr>
        <p:grpSp>
          <p:nvGrpSpPr>
            <p:cNvPr id="13" name="Group 12"/>
            <p:cNvGrpSpPr/>
            <p:nvPr/>
          </p:nvGrpSpPr>
          <p:grpSpPr>
            <a:xfrm>
              <a:off x="250825" y="1447800"/>
              <a:ext cx="3385004" cy="2044613"/>
              <a:chOff x="250825" y="1447800"/>
              <a:chExt cx="3385004" cy="2044613"/>
            </a:xfrm>
          </p:grpSpPr>
          <p:graphicFrame>
            <p:nvGraphicFramePr>
              <p:cNvPr id="11" name="Object 30"/>
              <p:cNvGraphicFramePr>
                <a:graphicFrameLocks noChangeAspect="1"/>
              </p:cNvGraphicFramePr>
              <p:nvPr>
                <p:extLst>
                  <p:ext uri="{D42A27DB-BD31-4B8C-83A1-F6EECF244321}">
                    <p14:modId xmlns:p14="http://schemas.microsoft.com/office/powerpoint/2010/main" val="1411094601"/>
                  </p:ext>
                </p:extLst>
              </p:nvPr>
            </p:nvGraphicFramePr>
            <p:xfrm>
              <a:off x="2680182" y="1986398"/>
              <a:ext cx="177800" cy="234950"/>
            </p:xfrm>
            <a:graphic>
              <a:graphicData uri="http://schemas.openxmlformats.org/presentationml/2006/ole">
                <mc:AlternateContent xmlns:mc="http://schemas.openxmlformats.org/markup-compatibility/2006">
                  <mc:Choice xmlns:v="urn:schemas-microsoft-com:vml" Requires="v">
                    <p:oleObj spid="_x0000_s1088" name="Equation" r:id="rId3" imgW="152202" imgH="177569" progId="Equation.3">
                      <p:embed/>
                    </p:oleObj>
                  </mc:Choice>
                  <mc:Fallback>
                    <p:oleObj name="Equation" r:id="rId3" imgW="152202" imgH="1775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182" y="198639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6"/>
              <p:cNvGraphicFramePr>
                <a:graphicFrameLocks noGrp="1" noChangeAspect="1"/>
              </p:cNvGraphicFramePr>
              <p:nvPr>
                <p:ph idx="1"/>
                <p:extLst>
                  <p:ext uri="{D42A27DB-BD31-4B8C-83A1-F6EECF244321}">
                    <p14:modId xmlns:p14="http://schemas.microsoft.com/office/powerpoint/2010/main" val="248828248"/>
                  </p:ext>
                </p:extLst>
              </p:nvPr>
            </p:nvGraphicFramePr>
            <p:xfrm>
              <a:off x="3048000" y="1752600"/>
              <a:ext cx="587829" cy="304800"/>
            </p:xfrm>
            <a:graphic>
              <a:graphicData uri="http://schemas.openxmlformats.org/presentationml/2006/ole">
                <mc:AlternateContent xmlns:mc="http://schemas.openxmlformats.org/markup-compatibility/2006">
                  <mc:Choice xmlns:v="urn:schemas-microsoft-com:vml" Requires="v">
                    <p:oleObj spid="_x0000_s1089" name="Equation" r:id="rId5" imgW="342603" imgH="177646" progId="Equation.3">
                      <p:embed/>
                    </p:oleObj>
                  </mc:Choice>
                  <mc:Fallback>
                    <p:oleObj name="Equation" r:id="rId5" imgW="342603" imgH="177646"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752600"/>
                            <a:ext cx="58782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a:off x="1142998" y="1960009"/>
                <a:ext cx="1500607" cy="1222"/>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410208" y="269287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142998" y="342558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43605" y="1960009"/>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911354" y="269226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142998" y="196000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Object 27"/>
              <p:cNvGraphicFramePr>
                <a:graphicFrameLocks noChangeAspect="1"/>
              </p:cNvGraphicFramePr>
              <p:nvPr>
                <p:extLst>
                  <p:ext uri="{D42A27DB-BD31-4B8C-83A1-F6EECF244321}">
                    <p14:modId xmlns:p14="http://schemas.microsoft.com/office/powerpoint/2010/main" val="3135269489"/>
                  </p:ext>
                </p:extLst>
              </p:nvPr>
            </p:nvGraphicFramePr>
            <p:xfrm>
              <a:off x="914400" y="3200400"/>
              <a:ext cx="177873" cy="217394"/>
            </p:xfrm>
            <a:graphic>
              <a:graphicData uri="http://schemas.openxmlformats.org/presentationml/2006/ole">
                <mc:AlternateContent xmlns:mc="http://schemas.openxmlformats.org/markup-compatibility/2006">
                  <mc:Choice xmlns:v="urn:schemas-microsoft-com:vml" Requires="v">
                    <p:oleObj spid="_x0000_s1090" name="Equation" r:id="rId7" imgW="152268" imgH="164957" progId="Equation.3">
                      <p:embed/>
                    </p:oleObj>
                  </mc:Choice>
                  <mc:Fallback>
                    <p:oleObj name="Equation" r:id="rId7" imgW="152268"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0040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8"/>
              <p:cNvGraphicFramePr>
                <a:graphicFrameLocks noChangeAspect="1"/>
              </p:cNvGraphicFramePr>
              <p:nvPr>
                <p:extLst>
                  <p:ext uri="{D42A27DB-BD31-4B8C-83A1-F6EECF244321}">
                    <p14:modId xmlns:p14="http://schemas.microsoft.com/office/powerpoint/2010/main" val="431753935"/>
                  </p:ext>
                </p:extLst>
              </p:nvPr>
            </p:nvGraphicFramePr>
            <p:xfrm>
              <a:off x="945045" y="1883210"/>
              <a:ext cx="192087" cy="217488"/>
            </p:xfrm>
            <a:graphic>
              <a:graphicData uri="http://schemas.openxmlformats.org/presentationml/2006/ole">
                <mc:AlternateContent xmlns:mc="http://schemas.openxmlformats.org/markup-compatibility/2006">
                  <mc:Choice xmlns:v="urn:schemas-microsoft-com:vml" Requires="v">
                    <p:oleObj spid="_x0000_s1091" name="Equation" r:id="rId9" imgW="164885" imgH="164885" progId="Equation.3">
                      <p:embed/>
                    </p:oleObj>
                  </mc:Choice>
                  <mc:Fallback>
                    <p:oleObj name="Equation" r:id="rId9" imgW="164885" imgH="1648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045" y="188321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9"/>
              <p:cNvGraphicFramePr>
                <a:graphicFrameLocks noChangeAspect="1"/>
              </p:cNvGraphicFramePr>
              <p:nvPr>
                <p:extLst>
                  <p:ext uri="{D42A27DB-BD31-4B8C-83A1-F6EECF244321}">
                    <p14:modId xmlns:p14="http://schemas.microsoft.com/office/powerpoint/2010/main" val="3976177242"/>
                  </p:ext>
                </p:extLst>
              </p:nvPr>
            </p:nvGraphicFramePr>
            <p:xfrm>
              <a:off x="2665932" y="3273797"/>
              <a:ext cx="177873" cy="218616"/>
            </p:xfrm>
            <a:graphic>
              <a:graphicData uri="http://schemas.openxmlformats.org/presentationml/2006/ole">
                <mc:AlternateContent xmlns:mc="http://schemas.openxmlformats.org/markup-compatibility/2006">
                  <mc:Choice xmlns:v="urn:schemas-microsoft-com:vml" Requires="v">
                    <p:oleObj spid="_x0000_s1092" name="Equation" r:id="rId11" imgW="152268" imgH="164957" progId="Equation.3">
                      <p:embed/>
                    </p:oleObj>
                  </mc:Choice>
                  <mc:Fallback>
                    <p:oleObj name="Equation" r:id="rId11" imgW="152268"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5932" y="327379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1143000" y="1752600"/>
                <a:ext cx="1501683"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14300" y="2705100"/>
                <a:ext cx="1447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042555" y="1756065"/>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539639" y="1767542"/>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38052" y="19812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1946" name="Object 26"/>
              <p:cNvGraphicFramePr>
                <a:graphicFrameLocks noChangeAspect="1"/>
              </p:cNvGraphicFramePr>
              <p:nvPr>
                <p:extLst>
                  <p:ext uri="{D42A27DB-BD31-4B8C-83A1-F6EECF244321}">
                    <p14:modId xmlns:p14="http://schemas.microsoft.com/office/powerpoint/2010/main" val="2182540346"/>
                  </p:ext>
                </p:extLst>
              </p:nvPr>
            </p:nvGraphicFramePr>
            <p:xfrm>
              <a:off x="1557338" y="1447800"/>
              <a:ext cx="674687" cy="304800"/>
            </p:xfrm>
            <a:graphic>
              <a:graphicData uri="http://schemas.openxmlformats.org/presentationml/2006/ole">
                <mc:AlternateContent xmlns:mc="http://schemas.openxmlformats.org/markup-compatibility/2006">
                  <mc:Choice xmlns:v="urn:schemas-microsoft-com:vml" Requires="v">
                    <p:oleObj spid="_x0000_s1093" name="Equation" r:id="rId13" imgW="393359" imgH="177646" progId="Equation.3">
                      <p:embed/>
                    </p:oleObj>
                  </mc:Choice>
                  <mc:Fallback>
                    <p:oleObj name="Equation" r:id="rId13" imgW="393359"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7338" y="1447800"/>
                            <a:ext cx="67468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47" name="Object 27"/>
              <p:cNvGraphicFramePr>
                <a:graphicFrameLocks noChangeAspect="1"/>
              </p:cNvGraphicFramePr>
              <p:nvPr>
                <p:extLst>
                  <p:ext uri="{D42A27DB-BD31-4B8C-83A1-F6EECF244321}">
                    <p14:modId xmlns:p14="http://schemas.microsoft.com/office/powerpoint/2010/main" val="1754401317"/>
                  </p:ext>
                </p:extLst>
              </p:nvPr>
            </p:nvGraphicFramePr>
            <p:xfrm>
              <a:off x="250825" y="2466704"/>
              <a:ext cx="630238" cy="304800"/>
            </p:xfrm>
            <a:graphic>
              <a:graphicData uri="http://schemas.openxmlformats.org/presentationml/2006/ole">
                <mc:AlternateContent xmlns:mc="http://schemas.openxmlformats.org/markup-compatibility/2006">
                  <mc:Choice xmlns:v="urn:schemas-microsoft-com:vml" Requires="v">
                    <p:oleObj spid="_x0000_s1094" name="Equation" r:id="rId15" imgW="368140" imgH="177723" progId="Equation.3">
                      <p:embed/>
                    </p:oleObj>
                  </mc:Choice>
                  <mc:Fallback>
                    <p:oleObj name="Equation" r:id="rId15" imgW="368140"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2466704"/>
                            <a:ext cx="6302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1" name="Straight Connector 60"/>
              <p:cNvCxnSpPr/>
              <p:nvPr/>
            </p:nvCxnSpPr>
            <p:spPr>
              <a:xfrm>
                <a:off x="762000" y="34290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362545" y="3438924"/>
              <a:ext cx="449925" cy="460610"/>
              <a:chOff x="2205758" y="4079522"/>
              <a:chExt cx="449925" cy="460610"/>
            </a:xfrm>
          </p:grpSpPr>
          <p:cxnSp>
            <p:nvCxnSpPr>
              <p:cNvPr id="56" name="Straight Connector 55"/>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59" name="Isosceles Triangle 58"/>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60" name="Straight Connector 59"/>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62" name="Oval 61"/>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nvGrpSpPr>
            <p:cNvPr id="71" name="Group 138"/>
            <p:cNvGrpSpPr/>
            <p:nvPr/>
          </p:nvGrpSpPr>
          <p:grpSpPr>
            <a:xfrm>
              <a:off x="901626" y="3433962"/>
              <a:ext cx="428742" cy="452235"/>
              <a:chOff x="740231" y="6030698"/>
              <a:chExt cx="631367" cy="587829"/>
            </a:xfrm>
            <a:solidFill>
              <a:schemeClr val="accent4"/>
            </a:solidFill>
          </p:grpSpPr>
          <p:cxnSp>
            <p:nvCxnSpPr>
              <p:cNvPr id="72" name="Straight Connector 71"/>
              <p:cNvCxnSpPr/>
              <p:nvPr/>
            </p:nvCxnSpPr>
            <p:spPr>
              <a:xfrm rot="5400000">
                <a:off x="740230" y="6466125"/>
                <a:ext cx="130627" cy="130626"/>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73" name="Isosceles Triangle 72"/>
              <p:cNvSpPr/>
              <p:nvPr/>
            </p:nvSpPr>
            <p:spPr>
              <a:xfrm>
                <a:off x="881739" y="6030698"/>
                <a:ext cx="424543" cy="446315"/>
              </a:xfrm>
              <a:prstGeom prst="triangle">
                <a:avLst/>
              </a:prstGeom>
              <a:grp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74" name="Straight Connector 73"/>
              <p:cNvCxnSpPr/>
              <p:nvPr/>
            </p:nvCxnSpPr>
            <p:spPr>
              <a:xfrm rot="10800000">
                <a:off x="838199" y="6466127"/>
                <a:ext cx="533399" cy="1588"/>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rot="5400000">
                <a:off x="892629"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rot="5400000">
                <a:off x="1045030"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rot="5400000">
                <a:off x="1197431" y="6466114"/>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4250948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Support Reactions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dirty="0"/>
          </a:p>
        </p:txBody>
      </p:sp>
      <p:sp>
        <p:nvSpPr>
          <p:cNvPr id="81" name="Rectangle 80"/>
          <p:cNvSpPr/>
          <p:nvPr/>
        </p:nvSpPr>
        <p:spPr>
          <a:xfrm>
            <a:off x="5181600" y="1752600"/>
            <a:ext cx="2057400" cy="3048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Support Reactions</a:t>
            </a:r>
            <a:endParaRPr lang="en-US" dirty="0">
              <a:solidFill>
                <a:schemeClr val="accent3"/>
              </a:solidFill>
            </a:endParaRPr>
          </a:p>
        </p:txBody>
      </p:sp>
      <p:graphicFrame>
        <p:nvGraphicFramePr>
          <p:cNvPr id="81941" name="Object 21"/>
          <p:cNvGraphicFramePr>
            <a:graphicFrameLocks noChangeAspect="1"/>
          </p:cNvGraphicFramePr>
          <p:nvPr/>
        </p:nvGraphicFramePr>
        <p:xfrm>
          <a:off x="381000" y="4724400"/>
          <a:ext cx="2941637" cy="1343153"/>
        </p:xfrm>
        <a:graphic>
          <a:graphicData uri="http://schemas.openxmlformats.org/presentationml/2006/ole">
            <mc:AlternateContent xmlns:mc="http://schemas.openxmlformats.org/markup-compatibility/2006">
              <mc:Choice xmlns:v="urn:schemas-microsoft-com:vml" Requires="v">
                <p:oleObj spid="_x0000_s2166" name="Equation" r:id="rId3" imgW="1524000" imgH="698500" progId="Equation.3">
                  <p:embed/>
                </p:oleObj>
              </mc:Choice>
              <mc:Fallback>
                <p:oleObj name="Equation" r:id="rId3" imgW="15240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2941637" cy="1343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45" name="Object 25"/>
          <p:cNvGraphicFramePr>
            <a:graphicFrameLocks noChangeAspect="1"/>
          </p:cNvGraphicFramePr>
          <p:nvPr/>
        </p:nvGraphicFramePr>
        <p:xfrm>
          <a:off x="4343400" y="2514600"/>
          <a:ext cx="4475162" cy="1649412"/>
        </p:xfrm>
        <a:graphic>
          <a:graphicData uri="http://schemas.openxmlformats.org/presentationml/2006/ole">
            <mc:AlternateContent xmlns:mc="http://schemas.openxmlformats.org/markup-compatibility/2006">
              <mc:Choice xmlns:v="urn:schemas-microsoft-com:vml" Requires="v">
                <p:oleObj spid="_x0000_s2167" name="Equation" r:id="rId5" imgW="2679700" imgH="990600" progId="Equation.3">
                  <p:embed/>
                </p:oleObj>
              </mc:Choice>
              <mc:Fallback>
                <p:oleObj name="Equation" r:id="rId5" imgW="26797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514600"/>
                        <a:ext cx="4475162" cy="164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6" name="Group 55"/>
          <p:cNvGrpSpPr/>
          <p:nvPr/>
        </p:nvGrpSpPr>
        <p:grpSpPr>
          <a:xfrm>
            <a:off x="246785" y="1305553"/>
            <a:ext cx="3385004" cy="3147425"/>
            <a:chOff x="296271" y="2673030"/>
            <a:chExt cx="3385004" cy="3147425"/>
          </a:xfrm>
        </p:grpSpPr>
        <p:graphicFrame>
          <p:nvGraphicFramePr>
            <p:cNvPr id="58" name="Object 20"/>
            <p:cNvGraphicFramePr>
              <a:graphicFrameLocks noChangeAspect="1"/>
            </p:cNvGraphicFramePr>
            <p:nvPr>
              <p:extLst>
                <p:ext uri="{D42A27DB-BD31-4B8C-83A1-F6EECF244321}">
                  <p14:modId xmlns:p14="http://schemas.microsoft.com/office/powerpoint/2010/main" val="1972172530"/>
                </p:ext>
              </p:extLst>
            </p:nvPr>
          </p:nvGraphicFramePr>
          <p:xfrm>
            <a:off x="415079" y="4515179"/>
            <a:ext cx="352425" cy="423862"/>
          </p:xfrm>
          <a:graphic>
            <a:graphicData uri="http://schemas.openxmlformats.org/presentationml/2006/ole">
              <mc:AlternateContent xmlns:mc="http://schemas.openxmlformats.org/markup-compatibility/2006">
                <mc:Choice xmlns:v="urn:schemas-microsoft-com:vml" Requires="v">
                  <p:oleObj spid="_x0000_s2168" name="Equation" r:id="rId7" imgW="190440" imgH="228600" progId="Equation.3">
                    <p:embed/>
                  </p:oleObj>
                </mc:Choice>
                <mc:Fallback>
                  <p:oleObj name="Equation" r:id="rId7" imgW="1904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079" y="4515179"/>
                          <a:ext cx="35242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9" name="Straight Arrow Connector 58"/>
            <p:cNvCxnSpPr/>
            <p:nvPr/>
          </p:nvCxnSpPr>
          <p:spPr>
            <a:xfrm rot="10800000">
              <a:off x="737368" y="4666178"/>
              <a:ext cx="457200" cy="119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20"/>
            <p:cNvGraphicFramePr>
              <a:graphicFrameLocks noChangeAspect="1"/>
            </p:cNvGraphicFramePr>
            <p:nvPr>
              <p:extLst>
                <p:ext uri="{D42A27DB-BD31-4B8C-83A1-F6EECF244321}">
                  <p14:modId xmlns:p14="http://schemas.microsoft.com/office/powerpoint/2010/main" val="193654358"/>
                </p:ext>
              </p:extLst>
            </p:nvPr>
          </p:nvGraphicFramePr>
          <p:xfrm>
            <a:off x="2207748" y="4329469"/>
            <a:ext cx="228600" cy="319596"/>
          </p:xfrm>
          <a:graphic>
            <a:graphicData uri="http://schemas.openxmlformats.org/presentationml/2006/ole">
              <mc:AlternateContent xmlns:mc="http://schemas.openxmlformats.org/markup-compatibility/2006">
                <mc:Choice xmlns:v="urn:schemas-microsoft-com:vml" Requires="v">
                  <p:oleObj spid="_x0000_s2169" name="Equation" r:id="rId9" imgW="126725" imgH="177415" progId="Equation.3">
                    <p:embed/>
                  </p:oleObj>
                </mc:Choice>
                <mc:Fallback>
                  <p:oleObj name="Equation" r:id="rId9" imgW="126725" imgH="1774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7748" y="4329469"/>
                          <a:ext cx="228600" cy="319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23"/>
            <p:cNvGraphicFramePr>
              <a:graphicFrameLocks noChangeAspect="1"/>
            </p:cNvGraphicFramePr>
            <p:nvPr>
              <p:extLst>
                <p:ext uri="{D42A27DB-BD31-4B8C-83A1-F6EECF244321}">
                  <p14:modId xmlns:p14="http://schemas.microsoft.com/office/powerpoint/2010/main" val="2047638721"/>
                </p:ext>
              </p:extLst>
            </p:nvPr>
          </p:nvGraphicFramePr>
          <p:xfrm>
            <a:off x="1025525" y="5332866"/>
            <a:ext cx="352425" cy="449262"/>
          </p:xfrm>
          <a:graphic>
            <a:graphicData uri="http://schemas.openxmlformats.org/presentationml/2006/ole">
              <mc:AlternateContent xmlns:mc="http://schemas.openxmlformats.org/markup-compatibility/2006">
                <mc:Choice xmlns:v="urn:schemas-microsoft-com:vml" Requires="v">
                  <p:oleObj spid="_x0000_s2170" name="Equation" r:id="rId11" imgW="190440" imgH="241200" progId="Equation.3">
                    <p:embed/>
                  </p:oleObj>
                </mc:Choice>
                <mc:Fallback>
                  <p:oleObj name="Equation" r:id="rId11" imgW="1904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5525" y="5332866"/>
                          <a:ext cx="352425"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9"/>
            <p:cNvGraphicFramePr>
              <a:graphicFrameLocks noChangeAspect="1"/>
            </p:cNvGraphicFramePr>
            <p:nvPr>
              <p:extLst>
                <p:ext uri="{D42A27DB-BD31-4B8C-83A1-F6EECF244321}">
                  <p14:modId xmlns:p14="http://schemas.microsoft.com/office/powerpoint/2010/main" val="3513053617"/>
                </p:ext>
              </p:extLst>
            </p:nvPr>
          </p:nvGraphicFramePr>
          <p:xfrm>
            <a:off x="2547256" y="5372780"/>
            <a:ext cx="352425" cy="447675"/>
          </p:xfrm>
          <a:graphic>
            <a:graphicData uri="http://schemas.openxmlformats.org/presentationml/2006/ole">
              <mc:AlternateContent xmlns:mc="http://schemas.openxmlformats.org/markup-compatibility/2006">
                <mc:Choice xmlns:v="urn:schemas-microsoft-com:vml" Requires="v">
                  <p:oleObj spid="_x0000_s2171" name="Equation" r:id="rId13" imgW="190440" imgH="241200" progId="Equation.3">
                    <p:embed/>
                  </p:oleObj>
                </mc:Choice>
                <mc:Fallback>
                  <p:oleObj name="Equation" r:id="rId13" imgW="19044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7256" y="5372780"/>
                          <a:ext cx="3524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Arrow Connector 62"/>
            <p:cNvCxnSpPr/>
            <p:nvPr/>
          </p:nvCxnSpPr>
          <p:spPr>
            <a:xfrm flipV="1">
              <a:off x="1211609" y="5007518"/>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96271" y="2673030"/>
              <a:ext cx="3385004" cy="2044613"/>
              <a:chOff x="250825" y="1447800"/>
              <a:chExt cx="3385004" cy="2044613"/>
            </a:xfrm>
          </p:grpSpPr>
          <p:graphicFrame>
            <p:nvGraphicFramePr>
              <p:cNvPr id="85" name="Object 30"/>
              <p:cNvGraphicFramePr>
                <a:graphicFrameLocks noChangeAspect="1"/>
              </p:cNvGraphicFramePr>
              <p:nvPr>
                <p:extLst>
                  <p:ext uri="{D42A27DB-BD31-4B8C-83A1-F6EECF244321}">
                    <p14:modId xmlns:p14="http://schemas.microsoft.com/office/powerpoint/2010/main" val="1203756058"/>
                  </p:ext>
                </p:extLst>
              </p:nvPr>
            </p:nvGraphicFramePr>
            <p:xfrm>
              <a:off x="2680182" y="1986398"/>
              <a:ext cx="177800" cy="234950"/>
            </p:xfrm>
            <a:graphic>
              <a:graphicData uri="http://schemas.openxmlformats.org/presentationml/2006/ole">
                <mc:AlternateContent xmlns:mc="http://schemas.openxmlformats.org/markup-compatibility/2006">
                  <mc:Choice xmlns:v="urn:schemas-microsoft-com:vml" Requires="v">
                    <p:oleObj spid="_x0000_s2172" name="Equation" r:id="rId15" imgW="152202" imgH="177569" progId="Equation.3">
                      <p:embed/>
                    </p:oleObj>
                  </mc:Choice>
                  <mc:Fallback>
                    <p:oleObj name="Equation" r:id="rId15" imgW="152202" imgH="1775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80182" y="198639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26"/>
              <p:cNvGraphicFramePr>
                <a:graphicFrameLocks noGrp="1" noChangeAspect="1"/>
              </p:cNvGraphicFramePr>
              <p:nvPr>
                <p:ph idx="1"/>
                <p:extLst>
                  <p:ext uri="{D42A27DB-BD31-4B8C-83A1-F6EECF244321}">
                    <p14:modId xmlns:p14="http://schemas.microsoft.com/office/powerpoint/2010/main" val="3015100519"/>
                  </p:ext>
                </p:extLst>
              </p:nvPr>
            </p:nvGraphicFramePr>
            <p:xfrm>
              <a:off x="3048000" y="1752600"/>
              <a:ext cx="587829" cy="304800"/>
            </p:xfrm>
            <a:graphic>
              <a:graphicData uri="http://schemas.openxmlformats.org/presentationml/2006/ole">
                <mc:AlternateContent xmlns:mc="http://schemas.openxmlformats.org/markup-compatibility/2006">
                  <mc:Choice xmlns:v="urn:schemas-microsoft-com:vml" Requires="v">
                    <p:oleObj spid="_x0000_s2173" name="Equation" r:id="rId17" imgW="342603" imgH="177646" progId="Equation.3">
                      <p:embed/>
                    </p:oleObj>
                  </mc:Choice>
                  <mc:Fallback>
                    <p:oleObj name="Equation" r:id="rId17" imgW="342603" imgH="177646" progId="Equation.3">
                      <p:embed/>
                      <p:pic>
                        <p:nvPicPr>
                          <p:cNvPr id="0" name=""/>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1752600"/>
                            <a:ext cx="58782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8" name="Straight Connector 87"/>
              <p:cNvCxnSpPr/>
              <p:nvPr/>
            </p:nvCxnSpPr>
            <p:spPr>
              <a:xfrm>
                <a:off x="1142998" y="1960009"/>
                <a:ext cx="1500607" cy="1222"/>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rot="5400000">
                <a:off x="410208" y="269287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p:cNvCxnSpPr/>
              <p:nvPr/>
            </p:nvCxnSpPr>
            <p:spPr>
              <a:xfrm>
                <a:off x="1142998" y="342558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643605" y="1960009"/>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911354" y="269226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93" name="Straight Connector 92"/>
              <p:cNvCxnSpPr/>
              <p:nvPr/>
            </p:nvCxnSpPr>
            <p:spPr>
              <a:xfrm>
                <a:off x="1142998" y="196000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5" name="Object 27"/>
              <p:cNvGraphicFramePr>
                <a:graphicFrameLocks noChangeAspect="1"/>
              </p:cNvGraphicFramePr>
              <p:nvPr>
                <p:extLst>
                  <p:ext uri="{D42A27DB-BD31-4B8C-83A1-F6EECF244321}">
                    <p14:modId xmlns:p14="http://schemas.microsoft.com/office/powerpoint/2010/main" val="3021581879"/>
                  </p:ext>
                </p:extLst>
              </p:nvPr>
            </p:nvGraphicFramePr>
            <p:xfrm>
              <a:off x="914400" y="3127830"/>
              <a:ext cx="177873" cy="217394"/>
            </p:xfrm>
            <a:graphic>
              <a:graphicData uri="http://schemas.openxmlformats.org/presentationml/2006/ole">
                <mc:AlternateContent xmlns:mc="http://schemas.openxmlformats.org/markup-compatibility/2006">
                  <mc:Choice xmlns:v="urn:schemas-microsoft-com:vml" Requires="v">
                    <p:oleObj spid="_x0000_s2174" name="Equation" r:id="rId19" imgW="152268" imgH="164957" progId="Equation.3">
                      <p:embed/>
                    </p:oleObj>
                  </mc:Choice>
                  <mc:Fallback>
                    <p:oleObj name="Equation" r:id="rId19" imgW="152268"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400" y="312783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28"/>
              <p:cNvGraphicFramePr>
                <a:graphicFrameLocks noChangeAspect="1"/>
              </p:cNvGraphicFramePr>
              <p:nvPr>
                <p:extLst>
                  <p:ext uri="{D42A27DB-BD31-4B8C-83A1-F6EECF244321}">
                    <p14:modId xmlns:p14="http://schemas.microsoft.com/office/powerpoint/2010/main" val="3956652844"/>
                  </p:ext>
                </p:extLst>
              </p:nvPr>
            </p:nvGraphicFramePr>
            <p:xfrm>
              <a:off x="945045" y="1883210"/>
              <a:ext cx="192087" cy="217488"/>
            </p:xfrm>
            <a:graphic>
              <a:graphicData uri="http://schemas.openxmlformats.org/presentationml/2006/ole">
                <mc:AlternateContent xmlns:mc="http://schemas.openxmlformats.org/markup-compatibility/2006">
                  <mc:Choice xmlns:v="urn:schemas-microsoft-com:vml" Requires="v">
                    <p:oleObj spid="_x0000_s2175" name="Equation" r:id="rId21" imgW="164885" imgH="164885" progId="Equation.3">
                      <p:embed/>
                    </p:oleObj>
                  </mc:Choice>
                  <mc:Fallback>
                    <p:oleObj name="Equation" r:id="rId21" imgW="164885" imgH="16488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5045" y="188321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 name="Object 29"/>
              <p:cNvGraphicFramePr>
                <a:graphicFrameLocks noChangeAspect="1"/>
              </p:cNvGraphicFramePr>
              <p:nvPr>
                <p:extLst>
                  <p:ext uri="{D42A27DB-BD31-4B8C-83A1-F6EECF244321}">
                    <p14:modId xmlns:p14="http://schemas.microsoft.com/office/powerpoint/2010/main" val="2729547563"/>
                  </p:ext>
                </p:extLst>
              </p:nvPr>
            </p:nvGraphicFramePr>
            <p:xfrm>
              <a:off x="2665932" y="3273797"/>
              <a:ext cx="177873" cy="218616"/>
            </p:xfrm>
            <a:graphic>
              <a:graphicData uri="http://schemas.openxmlformats.org/presentationml/2006/ole">
                <mc:AlternateContent xmlns:mc="http://schemas.openxmlformats.org/markup-compatibility/2006">
                  <mc:Choice xmlns:v="urn:schemas-microsoft-com:vml" Requires="v">
                    <p:oleObj spid="_x0000_s2176"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65932" y="327379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8" name="Straight Arrow Connector 97"/>
              <p:cNvCxnSpPr/>
              <p:nvPr/>
            </p:nvCxnSpPr>
            <p:spPr>
              <a:xfrm>
                <a:off x="1143000" y="1752600"/>
                <a:ext cx="1501683"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114300" y="2705100"/>
                <a:ext cx="1447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42555" y="1756065"/>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2539639" y="1767542"/>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8052" y="19812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 name="Object 26"/>
              <p:cNvGraphicFramePr>
                <a:graphicFrameLocks noChangeAspect="1"/>
              </p:cNvGraphicFramePr>
              <p:nvPr>
                <p:extLst>
                  <p:ext uri="{D42A27DB-BD31-4B8C-83A1-F6EECF244321}">
                    <p14:modId xmlns:p14="http://schemas.microsoft.com/office/powerpoint/2010/main" val="279038775"/>
                  </p:ext>
                </p:extLst>
              </p:nvPr>
            </p:nvGraphicFramePr>
            <p:xfrm>
              <a:off x="1557338" y="1447800"/>
              <a:ext cx="674687" cy="304800"/>
            </p:xfrm>
            <a:graphic>
              <a:graphicData uri="http://schemas.openxmlformats.org/presentationml/2006/ole">
                <mc:AlternateContent xmlns:mc="http://schemas.openxmlformats.org/markup-compatibility/2006">
                  <mc:Choice xmlns:v="urn:schemas-microsoft-com:vml" Requires="v">
                    <p:oleObj spid="_x0000_s2177" name="Equation" r:id="rId25" imgW="393359" imgH="177646" progId="Equation.3">
                      <p:embed/>
                    </p:oleObj>
                  </mc:Choice>
                  <mc:Fallback>
                    <p:oleObj name="Equation" r:id="rId25" imgW="393359" imgH="1776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57338" y="1447800"/>
                            <a:ext cx="67468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27"/>
              <p:cNvGraphicFramePr>
                <a:graphicFrameLocks noChangeAspect="1"/>
              </p:cNvGraphicFramePr>
              <p:nvPr>
                <p:extLst>
                  <p:ext uri="{D42A27DB-BD31-4B8C-83A1-F6EECF244321}">
                    <p14:modId xmlns:p14="http://schemas.microsoft.com/office/powerpoint/2010/main" val="2547818281"/>
                  </p:ext>
                </p:extLst>
              </p:nvPr>
            </p:nvGraphicFramePr>
            <p:xfrm>
              <a:off x="250825" y="2466704"/>
              <a:ext cx="630238" cy="304800"/>
            </p:xfrm>
            <a:graphic>
              <a:graphicData uri="http://schemas.openxmlformats.org/presentationml/2006/ole">
                <mc:AlternateContent xmlns:mc="http://schemas.openxmlformats.org/markup-compatibility/2006">
                  <mc:Choice xmlns:v="urn:schemas-microsoft-com:vml" Requires="v">
                    <p:oleObj spid="_x0000_s2178" name="Equation" r:id="rId27" imgW="368140" imgH="177723" progId="Equation.3">
                      <p:embed/>
                    </p:oleObj>
                  </mc:Choice>
                  <mc:Fallback>
                    <p:oleObj name="Equation" r:id="rId27" imgW="368140" imgH="177723"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0825" y="2466704"/>
                            <a:ext cx="6302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5" name="Straight Connector 104"/>
              <p:cNvCxnSpPr/>
              <p:nvPr/>
            </p:nvCxnSpPr>
            <p:spPr>
              <a:xfrm>
                <a:off x="762000" y="34290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2407991" y="4664154"/>
              <a:ext cx="449925" cy="460610"/>
              <a:chOff x="2205758" y="4079522"/>
              <a:chExt cx="449925" cy="460610"/>
            </a:xfrm>
          </p:grpSpPr>
          <p:cxnSp>
            <p:nvCxnSpPr>
              <p:cNvPr id="74" name="Straight Connector 73"/>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75" name="Isosceles Triangle 74"/>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76" name="Straight Connector 75"/>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77" name="Oval 76"/>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nvGrpSpPr>
            <p:cNvPr id="66" name="Group 138"/>
            <p:cNvGrpSpPr/>
            <p:nvPr/>
          </p:nvGrpSpPr>
          <p:grpSpPr>
            <a:xfrm>
              <a:off x="947072" y="4659192"/>
              <a:ext cx="428742" cy="452235"/>
              <a:chOff x="740231" y="6030698"/>
              <a:chExt cx="631367" cy="587829"/>
            </a:xfrm>
            <a:solidFill>
              <a:schemeClr val="accent4"/>
            </a:solidFill>
          </p:grpSpPr>
          <p:cxnSp>
            <p:nvCxnSpPr>
              <p:cNvPr id="68" name="Straight Connector 67"/>
              <p:cNvCxnSpPr/>
              <p:nvPr/>
            </p:nvCxnSpPr>
            <p:spPr>
              <a:xfrm rot="5400000">
                <a:off x="740230" y="6466125"/>
                <a:ext cx="130627" cy="130626"/>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69" name="Isosceles Triangle 68"/>
              <p:cNvSpPr/>
              <p:nvPr/>
            </p:nvSpPr>
            <p:spPr>
              <a:xfrm>
                <a:off x="881739" y="6030698"/>
                <a:ext cx="424543" cy="446315"/>
              </a:xfrm>
              <a:prstGeom prst="triangle">
                <a:avLst/>
              </a:prstGeom>
              <a:grp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70" name="Straight Connector 69"/>
              <p:cNvCxnSpPr/>
              <p:nvPr/>
            </p:nvCxnSpPr>
            <p:spPr>
              <a:xfrm rot="10800000">
                <a:off x="838199" y="6466127"/>
                <a:ext cx="533399" cy="1588"/>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rot="5400000">
                <a:off x="892629"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rot="5400000">
                <a:off x="1045030" y="6466127"/>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5400000">
                <a:off x="1197431" y="6466114"/>
                <a:ext cx="152400" cy="152400"/>
              </a:xfrm>
              <a:prstGeom prst="line">
                <a:avLst/>
              </a:prstGeom>
              <a:grpFill/>
              <a:ln>
                <a:solidFill>
                  <a:schemeClr val="tx1"/>
                </a:solidFill>
                <a:prstDash val="solid"/>
              </a:ln>
            </p:spPr>
            <p:style>
              <a:lnRef idx="2">
                <a:schemeClr val="dk1"/>
              </a:lnRef>
              <a:fillRef idx="0">
                <a:schemeClr val="dk1"/>
              </a:fillRef>
              <a:effectRef idx="1">
                <a:schemeClr val="dk1"/>
              </a:effectRef>
              <a:fontRef idx="minor">
                <a:schemeClr val="tx1"/>
              </a:fontRef>
            </p:style>
          </p:cxnSp>
        </p:grpSp>
        <p:cxnSp>
          <p:nvCxnSpPr>
            <p:cNvPr id="67" name="Straight Arrow Connector 66"/>
            <p:cNvCxnSpPr/>
            <p:nvPr/>
          </p:nvCxnSpPr>
          <p:spPr>
            <a:xfrm flipV="1">
              <a:off x="2699658" y="5029200"/>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248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Calculation of the Member forces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5</a:t>
            </a:fld>
            <a:endParaRPr lang="en-US" dirty="0"/>
          </a:p>
        </p:txBody>
      </p:sp>
      <p:sp>
        <p:nvSpPr>
          <p:cNvPr id="62" name="Rectangle 61"/>
          <p:cNvSpPr/>
          <p:nvPr/>
        </p:nvSpPr>
        <p:spPr>
          <a:xfrm>
            <a:off x="4495800" y="2447925"/>
            <a:ext cx="3657600" cy="2362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Note: For convenience, assume tension in all the members.</a:t>
            </a:r>
          </a:p>
          <a:p>
            <a:r>
              <a:rPr lang="en-US" b="1" dirty="0" smtClean="0">
                <a:solidFill>
                  <a:srgbClr val="800000"/>
                </a:solidFill>
              </a:rPr>
              <a:t>Remember! </a:t>
            </a:r>
            <a:r>
              <a:rPr lang="en-US" b="1" dirty="0" smtClean="0">
                <a:solidFill>
                  <a:srgbClr val="4338D4"/>
                </a:solidFill>
              </a:rPr>
              <a:t>A member in compression “pushes” on the joint and a member in tension “pulls” on the joint.</a:t>
            </a:r>
          </a:p>
          <a:p>
            <a:pPr algn="ctr"/>
            <a:endParaRPr lang="en-US" b="1" dirty="0">
              <a:solidFill>
                <a:schemeClr val="tx1"/>
              </a:solidFill>
            </a:endParaRPr>
          </a:p>
        </p:txBody>
      </p:sp>
      <p:grpSp>
        <p:nvGrpSpPr>
          <p:cNvPr id="68" name="Group 67"/>
          <p:cNvGrpSpPr/>
          <p:nvPr/>
        </p:nvGrpSpPr>
        <p:grpSpPr>
          <a:xfrm>
            <a:off x="524277" y="2011045"/>
            <a:ext cx="3362960" cy="2799080"/>
            <a:chOff x="152400" y="2438400"/>
            <a:chExt cx="3362960" cy="2799080"/>
          </a:xfrm>
        </p:grpSpPr>
        <p:graphicFrame>
          <p:nvGraphicFramePr>
            <p:cNvPr id="72" name="Object 20"/>
            <p:cNvGraphicFramePr>
              <a:graphicFrameLocks noChangeAspect="1"/>
            </p:cNvGraphicFramePr>
            <p:nvPr>
              <p:extLst>
                <p:ext uri="{D42A27DB-BD31-4B8C-83A1-F6EECF244321}">
                  <p14:modId xmlns:p14="http://schemas.microsoft.com/office/powerpoint/2010/main" val="357215855"/>
                </p:ext>
              </p:extLst>
            </p:nvPr>
          </p:nvGraphicFramePr>
          <p:xfrm>
            <a:off x="152400" y="3733800"/>
            <a:ext cx="635000" cy="330200"/>
          </p:xfrm>
          <a:graphic>
            <a:graphicData uri="http://schemas.openxmlformats.org/presentationml/2006/ole">
              <mc:AlternateContent xmlns:mc="http://schemas.openxmlformats.org/markup-compatibility/2006">
                <mc:Choice xmlns:v="urn:schemas-microsoft-com:vml" Requires="v">
                  <p:oleObj spid="_x0000_s3154" name="Equation" r:id="rId3" imgW="342603" imgH="177646" progId="Equation.3">
                    <p:embed/>
                  </p:oleObj>
                </mc:Choice>
                <mc:Fallback>
                  <p:oleObj name="Equation" r:id="rId3" imgW="342603"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30"/>
            <p:cNvGraphicFramePr>
              <a:graphicFrameLocks noChangeAspect="1"/>
            </p:cNvGraphicFramePr>
            <p:nvPr>
              <p:extLst>
                <p:ext uri="{D42A27DB-BD31-4B8C-83A1-F6EECF244321}">
                  <p14:modId xmlns:p14="http://schemas.microsoft.com/office/powerpoint/2010/main" val="4285915417"/>
                </p:ext>
              </p:extLst>
            </p:nvPr>
          </p:nvGraphicFramePr>
          <p:xfrm>
            <a:off x="2527782" y="2626478"/>
            <a:ext cx="177800" cy="234950"/>
          </p:xfrm>
          <a:graphic>
            <a:graphicData uri="http://schemas.openxmlformats.org/presentationml/2006/ole">
              <mc:AlternateContent xmlns:mc="http://schemas.openxmlformats.org/markup-compatibility/2006">
                <mc:Choice xmlns:v="urn:schemas-microsoft-com:vml" Requires="v">
                  <p:oleObj spid="_x0000_s3155" name="Equation" r:id="rId5" imgW="152202" imgH="177569" progId="Equation.3">
                    <p:embed/>
                  </p:oleObj>
                </mc:Choice>
                <mc:Fallback>
                  <p:oleObj name="Equation" r:id="rId5" imgW="152202" imgH="1775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782" y="262647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6" name="Straight Connector 75"/>
            <p:cNvCxnSpPr/>
            <p:nvPr/>
          </p:nvCxnSpPr>
          <p:spPr>
            <a:xfrm>
              <a:off x="990598" y="2600089"/>
              <a:ext cx="1500607" cy="1222"/>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rot="5400000">
              <a:off x="258349" y="332305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a:off x="990598" y="406566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205758" y="4079522"/>
              <a:ext cx="449925" cy="460610"/>
              <a:chOff x="2205758" y="4079522"/>
              <a:chExt cx="449925" cy="460610"/>
            </a:xfrm>
          </p:grpSpPr>
          <p:cxnSp>
            <p:nvCxnSpPr>
              <p:cNvPr id="134" name="Straight Connector 133"/>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35" name="Isosceles Triangle 134"/>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36" name="Straight Connector 135"/>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37" name="Oval 136"/>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84" name="Straight Arrow Connector 83"/>
            <p:cNvCxnSpPr/>
            <p:nvPr/>
          </p:nvCxnSpPr>
          <p:spPr>
            <a:xfrm>
              <a:off x="2491205" y="2600089"/>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758954" y="333234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a:off x="990598" y="260008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68833" y="4074043"/>
              <a:ext cx="428742" cy="452235"/>
              <a:chOff x="768833" y="4074043"/>
              <a:chExt cx="428742" cy="452235"/>
            </a:xfrm>
          </p:grpSpPr>
          <p:cxnSp>
            <p:nvCxnSpPr>
              <p:cNvPr id="128" name="Straight Connector 127"/>
              <p:cNvCxnSpPr/>
              <p:nvPr/>
            </p:nvCxnSpPr>
            <p:spPr>
              <a:xfrm rot="5400000">
                <a:off x="762937" y="4414926"/>
                <a:ext cx="100495" cy="88704"/>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129" name="Isosceles Triangle 128"/>
              <p:cNvSpPr/>
              <p:nvPr/>
            </p:nvSpPr>
            <p:spPr>
              <a:xfrm>
                <a:off x="864927" y="4074043"/>
                <a:ext cx="288294" cy="343364"/>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30" name="Straight Connector 129"/>
              <p:cNvCxnSpPr/>
              <p:nvPr/>
            </p:nvCxnSpPr>
            <p:spPr>
              <a:xfrm rot="10800000">
                <a:off x="835360" y="4409032"/>
                <a:ext cx="362215" cy="1222"/>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rot="5400000">
                <a:off x="865444"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rot="5400000">
                <a:off x="968935"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rot="5400000">
                <a:off x="1072426" y="441590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grpSp>
        <p:graphicFrame>
          <p:nvGraphicFramePr>
            <p:cNvPr id="90" name="Object 27"/>
            <p:cNvGraphicFramePr>
              <a:graphicFrameLocks noChangeAspect="1"/>
            </p:cNvGraphicFramePr>
            <p:nvPr>
              <p:extLst>
                <p:ext uri="{D42A27DB-BD31-4B8C-83A1-F6EECF244321}">
                  <p14:modId xmlns:p14="http://schemas.microsoft.com/office/powerpoint/2010/main" val="1499716641"/>
                </p:ext>
              </p:extLst>
            </p:nvPr>
          </p:nvGraphicFramePr>
          <p:xfrm>
            <a:off x="762000" y="3840480"/>
            <a:ext cx="177873" cy="217394"/>
          </p:xfrm>
          <a:graphic>
            <a:graphicData uri="http://schemas.openxmlformats.org/presentationml/2006/ole">
              <mc:AlternateContent xmlns:mc="http://schemas.openxmlformats.org/markup-compatibility/2006">
                <mc:Choice xmlns:v="urn:schemas-microsoft-com:vml" Requires="v">
                  <p:oleObj spid="_x0000_s3156" name="Equation" r:id="rId7" imgW="152268" imgH="164957" progId="Equation.3">
                    <p:embed/>
                  </p:oleObj>
                </mc:Choice>
                <mc:Fallback>
                  <p:oleObj name="Equation" r:id="rId7" imgW="152268"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84048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28"/>
            <p:cNvGraphicFramePr>
              <a:graphicFrameLocks noChangeAspect="1"/>
            </p:cNvGraphicFramePr>
            <p:nvPr>
              <p:extLst>
                <p:ext uri="{D42A27DB-BD31-4B8C-83A1-F6EECF244321}">
                  <p14:modId xmlns:p14="http://schemas.microsoft.com/office/powerpoint/2010/main" val="3925322593"/>
                </p:ext>
              </p:extLst>
            </p:nvPr>
          </p:nvGraphicFramePr>
          <p:xfrm>
            <a:off x="792645" y="2523290"/>
            <a:ext cx="192087" cy="217488"/>
          </p:xfrm>
          <a:graphic>
            <a:graphicData uri="http://schemas.openxmlformats.org/presentationml/2006/ole">
              <mc:AlternateContent xmlns:mc="http://schemas.openxmlformats.org/markup-compatibility/2006">
                <mc:Choice xmlns:v="urn:schemas-microsoft-com:vml" Requires="v">
                  <p:oleObj spid="_x0000_s3157" name="Equation" r:id="rId9" imgW="164885" imgH="164885" progId="Equation.3">
                    <p:embed/>
                  </p:oleObj>
                </mc:Choice>
                <mc:Fallback>
                  <p:oleObj name="Equation" r:id="rId9" imgW="164885" imgH="1648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645" y="252329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29"/>
            <p:cNvGraphicFramePr>
              <a:graphicFrameLocks noChangeAspect="1"/>
            </p:cNvGraphicFramePr>
            <p:nvPr>
              <p:extLst>
                <p:ext uri="{D42A27DB-BD31-4B8C-83A1-F6EECF244321}">
                  <p14:modId xmlns:p14="http://schemas.microsoft.com/office/powerpoint/2010/main" val="1806557273"/>
                </p:ext>
              </p:extLst>
            </p:nvPr>
          </p:nvGraphicFramePr>
          <p:xfrm>
            <a:off x="2513532" y="3913877"/>
            <a:ext cx="177873" cy="218616"/>
          </p:xfrm>
          <a:graphic>
            <a:graphicData uri="http://schemas.openxmlformats.org/presentationml/2006/ole">
              <mc:AlternateContent xmlns:mc="http://schemas.openxmlformats.org/markup-compatibility/2006">
                <mc:Choice xmlns:v="urn:schemas-microsoft-com:vml" Requires="v">
                  <p:oleObj spid="_x0000_s3158" name="Equation" r:id="rId11" imgW="152268" imgH="164957" progId="Equation.3">
                    <p:embed/>
                  </p:oleObj>
                </mc:Choice>
                <mc:Fallback>
                  <p:oleObj name="Equation" r:id="rId11" imgW="152268"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3532" y="391387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4" name="Straight Arrow Connector 93"/>
            <p:cNvCxnSpPr/>
            <p:nvPr/>
          </p:nvCxnSpPr>
          <p:spPr>
            <a:xfrm rot="10800000">
              <a:off x="533400" y="406908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5" name="Object 20"/>
            <p:cNvGraphicFramePr>
              <a:graphicFrameLocks noChangeAspect="1"/>
            </p:cNvGraphicFramePr>
            <p:nvPr>
              <p:extLst>
                <p:ext uri="{D42A27DB-BD31-4B8C-83A1-F6EECF244321}">
                  <p14:modId xmlns:p14="http://schemas.microsoft.com/office/powerpoint/2010/main" val="3595278386"/>
                </p:ext>
              </p:extLst>
            </p:nvPr>
          </p:nvGraphicFramePr>
          <p:xfrm>
            <a:off x="1905001" y="3688080"/>
            <a:ext cx="228600" cy="319596"/>
          </p:xfrm>
          <a:graphic>
            <a:graphicData uri="http://schemas.openxmlformats.org/presentationml/2006/ole">
              <mc:AlternateContent xmlns:mc="http://schemas.openxmlformats.org/markup-compatibility/2006">
                <mc:Choice xmlns:v="urn:schemas-microsoft-com:vml" Requires="v">
                  <p:oleObj spid="_x0000_s3159" name="Equation" r:id="rId13" imgW="126725" imgH="177415" progId="Equation.3">
                    <p:embed/>
                  </p:oleObj>
                </mc:Choice>
                <mc:Fallback>
                  <p:oleObj name="Equation" r:id="rId13" imgW="126725" imgH="1774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1" y="3688080"/>
                          <a:ext cx="228600" cy="319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23"/>
            <p:cNvGraphicFramePr>
              <a:graphicFrameLocks noChangeAspect="1"/>
            </p:cNvGraphicFramePr>
            <p:nvPr>
              <p:extLst>
                <p:ext uri="{D42A27DB-BD31-4B8C-83A1-F6EECF244321}">
                  <p14:modId xmlns:p14="http://schemas.microsoft.com/office/powerpoint/2010/main" val="3555545948"/>
                </p:ext>
              </p:extLst>
            </p:nvPr>
          </p:nvGraphicFramePr>
          <p:xfrm>
            <a:off x="685800" y="4907280"/>
            <a:ext cx="800099" cy="330200"/>
          </p:xfrm>
          <a:graphic>
            <a:graphicData uri="http://schemas.openxmlformats.org/presentationml/2006/ole">
              <mc:AlternateContent xmlns:mc="http://schemas.openxmlformats.org/markup-compatibility/2006">
                <mc:Choice xmlns:v="urn:schemas-microsoft-com:vml" Requires="v">
                  <p:oleObj spid="_x0000_s3160" name="Equation" r:id="rId15" imgW="431425" imgH="177646" progId="Equation.3">
                    <p:embed/>
                  </p:oleObj>
                </mc:Choice>
                <mc:Fallback>
                  <p:oleObj name="Equation" r:id="rId15" imgW="431425" imgH="1776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4907280"/>
                          <a:ext cx="800099"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 name="Object 19"/>
            <p:cNvGraphicFramePr>
              <a:graphicFrameLocks noChangeAspect="1"/>
            </p:cNvGraphicFramePr>
            <p:nvPr>
              <p:extLst>
                <p:ext uri="{D42A27DB-BD31-4B8C-83A1-F6EECF244321}">
                  <p14:modId xmlns:p14="http://schemas.microsoft.com/office/powerpoint/2010/main" val="2282743938"/>
                </p:ext>
              </p:extLst>
            </p:nvPr>
          </p:nvGraphicFramePr>
          <p:xfrm>
            <a:off x="2057400" y="4907280"/>
            <a:ext cx="800100" cy="330200"/>
          </p:xfrm>
          <a:graphic>
            <a:graphicData uri="http://schemas.openxmlformats.org/presentationml/2006/ole">
              <mc:AlternateContent xmlns:mc="http://schemas.openxmlformats.org/markup-compatibility/2006">
                <mc:Choice xmlns:v="urn:schemas-microsoft-com:vml" Requires="v">
                  <p:oleObj spid="_x0000_s3161" name="Equation" r:id="rId17" imgW="431425" imgH="177646" progId="Equation.3">
                    <p:embed/>
                  </p:oleObj>
                </mc:Choice>
                <mc:Fallback>
                  <p:oleObj name="Equation" r:id="rId17" imgW="431425"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7400" y="490728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34"/>
            <p:cNvGraphicFramePr>
              <a:graphicFrameLocks noChangeAspect="1"/>
            </p:cNvGraphicFramePr>
            <p:nvPr>
              <p:extLst>
                <p:ext uri="{D42A27DB-BD31-4B8C-83A1-F6EECF244321}">
                  <p14:modId xmlns:p14="http://schemas.microsoft.com/office/powerpoint/2010/main" val="3691231365"/>
                </p:ext>
              </p:extLst>
            </p:nvPr>
          </p:nvGraphicFramePr>
          <p:xfrm>
            <a:off x="2880360" y="2438400"/>
            <a:ext cx="635000" cy="330200"/>
          </p:xfrm>
          <a:graphic>
            <a:graphicData uri="http://schemas.openxmlformats.org/presentationml/2006/ole">
              <mc:AlternateContent xmlns:mc="http://schemas.openxmlformats.org/markup-compatibility/2006">
                <mc:Choice xmlns:v="urn:schemas-microsoft-com:vml" Requires="v">
                  <p:oleObj spid="_x0000_s3162" name="Equation" r:id="rId19" imgW="342603" imgH="177646" progId="Equation.3">
                    <p:embed/>
                  </p:oleObj>
                </mc:Choice>
                <mc:Fallback>
                  <p:oleObj name="Equation" r:id="rId19" imgW="342603"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60" y="24384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0" name="Straight Connector 99"/>
            <p:cNvCxnSpPr/>
            <p:nvPr/>
          </p:nvCxnSpPr>
          <p:spPr>
            <a:xfrm rot="10800000" flipV="1">
              <a:off x="2133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133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71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flipV="1">
              <a:off x="1371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295400" y="2895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1219200" y="29718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1905000" y="3657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981200" y="3581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9144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9906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44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H="1">
              <a:off x="9906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295400" y="39624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flipV="1">
              <a:off x="12954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1904206" y="3962400"/>
              <a:ext cx="153194"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9050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41663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2503714"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2416630"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2503714"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1009074" y="4410253"/>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2489032" y="4429125"/>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9775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Calculation of the Member forces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6</a:t>
            </a:fld>
            <a:endParaRPr lang="en-US" dirty="0"/>
          </a:p>
        </p:txBody>
      </p:sp>
      <p:sp>
        <p:nvSpPr>
          <p:cNvPr id="81" name="Rectangle 80"/>
          <p:cNvSpPr/>
          <p:nvPr/>
        </p:nvSpPr>
        <p:spPr>
          <a:xfrm>
            <a:off x="3810000" y="1828800"/>
            <a:ext cx="2057400" cy="3048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Member Forces</a:t>
            </a:r>
            <a:endParaRPr lang="en-US" dirty="0">
              <a:solidFill>
                <a:srgbClr val="800000"/>
              </a:solidFill>
            </a:endParaRPr>
          </a:p>
        </p:txBody>
      </p:sp>
      <p:graphicFrame>
        <p:nvGraphicFramePr>
          <p:cNvPr id="81941" name="Object 21"/>
          <p:cNvGraphicFramePr>
            <a:graphicFrameLocks noChangeAspect="1"/>
          </p:cNvGraphicFramePr>
          <p:nvPr/>
        </p:nvGraphicFramePr>
        <p:xfrm>
          <a:off x="6553200" y="1752600"/>
          <a:ext cx="2408237" cy="1099602"/>
        </p:xfrm>
        <a:graphic>
          <a:graphicData uri="http://schemas.openxmlformats.org/presentationml/2006/ole">
            <mc:AlternateContent xmlns:mc="http://schemas.openxmlformats.org/markup-compatibility/2006">
              <mc:Choice xmlns:v="urn:schemas-microsoft-com:vml" Requires="v">
                <p:oleObj spid="_x0000_s4241" name="Equation" r:id="rId3" imgW="1524000" imgH="698500" progId="Equation.3">
                  <p:embed/>
                </p:oleObj>
              </mc:Choice>
              <mc:Fallback>
                <p:oleObj name="Equation" r:id="rId3" imgW="15240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52600"/>
                        <a:ext cx="2408237" cy="1099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3733800" y="3352800"/>
            <a:ext cx="2057400" cy="304800"/>
          </a:xfrm>
          <a:prstGeom prst="rect">
            <a:avLst/>
          </a:prstGeom>
          <a:noFill/>
          <a:l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Joint A</a:t>
            </a:r>
            <a:endParaRPr lang="en-US" dirty="0">
              <a:solidFill>
                <a:srgbClr val="800000"/>
              </a:solidFill>
            </a:endParaRPr>
          </a:p>
        </p:txBody>
      </p:sp>
      <p:grpSp>
        <p:nvGrpSpPr>
          <p:cNvPr id="3" name="Group 2"/>
          <p:cNvGrpSpPr/>
          <p:nvPr/>
        </p:nvGrpSpPr>
        <p:grpSpPr>
          <a:xfrm>
            <a:off x="5994400" y="2971800"/>
            <a:ext cx="2476500" cy="2006600"/>
            <a:chOff x="5994400" y="2971800"/>
            <a:chExt cx="2476500" cy="2006600"/>
          </a:xfrm>
        </p:grpSpPr>
        <p:graphicFrame>
          <p:nvGraphicFramePr>
            <p:cNvPr id="85" name="Object 27"/>
            <p:cNvGraphicFramePr>
              <a:graphicFrameLocks noChangeAspect="1"/>
            </p:cNvGraphicFramePr>
            <p:nvPr>
              <p:extLst>
                <p:ext uri="{D42A27DB-BD31-4B8C-83A1-F6EECF244321}">
                  <p14:modId xmlns:p14="http://schemas.microsoft.com/office/powerpoint/2010/main" val="3698671119"/>
                </p:ext>
              </p:extLst>
            </p:nvPr>
          </p:nvGraphicFramePr>
          <p:xfrm>
            <a:off x="6853686" y="4015171"/>
            <a:ext cx="177873" cy="217394"/>
          </p:xfrm>
          <a:graphic>
            <a:graphicData uri="http://schemas.openxmlformats.org/presentationml/2006/ole">
              <mc:AlternateContent xmlns:mc="http://schemas.openxmlformats.org/markup-compatibility/2006">
                <mc:Choice xmlns:v="urn:schemas-microsoft-com:vml" Requires="v">
                  <p:oleObj spid="_x0000_s4242" name="Equation" r:id="rId5" imgW="152268" imgH="164957" progId="Equation.3">
                    <p:embed/>
                  </p:oleObj>
                </mc:Choice>
                <mc:Fallback>
                  <p:oleObj name="Equation" r:id="rId5"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3686" y="4015171"/>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2" name="Straight Arrow Connector 91"/>
            <p:cNvCxnSpPr/>
            <p:nvPr/>
          </p:nvCxnSpPr>
          <p:spPr>
            <a:xfrm rot="10800000">
              <a:off x="6629401" y="4265612"/>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6905149" y="4471698"/>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6657769" y="38100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086600" y="4267200"/>
              <a:ext cx="914400" cy="1588"/>
            </a:xfrm>
            <a:prstGeom prst="straightConnector1">
              <a:avLst/>
            </a:prstGeom>
            <a:ln w="28575">
              <a:solidFill>
                <a:srgbClr val="4338D4"/>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3996" name="Object 28"/>
            <p:cNvGraphicFramePr>
              <a:graphicFrameLocks noChangeAspect="1"/>
            </p:cNvGraphicFramePr>
            <p:nvPr>
              <p:extLst>
                <p:ext uri="{D42A27DB-BD31-4B8C-83A1-F6EECF244321}">
                  <p14:modId xmlns:p14="http://schemas.microsoft.com/office/powerpoint/2010/main" val="1384136687"/>
                </p:ext>
              </p:extLst>
            </p:nvPr>
          </p:nvGraphicFramePr>
          <p:xfrm>
            <a:off x="5994400" y="4114800"/>
            <a:ext cx="635000" cy="330200"/>
          </p:xfrm>
          <a:graphic>
            <a:graphicData uri="http://schemas.openxmlformats.org/presentationml/2006/ole">
              <mc:AlternateContent xmlns:mc="http://schemas.openxmlformats.org/markup-compatibility/2006">
                <mc:Choice xmlns:v="urn:schemas-microsoft-com:vml" Requires="v">
                  <p:oleObj spid="_x0000_s4243" name="Equation" r:id="rId7" imgW="342603" imgH="177646" progId="Equation.3">
                    <p:embed/>
                  </p:oleObj>
                </mc:Choice>
                <mc:Fallback>
                  <p:oleObj name="Equation" r:id="rId7" imgW="342603"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400" y="41148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97" name="Object 29"/>
            <p:cNvGraphicFramePr>
              <a:graphicFrameLocks noChangeAspect="1"/>
            </p:cNvGraphicFramePr>
            <p:nvPr>
              <p:extLst>
                <p:ext uri="{D42A27DB-BD31-4B8C-83A1-F6EECF244321}">
                  <p14:modId xmlns:p14="http://schemas.microsoft.com/office/powerpoint/2010/main" val="1835135064"/>
                </p:ext>
              </p:extLst>
            </p:nvPr>
          </p:nvGraphicFramePr>
          <p:xfrm>
            <a:off x="6553200" y="4648200"/>
            <a:ext cx="800100" cy="330200"/>
          </p:xfrm>
          <a:graphic>
            <a:graphicData uri="http://schemas.openxmlformats.org/presentationml/2006/ole">
              <mc:AlternateContent xmlns:mc="http://schemas.openxmlformats.org/markup-compatibility/2006">
                <mc:Choice xmlns:v="urn:schemas-microsoft-com:vml" Requires="v">
                  <p:oleObj spid="_x0000_s4244" name="Equation" r:id="rId9" imgW="431425" imgH="177646" progId="Equation.3">
                    <p:embed/>
                  </p:oleObj>
                </mc:Choice>
                <mc:Fallback>
                  <p:oleObj name="Equation" r:id="rId9" imgW="43142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64820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98" name="Object 30"/>
            <p:cNvGraphicFramePr>
              <a:graphicFrameLocks noChangeAspect="1"/>
            </p:cNvGraphicFramePr>
            <p:nvPr>
              <p:extLst>
                <p:ext uri="{D42A27DB-BD31-4B8C-83A1-F6EECF244321}">
                  <p14:modId xmlns:p14="http://schemas.microsoft.com/office/powerpoint/2010/main" val="3177092231"/>
                </p:ext>
              </p:extLst>
            </p:nvPr>
          </p:nvGraphicFramePr>
          <p:xfrm>
            <a:off x="6934200" y="2971800"/>
            <a:ext cx="493713" cy="401638"/>
          </p:xfrm>
          <a:graphic>
            <a:graphicData uri="http://schemas.openxmlformats.org/presentationml/2006/ole">
              <mc:AlternateContent xmlns:mc="http://schemas.openxmlformats.org/markup-compatibility/2006">
                <mc:Choice xmlns:v="urn:schemas-microsoft-com:vml" Requires="v">
                  <p:oleObj spid="_x0000_s4245" name="Equation" r:id="rId11" imgW="266353" imgH="215619" progId="Equation.3">
                    <p:embed/>
                  </p:oleObj>
                </mc:Choice>
                <mc:Fallback>
                  <p:oleObj name="Equation" r:id="rId11" imgW="266353"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2971800"/>
                          <a:ext cx="493713"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99" name="Object 31"/>
            <p:cNvGraphicFramePr>
              <a:graphicFrameLocks noChangeAspect="1"/>
            </p:cNvGraphicFramePr>
            <p:nvPr>
              <p:extLst>
                <p:ext uri="{D42A27DB-BD31-4B8C-83A1-F6EECF244321}">
                  <p14:modId xmlns:p14="http://schemas.microsoft.com/office/powerpoint/2010/main" val="108280258"/>
                </p:ext>
              </p:extLst>
            </p:nvPr>
          </p:nvGraphicFramePr>
          <p:xfrm>
            <a:off x="8001000" y="4038600"/>
            <a:ext cx="469900" cy="400050"/>
          </p:xfrm>
          <a:graphic>
            <a:graphicData uri="http://schemas.openxmlformats.org/presentationml/2006/ole">
              <mc:AlternateContent xmlns:mc="http://schemas.openxmlformats.org/markup-compatibility/2006">
                <mc:Choice xmlns:v="urn:schemas-microsoft-com:vml" Requires="v">
                  <p:oleObj spid="_x0000_s4246" name="Equation" r:id="rId13" imgW="253780" imgH="215713" progId="Equation.3">
                    <p:embed/>
                  </p:oleObj>
                </mc:Choice>
                <mc:Fallback>
                  <p:oleObj name="Equation" r:id="rId13" imgW="253780"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4038600"/>
                          <a:ext cx="4699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4001" name="Object 33"/>
          <p:cNvGraphicFramePr>
            <a:graphicFrameLocks noChangeAspect="1"/>
          </p:cNvGraphicFramePr>
          <p:nvPr/>
        </p:nvGraphicFramePr>
        <p:xfrm>
          <a:off x="3657600" y="5105400"/>
          <a:ext cx="5046663" cy="803275"/>
        </p:xfrm>
        <a:graphic>
          <a:graphicData uri="http://schemas.openxmlformats.org/presentationml/2006/ole">
            <mc:AlternateContent xmlns:mc="http://schemas.openxmlformats.org/markup-compatibility/2006">
              <mc:Choice xmlns:v="urn:schemas-microsoft-com:vml" Requires="v">
                <p:oleObj spid="_x0000_s4247" name="Equation" r:id="rId15" imgW="3022600" imgH="482600" progId="Equation.3">
                  <p:embed/>
                </p:oleObj>
              </mc:Choice>
              <mc:Fallback>
                <p:oleObj name="Equation" r:id="rId15" imgW="3022600" imgH="482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5105400"/>
                        <a:ext cx="5046663"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52400" y="2438400"/>
            <a:ext cx="3362960" cy="2799080"/>
            <a:chOff x="152400" y="2438400"/>
            <a:chExt cx="3362960" cy="2799080"/>
          </a:xfrm>
        </p:grpSpPr>
        <p:graphicFrame>
          <p:nvGraphicFramePr>
            <p:cNvPr id="83" name="Object 20"/>
            <p:cNvGraphicFramePr>
              <a:graphicFrameLocks noChangeAspect="1"/>
            </p:cNvGraphicFramePr>
            <p:nvPr>
              <p:extLst>
                <p:ext uri="{D42A27DB-BD31-4B8C-83A1-F6EECF244321}">
                  <p14:modId xmlns:p14="http://schemas.microsoft.com/office/powerpoint/2010/main" val="3229543578"/>
                </p:ext>
              </p:extLst>
            </p:nvPr>
          </p:nvGraphicFramePr>
          <p:xfrm>
            <a:off x="152400" y="3733800"/>
            <a:ext cx="635000" cy="330200"/>
          </p:xfrm>
          <a:graphic>
            <a:graphicData uri="http://schemas.openxmlformats.org/presentationml/2006/ole">
              <mc:AlternateContent xmlns:mc="http://schemas.openxmlformats.org/markup-compatibility/2006">
                <mc:Choice xmlns:v="urn:schemas-microsoft-com:vml" Requires="v">
                  <p:oleObj spid="_x0000_s4248" name="Equation" r:id="rId17" imgW="342603" imgH="177646" progId="Equation.3">
                    <p:embed/>
                  </p:oleObj>
                </mc:Choice>
                <mc:Fallback>
                  <p:oleObj name="Equation" r:id="rId17" imgW="342603"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37338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30"/>
            <p:cNvGraphicFramePr>
              <a:graphicFrameLocks noChangeAspect="1"/>
            </p:cNvGraphicFramePr>
            <p:nvPr>
              <p:extLst>
                <p:ext uri="{D42A27DB-BD31-4B8C-83A1-F6EECF244321}">
                  <p14:modId xmlns:p14="http://schemas.microsoft.com/office/powerpoint/2010/main" val="2483880988"/>
                </p:ext>
              </p:extLst>
            </p:nvPr>
          </p:nvGraphicFramePr>
          <p:xfrm>
            <a:off x="2527782" y="2626478"/>
            <a:ext cx="177800" cy="234950"/>
          </p:xfrm>
          <a:graphic>
            <a:graphicData uri="http://schemas.openxmlformats.org/presentationml/2006/ole">
              <mc:AlternateContent xmlns:mc="http://schemas.openxmlformats.org/markup-compatibility/2006">
                <mc:Choice xmlns:v="urn:schemas-microsoft-com:vml" Requires="v">
                  <p:oleObj spid="_x0000_s4249" name="Equation" r:id="rId19" imgW="152202" imgH="177569" progId="Equation.3">
                    <p:embed/>
                  </p:oleObj>
                </mc:Choice>
                <mc:Fallback>
                  <p:oleObj name="Equation" r:id="rId19" imgW="152202" imgH="17756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7782" y="262647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4" name="Straight Connector 93"/>
            <p:cNvCxnSpPr/>
            <p:nvPr/>
          </p:nvCxnSpPr>
          <p:spPr>
            <a:xfrm>
              <a:off x="990598" y="2600089"/>
              <a:ext cx="1500607" cy="1222"/>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p:cNvCxnSpPr/>
            <p:nvPr/>
          </p:nvCxnSpPr>
          <p:spPr>
            <a:xfrm rot="5400000">
              <a:off x="258349" y="332305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102" name="Straight Connector 101"/>
            <p:cNvCxnSpPr/>
            <p:nvPr/>
          </p:nvCxnSpPr>
          <p:spPr>
            <a:xfrm>
              <a:off x="990598" y="406566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2205758" y="4079522"/>
              <a:ext cx="449925" cy="460610"/>
              <a:chOff x="2205758" y="4079522"/>
              <a:chExt cx="449925" cy="460610"/>
            </a:xfrm>
          </p:grpSpPr>
          <p:cxnSp>
            <p:nvCxnSpPr>
              <p:cNvPr id="132" name="Straight Connector 131"/>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33" name="Isosceles Triangle 132"/>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34" name="Straight Connector 133"/>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35" name="Oval 134"/>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41" name="Straight Arrow Connector 140"/>
            <p:cNvCxnSpPr/>
            <p:nvPr/>
          </p:nvCxnSpPr>
          <p:spPr>
            <a:xfrm>
              <a:off x="2491205" y="2600089"/>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758954" y="333234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143" name="Straight Connector 142"/>
            <p:cNvCxnSpPr/>
            <p:nvPr/>
          </p:nvCxnSpPr>
          <p:spPr>
            <a:xfrm>
              <a:off x="990598" y="260008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768833" y="4074043"/>
              <a:ext cx="428742" cy="452235"/>
              <a:chOff x="768833" y="4074043"/>
              <a:chExt cx="428742" cy="452235"/>
            </a:xfrm>
          </p:grpSpPr>
          <p:cxnSp>
            <p:nvCxnSpPr>
              <p:cNvPr id="145" name="Straight Connector 144"/>
              <p:cNvCxnSpPr/>
              <p:nvPr/>
            </p:nvCxnSpPr>
            <p:spPr>
              <a:xfrm rot="5400000">
                <a:off x="762937" y="4414926"/>
                <a:ext cx="100495" cy="88704"/>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146" name="Isosceles Triangle 145"/>
              <p:cNvSpPr/>
              <p:nvPr/>
            </p:nvSpPr>
            <p:spPr>
              <a:xfrm>
                <a:off x="864927" y="4074043"/>
                <a:ext cx="288294" cy="343364"/>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47" name="Straight Connector 146"/>
              <p:cNvCxnSpPr/>
              <p:nvPr/>
            </p:nvCxnSpPr>
            <p:spPr>
              <a:xfrm rot="10800000">
                <a:off x="835360" y="4409032"/>
                <a:ext cx="362215" cy="1222"/>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rot="5400000">
                <a:off x="865444"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5400000">
                <a:off x="968935"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50" name="Straight Connector 149"/>
              <p:cNvCxnSpPr/>
              <p:nvPr/>
            </p:nvCxnSpPr>
            <p:spPr>
              <a:xfrm rot="5400000">
                <a:off x="1072426" y="441590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grpSp>
        <p:graphicFrame>
          <p:nvGraphicFramePr>
            <p:cNvPr id="151" name="Object 27"/>
            <p:cNvGraphicFramePr>
              <a:graphicFrameLocks noChangeAspect="1"/>
            </p:cNvGraphicFramePr>
            <p:nvPr>
              <p:extLst>
                <p:ext uri="{D42A27DB-BD31-4B8C-83A1-F6EECF244321}">
                  <p14:modId xmlns:p14="http://schemas.microsoft.com/office/powerpoint/2010/main" val="3916147050"/>
                </p:ext>
              </p:extLst>
            </p:nvPr>
          </p:nvGraphicFramePr>
          <p:xfrm>
            <a:off x="762000" y="3840480"/>
            <a:ext cx="177873" cy="217394"/>
          </p:xfrm>
          <a:graphic>
            <a:graphicData uri="http://schemas.openxmlformats.org/presentationml/2006/ole">
              <mc:AlternateContent xmlns:mc="http://schemas.openxmlformats.org/markup-compatibility/2006">
                <mc:Choice xmlns:v="urn:schemas-microsoft-com:vml" Requires="v">
                  <p:oleObj spid="_x0000_s4250" name="Equation" r:id="rId21" imgW="152268" imgH="164957" progId="Equation.3">
                    <p:embed/>
                  </p:oleObj>
                </mc:Choice>
                <mc:Fallback>
                  <p:oleObj name="Equation" r:id="rId21"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4048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 name="Object 28"/>
            <p:cNvGraphicFramePr>
              <a:graphicFrameLocks noChangeAspect="1"/>
            </p:cNvGraphicFramePr>
            <p:nvPr>
              <p:extLst>
                <p:ext uri="{D42A27DB-BD31-4B8C-83A1-F6EECF244321}">
                  <p14:modId xmlns:p14="http://schemas.microsoft.com/office/powerpoint/2010/main" val="1448790978"/>
                </p:ext>
              </p:extLst>
            </p:nvPr>
          </p:nvGraphicFramePr>
          <p:xfrm>
            <a:off x="792645" y="2523290"/>
            <a:ext cx="192087" cy="217488"/>
          </p:xfrm>
          <a:graphic>
            <a:graphicData uri="http://schemas.openxmlformats.org/presentationml/2006/ole">
              <mc:AlternateContent xmlns:mc="http://schemas.openxmlformats.org/markup-compatibility/2006">
                <mc:Choice xmlns:v="urn:schemas-microsoft-com:vml" Requires="v">
                  <p:oleObj spid="_x0000_s4251" name="Equation" r:id="rId22" imgW="164885" imgH="164885" progId="Equation.3">
                    <p:embed/>
                  </p:oleObj>
                </mc:Choice>
                <mc:Fallback>
                  <p:oleObj name="Equation" r:id="rId22" imgW="164885" imgH="164885"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645" y="252329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 name="Object 29"/>
            <p:cNvGraphicFramePr>
              <a:graphicFrameLocks noChangeAspect="1"/>
            </p:cNvGraphicFramePr>
            <p:nvPr>
              <p:extLst>
                <p:ext uri="{D42A27DB-BD31-4B8C-83A1-F6EECF244321}">
                  <p14:modId xmlns:p14="http://schemas.microsoft.com/office/powerpoint/2010/main" val="4073531784"/>
                </p:ext>
              </p:extLst>
            </p:nvPr>
          </p:nvGraphicFramePr>
          <p:xfrm>
            <a:off x="2513532" y="3913877"/>
            <a:ext cx="177873" cy="218616"/>
          </p:xfrm>
          <a:graphic>
            <a:graphicData uri="http://schemas.openxmlformats.org/presentationml/2006/ole">
              <mc:AlternateContent xmlns:mc="http://schemas.openxmlformats.org/markup-compatibility/2006">
                <mc:Choice xmlns:v="urn:schemas-microsoft-com:vml" Requires="v">
                  <p:oleObj spid="_x0000_s4252" name="Equation" r:id="rId24" imgW="152268" imgH="164957" progId="Equation.3">
                    <p:embed/>
                  </p:oleObj>
                </mc:Choice>
                <mc:Fallback>
                  <p:oleObj name="Equation" r:id="rId24" imgW="152268" imgH="164957"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13532" y="391387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4" name="Straight Arrow Connector 153"/>
            <p:cNvCxnSpPr/>
            <p:nvPr/>
          </p:nvCxnSpPr>
          <p:spPr>
            <a:xfrm rot="10800000">
              <a:off x="533400" y="406908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5" name="Object 20"/>
            <p:cNvGraphicFramePr>
              <a:graphicFrameLocks noChangeAspect="1"/>
            </p:cNvGraphicFramePr>
            <p:nvPr>
              <p:extLst>
                <p:ext uri="{D42A27DB-BD31-4B8C-83A1-F6EECF244321}">
                  <p14:modId xmlns:p14="http://schemas.microsoft.com/office/powerpoint/2010/main" val="2224518731"/>
                </p:ext>
              </p:extLst>
            </p:nvPr>
          </p:nvGraphicFramePr>
          <p:xfrm>
            <a:off x="1905001" y="3688080"/>
            <a:ext cx="228600" cy="319596"/>
          </p:xfrm>
          <a:graphic>
            <a:graphicData uri="http://schemas.openxmlformats.org/presentationml/2006/ole">
              <mc:AlternateContent xmlns:mc="http://schemas.openxmlformats.org/markup-compatibility/2006">
                <mc:Choice xmlns:v="urn:schemas-microsoft-com:vml" Requires="v">
                  <p:oleObj spid="_x0000_s4253" name="Equation" r:id="rId26" imgW="126725" imgH="177415" progId="Equation.3">
                    <p:embed/>
                  </p:oleObj>
                </mc:Choice>
                <mc:Fallback>
                  <p:oleObj name="Equation" r:id="rId26" imgW="126725" imgH="177415"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05001" y="3688080"/>
                          <a:ext cx="228600" cy="319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 name="Object 23"/>
            <p:cNvGraphicFramePr>
              <a:graphicFrameLocks noChangeAspect="1"/>
            </p:cNvGraphicFramePr>
            <p:nvPr>
              <p:extLst>
                <p:ext uri="{D42A27DB-BD31-4B8C-83A1-F6EECF244321}">
                  <p14:modId xmlns:p14="http://schemas.microsoft.com/office/powerpoint/2010/main" val="2164165702"/>
                </p:ext>
              </p:extLst>
            </p:nvPr>
          </p:nvGraphicFramePr>
          <p:xfrm>
            <a:off x="685800" y="4907280"/>
            <a:ext cx="800099" cy="330200"/>
          </p:xfrm>
          <a:graphic>
            <a:graphicData uri="http://schemas.openxmlformats.org/presentationml/2006/ole">
              <mc:AlternateContent xmlns:mc="http://schemas.openxmlformats.org/markup-compatibility/2006">
                <mc:Choice xmlns:v="urn:schemas-microsoft-com:vml" Requires="v">
                  <p:oleObj spid="_x0000_s4254" name="Equation" r:id="rId28" imgW="431425" imgH="177646" progId="Equation.3">
                    <p:embed/>
                  </p:oleObj>
                </mc:Choice>
                <mc:Fallback>
                  <p:oleObj name="Equation" r:id="rId28" imgW="431425" imgH="177646"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85800" y="4907280"/>
                          <a:ext cx="800099"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 name="Object 19"/>
            <p:cNvGraphicFramePr>
              <a:graphicFrameLocks noChangeAspect="1"/>
            </p:cNvGraphicFramePr>
            <p:nvPr>
              <p:extLst>
                <p:ext uri="{D42A27DB-BD31-4B8C-83A1-F6EECF244321}">
                  <p14:modId xmlns:p14="http://schemas.microsoft.com/office/powerpoint/2010/main" val="1610136961"/>
                </p:ext>
              </p:extLst>
            </p:nvPr>
          </p:nvGraphicFramePr>
          <p:xfrm>
            <a:off x="2057400" y="4907280"/>
            <a:ext cx="800100" cy="330200"/>
          </p:xfrm>
          <a:graphic>
            <a:graphicData uri="http://schemas.openxmlformats.org/presentationml/2006/ole">
              <mc:AlternateContent xmlns:mc="http://schemas.openxmlformats.org/markup-compatibility/2006">
                <mc:Choice xmlns:v="urn:schemas-microsoft-com:vml" Requires="v">
                  <p:oleObj spid="_x0000_s4255" name="Equation" r:id="rId30" imgW="431425" imgH="177646" progId="Equation.3">
                    <p:embed/>
                  </p:oleObj>
                </mc:Choice>
                <mc:Fallback>
                  <p:oleObj name="Equation" r:id="rId30" imgW="431425" imgH="177646"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57400" y="490728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8" name="Object 34"/>
            <p:cNvGraphicFramePr>
              <a:graphicFrameLocks noChangeAspect="1"/>
            </p:cNvGraphicFramePr>
            <p:nvPr>
              <p:extLst>
                <p:ext uri="{D42A27DB-BD31-4B8C-83A1-F6EECF244321}">
                  <p14:modId xmlns:p14="http://schemas.microsoft.com/office/powerpoint/2010/main" val="674864015"/>
                </p:ext>
              </p:extLst>
            </p:nvPr>
          </p:nvGraphicFramePr>
          <p:xfrm>
            <a:off x="2880360" y="2438400"/>
            <a:ext cx="635000" cy="330200"/>
          </p:xfrm>
          <a:graphic>
            <a:graphicData uri="http://schemas.openxmlformats.org/presentationml/2006/ole">
              <mc:AlternateContent xmlns:mc="http://schemas.openxmlformats.org/markup-compatibility/2006">
                <mc:Choice xmlns:v="urn:schemas-microsoft-com:vml" Requires="v">
                  <p:oleObj spid="_x0000_s4256" name="Equation" r:id="rId32" imgW="342603" imgH="177646" progId="Equation.3">
                    <p:embed/>
                  </p:oleObj>
                </mc:Choice>
                <mc:Fallback>
                  <p:oleObj name="Equation" r:id="rId32" imgW="342603"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360" y="24384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9" name="Straight Connector 158"/>
            <p:cNvCxnSpPr/>
            <p:nvPr/>
          </p:nvCxnSpPr>
          <p:spPr>
            <a:xfrm rot="10800000" flipV="1">
              <a:off x="2133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133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371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0800000" flipV="1">
              <a:off x="1371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1295400" y="2895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a:off x="1219200" y="29718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905000" y="3657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981200" y="3581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H="1">
              <a:off x="9144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flipH="1" flipV="1">
              <a:off x="9906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H="1">
              <a:off x="9906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95400" y="39624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0800000" flipV="1">
              <a:off x="12954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904206" y="3962400"/>
              <a:ext cx="153194"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9050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6200000" flipH="1">
              <a:off x="241663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2503714"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416630"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2503714"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1009074" y="4410253"/>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9032" y="4429125"/>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99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Calculation of the Member forces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7</a:t>
            </a:fld>
            <a:endParaRPr lang="en-US" dirty="0"/>
          </a:p>
        </p:txBody>
      </p:sp>
      <p:sp>
        <p:nvSpPr>
          <p:cNvPr id="81" name="Rectangle 80"/>
          <p:cNvSpPr/>
          <p:nvPr/>
        </p:nvSpPr>
        <p:spPr>
          <a:xfrm>
            <a:off x="3733800" y="1676400"/>
            <a:ext cx="2057400" cy="3048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Member Forces</a:t>
            </a:r>
            <a:endParaRPr lang="en-US" dirty="0">
              <a:solidFill>
                <a:srgbClr val="800000"/>
              </a:solidFill>
            </a:endParaRPr>
          </a:p>
        </p:txBody>
      </p:sp>
      <p:graphicFrame>
        <p:nvGraphicFramePr>
          <p:cNvPr id="81941" name="Object 21"/>
          <p:cNvGraphicFramePr>
            <a:graphicFrameLocks noChangeAspect="1"/>
          </p:cNvGraphicFramePr>
          <p:nvPr/>
        </p:nvGraphicFramePr>
        <p:xfrm>
          <a:off x="6553200" y="1752600"/>
          <a:ext cx="2408237" cy="1099602"/>
        </p:xfrm>
        <a:graphic>
          <a:graphicData uri="http://schemas.openxmlformats.org/presentationml/2006/ole">
            <mc:AlternateContent xmlns:mc="http://schemas.openxmlformats.org/markup-compatibility/2006">
              <mc:Choice xmlns:v="urn:schemas-microsoft-com:vml" Requires="v">
                <p:oleObj spid="_x0000_s5274" name="Equation" r:id="rId3" imgW="1524000" imgH="698500" progId="Equation.3">
                  <p:embed/>
                </p:oleObj>
              </mc:Choice>
              <mc:Fallback>
                <p:oleObj name="Equation" r:id="rId3" imgW="15240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52600"/>
                        <a:ext cx="2408237" cy="1099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3733800" y="2895600"/>
            <a:ext cx="2057400" cy="304800"/>
          </a:xfrm>
          <a:prstGeom prst="rect">
            <a:avLst/>
          </a:prstGeom>
          <a:noFill/>
          <a:l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Joint B</a:t>
            </a:r>
            <a:endParaRPr lang="en-US" dirty="0">
              <a:solidFill>
                <a:srgbClr val="C00000"/>
              </a:solidFill>
            </a:endParaRPr>
          </a:p>
        </p:txBody>
      </p:sp>
      <p:graphicFrame>
        <p:nvGraphicFramePr>
          <p:cNvPr id="84001" name="Object 33"/>
          <p:cNvGraphicFramePr>
            <a:graphicFrameLocks noChangeAspect="1"/>
          </p:cNvGraphicFramePr>
          <p:nvPr>
            <p:extLst>
              <p:ext uri="{D42A27DB-BD31-4B8C-83A1-F6EECF244321}">
                <p14:modId xmlns:p14="http://schemas.microsoft.com/office/powerpoint/2010/main" val="818560500"/>
              </p:ext>
            </p:extLst>
          </p:nvPr>
        </p:nvGraphicFramePr>
        <p:xfrm>
          <a:off x="872322" y="4605435"/>
          <a:ext cx="6848475" cy="1563688"/>
        </p:xfrm>
        <a:graphic>
          <a:graphicData uri="http://schemas.openxmlformats.org/presentationml/2006/ole">
            <mc:AlternateContent xmlns:mc="http://schemas.openxmlformats.org/markup-compatibility/2006">
              <mc:Choice xmlns:v="urn:schemas-microsoft-com:vml" Requires="v">
                <p:oleObj spid="_x0000_s5275" name="Equation" r:id="rId5" imgW="4102100" imgH="939800" progId="Equation.3">
                  <p:embed/>
                </p:oleObj>
              </mc:Choice>
              <mc:Fallback>
                <p:oleObj name="Equation" r:id="rId5" imgW="4102100" imgH="93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322" y="4605435"/>
                        <a:ext cx="6848475" cy="156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7"/>
          <p:cNvGrpSpPr/>
          <p:nvPr/>
        </p:nvGrpSpPr>
        <p:grpSpPr>
          <a:xfrm>
            <a:off x="6096000" y="3048000"/>
            <a:ext cx="2538413" cy="1843087"/>
            <a:chOff x="4876800" y="3135313"/>
            <a:chExt cx="2538413" cy="1843087"/>
          </a:xfrm>
        </p:grpSpPr>
        <p:graphicFrame>
          <p:nvGraphicFramePr>
            <p:cNvPr id="83997" name="Object 29"/>
            <p:cNvGraphicFramePr>
              <a:graphicFrameLocks noChangeAspect="1"/>
            </p:cNvGraphicFramePr>
            <p:nvPr/>
          </p:nvGraphicFramePr>
          <p:xfrm>
            <a:off x="6553200" y="4648200"/>
            <a:ext cx="800100" cy="330200"/>
          </p:xfrm>
          <a:graphic>
            <a:graphicData uri="http://schemas.openxmlformats.org/presentationml/2006/ole">
              <mc:AlternateContent xmlns:mc="http://schemas.openxmlformats.org/markup-compatibility/2006">
                <mc:Choice xmlns:v="urn:schemas-microsoft-com:vml" Requires="v">
                  <p:oleObj spid="_x0000_s5276" name="Equation" r:id="rId7" imgW="431425" imgH="177646" progId="Equation.3">
                    <p:embed/>
                  </p:oleObj>
                </mc:Choice>
                <mc:Fallback>
                  <p:oleObj name="Equation" r:id="rId7" imgW="431425"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64820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6"/>
            <p:cNvGrpSpPr/>
            <p:nvPr/>
          </p:nvGrpSpPr>
          <p:grpSpPr>
            <a:xfrm>
              <a:off x="4876800" y="3135313"/>
              <a:ext cx="2538413" cy="1578217"/>
              <a:chOff x="4876800" y="3135313"/>
              <a:chExt cx="2538413" cy="1578217"/>
            </a:xfrm>
          </p:grpSpPr>
          <p:graphicFrame>
            <p:nvGraphicFramePr>
              <p:cNvPr id="85" name="Object 27"/>
              <p:cNvGraphicFramePr>
                <a:graphicFrameLocks noChangeAspect="1"/>
              </p:cNvGraphicFramePr>
              <p:nvPr/>
            </p:nvGraphicFramePr>
            <p:xfrm>
              <a:off x="7097484" y="4136572"/>
              <a:ext cx="177873" cy="217394"/>
            </p:xfrm>
            <a:graphic>
              <a:graphicData uri="http://schemas.openxmlformats.org/presentationml/2006/ole">
                <mc:AlternateContent xmlns:mc="http://schemas.openxmlformats.org/markup-compatibility/2006">
                  <mc:Choice xmlns:v="urn:schemas-microsoft-com:vml" Requires="v">
                    <p:oleObj spid="_x0000_s5277" name="Equation" r:id="rId9" imgW="152268" imgH="164957" progId="Equation.3">
                      <p:embed/>
                    </p:oleObj>
                  </mc:Choice>
                  <mc:Fallback>
                    <p:oleObj name="Equation" r:id="rId9" imgW="152268"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7484" y="4136572"/>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3" name="Straight Arrow Connector 92"/>
              <p:cNvCxnSpPr/>
              <p:nvPr/>
            </p:nvCxnSpPr>
            <p:spPr>
              <a:xfrm rot="16200000" flipV="1">
                <a:off x="6889000" y="4497456"/>
                <a:ext cx="413674" cy="18474"/>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6" name="Object 20"/>
              <p:cNvGraphicFramePr>
                <a:graphicFrameLocks noChangeAspect="1"/>
              </p:cNvGraphicFramePr>
              <p:nvPr/>
            </p:nvGraphicFramePr>
            <p:xfrm>
              <a:off x="6672946" y="4005946"/>
              <a:ext cx="218017" cy="304800"/>
            </p:xfrm>
            <a:graphic>
              <a:graphicData uri="http://schemas.openxmlformats.org/presentationml/2006/ole">
                <mc:AlternateContent xmlns:mc="http://schemas.openxmlformats.org/markup-compatibility/2006">
                  <mc:Choice xmlns:v="urn:schemas-microsoft-com:vml" Requires="v">
                    <p:oleObj spid="_x0000_s5278" name="Equation" r:id="rId11" imgW="126725" imgH="177415" progId="Equation.3">
                      <p:embed/>
                    </p:oleObj>
                  </mc:Choice>
                  <mc:Fallback>
                    <p:oleObj name="Equation" r:id="rId11" imgW="126725" imgH="17741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2946" y="4005946"/>
                            <a:ext cx="21801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0" name="Straight Arrow Connector 99"/>
              <p:cNvCxnSpPr/>
              <p:nvPr/>
            </p:nvCxnSpPr>
            <p:spPr>
              <a:xfrm flipH="1">
                <a:off x="6172200" y="4267200"/>
                <a:ext cx="914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6324600" y="3581400"/>
                <a:ext cx="7620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3998" name="Object 30"/>
              <p:cNvGraphicFramePr>
                <a:graphicFrameLocks noChangeAspect="1"/>
              </p:cNvGraphicFramePr>
              <p:nvPr/>
            </p:nvGraphicFramePr>
            <p:xfrm>
              <a:off x="6945313" y="3135313"/>
              <a:ext cx="469900" cy="423862"/>
            </p:xfrm>
            <a:graphic>
              <a:graphicData uri="http://schemas.openxmlformats.org/presentationml/2006/ole">
                <mc:AlternateContent xmlns:mc="http://schemas.openxmlformats.org/markup-compatibility/2006">
                  <mc:Choice xmlns:v="urn:schemas-microsoft-com:vml" Requires="v">
                    <p:oleObj spid="_x0000_s5279" name="Equation" r:id="rId13" imgW="253890" imgH="228501" progId="Equation.3">
                      <p:embed/>
                    </p:oleObj>
                  </mc:Choice>
                  <mc:Fallback>
                    <p:oleObj name="Equation" r:id="rId13" imgW="253890"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5313" y="3135313"/>
                            <a:ext cx="46990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99" name="Object 31"/>
              <p:cNvGraphicFramePr>
                <a:graphicFrameLocks noChangeAspect="1"/>
              </p:cNvGraphicFramePr>
              <p:nvPr/>
            </p:nvGraphicFramePr>
            <p:xfrm>
              <a:off x="4876800" y="4114800"/>
              <a:ext cx="1316038" cy="400050"/>
            </p:xfrm>
            <a:graphic>
              <a:graphicData uri="http://schemas.openxmlformats.org/presentationml/2006/ole">
                <mc:AlternateContent xmlns:mc="http://schemas.openxmlformats.org/markup-compatibility/2006">
                  <mc:Choice xmlns:v="urn:schemas-microsoft-com:vml" Requires="v">
                    <p:oleObj spid="_x0000_s5280" name="Equation" r:id="rId15" imgW="710891" imgH="215806" progId="Equation.3">
                      <p:embed/>
                    </p:oleObj>
                  </mc:Choice>
                  <mc:Fallback>
                    <p:oleObj name="Equation" r:id="rId15" imgW="710891"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114800"/>
                            <a:ext cx="131603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000" name="Object 32"/>
              <p:cNvGraphicFramePr>
                <a:graphicFrameLocks noChangeAspect="1"/>
              </p:cNvGraphicFramePr>
              <p:nvPr/>
            </p:nvGraphicFramePr>
            <p:xfrm>
              <a:off x="5943600" y="3200400"/>
              <a:ext cx="492125" cy="401637"/>
            </p:xfrm>
            <a:graphic>
              <a:graphicData uri="http://schemas.openxmlformats.org/presentationml/2006/ole">
                <mc:AlternateContent xmlns:mc="http://schemas.openxmlformats.org/markup-compatibility/2006">
                  <mc:Choice xmlns:v="urn:schemas-microsoft-com:vml" Requires="v">
                    <p:oleObj spid="_x0000_s5281" name="Equation" r:id="rId17" imgW="266353" imgH="215619" progId="Equation.3">
                      <p:embed/>
                    </p:oleObj>
                  </mc:Choice>
                  <mc:Fallback>
                    <p:oleObj name="Equation" r:id="rId17" imgW="266353" imgH="21561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3200400"/>
                            <a:ext cx="492125"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5" name="Straight Arrow Connector 64"/>
              <p:cNvCxnSpPr/>
              <p:nvPr/>
            </p:nvCxnSpPr>
            <p:spPr>
              <a:xfrm rot="5400000" flipH="1" flipV="1">
                <a:off x="6705600" y="3886200"/>
                <a:ext cx="762000" cy="1588"/>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222726" y="1586432"/>
            <a:ext cx="3362960" cy="2799080"/>
            <a:chOff x="152400" y="2438400"/>
            <a:chExt cx="3362960" cy="2799080"/>
          </a:xfrm>
        </p:grpSpPr>
        <p:graphicFrame>
          <p:nvGraphicFramePr>
            <p:cNvPr id="80" name="Object 20"/>
            <p:cNvGraphicFramePr>
              <a:graphicFrameLocks noChangeAspect="1"/>
            </p:cNvGraphicFramePr>
            <p:nvPr>
              <p:extLst>
                <p:ext uri="{D42A27DB-BD31-4B8C-83A1-F6EECF244321}">
                  <p14:modId xmlns:p14="http://schemas.microsoft.com/office/powerpoint/2010/main" val="3784380337"/>
                </p:ext>
              </p:extLst>
            </p:nvPr>
          </p:nvGraphicFramePr>
          <p:xfrm>
            <a:off x="152400" y="3733800"/>
            <a:ext cx="635000" cy="330200"/>
          </p:xfrm>
          <a:graphic>
            <a:graphicData uri="http://schemas.openxmlformats.org/presentationml/2006/ole">
              <mc:AlternateContent xmlns:mc="http://schemas.openxmlformats.org/markup-compatibility/2006">
                <mc:Choice xmlns:v="urn:schemas-microsoft-com:vml" Requires="v">
                  <p:oleObj spid="_x0000_s5282" name="Equation" r:id="rId19" imgW="342603" imgH="177646" progId="Equation.3">
                    <p:embed/>
                  </p:oleObj>
                </mc:Choice>
                <mc:Fallback>
                  <p:oleObj name="Equation" r:id="rId19" imgW="342603"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37338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30"/>
            <p:cNvGraphicFramePr>
              <a:graphicFrameLocks noChangeAspect="1"/>
            </p:cNvGraphicFramePr>
            <p:nvPr>
              <p:extLst>
                <p:ext uri="{D42A27DB-BD31-4B8C-83A1-F6EECF244321}">
                  <p14:modId xmlns:p14="http://schemas.microsoft.com/office/powerpoint/2010/main" val="3305288399"/>
                </p:ext>
              </p:extLst>
            </p:nvPr>
          </p:nvGraphicFramePr>
          <p:xfrm>
            <a:off x="2527782" y="2626478"/>
            <a:ext cx="177800" cy="234950"/>
          </p:xfrm>
          <a:graphic>
            <a:graphicData uri="http://schemas.openxmlformats.org/presentationml/2006/ole">
              <mc:AlternateContent xmlns:mc="http://schemas.openxmlformats.org/markup-compatibility/2006">
                <mc:Choice xmlns:v="urn:schemas-microsoft-com:vml" Requires="v">
                  <p:oleObj spid="_x0000_s5283" name="Equation" r:id="rId21" imgW="152202" imgH="177569" progId="Equation.3">
                    <p:embed/>
                  </p:oleObj>
                </mc:Choice>
                <mc:Fallback>
                  <p:oleObj name="Equation" r:id="rId21" imgW="152202" imgH="17756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27782" y="262647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4" name="Straight Connector 83"/>
            <p:cNvCxnSpPr/>
            <p:nvPr/>
          </p:nvCxnSpPr>
          <p:spPr>
            <a:xfrm>
              <a:off x="990598" y="2600089"/>
              <a:ext cx="1500607" cy="1222"/>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p:nvPr/>
          </p:nvCxnSpPr>
          <p:spPr>
            <a:xfrm rot="5400000">
              <a:off x="258349" y="332305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990598" y="406566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2205758" y="4079522"/>
              <a:ext cx="449925" cy="460610"/>
              <a:chOff x="2205758" y="4079522"/>
              <a:chExt cx="449925" cy="460610"/>
            </a:xfrm>
          </p:grpSpPr>
          <p:cxnSp>
            <p:nvCxnSpPr>
              <p:cNvPr id="176" name="Straight Connector 175"/>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77" name="Isosceles Triangle 176"/>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78" name="Straight Connector 177"/>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79" name="Oval 178"/>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82" name="Straight Connector 181"/>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83" name="Straight Connector 182"/>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84" name="Straight Connector 183"/>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90" name="Straight Arrow Connector 89"/>
            <p:cNvCxnSpPr/>
            <p:nvPr/>
          </p:nvCxnSpPr>
          <p:spPr>
            <a:xfrm>
              <a:off x="2491205" y="2614603"/>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1758954" y="333234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a:xfrm>
              <a:off x="990598" y="260008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768833" y="4074043"/>
              <a:ext cx="428742" cy="452235"/>
              <a:chOff x="768833" y="4074043"/>
              <a:chExt cx="428742" cy="452235"/>
            </a:xfrm>
          </p:grpSpPr>
          <p:cxnSp>
            <p:nvCxnSpPr>
              <p:cNvPr id="170" name="Straight Connector 169"/>
              <p:cNvCxnSpPr/>
              <p:nvPr/>
            </p:nvCxnSpPr>
            <p:spPr>
              <a:xfrm rot="5400000">
                <a:off x="762937" y="4414926"/>
                <a:ext cx="100495" cy="88704"/>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171" name="Isosceles Triangle 170"/>
              <p:cNvSpPr/>
              <p:nvPr/>
            </p:nvSpPr>
            <p:spPr>
              <a:xfrm>
                <a:off x="864927" y="4074043"/>
                <a:ext cx="288294" cy="343364"/>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72" name="Straight Connector 171"/>
              <p:cNvCxnSpPr/>
              <p:nvPr/>
            </p:nvCxnSpPr>
            <p:spPr>
              <a:xfrm rot="10800000">
                <a:off x="835360" y="4409032"/>
                <a:ext cx="362215" cy="1222"/>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rot="5400000">
                <a:off x="865444"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74" name="Straight Connector 173"/>
              <p:cNvCxnSpPr/>
              <p:nvPr/>
            </p:nvCxnSpPr>
            <p:spPr>
              <a:xfrm rot="5400000">
                <a:off x="968935"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75" name="Straight Connector 174"/>
              <p:cNvCxnSpPr/>
              <p:nvPr/>
            </p:nvCxnSpPr>
            <p:spPr>
              <a:xfrm rot="5400000">
                <a:off x="1072426" y="441590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grpSp>
        <p:graphicFrame>
          <p:nvGraphicFramePr>
            <p:cNvPr id="97" name="Object 27"/>
            <p:cNvGraphicFramePr>
              <a:graphicFrameLocks noChangeAspect="1"/>
            </p:cNvGraphicFramePr>
            <p:nvPr>
              <p:extLst>
                <p:ext uri="{D42A27DB-BD31-4B8C-83A1-F6EECF244321}">
                  <p14:modId xmlns:p14="http://schemas.microsoft.com/office/powerpoint/2010/main" val="2498345067"/>
                </p:ext>
              </p:extLst>
            </p:nvPr>
          </p:nvGraphicFramePr>
          <p:xfrm>
            <a:off x="762000" y="3840480"/>
            <a:ext cx="177873" cy="217394"/>
          </p:xfrm>
          <a:graphic>
            <a:graphicData uri="http://schemas.openxmlformats.org/presentationml/2006/ole">
              <mc:AlternateContent xmlns:mc="http://schemas.openxmlformats.org/markup-compatibility/2006">
                <mc:Choice xmlns:v="urn:schemas-microsoft-com:vml" Requires="v">
                  <p:oleObj spid="_x0000_s5284"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2000" y="384048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 name="Object 28"/>
            <p:cNvGraphicFramePr>
              <a:graphicFrameLocks noChangeAspect="1"/>
            </p:cNvGraphicFramePr>
            <p:nvPr>
              <p:extLst>
                <p:ext uri="{D42A27DB-BD31-4B8C-83A1-F6EECF244321}">
                  <p14:modId xmlns:p14="http://schemas.microsoft.com/office/powerpoint/2010/main" val="1140227728"/>
                </p:ext>
              </p:extLst>
            </p:nvPr>
          </p:nvGraphicFramePr>
          <p:xfrm>
            <a:off x="792645" y="2523290"/>
            <a:ext cx="192087" cy="217488"/>
          </p:xfrm>
          <a:graphic>
            <a:graphicData uri="http://schemas.openxmlformats.org/presentationml/2006/ole">
              <mc:AlternateContent xmlns:mc="http://schemas.openxmlformats.org/markup-compatibility/2006">
                <mc:Choice xmlns:v="urn:schemas-microsoft-com:vml" Requires="v">
                  <p:oleObj spid="_x0000_s5285" name="Equation" r:id="rId25" imgW="164885" imgH="164885" progId="Equation.3">
                    <p:embed/>
                  </p:oleObj>
                </mc:Choice>
                <mc:Fallback>
                  <p:oleObj name="Equation" r:id="rId25" imgW="164885" imgH="164885"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645" y="252329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29"/>
            <p:cNvGraphicFramePr>
              <a:graphicFrameLocks noChangeAspect="1"/>
            </p:cNvGraphicFramePr>
            <p:nvPr>
              <p:extLst>
                <p:ext uri="{D42A27DB-BD31-4B8C-83A1-F6EECF244321}">
                  <p14:modId xmlns:p14="http://schemas.microsoft.com/office/powerpoint/2010/main" val="3882630346"/>
                </p:ext>
              </p:extLst>
            </p:nvPr>
          </p:nvGraphicFramePr>
          <p:xfrm>
            <a:off x="2513532" y="3913877"/>
            <a:ext cx="177873" cy="218616"/>
          </p:xfrm>
          <a:graphic>
            <a:graphicData uri="http://schemas.openxmlformats.org/presentationml/2006/ole">
              <mc:AlternateContent xmlns:mc="http://schemas.openxmlformats.org/markup-compatibility/2006">
                <mc:Choice xmlns:v="urn:schemas-microsoft-com:vml" Requires="v">
                  <p:oleObj spid="_x0000_s5286" name="Equation" r:id="rId27" imgW="152268" imgH="164957" progId="Equation.3">
                    <p:embed/>
                  </p:oleObj>
                </mc:Choice>
                <mc:Fallback>
                  <p:oleObj name="Equation" r:id="rId27" imgW="152268"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13532" y="391387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1" name="Straight Arrow Connector 100"/>
            <p:cNvCxnSpPr/>
            <p:nvPr/>
          </p:nvCxnSpPr>
          <p:spPr>
            <a:xfrm rot="10800000">
              <a:off x="533400" y="406908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3" name="Object 20"/>
            <p:cNvGraphicFramePr>
              <a:graphicFrameLocks noChangeAspect="1"/>
            </p:cNvGraphicFramePr>
            <p:nvPr>
              <p:extLst>
                <p:ext uri="{D42A27DB-BD31-4B8C-83A1-F6EECF244321}">
                  <p14:modId xmlns:p14="http://schemas.microsoft.com/office/powerpoint/2010/main" val="3672594717"/>
                </p:ext>
              </p:extLst>
            </p:nvPr>
          </p:nvGraphicFramePr>
          <p:xfrm>
            <a:off x="1905001" y="3688080"/>
            <a:ext cx="228600" cy="319596"/>
          </p:xfrm>
          <a:graphic>
            <a:graphicData uri="http://schemas.openxmlformats.org/presentationml/2006/ole">
              <mc:AlternateContent xmlns:mc="http://schemas.openxmlformats.org/markup-compatibility/2006">
                <mc:Choice xmlns:v="urn:schemas-microsoft-com:vml" Requires="v">
                  <p:oleObj spid="_x0000_s5287" name="Equation" r:id="rId29" imgW="126725" imgH="177415" progId="Equation.3">
                    <p:embed/>
                  </p:oleObj>
                </mc:Choice>
                <mc:Fallback>
                  <p:oleObj name="Equation" r:id="rId29" imgW="126725" imgH="17741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3688080"/>
                          <a:ext cx="228600" cy="319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23"/>
            <p:cNvGraphicFramePr>
              <a:graphicFrameLocks noChangeAspect="1"/>
            </p:cNvGraphicFramePr>
            <p:nvPr>
              <p:extLst>
                <p:ext uri="{D42A27DB-BD31-4B8C-83A1-F6EECF244321}">
                  <p14:modId xmlns:p14="http://schemas.microsoft.com/office/powerpoint/2010/main" val="1997620132"/>
                </p:ext>
              </p:extLst>
            </p:nvPr>
          </p:nvGraphicFramePr>
          <p:xfrm>
            <a:off x="685800" y="4907280"/>
            <a:ext cx="800099" cy="330200"/>
          </p:xfrm>
          <a:graphic>
            <a:graphicData uri="http://schemas.openxmlformats.org/presentationml/2006/ole">
              <mc:AlternateContent xmlns:mc="http://schemas.openxmlformats.org/markup-compatibility/2006">
                <mc:Choice xmlns:v="urn:schemas-microsoft-com:vml" Requires="v">
                  <p:oleObj spid="_x0000_s5288" name="Equation" r:id="rId30" imgW="431425" imgH="177646" progId="Equation.3">
                    <p:embed/>
                  </p:oleObj>
                </mc:Choice>
                <mc:Fallback>
                  <p:oleObj name="Equation" r:id="rId30" imgW="431425" imgH="177646"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5800" y="4907280"/>
                          <a:ext cx="800099"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19"/>
            <p:cNvGraphicFramePr>
              <a:graphicFrameLocks noChangeAspect="1"/>
            </p:cNvGraphicFramePr>
            <p:nvPr>
              <p:extLst>
                <p:ext uri="{D42A27DB-BD31-4B8C-83A1-F6EECF244321}">
                  <p14:modId xmlns:p14="http://schemas.microsoft.com/office/powerpoint/2010/main" val="2504388600"/>
                </p:ext>
              </p:extLst>
            </p:nvPr>
          </p:nvGraphicFramePr>
          <p:xfrm>
            <a:off x="2057400" y="4907280"/>
            <a:ext cx="800100" cy="330200"/>
          </p:xfrm>
          <a:graphic>
            <a:graphicData uri="http://schemas.openxmlformats.org/presentationml/2006/ole">
              <mc:AlternateContent xmlns:mc="http://schemas.openxmlformats.org/markup-compatibility/2006">
                <mc:Choice xmlns:v="urn:schemas-microsoft-com:vml" Requires="v">
                  <p:oleObj spid="_x0000_s5289" name="Equation" r:id="rId32" imgW="431425" imgH="177646" progId="Equation.3">
                    <p:embed/>
                  </p:oleObj>
                </mc:Choice>
                <mc:Fallback>
                  <p:oleObj name="Equation" r:id="rId32" imgW="431425" imgH="177646"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490728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 name="Object 34"/>
            <p:cNvGraphicFramePr>
              <a:graphicFrameLocks noChangeAspect="1"/>
            </p:cNvGraphicFramePr>
            <p:nvPr>
              <p:extLst>
                <p:ext uri="{D42A27DB-BD31-4B8C-83A1-F6EECF244321}">
                  <p14:modId xmlns:p14="http://schemas.microsoft.com/office/powerpoint/2010/main" val="859406499"/>
                </p:ext>
              </p:extLst>
            </p:nvPr>
          </p:nvGraphicFramePr>
          <p:xfrm>
            <a:off x="2880360" y="2438400"/>
            <a:ext cx="635000" cy="330200"/>
          </p:xfrm>
          <a:graphic>
            <a:graphicData uri="http://schemas.openxmlformats.org/presentationml/2006/ole">
              <mc:AlternateContent xmlns:mc="http://schemas.openxmlformats.org/markup-compatibility/2006">
                <mc:Choice xmlns:v="urn:schemas-microsoft-com:vml" Requires="v">
                  <p:oleObj spid="_x0000_s5290" name="Equation" r:id="rId34" imgW="342603" imgH="177646" progId="Equation.3">
                    <p:embed/>
                  </p:oleObj>
                </mc:Choice>
                <mc:Fallback>
                  <p:oleObj name="Equation" r:id="rId34" imgW="342603"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80360" y="24384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7" name="Straight Connector 106"/>
            <p:cNvCxnSpPr/>
            <p:nvPr/>
          </p:nvCxnSpPr>
          <p:spPr>
            <a:xfrm rot="10800000" flipV="1">
              <a:off x="2133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133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371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flipV="1">
              <a:off x="1371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1295400" y="2895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1219200" y="29718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1905000" y="3657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981200" y="3581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9144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9906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9144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9906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295400" y="39624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flipV="1">
              <a:off x="12954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1904206" y="3962400"/>
              <a:ext cx="153194"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9050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H="1">
              <a:off x="241663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2503714"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2416630"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H="1">
              <a:off x="2503714"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009074" y="4410253"/>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2489032" y="4429125"/>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738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Calculation of the Member forces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8</a:t>
            </a:fld>
            <a:endParaRPr lang="en-US" dirty="0"/>
          </a:p>
        </p:txBody>
      </p:sp>
      <p:sp>
        <p:nvSpPr>
          <p:cNvPr id="81" name="Rectangle 80"/>
          <p:cNvSpPr/>
          <p:nvPr/>
        </p:nvSpPr>
        <p:spPr>
          <a:xfrm>
            <a:off x="3733800" y="1676400"/>
            <a:ext cx="2057400" cy="3048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Member Forces</a:t>
            </a:r>
            <a:endParaRPr lang="en-US" dirty="0">
              <a:solidFill>
                <a:srgbClr val="800000"/>
              </a:solidFill>
            </a:endParaRPr>
          </a:p>
        </p:txBody>
      </p:sp>
      <p:graphicFrame>
        <p:nvGraphicFramePr>
          <p:cNvPr id="81941" name="Object 21"/>
          <p:cNvGraphicFramePr>
            <a:graphicFrameLocks noChangeAspect="1"/>
          </p:cNvGraphicFramePr>
          <p:nvPr/>
        </p:nvGraphicFramePr>
        <p:xfrm>
          <a:off x="6553200" y="1752600"/>
          <a:ext cx="2408237" cy="1099602"/>
        </p:xfrm>
        <a:graphic>
          <a:graphicData uri="http://schemas.openxmlformats.org/presentationml/2006/ole">
            <mc:AlternateContent xmlns:mc="http://schemas.openxmlformats.org/markup-compatibility/2006">
              <mc:Choice xmlns:v="urn:schemas-microsoft-com:vml" Requires="v">
                <p:oleObj spid="_x0000_s6280" name="Equation" r:id="rId3" imgW="1524000" imgH="698500" progId="Equation.3">
                  <p:embed/>
                </p:oleObj>
              </mc:Choice>
              <mc:Fallback>
                <p:oleObj name="Equation" r:id="rId3" imgW="15240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52600"/>
                        <a:ext cx="2408237" cy="1099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3733800" y="2895600"/>
            <a:ext cx="2057400" cy="304800"/>
          </a:xfrm>
          <a:prstGeom prst="rect">
            <a:avLst/>
          </a:prstGeom>
          <a:noFill/>
          <a:l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00000"/>
                </a:solidFill>
              </a:rPr>
              <a:t>Joint C</a:t>
            </a:r>
            <a:endParaRPr lang="en-US" dirty="0">
              <a:solidFill>
                <a:srgbClr val="800000"/>
              </a:solidFill>
            </a:endParaRPr>
          </a:p>
        </p:txBody>
      </p:sp>
      <p:graphicFrame>
        <p:nvGraphicFramePr>
          <p:cNvPr id="84001" name="Object 33"/>
          <p:cNvGraphicFramePr>
            <a:graphicFrameLocks noChangeAspect="1"/>
          </p:cNvGraphicFramePr>
          <p:nvPr/>
        </p:nvGraphicFramePr>
        <p:xfrm>
          <a:off x="3806825" y="4648200"/>
          <a:ext cx="5005388" cy="381000"/>
        </p:xfrm>
        <a:graphic>
          <a:graphicData uri="http://schemas.openxmlformats.org/presentationml/2006/ole">
            <mc:AlternateContent xmlns:mc="http://schemas.openxmlformats.org/markup-compatibility/2006">
              <mc:Choice xmlns:v="urn:schemas-microsoft-com:vml" Requires="v">
                <p:oleObj spid="_x0000_s6281" name="Equation" r:id="rId5" imgW="2997200" imgH="228600" progId="Equation.3">
                  <p:embed/>
                </p:oleObj>
              </mc:Choice>
              <mc:Fallback>
                <p:oleObj name="Equation" r:id="rId5" imgW="2997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4648200"/>
                        <a:ext cx="50053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 name="Group 72"/>
          <p:cNvGrpSpPr/>
          <p:nvPr/>
        </p:nvGrpSpPr>
        <p:grpSpPr>
          <a:xfrm>
            <a:off x="6400800" y="3124200"/>
            <a:ext cx="2393950" cy="1349375"/>
            <a:chOff x="6400800" y="3124200"/>
            <a:chExt cx="2393950" cy="1349375"/>
          </a:xfrm>
        </p:grpSpPr>
        <p:graphicFrame>
          <p:nvGraphicFramePr>
            <p:cNvPr id="85" name="Object 27"/>
            <p:cNvGraphicFramePr>
              <a:graphicFrameLocks noChangeAspect="1"/>
            </p:cNvGraphicFramePr>
            <p:nvPr/>
          </p:nvGraphicFramePr>
          <p:xfrm>
            <a:off x="7696200" y="3127375"/>
            <a:ext cx="177800" cy="233362"/>
          </p:xfrm>
          <a:graphic>
            <a:graphicData uri="http://schemas.openxmlformats.org/presentationml/2006/ole">
              <mc:AlternateContent xmlns:mc="http://schemas.openxmlformats.org/markup-compatibility/2006">
                <mc:Choice xmlns:v="urn:schemas-microsoft-com:vml" Requires="v">
                  <p:oleObj spid="_x0000_s6282" name="Equation" r:id="rId7" imgW="152202" imgH="177569" progId="Equation.3">
                    <p:embed/>
                  </p:oleObj>
                </mc:Choice>
                <mc:Fallback>
                  <p:oleObj name="Equation" r:id="rId7" imgW="152202" imgH="17756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3127375"/>
                          <a:ext cx="177800"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0" name="Straight Arrow Connector 99"/>
            <p:cNvCxnSpPr/>
            <p:nvPr/>
          </p:nvCxnSpPr>
          <p:spPr>
            <a:xfrm flipH="1">
              <a:off x="6858000" y="3363912"/>
              <a:ext cx="914400" cy="1588"/>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3997" name="Object 29"/>
            <p:cNvGraphicFramePr>
              <a:graphicFrameLocks noChangeAspect="1"/>
            </p:cNvGraphicFramePr>
            <p:nvPr/>
          </p:nvGraphicFramePr>
          <p:xfrm>
            <a:off x="8158163" y="3211512"/>
            <a:ext cx="636587" cy="330200"/>
          </p:xfrm>
          <a:graphic>
            <a:graphicData uri="http://schemas.openxmlformats.org/presentationml/2006/ole">
              <mc:AlternateContent xmlns:mc="http://schemas.openxmlformats.org/markup-compatibility/2006">
                <mc:Choice xmlns:v="urn:schemas-microsoft-com:vml" Requires="v">
                  <p:oleObj spid="_x0000_s6283" name="Equation" r:id="rId9" imgW="342603" imgH="177646" progId="Equation.3">
                    <p:embed/>
                  </p:oleObj>
                </mc:Choice>
                <mc:Fallback>
                  <p:oleObj name="Equation" r:id="rId9" imgW="342603"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8163" y="3211512"/>
                          <a:ext cx="6365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98" name="Object 30"/>
            <p:cNvGraphicFramePr>
              <a:graphicFrameLocks noChangeAspect="1"/>
            </p:cNvGraphicFramePr>
            <p:nvPr/>
          </p:nvGraphicFramePr>
          <p:xfrm>
            <a:off x="7386638" y="4049712"/>
            <a:ext cx="939800" cy="423863"/>
          </p:xfrm>
          <a:graphic>
            <a:graphicData uri="http://schemas.openxmlformats.org/presentationml/2006/ole">
              <mc:AlternateContent xmlns:mc="http://schemas.openxmlformats.org/markup-compatibility/2006">
                <mc:Choice xmlns:v="urn:schemas-microsoft-com:vml" Requires="v">
                  <p:oleObj spid="_x0000_s6284" name="Equation" r:id="rId11" imgW="508000" imgH="228600" progId="Equation.3">
                    <p:embed/>
                  </p:oleObj>
                </mc:Choice>
                <mc:Fallback>
                  <p:oleObj name="Equation" r:id="rId11" imgW="508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6638" y="4049712"/>
                          <a:ext cx="9398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000" name="Object 32"/>
            <p:cNvGraphicFramePr>
              <a:graphicFrameLocks noChangeAspect="1"/>
            </p:cNvGraphicFramePr>
            <p:nvPr/>
          </p:nvGraphicFramePr>
          <p:xfrm>
            <a:off x="6400800" y="3124200"/>
            <a:ext cx="492125" cy="425450"/>
          </p:xfrm>
          <a:graphic>
            <a:graphicData uri="http://schemas.openxmlformats.org/presentationml/2006/ole">
              <mc:AlternateContent xmlns:mc="http://schemas.openxmlformats.org/markup-compatibility/2006">
                <mc:Choice xmlns:v="urn:schemas-microsoft-com:vml" Requires="v">
                  <p:oleObj spid="_x0000_s6285" name="Equation" r:id="rId13" imgW="266584" imgH="228501" progId="Equation.3">
                    <p:embed/>
                  </p:oleObj>
                </mc:Choice>
                <mc:Fallback>
                  <p:oleObj name="Equation" r:id="rId13" imgW="266584"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124200"/>
                          <a:ext cx="49212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5" name="Straight Arrow Connector 64"/>
            <p:cNvCxnSpPr/>
            <p:nvPr/>
          </p:nvCxnSpPr>
          <p:spPr>
            <a:xfrm rot="16200000" flipH="1">
              <a:off x="7391400" y="3744912"/>
              <a:ext cx="762000" cy="1588"/>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772400" y="3363912"/>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22726" y="1586432"/>
            <a:ext cx="3362960" cy="2799080"/>
            <a:chOff x="152400" y="2438400"/>
            <a:chExt cx="3362960" cy="2799080"/>
          </a:xfrm>
        </p:grpSpPr>
        <p:graphicFrame>
          <p:nvGraphicFramePr>
            <p:cNvPr id="75" name="Object 20"/>
            <p:cNvGraphicFramePr>
              <a:graphicFrameLocks noChangeAspect="1"/>
            </p:cNvGraphicFramePr>
            <p:nvPr>
              <p:extLst>
                <p:ext uri="{D42A27DB-BD31-4B8C-83A1-F6EECF244321}">
                  <p14:modId xmlns:p14="http://schemas.microsoft.com/office/powerpoint/2010/main" val="1512516825"/>
                </p:ext>
              </p:extLst>
            </p:nvPr>
          </p:nvGraphicFramePr>
          <p:xfrm>
            <a:off x="152400" y="3733800"/>
            <a:ext cx="635000" cy="330200"/>
          </p:xfrm>
          <a:graphic>
            <a:graphicData uri="http://schemas.openxmlformats.org/presentationml/2006/ole">
              <mc:AlternateContent xmlns:mc="http://schemas.openxmlformats.org/markup-compatibility/2006">
                <mc:Choice xmlns:v="urn:schemas-microsoft-com:vml" Requires="v">
                  <p:oleObj spid="_x0000_s6286" name="Equation" r:id="rId15" imgW="342603" imgH="177646" progId="Equation.3">
                    <p:embed/>
                  </p:oleObj>
                </mc:Choice>
                <mc:Fallback>
                  <p:oleObj name="Equation" r:id="rId15" imgW="342603" imgH="1776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37338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Object 30"/>
            <p:cNvGraphicFramePr>
              <a:graphicFrameLocks noChangeAspect="1"/>
            </p:cNvGraphicFramePr>
            <p:nvPr>
              <p:extLst>
                <p:ext uri="{D42A27DB-BD31-4B8C-83A1-F6EECF244321}">
                  <p14:modId xmlns:p14="http://schemas.microsoft.com/office/powerpoint/2010/main" val="2084937124"/>
                </p:ext>
              </p:extLst>
            </p:nvPr>
          </p:nvGraphicFramePr>
          <p:xfrm>
            <a:off x="2527782" y="2626478"/>
            <a:ext cx="177800" cy="234950"/>
          </p:xfrm>
          <a:graphic>
            <a:graphicData uri="http://schemas.openxmlformats.org/presentationml/2006/ole">
              <mc:AlternateContent xmlns:mc="http://schemas.openxmlformats.org/markup-compatibility/2006">
                <mc:Choice xmlns:v="urn:schemas-microsoft-com:vml" Requires="v">
                  <p:oleObj spid="_x0000_s6287" name="Equation" r:id="rId17" imgW="152202" imgH="177569" progId="Equation.3">
                    <p:embed/>
                  </p:oleObj>
                </mc:Choice>
                <mc:Fallback>
                  <p:oleObj name="Equation" r:id="rId17" imgW="152202" imgH="17756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7782" y="2626478"/>
                          <a:ext cx="177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7" name="Straight Connector 76"/>
            <p:cNvCxnSpPr/>
            <p:nvPr/>
          </p:nvCxnSpPr>
          <p:spPr>
            <a:xfrm>
              <a:off x="990598" y="2600089"/>
              <a:ext cx="1500607" cy="1222"/>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rot="5400000">
              <a:off x="258349" y="3323051"/>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a:off x="990598" y="4065669"/>
              <a:ext cx="1500607" cy="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2205758" y="4079522"/>
              <a:ext cx="449925" cy="460610"/>
              <a:chOff x="2205758" y="4079522"/>
              <a:chExt cx="449925" cy="460610"/>
            </a:xfrm>
          </p:grpSpPr>
          <p:cxnSp>
            <p:nvCxnSpPr>
              <p:cNvPr id="170" name="Straight Connector 169"/>
              <p:cNvCxnSpPr/>
              <p:nvPr/>
            </p:nvCxnSpPr>
            <p:spPr>
              <a:xfrm rot="5400000">
                <a:off x="2199862" y="4428781"/>
                <a:ext cx="100495" cy="88704"/>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71" name="Isosceles Triangle 170"/>
              <p:cNvSpPr/>
              <p:nvPr/>
            </p:nvSpPr>
            <p:spPr>
              <a:xfrm>
                <a:off x="2374781" y="4079522"/>
                <a:ext cx="206980" cy="224722"/>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72" name="Straight Connector 171"/>
              <p:cNvCxnSpPr/>
              <p:nvPr/>
            </p:nvCxnSpPr>
            <p:spPr>
              <a:xfrm rot="10800000">
                <a:off x="2286077" y="4414509"/>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73" name="Oval 172"/>
              <p:cNvSpPr/>
              <p:nvPr/>
            </p:nvSpPr>
            <p:spPr>
              <a:xfrm>
                <a:off x="2359998" y="4290040"/>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493057" y="4290037"/>
                <a:ext cx="103490" cy="1172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rot="10800000">
                <a:off x="2293468" y="4288890"/>
                <a:ext cx="362215" cy="1222"/>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rot="5400000">
                <a:off x="230236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rot="5400000">
                <a:off x="2424909"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78" name="Straight Connector 177"/>
              <p:cNvCxnSpPr/>
              <p:nvPr/>
            </p:nvCxnSpPr>
            <p:spPr>
              <a:xfrm rot="5400000">
                <a:off x="2537924" y="4429764"/>
                <a:ext cx="117246" cy="103490"/>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82" name="Straight Arrow Connector 81"/>
            <p:cNvCxnSpPr/>
            <p:nvPr/>
          </p:nvCxnSpPr>
          <p:spPr>
            <a:xfrm>
              <a:off x="2491205" y="2614603"/>
              <a:ext cx="413961" cy="12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758954" y="3332340"/>
              <a:ext cx="1465579" cy="1078"/>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p:nvPr/>
          </p:nvCxnSpPr>
          <p:spPr>
            <a:xfrm>
              <a:off x="990598" y="2600089"/>
              <a:ext cx="1500607" cy="1465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68833" y="4074043"/>
              <a:ext cx="428742" cy="452235"/>
              <a:chOff x="768833" y="4074043"/>
              <a:chExt cx="428742" cy="452235"/>
            </a:xfrm>
          </p:grpSpPr>
          <p:cxnSp>
            <p:nvCxnSpPr>
              <p:cNvPr id="164" name="Straight Connector 163"/>
              <p:cNvCxnSpPr/>
              <p:nvPr/>
            </p:nvCxnSpPr>
            <p:spPr>
              <a:xfrm rot="5400000">
                <a:off x="762937" y="4414926"/>
                <a:ext cx="100495" cy="88704"/>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sp>
            <p:nvSpPr>
              <p:cNvPr id="165" name="Isosceles Triangle 164"/>
              <p:cNvSpPr/>
              <p:nvPr/>
            </p:nvSpPr>
            <p:spPr>
              <a:xfrm>
                <a:off x="864927" y="4074043"/>
                <a:ext cx="288294" cy="343364"/>
              </a:xfrm>
              <a:prstGeom prst="triangle">
                <a:avLst/>
              </a:prstGeom>
              <a:solidFill>
                <a:schemeClr val="accent4"/>
              </a:solidFill>
              <a:ln>
                <a:solidFill>
                  <a:schemeClr val="tx1"/>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6" name="Straight Connector 165"/>
              <p:cNvCxnSpPr/>
              <p:nvPr/>
            </p:nvCxnSpPr>
            <p:spPr>
              <a:xfrm rot="10800000">
                <a:off x="835360" y="4409032"/>
                <a:ext cx="362215" cy="1222"/>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rot="5400000">
                <a:off x="865444"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68" name="Straight Connector 167"/>
              <p:cNvCxnSpPr/>
              <p:nvPr/>
            </p:nvCxnSpPr>
            <p:spPr>
              <a:xfrm rot="5400000">
                <a:off x="968935" y="441591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cxnSp>
            <p:nvCxnSpPr>
              <p:cNvPr id="169" name="Straight Connector 168"/>
              <p:cNvCxnSpPr/>
              <p:nvPr/>
            </p:nvCxnSpPr>
            <p:spPr>
              <a:xfrm rot="5400000">
                <a:off x="1072426" y="4415900"/>
                <a:ext cx="117246" cy="103490"/>
              </a:xfrm>
              <a:prstGeom prst="line">
                <a:avLst/>
              </a:prstGeom>
              <a:solidFill>
                <a:schemeClr val="accent4"/>
              </a:solidFill>
              <a:ln>
                <a:solidFill>
                  <a:schemeClr val="tx1"/>
                </a:solidFill>
                <a:prstDash val="solid"/>
              </a:ln>
            </p:spPr>
            <p:style>
              <a:lnRef idx="2">
                <a:schemeClr val="dk1"/>
              </a:lnRef>
              <a:fillRef idx="0">
                <a:schemeClr val="dk1"/>
              </a:fillRef>
              <a:effectRef idx="1">
                <a:schemeClr val="dk1"/>
              </a:effectRef>
              <a:fontRef idx="minor">
                <a:schemeClr val="tx1"/>
              </a:fontRef>
            </p:style>
          </p:cxnSp>
        </p:grpSp>
        <p:graphicFrame>
          <p:nvGraphicFramePr>
            <p:cNvPr id="89" name="Object 27"/>
            <p:cNvGraphicFramePr>
              <a:graphicFrameLocks noChangeAspect="1"/>
            </p:cNvGraphicFramePr>
            <p:nvPr>
              <p:extLst>
                <p:ext uri="{D42A27DB-BD31-4B8C-83A1-F6EECF244321}">
                  <p14:modId xmlns:p14="http://schemas.microsoft.com/office/powerpoint/2010/main" val="2332762509"/>
                </p:ext>
              </p:extLst>
            </p:nvPr>
          </p:nvGraphicFramePr>
          <p:xfrm>
            <a:off x="762000" y="3840480"/>
            <a:ext cx="177873" cy="217394"/>
          </p:xfrm>
          <a:graphic>
            <a:graphicData uri="http://schemas.openxmlformats.org/presentationml/2006/ole">
              <mc:AlternateContent xmlns:mc="http://schemas.openxmlformats.org/markup-compatibility/2006">
                <mc:Choice xmlns:v="urn:schemas-microsoft-com:vml" Requires="v">
                  <p:oleObj spid="_x0000_s6288" name="Equation" r:id="rId19" imgW="152268" imgH="164957" progId="Equation.3">
                    <p:embed/>
                  </p:oleObj>
                </mc:Choice>
                <mc:Fallback>
                  <p:oleObj name="Equation" r:id="rId19" imgW="152268"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3840480"/>
                          <a:ext cx="177873" cy="217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28"/>
            <p:cNvGraphicFramePr>
              <a:graphicFrameLocks noChangeAspect="1"/>
            </p:cNvGraphicFramePr>
            <p:nvPr>
              <p:extLst>
                <p:ext uri="{D42A27DB-BD31-4B8C-83A1-F6EECF244321}">
                  <p14:modId xmlns:p14="http://schemas.microsoft.com/office/powerpoint/2010/main" val="47543207"/>
                </p:ext>
              </p:extLst>
            </p:nvPr>
          </p:nvGraphicFramePr>
          <p:xfrm>
            <a:off x="792645" y="2523290"/>
            <a:ext cx="192087" cy="217488"/>
          </p:xfrm>
          <a:graphic>
            <a:graphicData uri="http://schemas.openxmlformats.org/presentationml/2006/ole">
              <mc:AlternateContent xmlns:mc="http://schemas.openxmlformats.org/markup-compatibility/2006">
                <mc:Choice xmlns:v="urn:schemas-microsoft-com:vml" Requires="v">
                  <p:oleObj spid="_x0000_s6289" name="Equation" r:id="rId21" imgW="164885" imgH="164885" progId="Equation.3">
                    <p:embed/>
                  </p:oleObj>
                </mc:Choice>
                <mc:Fallback>
                  <p:oleObj name="Equation" r:id="rId21" imgW="164885" imgH="16488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2645" y="2523290"/>
                          <a:ext cx="1920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 name="Object 29"/>
            <p:cNvGraphicFramePr>
              <a:graphicFrameLocks noChangeAspect="1"/>
            </p:cNvGraphicFramePr>
            <p:nvPr>
              <p:extLst>
                <p:ext uri="{D42A27DB-BD31-4B8C-83A1-F6EECF244321}">
                  <p14:modId xmlns:p14="http://schemas.microsoft.com/office/powerpoint/2010/main" val="4264344850"/>
                </p:ext>
              </p:extLst>
            </p:nvPr>
          </p:nvGraphicFramePr>
          <p:xfrm>
            <a:off x="2513532" y="3913877"/>
            <a:ext cx="177873" cy="218616"/>
          </p:xfrm>
          <a:graphic>
            <a:graphicData uri="http://schemas.openxmlformats.org/presentationml/2006/ole">
              <mc:AlternateContent xmlns:mc="http://schemas.openxmlformats.org/markup-compatibility/2006">
                <mc:Choice xmlns:v="urn:schemas-microsoft-com:vml" Requires="v">
                  <p:oleObj spid="_x0000_s6290"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3532" y="3913877"/>
                          <a:ext cx="177873" cy="218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2" name="Straight Arrow Connector 91"/>
            <p:cNvCxnSpPr/>
            <p:nvPr/>
          </p:nvCxnSpPr>
          <p:spPr>
            <a:xfrm rot="10800000">
              <a:off x="533400" y="4069080"/>
              <a:ext cx="4572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Object 20"/>
            <p:cNvGraphicFramePr>
              <a:graphicFrameLocks noChangeAspect="1"/>
            </p:cNvGraphicFramePr>
            <p:nvPr>
              <p:extLst>
                <p:ext uri="{D42A27DB-BD31-4B8C-83A1-F6EECF244321}">
                  <p14:modId xmlns:p14="http://schemas.microsoft.com/office/powerpoint/2010/main" val="1245918482"/>
                </p:ext>
              </p:extLst>
            </p:nvPr>
          </p:nvGraphicFramePr>
          <p:xfrm>
            <a:off x="1905001" y="3688080"/>
            <a:ext cx="228600" cy="319596"/>
          </p:xfrm>
          <a:graphic>
            <a:graphicData uri="http://schemas.openxmlformats.org/presentationml/2006/ole">
              <mc:AlternateContent xmlns:mc="http://schemas.openxmlformats.org/markup-compatibility/2006">
                <mc:Choice xmlns:v="urn:schemas-microsoft-com:vml" Requires="v">
                  <p:oleObj spid="_x0000_s6291" name="Equation" r:id="rId25" imgW="126725" imgH="177415" progId="Equation.3">
                    <p:embed/>
                  </p:oleObj>
                </mc:Choice>
                <mc:Fallback>
                  <p:oleObj name="Equation" r:id="rId25" imgW="126725" imgH="177415"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5001" y="3688080"/>
                          <a:ext cx="228600" cy="319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 name="Object 23"/>
            <p:cNvGraphicFramePr>
              <a:graphicFrameLocks noChangeAspect="1"/>
            </p:cNvGraphicFramePr>
            <p:nvPr>
              <p:extLst>
                <p:ext uri="{D42A27DB-BD31-4B8C-83A1-F6EECF244321}">
                  <p14:modId xmlns:p14="http://schemas.microsoft.com/office/powerpoint/2010/main" val="784539447"/>
                </p:ext>
              </p:extLst>
            </p:nvPr>
          </p:nvGraphicFramePr>
          <p:xfrm>
            <a:off x="685800" y="4907280"/>
            <a:ext cx="800099" cy="330200"/>
          </p:xfrm>
          <a:graphic>
            <a:graphicData uri="http://schemas.openxmlformats.org/presentationml/2006/ole">
              <mc:AlternateContent xmlns:mc="http://schemas.openxmlformats.org/markup-compatibility/2006">
                <mc:Choice xmlns:v="urn:schemas-microsoft-com:vml" Requires="v">
                  <p:oleObj spid="_x0000_s6292" name="Equation" r:id="rId27" imgW="431425" imgH="177646" progId="Equation.3">
                    <p:embed/>
                  </p:oleObj>
                </mc:Choice>
                <mc:Fallback>
                  <p:oleObj name="Equation" r:id="rId27" imgW="431425" imgH="177646"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800" y="4907280"/>
                          <a:ext cx="800099"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19"/>
            <p:cNvGraphicFramePr>
              <a:graphicFrameLocks noChangeAspect="1"/>
            </p:cNvGraphicFramePr>
            <p:nvPr>
              <p:extLst>
                <p:ext uri="{D42A27DB-BD31-4B8C-83A1-F6EECF244321}">
                  <p14:modId xmlns:p14="http://schemas.microsoft.com/office/powerpoint/2010/main" val="1356485310"/>
                </p:ext>
              </p:extLst>
            </p:nvPr>
          </p:nvGraphicFramePr>
          <p:xfrm>
            <a:off x="2057400" y="4907280"/>
            <a:ext cx="800100" cy="330200"/>
          </p:xfrm>
          <a:graphic>
            <a:graphicData uri="http://schemas.openxmlformats.org/presentationml/2006/ole">
              <mc:AlternateContent xmlns:mc="http://schemas.openxmlformats.org/markup-compatibility/2006">
                <mc:Choice xmlns:v="urn:schemas-microsoft-com:vml" Requires="v">
                  <p:oleObj spid="_x0000_s6293" name="Equation" r:id="rId29" imgW="431425" imgH="177646" progId="Equation.3">
                    <p:embed/>
                  </p:oleObj>
                </mc:Choice>
                <mc:Fallback>
                  <p:oleObj name="Equation" r:id="rId29" imgW="431425" imgH="177646"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57400" y="4907280"/>
                          <a:ext cx="800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 name="Object 34"/>
            <p:cNvGraphicFramePr>
              <a:graphicFrameLocks noChangeAspect="1"/>
            </p:cNvGraphicFramePr>
            <p:nvPr>
              <p:extLst>
                <p:ext uri="{D42A27DB-BD31-4B8C-83A1-F6EECF244321}">
                  <p14:modId xmlns:p14="http://schemas.microsoft.com/office/powerpoint/2010/main" val="4201832096"/>
                </p:ext>
              </p:extLst>
            </p:nvPr>
          </p:nvGraphicFramePr>
          <p:xfrm>
            <a:off x="2880360" y="2438400"/>
            <a:ext cx="635000" cy="330200"/>
          </p:xfrm>
          <a:graphic>
            <a:graphicData uri="http://schemas.openxmlformats.org/presentationml/2006/ole">
              <mc:AlternateContent xmlns:mc="http://schemas.openxmlformats.org/markup-compatibility/2006">
                <mc:Choice xmlns:v="urn:schemas-microsoft-com:vml" Requires="v">
                  <p:oleObj spid="_x0000_s6294" name="Equation" r:id="rId31" imgW="342603" imgH="177646" progId="Equation.3">
                    <p:embed/>
                  </p:oleObj>
                </mc:Choice>
                <mc:Fallback>
                  <p:oleObj name="Equation" r:id="rId31" imgW="342603" imgH="1776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0360" y="2438400"/>
                          <a:ext cx="63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8" name="Straight Connector 97"/>
            <p:cNvCxnSpPr/>
            <p:nvPr/>
          </p:nvCxnSpPr>
          <p:spPr>
            <a:xfrm rot="10800000" flipV="1">
              <a:off x="2133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133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371600" y="2514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1371600" y="25908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295400" y="2895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219200" y="29718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905000" y="3657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981200" y="3581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4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99060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9144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990600" y="3581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295400" y="39624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12954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904206" y="3962400"/>
              <a:ext cx="153194"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9050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2416630"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flipH="1" flipV="1">
              <a:off x="2503714" y="2895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2416630"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H="1">
              <a:off x="2503714" y="3668486"/>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1009074" y="4410253"/>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2489032" y="4429125"/>
              <a:ext cx="0" cy="381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8057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t>Member forces</a:t>
            </a:r>
            <a:endParaRPr lang="en-US" b="1"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60611825"/>
              </p:ext>
            </p:extLst>
          </p:nvPr>
        </p:nvGraphicFramePr>
        <p:xfrm>
          <a:off x="1295400" y="2209800"/>
          <a:ext cx="6781800" cy="3116580"/>
        </p:xfrm>
        <a:graphic>
          <a:graphicData uri="http://schemas.openxmlformats.org/drawingml/2006/table">
            <a:tbl>
              <a:tblPr firstRow="1" bandRow="1">
                <a:tableStyleId>{D7AC3CCA-C797-4891-BE02-D94E43425B78}</a:tableStyleId>
              </a:tblPr>
              <a:tblGrid>
                <a:gridCol w="2348915">
                  <a:extLst>
                    <a:ext uri="{9D8B030D-6E8A-4147-A177-3AD203B41FA5}">
                      <a16:colId xmlns:a16="http://schemas.microsoft.com/office/drawing/2014/main" val="20000"/>
                    </a:ext>
                  </a:extLst>
                </a:gridCol>
                <a:gridCol w="1027653">
                  <a:extLst>
                    <a:ext uri="{9D8B030D-6E8A-4147-A177-3AD203B41FA5}">
                      <a16:colId xmlns:a16="http://schemas.microsoft.com/office/drawing/2014/main" val="20001"/>
                    </a:ext>
                  </a:extLst>
                </a:gridCol>
                <a:gridCol w="1512116">
                  <a:extLst>
                    <a:ext uri="{9D8B030D-6E8A-4147-A177-3AD203B41FA5}">
                      <a16:colId xmlns:a16="http://schemas.microsoft.com/office/drawing/2014/main" val="20002"/>
                    </a:ext>
                  </a:extLst>
                </a:gridCol>
                <a:gridCol w="1893116">
                  <a:extLst>
                    <a:ext uri="{9D8B030D-6E8A-4147-A177-3AD203B41FA5}">
                      <a16:colId xmlns:a16="http://schemas.microsoft.com/office/drawing/2014/main" val="20003"/>
                    </a:ext>
                  </a:extLst>
                </a:gridCol>
              </a:tblGrid>
              <a:tr h="495300">
                <a:tc>
                  <a:txBody>
                    <a:bodyPr/>
                    <a:lstStyle/>
                    <a:p>
                      <a:pPr algn="ctr"/>
                      <a:r>
                        <a:rPr lang="en-US" dirty="0" smtClean="0"/>
                        <a:t>Member</a:t>
                      </a:r>
                      <a:endParaRPr lang="en-US" dirty="0"/>
                    </a:p>
                  </a:txBody>
                  <a:tcPr/>
                </a:tc>
                <a:tc>
                  <a:txBody>
                    <a:bodyPr/>
                    <a:lstStyle/>
                    <a:p>
                      <a:pPr algn="ctr"/>
                      <a:r>
                        <a:rPr lang="en-US" i="1" dirty="0" smtClean="0"/>
                        <a:t>L (m)</a:t>
                      </a:r>
                      <a:endParaRPr lang="en-US" i="1" dirty="0"/>
                    </a:p>
                  </a:txBody>
                  <a:tcPr/>
                </a:tc>
                <a:tc>
                  <a:txBody>
                    <a:bodyPr/>
                    <a:lstStyle/>
                    <a:p>
                      <a:pPr algn="ctr"/>
                      <a:r>
                        <a:rPr lang="en-US" i="1" dirty="0" smtClean="0"/>
                        <a:t>Forces (</a:t>
                      </a:r>
                      <a:r>
                        <a:rPr lang="en-US" i="1" dirty="0" err="1" smtClean="0"/>
                        <a:t>kN</a:t>
                      </a:r>
                      <a:r>
                        <a:rPr lang="en-US" i="1" dirty="0" smtClean="0"/>
                        <a:t>)</a:t>
                      </a:r>
                      <a:endParaRPr lang="en-US" i="1" dirty="0"/>
                    </a:p>
                  </a:txBody>
                  <a:tcPr/>
                </a:tc>
                <a:tc>
                  <a:txBody>
                    <a:bodyPr/>
                    <a:lstStyle/>
                    <a:p>
                      <a:pPr algn="ctr"/>
                      <a:r>
                        <a:rPr lang="en-US" i="1" dirty="0" smtClean="0"/>
                        <a:t>Nature</a:t>
                      </a:r>
                      <a:endParaRPr lang="en-US" i="1" dirty="0"/>
                    </a:p>
                  </a:txBody>
                  <a:tcPr/>
                </a:tc>
                <a:extLst>
                  <a:ext uri="{0D108BD9-81ED-4DB2-BD59-A6C34878D82A}">
                    <a16:rowId xmlns:a16="http://schemas.microsoft.com/office/drawing/2014/main" val="10000"/>
                  </a:ext>
                </a:extLst>
              </a:tr>
              <a:tr h="495300">
                <a:tc>
                  <a:txBody>
                    <a:bodyPr/>
                    <a:lstStyle/>
                    <a:p>
                      <a:pPr algn="ctr"/>
                      <a:r>
                        <a:rPr lang="en-US" i="1" dirty="0" smtClean="0">
                          <a:solidFill>
                            <a:srgbClr val="002060"/>
                          </a:solidFill>
                        </a:rPr>
                        <a:t>AB</a:t>
                      </a:r>
                      <a:endParaRPr lang="en-US" i="1" dirty="0">
                        <a:solidFill>
                          <a:srgbClr val="002060"/>
                        </a:solidFill>
                      </a:endParaRPr>
                    </a:p>
                  </a:txBody>
                  <a:tcPr/>
                </a:tc>
                <a:tc>
                  <a:txBody>
                    <a:bodyPr/>
                    <a:lstStyle/>
                    <a:p>
                      <a:pPr algn="ctr"/>
                      <a:r>
                        <a:rPr lang="en-US" dirty="0" smtClean="0">
                          <a:solidFill>
                            <a:srgbClr val="002060"/>
                          </a:solidFill>
                        </a:rPr>
                        <a:t>2.4</a:t>
                      </a:r>
                      <a:endParaRPr lang="en-US" dirty="0">
                        <a:solidFill>
                          <a:srgbClr val="002060"/>
                        </a:solidFill>
                      </a:endParaRPr>
                    </a:p>
                  </a:txBody>
                  <a:tcPr/>
                </a:tc>
                <a:tc>
                  <a:txBody>
                    <a:bodyPr/>
                    <a:lstStyle/>
                    <a:p>
                      <a:pPr algn="ctr"/>
                      <a:r>
                        <a:rPr lang="en-US" dirty="0" smtClean="0">
                          <a:solidFill>
                            <a:srgbClr val="002060"/>
                          </a:solidFill>
                        </a:rPr>
                        <a:t>2.0</a:t>
                      </a:r>
                      <a:endParaRPr lang="en-US" dirty="0">
                        <a:solidFill>
                          <a:srgbClr val="002060"/>
                        </a:solidFill>
                      </a:endParaRPr>
                    </a:p>
                  </a:txBody>
                  <a:tcPr/>
                </a:tc>
                <a:tc>
                  <a:txBody>
                    <a:bodyPr/>
                    <a:lstStyle/>
                    <a:p>
                      <a:pPr algn="ctr"/>
                      <a:r>
                        <a:rPr lang="en-US" dirty="0" smtClean="0">
                          <a:solidFill>
                            <a:srgbClr val="C00000"/>
                          </a:solidFill>
                        </a:rPr>
                        <a:t>Tension</a:t>
                      </a:r>
                      <a:endParaRPr lang="en-US" dirty="0">
                        <a:solidFill>
                          <a:srgbClr val="C00000"/>
                        </a:solidFill>
                      </a:endParaRPr>
                    </a:p>
                  </a:txBody>
                  <a:tcPr/>
                </a:tc>
                <a:extLst>
                  <a:ext uri="{0D108BD9-81ED-4DB2-BD59-A6C34878D82A}">
                    <a16:rowId xmlns:a16="http://schemas.microsoft.com/office/drawing/2014/main" val="10001"/>
                  </a:ext>
                </a:extLst>
              </a:tr>
              <a:tr h="495300">
                <a:tc>
                  <a:txBody>
                    <a:bodyPr/>
                    <a:lstStyle/>
                    <a:p>
                      <a:pPr algn="ctr"/>
                      <a:r>
                        <a:rPr lang="en-US" i="1" dirty="0" smtClean="0">
                          <a:solidFill>
                            <a:srgbClr val="002060"/>
                          </a:solidFill>
                        </a:rPr>
                        <a:t>BC </a:t>
                      </a:r>
                      <a:endParaRPr lang="en-US" i="1" dirty="0">
                        <a:solidFill>
                          <a:srgbClr val="002060"/>
                        </a:solidFill>
                      </a:endParaRPr>
                    </a:p>
                  </a:txBody>
                  <a:tcPr/>
                </a:tc>
                <a:tc>
                  <a:txBody>
                    <a:bodyPr/>
                    <a:lstStyle/>
                    <a:p>
                      <a:pPr algn="ctr"/>
                      <a:r>
                        <a:rPr lang="en-US" dirty="0" smtClean="0">
                          <a:solidFill>
                            <a:srgbClr val="002060"/>
                          </a:solidFill>
                        </a:rPr>
                        <a:t>1.8</a:t>
                      </a:r>
                      <a:endParaRPr lang="en-US" dirty="0">
                        <a:solidFill>
                          <a:srgbClr val="002060"/>
                        </a:solidFill>
                      </a:endParaRPr>
                    </a:p>
                  </a:txBody>
                  <a:tcPr/>
                </a:tc>
                <a:tc>
                  <a:txBody>
                    <a:bodyPr/>
                    <a:lstStyle/>
                    <a:p>
                      <a:pPr algn="ctr"/>
                      <a:r>
                        <a:rPr lang="en-US" dirty="0" smtClean="0">
                          <a:solidFill>
                            <a:srgbClr val="002060"/>
                          </a:solidFill>
                        </a:rPr>
                        <a:t>0.0</a:t>
                      </a:r>
                      <a:endParaRPr lang="en-US" dirty="0">
                        <a:solidFill>
                          <a:srgbClr val="002060"/>
                        </a:solidFill>
                      </a:endParaRPr>
                    </a:p>
                  </a:txBody>
                  <a:tcPr/>
                </a:tc>
                <a:tc>
                  <a:txBody>
                    <a:bodyPr/>
                    <a:lstStyle/>
                    <a:p>
                      <a:pPr algn="ctr"/>
                      <a:r>
                        <a:rPr lang="en-US" dirty="0" smtClean="0">
                          <a:solidFill>
                            <a:srgbClr val="C00000"/>
                          </a:solidFill>
                        </a:rPr>
                        <a:t>-</a:t>
                      </a:r>
                      <a:endParaRPr lang="en-US" dirty="0">
                        <a:solidFill>
                          <a:srgbClr val="C00000"/>
                        </a:solidFill>
                      </a:endParaRPr>
                    </a:p>
                  </a:txBody>
                  <a:tcPr/>
                </a:tc>
                <a:extLst>
                  <a:ext uri="{0D108BD9-81ED-4DB2-BD59-A6C34878D82A}">
                    <a16:rowId xmlns:a16="http://schemas.microsoft.com/office/drawing/2014/main" val="10002"/>
                  </a:ext>
                </a:extLst>
              </a:tr>
              <a:tr h="495300">
                <a:tc>
                  <a:txBody>
                    <a:bodyPr/>
                    <a:lstStyle/>
                    <a:p>
                      <a:pPr algn="ctr"/>
                      <a:r>
                        <a:rPr lang="en-US" i="1" dirty="0" smtClean="0">
                          <a:solidFill>
                            <a:srgbClr val="002060"/>
                          </a:solidFill>
                        </a:rPr>
                        <a:t>CD</a:t>
                      </a:r>
                      <a:endParaRPr lang="en-US" i="1" dirty="0">
                        <a:solidFill>
                          <a:srgbClr val="002060"/>
                        </a:solidFill>
                      </a:endParaRPr>
                    </a:p>
                  </a:txBody>
                  <a:tcPr/>
                </a:tc>
                <a:tc>
                  <a:txBody>
                    <a:bodyPr/>
                    <a:lstStyle/>
                    <a:p>
                      <a:pPr algn="ctr"/>
                      <a:r>
                        <a:rPr lang="en-US" dirty="0" smtClean="0">
                          <a:solidFill>
                            <a:srgbClr val="002060"/>
                          </a:solidFill>
                        </a:rPr>
                        <a:t>2.4</a:t>
                      </a:r>
                      <a:endParaRPr lang="en-US" dirty="0">
                        <a:solidFill>
                          <a:srgbClr val="002060"/>
                        </a:solidFill>
                      </a:endParaRPr>
                    </a:p>
                  </a:txBody>
                  <a:tcPr/>
                </a:tc>
                <a:tc>
                  <a:txBody>
                    <a:bodyPr/>
                    <a:lstStyle/>
                    <a:p>
                      <a:pPr algn="ctr"/>
                      <a:r>
                        <a:rPr lang="en-US" dirty="0" smtClean="0">
                          <a:solidFill>
                            <a:srgbClr val="002060"/>
                          </a:solidFill>
                        </a:rPr>
                        <a:t>2.0</a:t>
                      </a: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Tension</a:t>
                      </a:r>
                    </a:p>
                  </a:txBody>
                  <a:tcPr/>
                </a:tc>
                <a:extLst>
                  <a:ext uri="{0D108BD9-81ED-4DB2-BD59-A6C34878D82A}">
                    <a16:rowId xmlns:a16="http://schemas.microsoft.com/office/drawing/2014/main" val="10003"/>
                  </a:ext>
                </a:extLst>
              </a:tr>
              <a:tr h="495300">
                <a:tc>
                  <a:txBody>
                    <a:bodyPr/>
                    <a:lstStyle/>
                    <a:p>
                      <a:pPr algn="ctr"/>
                      <a:r>
                        <a:rPr lang="en-US" i="1" dirty="0" smtClean="0">
                          <a:solidFill>
                            <a:srgbClr val="002060"/>
                          </a:solidFill>
                        </a:rPr>
                        <a:t>DA</a:t>
                      </a:r>
                      <a:endParaRPr lang="en-US" i="1" dirty="0">
                        <a:solidFill>
                          <a:srgbClr val="002060"/>
                        </a:solidFill>
                      </a:endParaRPr>
                    </a:p>
                  </a:txBody>
                  <a:tcPr/>
                </a:tc>
                <a:tc>
                  <a:txBody>
                    <a:bodyPr/>
                    <a:lstStyle/>
                    <a:p>
                      <a:pPr algn="ctr"/>
                      <a:r>
                        <a:rPr lang="en-US" dirty="0" smtClean="0">
                          <a:solidFill>
                            <a:srgbClr val="002060"/>
                          </a:solidFill>
                        </a:rPr>
                        <a:t>1.8</a:t>
                      </a:r>
                      <a:endParaRPr lang="en-US" dirty="0">
                        <a:solidFill>
                          <a:srgbClr val="002060"/>
                        </a:solidFill>
                      </a:endParaRPr>
                    </a:p>
                  </a:txBody>
                  <a:tcPr/>
                </a:tc>
                <a:tc>
                  <a:txBody>
                    <a:bodyPr/>
                    <a:lstStyle/>
                    <a:p>
                      <a:pPr algn="ctr"/>
                      <a:r>
                        <a:rPr lang="en-US" dirty="0" smtClean="0">
                          <a:solidFill>
                            <a:srgbClr val="002060"/>
                          </a:solidFill>
                        </a:rPr>
                        <a:t>1.5</a:t>
                      </a: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Tension</a:t>
                      </a:r>
                    </a:p>
                  </a:txBody>
                  <a:tcPr/>
                </a:tc>
                <a:extLst>
                  <a:ext uri="{0D108BD9-81ED-4DB2-BD59-A6C34878D82A}">
                    <a16:rowId xmlns:a16="http://schemas.microsoft.com/office/drawing/2014/main" val="10004"/>
                  </a:ext>
                </a:extLst>
              </a:tr>
              <a:tr h="495300">
                <a:tc>
                  <a:txBody>
                    <a:bodyPr/>
                    <a:lstStyle/>
                    <a:p>
                      <a:pPr algn="ctr"/>
                      <a:r>
                        <a:rPr lang="en-US" i="1" dirty="0" smtClean="0">
                          <a:solidFill>
                            <a:srgbClr val="002060"/>
                          </a:solidFill>
                        </a:rPr>
                        <a:t>BD</a:t>
                      </a:r>
                      <a:endParaRPr lang="en-US" i="1" dirty="0">
                        <a:solidFill>
                          <a:srgbClr val="002060"/>
                        </a:solidFill>
                      </a:endParaRPr>
                    </a:p>
                  </a:txBody>
                  <a:tcPr/>
                </a:tc>
                <a:tc>
                  <a:txBody>
                    <a:bodyPr/>
                    <a:lstStyle/>
                    <a:p>
                      <a:pPr algn="ctr"/>
                      <a:r>
                        <a:rPr lang="en-US" dirty="0" smtClean="0">
                          <a:solidFill>
                            <a:srgbClr val="002060"/>
                          </a:solidFill>
                        </a:rPr>
                        <a:t>3.0</a:t>
                      </a:r>
                      <a:endParaRPr lang="en-US" dirty="0">
                        <a:solidFill>
                          <a:srgbClr val="002060"/>
                        </a:solidFill>
                      </a:endParaRPr>
                    </a:p>
                  </a:txBody>
                  <a:tcPr/>
                </a:tc>
                <a:tc>
                  <a:txBody>
                    <a:bodyPr/>
                    <a:lstStyle/>
                    <a:p>
                      <a:pPr algn="ctr"/>
                      <a:r>
                        <a:rPr lang="en-US" dirty="0" smtClean="0">
                          <a:solidFill>
                            <a:srgbClr val="002060"/>
                          </a:solidFill>
                        </a:rPr>
                        <a:t>-2.5</a:t>
                      </a: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Compression</a:t>
                      </a:r>
                    </a:p>
                    <a:p>
                      <a:pPr algn="ctr"/>
                      <a:endParaRPr lang="en-US" dirty="0">
                        <a:solidFill>
                          <a:srgbClr val="C0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798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775</Words>
  <Application>Microsoft Office PowerPoint</Application>
  <PresentationFormat>On-screen Show (4:3)</PresentationFormat>
  <Paragraphs>154</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Agency FB</vt:lpstr>
      <vt:lpstr>Arial</vt:lpstr>
      <vt:lpstr>Calibri</vt:lpstr>
      <vt:lpstr>Times</vt:lpstr>
      <vt:lpstr>Times New Roman</vt:lpstr>
      <vt:lpstr>Office Theme</vt:lpstr>
      <vt:lpstr>Equation</vt:lpstr>
      <vt:lpstr>Analysis of truss-Method of Joint </vt:lpstr>
      <vt:lpstr>Methods of Analysis</vt:lpstr>
      <vt:lpstr>Problem -1</vt:lpstr>
      <vt:lpstr>Support Reactions</vt:lpstr>
      <vt:lpstr>Calculation of the Member forces</vt:lpstr>
      <vt:lpstr>Calculation of the Member forces</vt:lpstr>
      <vt:lpstr>Calculation of the Member forces</vt:lpstr>
      <vt:lpstr>Calculation of the Member forces</vt:lpstr>
      <vt:lpstr>Member forces</vt:lpstr>
      <vt:lpstr>Example 1: Method of Joints – Plane Truss  </vt:lpstr>
      <vt:lpstr>Example 1 (continued):</vt:lpstr>
      <vt:lpstr>Example 1 (continued):</vt:lpstr>
      <vt:lpstr>Example 1 (continued):</vt:lpstr>
      <vt:lpstr>Zero Force Members</vt:lpstr>
      <vt:lpstr>Zero Force Members (Contd.)</vt:lpstr>
      <vt:lpstr>Zero Force Members (Contd.)</vt:lpstr>
      <vt:lpstr>Zero-Force Members</vt:lpstr>
      <vt:lpstr>Problem-2</vt:lpstr>
      <vt:lpstr>Problem-3</vt:lpstr>
      <vt:lpstr>Solution</vt:lpstr>
      <vt:lpstr>Example 2: Zero-Force Members  </vt:lpstr>
      <vt:lpstr>Example 3: Zero-Force Members </vt:lpstr>
      <vt:lpstr>Example 4: Zero-Force Members </vt:lpstr>
      <vt:lpstr>Example 5: Zero-Force Members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truss-Method of Joint</dc:title>
  <dc:creator>Fahad Alrshoudi</dc:creator>
  <cp:lastModifiedBy>user</cp:lastModifiedBy>
  <cp:revision>7</cp:revision>
  <dcterms:created xsi:type="dcterms:W3CDTF">2016-02-22T08:39:25Z</dcterms:created>
  <dcterms:modified xsi:type="dcterms:W3CDTF">2016-07-18T20:55:28Z</dcterms:modified>
</cp:coreProperties>
</file>