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6" r:id="rId8"/>
    <p:sldId id="274" r:id="rId9"/>
    <p:sldId id="261" r:id="rId10"/>
    <p:sldId id="262" r:id="rId11"/>
    <p:sldId id="269" r:id="rId12"/>
    <p:sldId id="263" r:id="rId13"/>
    <p:sldId id="267" r:id="rId14"/>
    <p:sldId id="268" r:id="rId15"/>
    <p:sldId id="270" r:id="rId16"/>
    <p:sldId id="264" r:id="rId17"/>
    <p:sldId id="265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0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2416-5EEE-5C46-998A-83937B752E9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D43C-BF3F-F948-9BE7-6D04EE0C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G:\digital_content\chapt06\photo_library\color_photo_library\06_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1" y="680970"/>
            <a:ext cx="7766050" cy="54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92573"/>
            <a:ext cx="7772400" cy="147002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Structures-Trusses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1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9933"/>
                </a:solidFill>
                <a:latin typeface="Arial" charset="0"/>
              </a:rPr>
              <a:t>6 - </a:t>
            </a:r>
            <a:fld id="{F988F727-A2B7-4C49-8B14-EE2FF379C645}" type="slidenum">
              <a:rPr lang="en-US" sz="1200">
                <a:solidFill>
                  <a:srgbClr val="FF9933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93"/>
            <a:ext cx="8229600" cy="723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Examples of Trusses</a:t>
            </a: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6689725" y="2997200"/>
            <a:ext cx="226536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/>
              <a:t>The roof truss shown is formed by two </a:t>
            </a:r>
            <a:r>
              <a:rPr lang="en-US" u="sng"/>
              <a:t>planar trusses</a:t>
            </a:r>
            <a:r>
              <a:rPr lang="en-US"/>
              <a:t> connected by a series of purlins.</a:t>
            </a:r>
          </a:p>
        </p:txBody>
      </p:sp>
      <p:pic>
        <p:nvPicPr>
          <p:cNvPr id="11269" name="Picture 10" descr="C:\jobs\ph006\ch06\tif\Aaburfr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9"/>
          <a:stretch>
            <a:fillRect/>
          </a:stretch>
        </p:blipFill>
        <p:spPr bwMode="auto">
          <a:xfrm>
            <a:off x="363538" y="3832225"/>
            <a:ext cx="63404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C:\jobs\ph006\ch06\tif\Aaburfs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5"/>
          <a:stretch>
            <a:fillRect/>
          </a:stretch>
        </p:blipFill>
        <p:spPr bwMode="auto">
          <a:xfrm>
            <a:off x="384175" y="998538"/>
            <a:ext cx="604043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9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wooden Roof Truss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58000" cy="4581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53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6 - </a:t>
            </a:r>
            <a:fld id="{5CF69364-4E2C-FF40-B56A-7BFD05FFDBAE}" type="slidenum">
              <a:rPr lang="x-none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12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78"/>
            <a:ext cx="8229600" cy="776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Examples of Trusses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50913" y="5867400"/>
            <a:ext cx="72644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1800">
                <a:solidFill>
                  <a:schemeClr val="tx2"/>
                </a:solidFill>
              </a:rPr>
              <a:t>Since roof trusses, such as those shown, require support only at their ends, </a:t>
            </a:r>
            <a:endParaRPr lang="tr-TR" sz="180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1800">
                <a:solidFill>
                  <a:schemeClr val="tx2"/>
                </a:solidFill>
              </a:rPr>
              <a:t>it is possible to construct buildings with large unobstructed floor areas.</a:t>
            </a:r>
            <a:endParaRPr lang="en-US" sz="1800" u="sng">
              <a:solidFill>
                <a:schemeClr val="tx2"/>
              </a:solidFill>
            </a:endParaRPr>
          </a:p>
        </p:txBody>
      </p:sp>
      <p:pic>
        <p:nvPicPr>
          <p:cNvPr id="12293" name="Picture 7" descr="G:\digital_content\chapt06\photo_library\color_photo_library\06_03_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050925"/>
            <a:ext cx="8505825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8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Bridge Truss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16675" cy="4808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28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railway Bridge Truss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858000" cy="4570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47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Space truss (towers)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873466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22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9933"/>
                </a:solidFill>
                <a:latin typeface="Arial" charset="0"/>
              </a:rPr>
              <a:t>6 - </a:t>
            </a:r>
            <a:fld id="{722E9CB1-7865-4E41-BE60-F80CB6C75945}" type="slidenum">
              <a:rPr lang="en-US" sz="1200">
                <a:solidFill>
                  <a:srgbClr val="FF9933"/>
                </a:solidFill>
                <a:latin typeface="Arial" charset="0"/>
              </a:rPr>
              <a:pPr eaLnBrk="1" hangingPunct="1"/>
              <a:t>16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2183"/>
            <a:ext cx="8229600" cy="99461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Simple Trusses</a:t>
            </a:r>
          </a:p>
        </p:txBody>
      </p:sp>
      <p:grpSp>
        <p:nvGrpSpPr>
          <p:cNvPr id="13316" name="Group 1034"/>
          <p:cNvGrpSpPr>
            <a:grpSpLocks/>
          </p:cNvGrpSpPr>
          <p:nvPr/>
        </p:nvGrpSpPr>
        <p:grpSpPr bwMode="auto">
          <a:xfrm>
            <a:off x="457200" y="1066800"/>
            <a:ext cx="8458200" cy="2054225"/>
            <a:chOff x="288" y="672"/>
            <a:chExt cx="5328" cy="1248"/>
          </a:xfrm>
        </p:grpSpPr>
        <p:pic>
          <p:nvPicPr>
            <p:cNvPr id="13328" name="Picture 1027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68"/>
              <a:ext cx="1248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1028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672"/>
              <a:ext cx="1153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Text Box 1031"/>
            <p:cNvSpPr txBox="1">
              <a:spLocks noChangeArrowheads="1"/>
            </p:cNvSpPr>
            <p:nvPr/>
          </p:nvSpPr>
          <p:spPr bwMode="auto">
            <a:xfrm>
              <a:off x="2880" y="864"/>
              <a:ext cx="27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A </a:t>
              </a:r>
              <a:r>
                <a:rPr lang="en-US" i="1"/>
                <a:t>rigid truss</a:t>
              </a:r>
              <a:r>
                <a:rPr lang="en-US"/>
                <a:t> will not collapse under the application of a load.</a:t>
              </a:r>
            </a:p>
          </p:txBody>
        </p:sp>
      </p:grp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990600" y="2362200"/>
            <a:ext cx="8001000" cy="4051300"/>
            <a:chOff x="624" y="1488"/>
            <a:chExt cx="5040" cy="2552"/>
          </a:xfrm>
        </p:grpSpPr>
        <p:pic>
          <p:nvPicPr>
            <p:cNvPr id="13325" name="Picture 1029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68"/>
              <a:ext cx="1440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Picture 1030" descr="C:\DOCUME~1\WALTOL~1\LOCALS~1\Temp\\msotw9_temp0.jpg"/>
            <p:cNvSpPr>
              <a:spLocks noChangeAspect="1" noChangeArrowheads="1"/>
            </p:cNvSpPr>
            <p:nvPr/>
          </p:nvSpPr>
          <p:spPr bwMode="auto">
            <a:xfrm>
              <a:off x="624" y="2809"/>
              <a:ext cx="1488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1032"/>
            <p:cNvSpPr txBox="1">
              <a:spLocks noChangeArrowheads="1"/>
            </p:cNvSpPr>
            <p:nvPr/>
          </p:nvSpPr>
          <p:spPr bwMode="auto">
            <a:xfrm>
              <a:off x="2880" y="1488"/>
              <a:ext cx="27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dirty="0"/>
                <a:t>A </a:t>
              </a:r>
              <a:r>
                <a:rPr lang="en-US" i="1" dirty="0"/>
                <a:t>simple truss</a:t>
              </a:r>
              <a:r>
                <a:rPr lang="en-US" dirty="0"/>
                <a:t> is constructed by successively adding two members and one connection to the basic triangular truss.</a:t>
              </a:r>
            </a:p>
          </p:txBody>
        </p:sp>
      </p:grpSp>
      <p:sp>
        <p:nvSpPr>
          <p:cNvPr id="24585" name="Text Box 1033"/>
          <p:cNvSpPr txBox="1">
            <a:spLocks noChangeArrowheads="1"/>
          </p:cNvSpPr>
          <p:nvPr/>
        </p:nvSpPr>
        <p:spPr bwMode="auto">
          <a:xfrm>
            <a:off x="4572000" y="3962400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In a simple truss,  </a:t>
            </a:r>
            <a:r>
              <a:rPr lang="en-US" i="1"/>
              <a:t>m</a:t>
            </a:r>
            <a:r>
              <a:rPr lang="en-US"/>
              <a:t> = 2</a:t>
            </a:r>
            <a:r>
              <a:rPr lang="en-US" i="1"/>
              <a:t>n</a:t>
            </a:r>
            <a:r>
              <a:rPr lang="en-US"/>
              <a:t> - 3  where </a:t>
            </a:r>
            <a:r>
              <a:rPr lang="en-US" i="1"/>
              <a:t>m</a:t>
            </a:r>
            <a:r>
              <a:rPr lang="en-US"/>
              <a:t> is the total number of members and </a:t>
            </a:r>
            <a:r>
              <a:rPr lang="en-US" i="1"/>
              <a:t>n</a:t>
            </a:r>
            <a:r>
              <a:rPr lang="en-US"/>
              <a:t> is the </a:t>
            </a:r>
            <a:r>
              <a:rPr lang="tr-TR"/>
              <a:t>total </a:t>
            </a:r>
            <a:r>
              <a:rPr lang="en-US"/>
              <a:t>number of joints.</a:t>
            </a:r>
          </a:p>
        </p:txBody>
      </p: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3309938" y="3005138"/>
            <a:ext cx="406400" cy="130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871538" y="4427538"/>
            <a:ext cx="2597150" cy="1958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3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Analysis of Simple Trusses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  <a:p>
            <a:r>
              <a:rPr lang="en-US" dirty="0" smtClean="0"/>
              <a:t>All members are two force members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Weight of the member is small compared with the force it supports.</a:t>
            </a:r>
          </a:p>
          <a:p>
            <a:r>
              <a:rPr lang="en-US" dirty="0" smtClean="0"/>
              <a:t>The members are joined together by smooth pins.</a:t>
            </a:r>
          </a:p>
          <a:p>
            <a:r>
              <a:rPr lang="en-US" dirty="0" smtClean="0"/>
              <a:t>All external forces are applied at the pin connections </a:t>
            </a:r>
            <a:r>
              <a:rPr lang="en-US" dirty="0" smtClean="0">
                <a:solidFill>
                  <a:srgbClr val="002060"/>
                </a:solidFill>
              </a:rPr>
              <a:t>(e.g. in bridge trusses the deck is usually laid on cross beams which are supported at the joints)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2667000"/>
            <a:ext cx="3276600" cy="381000"/>
            <a:chOff x="664030" y="2819400"/>
            <a:chExt cx="3276600" cy="381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295400" y="2971800"/>
              <a:ext cx="205740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352800" y="29718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990600" y="29718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35830" y="28194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030" y="28194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2667000"/>
            <a:ext cx="3276600" cy="381000"/>
            <a:chOff x="2133600" y="3581400"/>
            <a:chExt cx="3276600" cy="381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64970" y="3733800"/>
              <a:ext cx="2057400" cy="1588"/>
            </a:xfrm>
            <a:prstGeom prst="line">
              <a:avLst/>
            </a:prstGeom>
            <a:ln w="571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822370" y="37338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H="1">
              <a:off x="2460170" y="37338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05400" y="35814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33600" y="35814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6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l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8" r="-16678"/>
          <a:stretch>
            <a:fillRect/>
          </a:stretch>
        </p:blipFill>
        <p:spPr>
          <a:xfrm>
            <a:off x="-89556" y="114300"/>
            <a:ext cx="10241182" cy="6567854"/>
          </a:xfrm>
        </p:spPr>
      </p:pic>
    </p:spTree>
    <p:extLst>
      <p:ext uri="{BB962C8B-B14F-4D97-AF65-F5344CB8AC3E}">
        <p14:creationId xmlns:p14="http://schemas.microsoft.com/office/powerpoint/2010/main" val="33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0" r="-15160"/>
          <a:stretch>
            <a:fillRect/>
          </a:stretch>
        </p:blipFill>
        <p:spPr>
          <a:xfrm>
            <a:off x="-312904" y="184637"/>
            <a:ext cx="9676712" cy="6637167"/>
          </a:xfrm>
        </p:spPr>
      </p:pic>
    </p:spTree>
    <p:extLst>
      <p:ext uri="{BB962C8B-B14F-4D97-AF65-F5344CB8AC3E}">
        <p14:creationId xmlns:p14="http://schemas.microsoft.com/office/powerpoint/2010/main" val="31057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introduce a truss-structure system</a:t>
            </a:r>
          </a:p>
          <a:p>
            <a:r>
              <a:rPr lang="en-US" dirty="0" smtClean="0"/>
              <a:t>To define truss</a:t>
            </a:r>
          </a:p>
          <a:p>
            <a:r>
              <a:rPr lang="en-US" dirty="0" smtClean="0"/>
              <a:t>To demonstrate the types of trusses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4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9933"/>
                </a:solidFill>
                <a:latin typeface="Arial" charset="0"/>
              </a:rPr>
              <a:t>6 - </a:t>
            </a:r>
            <a:fld id="{298FF15E-966A-3749-B5AF-E19CF1A49495}" type="slidenum">
              <a:rPr lang="en-US" sz="1200">
                <a:solidFill>
                  <a:srgbClr val="FF9933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10425"/>
            <a:ext cx="7824787" cy="6625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Introduction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043238" y="1066800"/>
            <a:ext cx="59483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For the equilibrium of structures </a:t>
            </a:r>
            <a:r>
              <a:rPr lang="tr-TR" sz="1800"/>
              <a:t>which are </a:t>
            </a:r>
            <a:r>
              <a:rPr lang="en-US" sz="1800"/>
              <a:t>made </a:t>
            </a:r>
            <a:r>
              <a:rPr lang="tr-TR" sz="1800"/>
              <a:t>up </a:t>
            </a:r>
            <a:r>
              <a:rPr lang="en-US" sz="1800"/>
              <a:t>of several connected parts, the </a:t>
            </a:r>
            <a:r>
              <a:rPr lang="en-US" sz="1800" i="1"/>
              <a:t>internal forces</a:t>
            </a:r>
            <a:r>
              <a:rPr lang="en-US" sz="1800"/>
              <a:t> as well the </a:t>
            </a:r>
            <a:r>
              <a:rPr lang="en-US" sz="1800" i="1"/>
              <a:t>external forces</a:t>
            </a:r>
            <a:r>
              <a:rPr lang="en-US" sz="1800"/>
              <a:t> are considered.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59113" y="2209800"/>
            <a:ext cx="57800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In the interaction between connected parts, Newton’s 3</a:t>
            </a:r>
            <a:r>
              <a:rPr lang="en-US" sz="1800" baseline="30000"/>
              <a:t>rd</a:t>
            </a:r>
            <a:r>
              <a:rPr lang="en-US" sz="1800"/>
              <a:t> Law states that the </a:t>
            </a:r>
            <a:r>
              <a:rPr lang="en-US" sz="1800" i="1"/>
              <a:t>forces of action and reaction</a:t>
            </a:r>
            <a:r>
              <a:rPr lang="en-US" sz="1800"/>
              <a:t> between bodies in contact have the same magnitude, same line of action but opposite sense.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87688" y="3657600"/>
            <a:ext cx="59610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2625" indent="-334963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Three categories of engineering structures are considered:</a:t>
            </a:r>
          </a:p>
          <a:p>
            <a:pPr lvl="1">
              <a:spcBef>
                <a:spcPct val="20000"/>
              </a:spcBef>
              <a:buFontTx/>
              <a:buAutoNum type="alphaLcParenR"/>
            </a:pPr>
            <a:r>
              <a:rPr lang="en-US" sz="1800" b="1" i="1" u="sng">
                <a:solidFill>
                  <a:srgbClr val="FF3300"/>
                </a:solidFill>
              </a:rPr>
              <a:t>Trusses</a:t>
            </a:r>
            <a:r>
              <a:rPr lang="en-US" sz="1800" b="1" u="sng">
                <a:solidFill>
                  <a:srgbClr val="FF3300"/>
                </a:solidFill>
              </a:rPr>
              <a:t>:</a:t>
            </a:r>
            <a:r>
              <a:rPr lang="en-US" sz="1800"/>
              <a:t>  formed from </a:t>
            </a:r>
            <a:r>
              <a:rPr lang="en-US" sz="1800" i="1"/>
              <a:t>two-force members</a:t>
            </a:r>
            <a:r>
              <a:rPr lang="en-US" sz="1800"/>
              <a:t>, i.e., straight members with end point connections</a:t>
            </a:r>
            <a:r>
              <a:rPr lang="tr-TR" sz="1800"/>
              <a:t>.</a:t>
            </a:r>
          </a:p>
          <a:p>
            <a:pPr lvl="1">
              <a:spcBef>
                <a:spcPct val="20000"/>
              </a:spcBef>
              <a:buFontTx/>
              <a:buAutoNum type="alphaLcParenR"/>
            </a:pPr>
            <a:r>
              <a:rPr lang="en-US" sz="1800" b="1" i="1" u="sng">
                <a:solidFill>
                  <a:srgbClr val="FF3300"/>
                </a:solidFill>
              </a:rPr>
              <a:t>Frames</a:t>
            </a:r>
            <a:r>
              <a:rPr lang="en-US" sz="1800" b="1" u="sng">
                <a:solidFill>
                  <a:srgbClr val="FF3300"/>
                </a:solidFill>
              </a:rPr>
              <a:t>:</a:t>
            </a:r>
            <a:r>
              <a:rPr lang="en-US" sz="1800"/>
              <a:t>  contain at least one multi-force member, i.e., member acted upon by 3 or more forces.</a:t>
            </a:r>
          </a:p>
          <a:p>
            <a:pPr lvl="1">
              <a:spcBef>
                <a:spcPct val="20000"/>
              </a:spcBef>
              <a:buFontTx/>
              <a:buAutoNum type="alphaLcParenR"/>
            </a:pPr>
            <a:r>
              <a:rPr lang="en-US" sz="1800" b="1" i="1" u="sng">
                <a:solidFill>
                  <a:srgbClr val="FF3300"/>
                </a:solidFill>
              </a:rPr>
              <a:t>Machines</a:t>
            </a:r>
            <a:r>
              <a:rPr lang="en-US" sz="1800" b="1" u="sng">
                <a:solidFill>
                  <a:srgbClr val="FF3300"/>
                </a:solidFill>
              </a:rPr>
              <a:t>:</a:t>
            </a:r>
            <a:r>
              <a:rPr lang="en-US" sz="1800"/>
              <a:t>  structures containing moving parts designed to transmit and modify forces.</a:t>
            </a: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51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44588"/>
            <a:ext cx="27622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530600"/>
            <a:ext cx="27987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8"/>
          <p:cNvSpPr>
            <a:spLocks noChangeArrowheads="1"/>
          </p:cNvSpPr>
          <p:nvPr/>
        </p:nvSpPr>
        <p:spPr bwMode="auto">
          <a:xfrm>
            <a:off x="392113" y="5545138"/>
            <a:ext cx="217487" cy="217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336550" y="5473700"/>
            <a:ext cx="56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Ay</a:t>
            </a:r>
          </a:p>
        </p:txBody>
      </p:sp>
      <p:sp>
        <p:nvSpPr>
          <p:cNvPr id="5135" name="Text Box 20"/>
          <p:cNvSpPr txBox="1">
            <a:spLocks noChangeArrowheads="1"/>
          </p:cNvSpPr>
          <p:nvPr/>
        </p:nvSpPr>
        <p:spPr bwMode="auto">
          <a:xfrm>
            <a:off x="449263" y="6053138"/>
            <a:ext cx="261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/>
              <a:t>∑F</a:t>
            </a:r>
            <a:r>
              <a:rPr lang="en-US" baseline="-25000"/>
              <a:t>x</a:t>
            </a:r>
            <a:r>
              <a:rPr lang="tr-TR"/>
              <a:t>=0:</a:t>
            </a:r>
            <a:r>
              <a:rPr lang="en-US"/>
              <a:t> R</a:t>
            </a:r>
            <a:r>
              <a:rPr lang="en-US" baseline="-25000"/>
              <a:t>Ax</a:t>
            </a:r>
            <a:r>
              <a:rPr lang="en-US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14733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9933"/>
                </a:solidFill>
                <a:latin typeface="Arial" charset="0"/>
              </a:rPr>
              <a:t>6 - </a:t>
            </a:r>
            <a:fld id="{6139209D-58CD-BD41-BA12-CE3AC989A98D}" type="slidenum">
              <a:rPr lang="en-US" sz="1200">
                <a:solidFill>
                  <a:srgbClr val="FF9933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5803"/>
            <a:ext cx="8229600" cy="62718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Definition of a Truss</a:t>
            </a:r>
          </a:p>
        </p:txBody>
      </p:sp>
      <p:pic>
        <p:nvPicPr>
          <p:cNvPr id="6148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25908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2438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DOCUME~1\WALTOL~1\LOCALS~1\Temp\\msotw9_tem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057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276600" y="1143000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A truss consists of straight members connected at joints.  No member is continuous through a joint.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76600" y="3632200"/>
            <a:ext cx="579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Bolted or welded connections are assumed to be pinned together.  Forces acting at the member ends reduce to a single force and no </a:t>
            </a:r>
            <a:r>
              <a:rPr lang="tr-TR"/>
              <a:t>moment</a:t>
            </a:r>
            <a:r>
              <a:rPr lang="en-US"/>
              <a:t>.  Only </a:t>
            </a:r>
            <a:r>
              <a:rPr lang="en-US" i="1"/>
              <a:t>two-force members</a:t>
            </a:r>
            <a:r>
              <a:rPr lang="en-US"/>
              <a:t> are considered.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76600" y="2082800"/>
            <a:ext cx="571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Most structures are made </a:t>
            </a:r>
            <a:r>
              <a:rPr lang="tr-TR"/>
              <a:t>up </a:t>
            </a:r>
            <a:r>
              <a:rPr lang="en-US"/>
              <a:t>of several trusses joined together to form a space framework.  Each truss carries those loads which act in its plane and may be treated as a two-dimensional structure.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76600" y="5181600"/>
            <a:ext cx="563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When forces tend to pull the member apart, it is in </a:t>
            </a:r>
            <a:r>
              <a:rPr lang="en-US" b="1" i="1"/>
              <a:t>tension</a:t>
            </a:r>
            <a:r>
              <a:rPr lang="en-US"/>
              <a:t>.  When the forces tend to compress the member, it is in </a:t>
            </a:r>
            <a:r>
              <a:rPr lang="en-US" b="1" i="1"/>
              <a:t>compression</a:t>
            </a:r>
            <a:r>
              <a:rPr lang="en-US"/>
              <a:t>.</a:t>
            </a:r>
          </a:p>
        </p:txBody>
      </p:sp>
      <p:sp>
        <p:nvSpPr>
          <p:cNvPr id="11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1684338" y="2525713"/>
            <a:ext cx="319087" cy="115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1930400" y="6096000"/>
            <a:ext cx="188913" cy="188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8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6 - </a:t>
            </a:r>
            <a:fld id="{AF7362C0-6927-124B-AE0A-C46081D46EF6}" type="slidenum">
              <a:rPr lang="x-none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5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93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Definition of a Truss</a:t>
            </a:r>
          </a:p>
        </p:txBody>
      </p:sp>
      <p:pic>
        <p:nvPicPr>
          <p:cNvPr id="7172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6465888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20713" y="4651375"/>
            <a:ext cx="705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Members of a truss are slender and not capable of supporting large lateral loads.  </a:t>
            </a:r>
            <a:r>
              <a:rPr lang="en-US" b="1" u="sng"/>
              <a:t>Loads must be applied at the joints of truss.</a:t>
            </a:r>
          </a:p>
        </p:txBody>
      </p:sp>
      <p:sp>
        <p:nvSpPr>
          <p:cNvPr id="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183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Definition of a Truss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163" y="990600"/>
            <a:ext cx="6229350" cy="2106613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089275"/>
            <a:ext cx="509587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5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8FF3EFA4-5A49-6046-B26D-159C363260C4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 eaLnBrk="1" hangingPunct="1"/>
              <a:t>6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Plane and Space Trusses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Plane Trusses: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Plane trusses are composed of members that lie in the same plane and are frequently used for bridge and roof support.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Space Trusses: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Space trusses are composed of members that extent in three dimensions and are suitable for derricks (a type of crane) and towers.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Truss Stability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013" y="1949554"/>
            <a:ext cx="2967038" cy="3810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071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9933"/>
                </a:solidFill>
                <a:latin typeface="Arial" charset="0"/>
              </a:rPr>
              <a:t>6 - </a:t>
            </a:r>
            <a:fld id="{14AD929F-A9FC-4747-AAB1-0FD12A7AA4AA}" type="slidenum">
              <a:rPr lang="en-US" sz="1200">
                <a:solidFill>
                  <a:srgbClr val="FF9933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45803"/>
            <a:ext cx="77597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charset="0"/>
              </a:rPr>
              <a:t>Types </a:t>
            </a:r>
            <a:r>
              <a:rPr lang="en-US" sz="3200" dirty="0">
                <a:latin typeface="Arial" charset="0"/>
              </a:rPr>
              <a:t>of a </a:t>
            </a:r>
            <a:r>
              <a:rPr lang="en-US" sz="3200" dirty="0" smtClean="0">
                <a:latin typeface="Arial" charset="0"/>
              </a:rPr>
              <a:t>Trusses</a:t>
            </a:r>
            <a:endParaRPr lang="en-US" sz="3200" dirty="0">
              <a:latin typeface="Arial" charset="0"/>
            </a:endParaRPr>
          </a:p>
        </p:txBody>
      </p:sp>
      <p:pic>
        <p:nvPicPr>
          <p:cNvPr id="9220" name="Picture 1029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7818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9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579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Office Theme</vt:lpstr>
      <vt:lpstr>Structures-Trusses</vt:lpstr>
      <vt:lpstr>Objectives</vt:lpstr>
      <vt:lpstr>Introduction</vt:lpstr>
      <vt:lpstr>Definition of a Truss</vt:lpstr>
      <vt:lpstr>Definition of a Truss</vt:lpstr>
      <vt:lpstr>Definition of a Truss</vt:lpstr>
      <vt:lpstr>Plane and Space Trusses</vt:lpstr>
      <vt:lpstr>Truss Stability</vt:lpstr>
      <vt:lpstr>Types of a Trusses</vt:lpstr>
      <vt:lpstr>Examples of Trusses</vt:lpstr>
      <vt:lpstr>A wooden Roof Truss</vt:lpstr>
      <vt:lpstr>Examples of Trusses</vt:lpstr>
      <vt:lpstr>A Bridge Truss</vt:lpstr>
      <vt:lpstr>A railway Bridge Truss</vt:lpstr>
      <vt:lpstr>Space truss (towers)</vt:lpstr>
      <vt:lpstr>Simple Trusses</vt:lpstr>
      <vt:lpstr>Analysis of Simple Trusses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Structures-Trusses</dc:title>
  <dc:creator>Fahad Alrshoudi</dc:creator>
  <cp:lastModifiedBy>user</cp:lastModifiedBy>
  <cp:revision>20</cp:revision>
  <dcterms:created xsi:type="dcterms:W3CDTF">2016-02-20T17:48:38Z</dcterms:created>
  <dcterms:modified xsi:type="dcterms:W3CDTF">2016-07-17T21:19:48Z</dcterms:modified>
</cp:coreProperties>
</file>