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Microsoft_Equation1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20" Type="http://schemas.openxmlformats.org/officeDocument/2006/relationships/image" Target="../media/image20.wmf"/><Relationship Id="rId21" Type="http://schemas.openxmlformats.org/officeDocument/2006/relationships/image" Target="../media/image21.wmf"/><Relationship Id="rId22" Type="http://schemas.openxmlformats.org/officeDocument/2006/relationships/image" Target="../media/image22.wmf"/><Relationship Id="rId10" Type="http://schemas.openxmlformats.org/officeDocument/2006/relationships/image" Target="../media/image10.wmf"/><Relationship Id="rId11" Type="http://schemas.openxmlformats.org/officeDocument/2006/relationships/image" Target="../media/image11.wmf"/><Relationship Id="rId12" Type="http://schemas.openxmlformats.org/officeDocument/2006/relationships/image" Target="../media/image12.wmf"/><Relationship Id="rId13" Type="http://schemas.openxmlformats.org/officeDocument/2006/relationships/image" Target="../media/image13.wmf"/><Relationship Id="rId14" Type="http://schemas.openxmlformats.org/officeDocument/2006/relationships/image" Target="../media/image14.wmf"/><Relationship Id="rId15" Type="http://schemas.openxmlformats.org/officeDocument/2006/relationships/image" Target="../media/image15.wmf"/><Relationship Id="rId16" Type="http://schemas.openxmlformats.org/officeDocument/2006/relationships/image" Target="../media/image16.wmf"/><Relationship Id="rId17" Type="http://schemas.openxmlformats.org/officeDocument/2006/relationships/image" Target="../media/image17.wmf"/><Relationship Id="rId18" Type="http://schemas.openxmlformats.org/officeDocument/2006/relationships/image" Target="../media/image18.wmf"/><Relationship Id="rId19" Type="http://schemas.openxmlformats.org/officeDocument/2006/relationships/image" Target="../media/image19.wmf"/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Relationship Id="rId2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Relationship Id="rId2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5.wmf"/><Relationship Id="rId1" Type="http://schemas.openxmlformats.org/officeDocument/2006/relationships/image" Target="../media/image73.wmf"/><Relationship Id="rId2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4" Type="http://schemas.openxmlformats.org/officeDocument/2006/relationships/image" Target="../media/image71.wmf"/><Relationship Id="rId1" Type="http://schemas.openxmlformats.org/officeDocument/2006/relationships/image" Target="../media/image76.wmf"/><Relationship Id="rId2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4" Type="http://schemas.openxmlformats.org/officeDocument/2006/relationships/image" Target="../media/image82.wmf"/><Relationship Id="rId5" Type="http://schemas.openxmlformats.org/officeDocument/2006/relationships/image" Target="../media/image83.wmf"/><Relationship Id="rId1" Type="http://schemas.openxmlformats.org/officeDocument/2006/relationships/image" Target="../media/image79.wmf"/><Relationship Id="rId2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4" Type="http://schemas.openxmlformats.org/officeDocument/2006/relationships/image" Target="../media/image81.wmf"/><Relationship Id="rId5" Type="http://schemas.openxmlformats.org/officeDocument/2006/relationships/image" Target="../media/image82.wmf"/><Relationship Id="rId6" Type="http://schemas.openxmlformats.org/officeDocument/2006/relationships/image" Target="../media/image83.wmf"/><Relationship Id="rId1" Type="http://schemas.openxmlformats.org/officeDocument/2006/relationships/image" Target="../media/image84.wmf"/><Relationship Id="rId2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wmf"/><Relationship Id="rId12" Type="http://schemas.openxmlformats.org/officeDocument/2006/relationships/image" Target="../media/image23.wmf"/><Relationship Id="rId13" Type="http://schemas.openxmlformats.org/officeDocument/2006/relationships/image" Target="../media/image24.wmf"/><Relationship Id="rId14" Type="http://schemas.openxmlformats.org/officeDocument/2006/relationships/image" Target="../media/image25.wmf"/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0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1" Type="http://schemas.openxmlformats.org/officeDocument/2006/relationships/image" Target="../media/image32.wmf"/><Relationship Id="rId2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3" Type="http://schemas.openxmlformats.org/officeDocument/2006/relationships/image" Target="../media/image47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Relationship Id="rId3" Type="http://schemas.openxmlformats.org/officeDocument/2006/relationships/image" Target="../media/image40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8.wmf"/><Relationship Id="rId12" Type="http://schemas.openxmlformats.org/officeDocument/2006/relationships/image" Target="../media/image59.wmf"/><Relationship Id="rId13" Type="http://schemas.openxmlformats.org/officeDocument/2006/relationships/image" Target="../media/image60.wmf"/><Relationship Id="rId14" Type="http://schemas.openxmlformats.org/officeDocument/2006/relationships/image" Target="../media/image61.wmf"/><Relationship Id="rId15" Type="http://schemas.openxmlformats.org/officeDocument/2006/relationships/image" Target="../media/image62.wmf"/><Relationship Id="rId1" Type="http://schemas.openxmlformats.org/officeDocument/2006/relationships/image" Target="../media/image48.wmf"/><Relationship Id="rId2" Type="http://schemas.openxmlformats.org/officeDocument/2006/relationships/image" Target="../media/image49.wmf"/><Relationship Id="rId3" Type="http://schemas.openxmlformats.org/officeDocument/2006/relationships/image" Target="../media/image50.wmf"/><Relationship Id="rId4" Type="http://schemas.openxmlformats.org/officeDocument/2006/relationships/image" Target="../media/image51.wmf"/><Relationship Id="rId5" Type="http://schemas.openxmlformats.org/officeDocument/2006/relationships/image" Target="../media/image52.wmf"/><Relationship Id="rId6" Type="http://schemas.openxmlformats.org/officeDocument/2006/relationships/image" Target="../media/image53.wmf"/><Relationship Id="rId7" Type="http://schemas.openxmlformats.org/officeDocument/2006/relationships/image" Target="../media/image54.wmf"/><Relationship Id="rId8" Type="http://schemas.openxmlformats.org/officeDocument/2006/relationships/image" Target="../media/image55.wmf"/><Relationship Id="rId9" Type="http://schemas.openxmlformats.org/officeDocument/2006/relationships/image" Target="../media/image56.emf"/><Relationship Id="rId10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Relationship Id="rId2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1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7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B02E-3A34-4C57-BF59-D7E036E1A20B}" type="datetimeFigureOut">
              <a:rPr lang="en-US" smtClean="0"/>
              <a:t>06/02/16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E87E-4B73-445D-8EB5-8BC57560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3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2.bin"/><Relationship Id="rId20" Type="http://schemas.openxmlformats.org/officeDocument/2006/relationships/image" Target="../media/image56.emf"/><Relationship Id="rId21" Type="http://schemas.openxmlformats.org/officeDocument/2006/relationships/oleObject" Target="../embeddings/oleObject67.bin"/><Relationship Id="rId22" Type="http://schemas.openxmlformats.org/officeDocument/2006/relationships/image" Target="../media/image57.wmf"/><Relationship Id="rId23" Type="http://schemas.openxmlformats.org/officeDocument/2006/relationships/oleObject" Target="../embeddings/oleObject68.bin"/><Relationship Id="rId24" Type="http://schemas.openxmlformats.org/officeDocument/2006/relationships/image" Target="../media/image58.wmf"/><Relationship Id="rId25" Type="http://schemas.openxmlformats.org/officeDocument/2006/relationships/oleObject" Target="../embeddings/oleObject69.bin"/><Relationship Id="rId26" Type="http://schemas.openxmlformats.org/officeDocument/2006/relationships/image" Target="../media/image59.wmf"/><Relationship Id="rId27" Type="http://schemas.openxmlformats.org/officeDocument/2006/relationships/oleObject" Target="../embeddings/oleObject70.bin"/><Relationship Id="rId28" Type="http://schemas.openxmlformats.org/officeDocument/2006/relationships/image" Target="../media/image60.wmf"/><Relationship Id="rId29" Type="http://schemas.openxmlformats.org/officeDocument/2006/relationships/oleObject" Target="../embeddings/oleObject71.bin"/><Relationship Id="rId30" Type="http://schemas.openxmlformats.org/officeDocument/2006/relationships/image" Target="../media/image61.wmf"/><Relationship Id="rId31" Type="http://schemas.openxmlformats.org/officeDocument/2006/relationships/oleObject" Target="../embeddings/oleObject72.bin"/><Relationship Id="rId32" Type="http://schemas.openxmlformats.org/officeDocument/2006/relationships/image" Target="../media/image62.wmf"/><Relationship Id="rId10" Type="http://schemas.openxmlformats.org/officeDocument/2006/relationships/image" Target="../media/image51.wmf"/><Relationship Id="rId11" Type="http://schemas.openxmlformats.org/officeDocument/2006/relationships/oleObject" Target="../embeddings/oleObject63.bin"/><Relationship Id="rId12" Type="http://schemas.openxmlformats.org/officeDocument/2006/relationships/image" Target="../media/image52.wmf"/><Relationship Id="rId13" Type="http://schemas.openxmlformats.org/officeDocument/2006/relationships/oleObject" Target="../embeddings/oleObject64.bin"/><Relationship Id="rId14" Type="http://schemas.openxmlformats.org/officeDocument/2006/relationships/image" Target="../media/image53.wmf"/><Relationship Id="rId15" Type="http://schemas.openxmlformats.org/officeDocument/2006/relationships/oleObject" Target="../embeddings/oleObject65.bin"/><Relationship Id="rId16" Type="http://schemas.openxmlformats.org/officeDocument/2006/relationships/image" Target="../media/image54.wmf"/><Relationship Id="rId17" Type="http://schemas.openxmlformats.org/officeDocument/2006/relationships/oleObject" Target="../embeddings/oleObject66.bin"/><Relationship Id="rId18" Type="http://schemas.openxmlformats.org/officeDocument/2006/relationships/image" Target="../media/image55.wmf"/><Relationship Id="rId19" Type="http://schemas.openxmlformats.org/officeDocument/2006/relationships/oleObject" Target="../embeddings/Microsoft_Equation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9.bin"/><Relationship Id="rId4" Type="http://schemas.openxmlformats.org/officeDocument/2006/relationships/image" Target="../media/image48.wmf"/><Relationship Id="rId5" Type="http://schemas.openxmlformats.org/officeDocument/2006/relationships/oleObject" Target="../embeddings/oleObject60.bin"/><Relationship Id="rId6" Type="http://schemas.openxmlformats.org/officeDocument/2006/relationships/image" Target="../media/image49.wmf"/><Relationship Id="rId7" Type="http://schemas.openxmlformats.org/officeDocument/2006/relationships/oleObject" Target="../embeddings/oleObject61.bin"/><Relationship Id="rId8" Type="http://schemas.openxmlformats.org/officeDocument/2006/relationships/image" Target="../media/image5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63.w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9.bin"/><Relationship Id="rId12" Type="http://schemas.openxmlformats.org/officeDocument/2006/relationships/image" Target="../media/image67.wmf"/><Relationship Id="rId13" Type="http://schemas.openxmlformats.org/officeDocument/2006/relationships/oleObject" Target="../embeddings/oleObject80.bin"/><Relationship Id="rId14" Type="http://schemas.openxmlformats.org/officeDocument/2006/relationships/image" Target="../media/image6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5.bin"/><Relationship Id="rId4" Type="http://schemas.openxmlformats.org/officeDocument/2006/relationships/image" Target="../media/image63.wmf"/><Relationship Id="rId5" Type="http://schemas.openxmlformats.org/officeDocument/2006/relationships/oleObject" Target="../embeddings/oleObject76.bin"/><Relationship Id="rId6" Type="http://schemas.openxmlformats.org/officeDocument/2006/relationships/image" Target="../media/image64.wmf"/><Relationship Id="rId7" Type="http://schemas.openxmlformats.org/officeDocument/2006/relationships/oleObject" Target="../embeddings/oleObject77.bin"/><Relationship Id="rId8" Type="http://schemas.openxmlformats.org/officeDocument/2006/relationships/image" Target="../media/image65.wmf"/><Relationship Id="rId9" Type="http://schemas.openxmlformats.org/officeDocument/2006/relationships/oleObject" Target="../embeddings/oleObject78.bin"/><Relationship Id="rId10" Type="http://schemas.openxmlformats.org/officeDocument/2006/relationships/image" Target="../media/image6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4" Type="http://schemas.openxmlformats.org/officeDocument/2006/relationships/image" Target="../media/image69.wmf"/><Relationship Id="rId5" Type="http://schemas.openxmlformats.org/officeDocument/2006/relationships/oleObject" Target="../embeddings/oleObject82.bin"/><Relationship Id="rId6" Type="http://schemas.openxmlformats.org/officeDocument/2006/relationships/image" Target="../media/image70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4" Type="http://schemas.openxmlformats.org/officeDocument/2006/relationships/image" Target="../media/image71.wmf"/><Relationship Id="rId5" Type="http://schemas.openxmlformats.org/officeDocument/2006/relationships/oleObject" Target="../embeddings/oleObject84.bin"/><Relationship Id="rId6" Type="http://schemas.openxmlformats.org/officeDocument/2006/relationships/image" Target="../media/image7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4" Type="http://schemas.openxmlformats.org/officeDocument/2006/relationships/image" Target="../media/image73.wmf"/><Relationship Id="rId5" Type="http://schemas.openxmlformats.org/officeDocument/2006/relationships/oleObject" Target="../embeddings/oleObject86.bin"/><Relationship Id="rId6" Type="http://schemas.openxmlformats.org/officeDocument/2006/relationships/image" Target="../media/image74.wmf"/><Relationship Id="rId7" Type="http://schemas.openxmlformats.org/officeDocument/2006/relationships/oleObject" Target="../embeddings/oleObject87.bin"/><Relationship Id="rId8" Type="http://schemas.openxmlformats.org/officeDocument/2006/relationships/image" Target="../media/image71.wmf"/><Relationship Id="rId9" Type="http://schemas.openxmlformats.org/officeDocument/2006/relationships/oleObject" Target="../embeddings/oleObject88.bin"/><Relationship Id="rId10" Type="http://schemas.openxmlformats.org/officeDocument/2006/relationships/image" Target="../media/image75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4" Type="http://schemas.openxmlformats.org/officeDocument/2006/relationships/image" Target="../media/image76.wmf"/><Relationship Id="rId5" Type="http://schemas.openxmlformats.org/officeDocument/2006/relationships/oleObject" Target="../embeddings/oleObject90.bin"/><Relationship Id="rId6" Type="http://schemas.openxmlformats.org/officeDocument/2006/relationships/image" Target="../media/image77.wmf"/><Relationship Id="rId7" Type="http://schemas.openxmlformats.org/officeDocument/2006/relationships/oleObject" Target="../embeddings/oleObject91.bin"/><Relationship Id="rId8" Type="http://schemas.openxmlformats.org/officeDocument/2006/relationships/image" Target="../media/image74.wmf"/><Relationship Id="rId9" Type="http://schemas.openxmlformats.org/officeDocument/2006/relationships/oleObject" Target="../embeddings/oleObject92.bin"/><Relationship Id="rId10" Type="http://schemas.openxmlformats.org/officeDocument/2006/relationships/image" Target="../media/image7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4" Type="http://schemas.openxmlformats.org/officeDocument/2006/relationships/image" Target="../media/image7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8.bin"/><Relationship Id="rId12" Type="http://schemas.openxmlformats.org/officeDocument/2006/relationships/image" Target="../media/image83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4.bin"/><Relationship Id="rId4" Type="http://schemas.openxmlformats.org/officeDocument/2006/relationships/image" Target="../media/image79.wmf"/><Relationship Id="rId5" Type="http://schemas.openxmlformats.org/officeDocument/2006/relationships/oleObject" Target="../embeddings/oleObject95.bin"/><Relationship Id="rId6" Type="http://schemas.openxmlformats.org/officeDocument/2006/relationships/image" Target="../media/image80.wmf"/><Relationship Id="rId7" Type="http://schemas.openxmlformats.org/officeDocument/2006/relationships/oleObject" Target="../embeddings/oleObject96.bin"/><Relationship Id="rId8" Type="http://schemas.openxmlformats.org/officeDocument/2006/relationships/image" Target="../media/image81.wmf"/><Relationship Id="rId9" Type="http://schemas.openxmlformats.org/officeDocument/2006/relationships/oleObject" Target="../embeddings/oleObject97.bin"/><Relationship Id="rId10" Type="http://schemas.openxmlformats.org/officeDocument/2006/relationships/image" Target="../media/image82.wmf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3.bin"/><Relationship Id="rId12" Type="http://schemas.openxmlformats.org/officeDocument/2006/relationships/image" Target="../media/image82.wmf"/><Relationship Id="rId13" Type="http://schemas.openxmlformats.org/officeDocument/2006/relationships/oleObject" Target="../embeddings/oleObject104.bin"/><Relationship Id="rId14" Type="http://schemas.openxmlformats.org/officeDocument/2006/relationships/image" Target="../media/image83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9.bin"/><Relationship Id="rId4" Type="http://schemas.openxmlformats.org/officeDocument/2006/relationships/image" Target="../media/image84.wmf"/><Relationship Id="rId5" Type="http://schemas.openxmlformats.org/officeDocument/2006/relationships/oleObject" Target="../embeddings/oleObject100.bin"/><Relationship Id="rId6" Type="http://schemas.openxmlformats.org/officeDocument/2006/relationships/image" Target="../media/image85.wmf"/><Relationship Id="rId7" Type="http://schemas.openxmlformats.org/officeDocument/2006/relationships/oleObject" Target="../embeddings/oleObject101.bin"/><Relationship Id="rId8" Type="http://schemas.openxmlformats.org/officeDocument/2006/relationships/image" Target="../media/image86.wmf"/><Relationship Id="rId9" Type="http://schemas.openxmlformats.org/officeDocument/2006/relationships/oleObject" Target="../embeddings/oleObject102.bin"/><Relationship Id="rId10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46" Type="http://schemas.openxmlformats.org/officeDocument/2006/relationships/oleObject" Target="../embeddings/oleObject23.bin"/><Relationship Id="rId47" Type="http://schemas.openxmlformats.org/officeDocument/2006/relationships/image" Target="../media/image22.wmf"/><Relationship Id="rId20" Type="http://schemas.openxmlformats.org/officeDocument/2006/relationships/image" Target="../media/image9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0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1.wmf"/><Relationship Id="rId25" Type="http://schemas.openxmlformats.org/officeDocument/2006/relationships/oleObject" Target="../embeddings/oleObject12.bin"/><Relationship Id="rId26" Type="http://schemas.openxmlformats.org/officeDocument/2006/relationships/oleObject" Target="../embeddings/oleObject13.bin"/><Relationship Id="rId27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30" Type="http://schemas.openxmlformats.org/officeDocument/2006/relationships/oleObject" Target="../embeddings/oleObject15.bin"/><Relationship Id="rId31" Type="http://schemas.openxmlformats.org/officeDocument/2006/relationships/image" Target="../media/image14.wmf"/><Relationship Id="rId32" Type="http://schemas.openxmlformats.org/officeDocument/2006/relationships/oleObject" Target="../embeddings/oleObject16.bin"/><Relationship Id="rId9" Type="http://schemas.openxmlformats.org/officeDocument/2006/relationships/oleObject" Target="../embeddings/oleObject4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33" Type="http://schemas.openxmlformats.org/officeDocument/2006/relationships/image" Target="../media/image15.wmf"/><Relationship Id="rId34" Type="http://schemas.openxmlformats.org/officeDocument/2006/relationships/oleObject" Target="../embeddings/oleObject17.bin"/><Relationship Id="rId35" Type="http://schemas.openxmlformats.org/officeDocument/2006/relationships/image" Target="../media/image16.wmf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37" Type="http://schemas.openxmlformats.org/officeDocument/2006/relationships/image" Target="../media/image17.wmf"/><Relationship Id="rId38" Type="http://schemas.openxmlformats.org/officeDocument/2006/relationships/oleObject" Target="../embeddings/oleObject19.bin"/><Relationship Id="rId39" Type="http://schemas.openxmlformats.org/officeDocument/2006/relationships/image" Target="../media/image18.wmf"/><Relationship Id="rId40" Type="http://schemas.openxmlformats.org/officeDocument/2006/relationships/oleObject" Target="../embeddings/oleObject20.bin"/><Relationship Id="rId41" Type="http://schemas.openxmlformats.org/officeDocument/2006/relationships/image" Target="../media/image19.wmf"/><Relationship Id="rId42" Type="http://schemas.openxmlformats.org/officeDocument/2006/relationships/oleObject" Target="../embeddings/oleObject21.bin"/><Relationship Id="rId43" Type="http://schemas.openxmlformats.org/officeDocument/2006/relationships/image" Target="../media/image20.wmf"/><Relationship Id="rId44" Type="http://schemas.openxmlformats.org/officeDocument/2006/relationships/oleObject" Target="../embeddings/oleObject22.bin"/><Relationship Id="rId45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7.bin"/><Relationship Id="rId20" Type="http://schemas.openxmlformats.org/officeDocument/2006/relationships/image" Target="../media/image9.wmf"/><Relationship Id="rId21" Type="http://schemas.openxmlformats.org/officeDocument/2006/relationships/oleObject" Target="../embeddings/oleObject33.bin"/><Relationship Id="rId22" Type="http://schemas.openxmlformats.org/officeDocument/2006/relationships/image" Target="../media/image10.wmf"/><Relationship Id="rId23" Type="http://schemas.openxmlformats.org/officeDocument/2006/relationships/oleObject" Target="../embeddings/oleObject34.bin"/><Relationship Id="rId24" Type="http://schemas.openxmlformats.org/officeDocument/2006/relationships/image" Target="../media/image19.wmf"/><Relationship Id="rId25" Type="http://schemas.openxmlformats.org/officeDocument/2006/relationships/oleObject" Target="../embeddings/oleObject35.bin"/><Relationship Id="rId26" Type="http://schemas.openxmlformats.org/officeDocument/2006/relationships/image" Target="../media/image23.wmf"/><Relationship Id="rId27" Type="http://schemas.openxmlformats.org/officeDocument/2006/relationships/oleObject" Target="../embeddings/oleObject36.bin"/><Relationship Id="rId28" Type="http://schemas.openxmlformats.org/officeDocument/2006/relationships/image" Target="../media/image24.wmf"/><Relationship Id="rId29" Type="http://schemas.openxmlformats.org/officeDocument/2006/relationships/oleObject" Target="../embeddings/oleObject37.bin"/><Relationship Id="rId30" Type="http://schemas.openxmlformats.org/officeDocument/2006/relationships/image" Target="../media/image25.wmf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3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4" Type="http://schemas.openxmlformats.org/officeDocument/2006/relationships/image" Target="../media/image30.jpg"/><Relationship Id="rId5" Type="http://schemas.openxmlformats.org/officeDocument/2006/relationships/oleObject" Target="../embeddings/oleObject38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4.bin"/><Relationship Id="rId12" Type="http://schemas.openxmlformats.org/officeDocument/2006/relationships/image" Target="../media/image36.wmf"/><Relationship Id="rId13" Type="http://schemas.openxmlformats.org/officeDocument/2006/relationships/oleObject" Target="../embeddings/oleObject45.bin"/><Relationship Id="rId14" Type="http://schemas.openxmlformats.org/officeDocument/2006/relationships/image" Target="../media/image3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34.wmf"/><Relationship Id="rId9" Type="http://schemas.openxmlformats.org/officeDocument/2006/relationships/oleObject" Target="../embeddings/oleObject43.bin"/><Relationship Id="rId10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9.bin"/><Relationship Id="rId20" Type="http://schemas.openxmlformats.org/officeDocument/2006/relationships/image" Target="../media/image43.wmf"/><Relationship Id="rId21" Type="http://schemas.openxmlformats.org/officeDocument/2006/relationships/oleObject" Target="../embeddings/oleObject55.bin"/><Relationship Id="rId22" Type="http://schemas.openxmlformats.org/officeDocument/2006/relationships/image" Target="../media/image44.wmf"/><Relationship Id="rId23" Type="http://schemas.openxmlformats.org/officeDocument/2006/relationships/oleObject" Target="../embeddings/oleObject56.bin"/><Relationship Id="rId24" Type="http://schemas.openxmlformats.org/officeDocument/2006/relationships/image" Target="../media/image45.wmf"/><Relationship Id="rId25" Type="http://schemas.openxmlformats.org/officeDocument/2006/relationships/oleObject" Target="../embeddings/oleObject57.bin"/><Relationship Id="rId26" Type="http://schemas.openxmlformats.org/officeDocument/2006/relationships/image" Target="../media/image46.wmf"/><Relationship Id="rId27" Type="http://schemas.openxmlformats.org/officeDocument/2006/relationships/oleObject" Target="../embeddings/oleObject58.bin"/><Relationship Id="rId28" Type="http://schemas.openxmlformats.org/officeDocument/2006/relationships/image" Target="../media/image47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50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51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52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53.bin"/><Relationship Id="rId18" Type="http://schemas.openxmlformats.org/officeDocument/2006/relationships/image" Target="../media/image42.wmf"/><Relationship Id="rId19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6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48.bin"/><Relationship Id="rId8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3D-Force System</a:t>
            </a:r>
            <a: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x-none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2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(Orthogonal) Projection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418456" y="1312346"/>
            <a:ext cx="4724400" cy="2133600"/>
            <a:chOff x="1700213" y="3505200"/>
            <a:chExt cx="4252913" cy="183832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605087" y="4267200"/>
              <a:ext cx="175260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376487" y="4038600"/>
              <a:ext cx="10668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2986087" y="4038600"/>
              <a:ext cx="762000" cy="304800"/>
            </a:xfrm>
            <a:prstGeom prst="line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3367087" y="4438649"/>
              <a:ext cx="95250" cy="47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3324224" y="4519612"/>
              <a:ext cx="114300" cy="47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3062287" y="3505200"/>
            <a:ext cx="273174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name="Equation" r:id="rId3" imgW="164880" imgH="203040" progId="Equation.3">
                    <p:embed/>
                  </p:oleObj>
                </mc:Choice>
                <mc:Fallback>
                  <p:oleObj name="Equation" r:id="rId3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287" y="3505200"/>
                          <a:ext cx="273174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4800600" y="3886200"/>
            <a:ext cx="211138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7" name="Equation" r:id="rId5" imgW="126720" imgH="215640" progId="Equation.3">
                    <p:embed/>
                  </p:oleObj>
                </mc:Choice>
                <mc:Fallback>
                  <p:oleObj name="Equation" r:id="rId5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600" y="3886200"/>
                          <a:ext cx="211138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1700213" y="5021263"/>
            <a:ext cx="4252913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8" name="Equation" r:id="rId7" imgW="3352680" imgH="253800" progId="Equation.3">
                    <p:embed/>
                  </p:oleObj>
                </mc:Choice>
                <mc:Fallback>
                  <p:oleObj name="Equation" r:id="rId7" imgW="33526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213" y="5021263"/>
                          <a:ext cx="4252913" cy="322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7"/>
            <p:cNvGraphicFramePr>
              <a:graphicFrameLocks noChangeAspect="1"/>
            </p:cNvGraphicFramePr>
            <p:nvPr/>
          </p:nvGraphicFramePr>
          <p:xfrm>
            <a:off x="2438400" y="4876800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name="Equation" r:id="rId9" imgW="152280" imgH="164880" progId="Equation.3">
                    <p:embed/>
                  </p:oleObj>
                </mc:Choice>
                <mc:Fallback>
                  <p:oleObj name="Equation" r:id="rId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4876800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3443287" y="4572000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Equation" r:id="rId11" imgW="152280" imgH="164880" progId="Equation.3">
                    <p:embed/>
                  </p:oleObj>
                </mc:Choice>
                <mc:Fallback>
                  <p:oleObj name="Equation" r:id="rId11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3287" y="4572000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2833687" y="4419600"/>
            <a:ext cx="211137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3687" y="4419600"/>
                          <a:ext cx="211137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Freeform 15"/>
            <p:cNvSpPr/>
            <p:nvPr/>
          </p:nvSpPr>
          <p:spPr>
            <a:xfrm>
              <a:off x="2738437" y="4638675"/>
              <a:ext cx="158750" cy="142875"/>
            </a:xfrm>
            <a:custGeom>
              <a:avLst/>
              <a:gdLst>
                <a:gd name="connsiteX0" fmla="*/ 0 w 158750"/>
                <a:gd name="connsiteY0" fmla="*/ 28575 h 142875"/>
                <a:gd name="connsiteX1" fmla="*/ 133350 w 158750"/>
                <a:gd name="connsiteY1" fmla="*/ 19050 h 142875"/>
                <a:gd name="connsiteX2" fmla="*/ 152400 w 158750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0" h="142875">
                  <a:moveTo>
                    <a:pt x="0" y="28575"/>
                  </a:moveTo>
                  <a:cubicBezTo>
                    <a:pt x="53975" y="14287"/>
                    <a:pt x="107950" y="0"/>
                    <a:pt x="133350" y="19050"/>
                  </a:cubicBezTo>
                  <a:cubicBezTo>
                    <a:pt x="158750" y="38100"/>
                    <a:pt x="147637" y="128587"/>
                    <a:pt x="152400" y="14287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062287" y="4724400"/>
              <a:ext cx="5334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400550" y="4095750"/>
              <a:ext cx="381000" cy="15240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4191000" y="4257675"/>
            <a:ext cx="252413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15" imgW="152280" imgH="177480" progId="Equation.3">
                    <p:embed/>
                  </p:oleObj>
                </mc:Choice>
                <mc:Fallback>
                  <p:oleObj name="Equation" r:id="rId15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4257675"/>
                          <a:ext cx="252413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224381"/>
              </p:ext>
            </p:extLst>
          </p:nvPr>
        </p:nvGraphicFramePr>
        <p:xfrm>
          <a:off x="457200" y="3581400"/>
          <a:ext cx="4326029" cy="29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17" imgW="2641320" imgH="177480" progId="Equation.3">
                  <p:embed/>
                </p:oleObj>
              </mc:Choice>
              <mc:Fallback>
                <p:oleObj name="Equation" r:id="rId17" imgW="264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4326029" cy="2903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66298"/>
              </p:ext>
            </p:extLst>
          </p:nvPr>
        </p:nvGraphicFramePr>
        <p:xfrm>
          <a:off x="428625" y="3898900"/>
          <a:ext cx="4629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19" imgW="3098800" imgH="571500" progId="Equation.3">
                  <p:embed/>
                </p:oleObj>
              </mc:Choice>
              <mc:Fallback>
                <p:oleObj name="Equation" r:id="rId19" imgW="30988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898900"/>
                        <a:ext cx="4629150" cy="854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729911"/>
              </p:ext>
            </p:extLst>
          </p:nvPr>
        </p:nvGraphicFramePr>
        <p:xfrm>
          <a:off x="284163" y="4838700"/>
          <a:ext cx="68024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21" imgW="4787640" imgH="241200" progId="Equation.3">
                  <p:embed/>
                </p:oleObj>
              </mc:Choice>
              <mc:Fallback>
                <p:oleObj name="Equation" r:id="rId21" imgW="478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4838700"/>
                        <a:ext cx="680243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710565"/>
              </p:ext>
            </p:extLst>
          </p:nvPr>
        </p:nvGraphicFramePr>
        <p:xfrm>
          <a:off x="366647" y="5695950"/>
          <a:ext cx="4145544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23" imgW="2590560" imgH="393480" progId="Equation.3">
                  <p:embed/>
                </p:oleObj>
              </mc:Choice>
              <mc:Fallback>
                <p:oleObj name="Equation" r:id="rId23" imgW="259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47" y="5695950"/>
                        <a:ext cx="4145544" cy="628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876800" y="4719638"/>
            <a:ext cx="3559630" cy="1300162"/>
            <a:chOff x="4876800" y="4672013"/>
            <a:chExt cx="3559630" cy="1300162"/>
          </a:xfrm>
        </p:grpSpPr>
        <p:cxnSp>
          <p:nvCxnSpPr>
            <p:cNvPr id="25" name="Straight Connector 24"/>
            <p:cNvCxnSpPr/>
            <p:nvPr/>
          </p:nvCxnSpPr>
          <p:spPr>
            <a:xfrm rot="10800000" flipV="1">
              <a:off x="4876800" y="5029200"/>
              <a:ext cx="3352800" cy="6096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8055430" y="4996542"/>
              <a:ext cx="381000" cy="762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8113713" y="4672013"/>
            <a:ext cx="239712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7" name="Equation" r:id="rId25" imgW="126720" imgH="177480" progId="Equation.3">
                    <p:embed/>
                  </p:oleObj>
                </mc:Choice>
                <mc:Fallback>
                  <p:oleObj name="Equation" r:id="rId2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3713" y="4672013"/>
                          <a:ext cx="239712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5181600" y="5562600"/>
            <a:ext cx="136525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8" name="Equation" r:id="rId27" imgW="723600" imgH="215640" progId="Equation.3">
                    <p:embed/>
                  </p:oleObj>
                </mc:Choice>
                <mc:Fallback>
                  <p:oleObj name="Equation" r:id="rId27" imgW="723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5562600"/>
                          <a:ext cx="136525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7"/>
            <p:cNvGraphicFramePr>
              <a:graphicFrameLocks noChangeAspect="1"/>
            </p:cNvGraphicFramePr>
            <p:nvPr/>
          </p:nvGraphicFramePr>
          <p:xfrm>
            <a:off x="6973888" y="5257800"/>
            <a:ext cx="14382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9" name="Equation" r:id="rId29" imgW="761760" imgH="215640" progId="Equation.3">
                    <p:embed/>
                  </p:oleObj>
                </mc:Choice>
                <mc:Fallback>
                  <p:oleObj name="Equation" r:id="rId29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3888" y="5257800"/>
                          <a:ext cx="1438275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>
            <a:xfrm>
              <a:off x="5334000" y="5505451"/>
              <a:ext cx="76200" cy="9334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010400" y="5200650"/>
              <a:ext cx="76200" cy="9334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50127"/>
              </p:ext>
            </p:extLst>
          </p:nvPr>
        </p:nvGraphicFramePr>
        <p:xfrm>
          <a:off x="5029200" y="6000750"/>
          <a:ext cx="35718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31" imgW="2489040" imgH="279360" progId="Equation.3">
                  <p:embed/>
                </p:oleObj>
              </mc:Choice>
              <mc:Fallback>
                <p:oleObj name="Equation" r:id="rId31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000750"/>
                        <a:ext cx="35718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2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34213" y="3200400"/>
            <a:ext cx="2115142" cy="1915072"/>
            <a:chOff x="2517158" y="3198610"/>
            <a:chExt cx="2115142" cy="191507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221150" y="4634630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246450" y="319861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618847" y="3733472"/>
              <a:ext cx="1013453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 100 N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517158" y="4662882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AutoShape 14"/>
            <p:cNvCxnSpPr>
              <a:cxnSpLocks noChangeShapeType="1"/>
            </p:cNvCxnSpPr>
            <p:nvPr/>
          </p:nvCxnSpPr>
          <p:spPr bwMode="auto">
            <a:xfrm flipV="1">
              <a:off x="2786254" y="3449036"/>
              <a:ext cx="564262" cy="13504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0" name="Straight Arrow Connector 9"/>
            <p:cNvCxnSpPr/>
            <p:nvPr/>
          </p:nvCxnSpPr>
          <p:spPr>
            <a:xfrm flipV="1">
              <a:off x="2798499" y="3971181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3002157"/>
                </p:ext>
              </p:extLst>
            </p:nvPr>
          </p:nvGraphicFramePr>
          <p:xfrm>
            <a:off x="3074989" y="4487710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989" y="4487710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2798499" y="4793461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0119485"/>
                </p:ext>
              </p:extLst>
            </p:nvPr>
          </p:nvGraphicFramePr>
          <p:xfrm>
            <a:off x="3033713" y="4102100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713" y="4102100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Freeform 13"/>
            <p:cNvSpPr/>
            <p:nvPr/>
          </p:nvSpPr>
          <p:spPr>
            <a:xfrm>
              <a:off x="2943616" y="4448419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93721" y="4634630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" y="1383268"/>
            <a:ext cx="86106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shown force: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Determine the magnitudes of the projection of the force </a:t>
            </a:r>
            <a:r>
              <a:rPr lang="en-US" sz="2000" i="1" dirty="0" smtClean="0"/>
              <a:t>F</a:t>
            </a:r>
            <a:r>
              <a:rPr lang="en-US" sz="2000" dirty="0" smtClean="0"/>
              <a:t> = 100 N onto the </a:t>
            </a:r>
            <a:r>
              <a:rPr lang="en-US" sz="2000" i="1" dirty="0" smtClean="0"/>
              <a:t>u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dirty="0" smtClean="0"/>
              <a:t> axes.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Determine the magnitudes of the components of force </a:t>
            </a:r>
            <a:r>
              <a:rPr lang="en-US" sz="2000" i="1" dirty="0" smtClean="0"/>
              <a:t>F</a:t>
            </a:r>
            <a:r>
              <a:rPr lang="en-US" sz="2000" dirty="0" smtClean="0"/>
              <a:t> along the </a:t>
            </a:r>
            <a:r>
              <a:rPr lang="en-US" sz="2000" i="1" dirty="0" smtClean="0"/>
              <a:t>u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dirty="0" smtClean="0"/>
              <a:t> axes. </a:t>
            </a:r>
          </a:p>
        </p:txBody>
      </p:sp>
    </p:spTree>
    <p:extLst>
      <p:ext uri="{BB962C8B-B14F-4D97-AF65-F5344CB8AC3E}">
        <p14:creationId xmlns:p14="http://schemas.microsoft.com/office/powerpoint/2010/main" val="320499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268247" y="1403169"/>
            <a:ext cx="4040188" cy="790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Projections of the force onto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  <a:r>
              <a:rPr lang="en-US" smtClean="0"/>
              <a:t> axes</a:t>
            </a:r>
            <a:endParaRPr lang="en-US" dirty="0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4791330" y="1219200"/>
            <a:ext cx="4041775" cy="731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Components of the force along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axes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27645" y="2713188"/>
            <a:ext cx="2115142" cy="1915072"/>
            <a:chOff x="2517158" y="3198610"/>
            <a:chExt cx="2115142" cy="1915072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221150" y="4634630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246450" y="319861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18847" y="3733472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517158" y="4662882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 flipV="1">
              <a:off x="2786254" y="3449036"/>
              <a:ext cx="564262" cy="13504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2" name="AutoShape 17"/>
            <p:cNvCxnSpPr>
              <a:cxnSpLocks noChangeShapeType="1"/>
            </p:cNvCxnSpPr>
            <p:nvPr/>
          </p:nvCxnSpPr>
          <p:spPr bwMode="auto">
            <a:xfrm>
              <a:off x="3712635" y="3986928"/>
              <a:ext cx="3919" cy="8113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3257526" y="3733472"/>
              <a:ext cx="459028" cy="25345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798499" y="3971181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3566593"/>
                </p:ext>
              </p:extLst>
            </p:nvPr>
          </p:nvGraphicFramePr>
          <p:xfrm>
            <a:off x="3074989" y="4487710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989" y="4487710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2798499" y="4793461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7" name="Straight Connector 16"/>
            <p:cNvCxnSpPr/>
            <p:nvPr/>
          </p:nvCxnSpPr>
          <p:spPr>
            <a:xfrm flipH="1">
              <a:off x="3323179" y="3822526"/>
              <a:ext cx="54675" cy="118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3184348" y="3873345"/>
              <a:ext cx="130874" cy="76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9" name="Straight Connector 18"/>
            <p:cNvCxnSpPr/>
            <p:nvPr/>
          </p:nvCxnSpPr>
          <p:spPr>
            <a:xfrm flipH="1">
              <a:off x="3499566" y="4637955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499566" y="4637955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98499" y="4793461"/>
              <a:ext cx="914136" cy="713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98499" y="3733472"/>
              <a:ext cx="451286" cy="106355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3630282"/>
                </p:ext>
              </p:extLst>
            </p:nvPr>
          </p:nvGraphicFramePr>
          <p:xfrm>
            <a:off x="3033713" y="4102100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713" y="4102100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Freeform 23"/>
            <p:cNvSpPr/>
            <p:nvPr/>
          </p:nvSpPr>
          <p:spPr>
            <a:xfrm>
              <a:off x="2943616" y="4448419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93721" y="4634630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02392" y="2362200"/>
            <a:ext cx="2115142" cy="1915072"/>
            <a:chOff x="6019800" y="2610856"/>
            <a:chExt cx="2115142" cy="1915072"/>
          </a:xfrm>
        </p:grpSpPr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7723792" y="4046876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6749092" y="2610856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7121489" y="3145718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6019800" y="4075128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AutoShape 14"/>
            <p:cNvCxnSpPr>
              <a:cxnSpLocks noChangeShapeType="1"/>
            </p:cNvCxnSpPr>
            <p:nvPr/>
          </p:nvCxnSpPr>
          <p:spPr bwMode="auto">
            <a:xfrm flipV="1">
              <a:off x="6288896" y="2861282"/>
              <a:ext cx="591600" cy="135044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32" name="AutoShape 17"/>
            <p:cNvCxnSpPr>
              <a:cxnSpLocks noChangeShapeType="1"/>
            </p:cNvCxnSpPr>
            <p:nvPr/>
          </p:nvCxnSpPr>
          <p:spPr bwMode="auto">
            <a:xfrm flipH="1">
              <a:off x="6853158" y="3399174"/>
              <a:ext cx="362120" cy="814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6645411" y="3399174"/>
              <a:ext cx="573785" cy="237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6301141" y="3383427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9012144"/>
                </p:ext>
              </p:extLst>
            </p:nvPr>
          </p:nvGraphicFramePr>
          <p:xfrm>
            <a:off x="6577631" y="3899956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7631" y="3899956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>
              <a:off x="6301141" y="4205707"/>
              <a:ext cx="142265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37" name="Straight Arrow Connector 36"/>
            <p:cNvCxnSpPr/>
            <p:nvPr/>
          </p:nvCxnSpPr>
          <p:spPr>
            <a:xfrm>
              <a:off x="6301141" y="4205707"/>
              <a:ext cx="579355" cy="356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6309092" y="3415009"/>
              <a:ext cx="344270" cy="786316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5957523"/>
                </p:ext>
              </p:extLst>
            </p:nvPr>
          </p:nvGraphicFramePr>
          <p:xfrm>
            <a:off x="6536355" y="3514346"/>
            <a:ext cx="37147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9" imgW="228600" imgH="203040" progId="Equation.3">
                    <p:embed/>
                  </p:oleObj>
                </mc:Choice>
                <mc:Fallback>
                  <p:oleObj name="Equation" r:id="rId9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6355" y="3514346"/>
                          <a:ext cx="371475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Freeform 39"/>
            <p:cNvSpPr/>
            <p:nvPr/>
          </p:nvSpPr>
          <p:spPr>
            <a:xfrm>
              <a:off x="6446258" y="3860665"/>
              <a:ext cx="137787" cy="123581"/>
            </a:xfrm>
            <a:custGeom>
              <a:avLst/>
              <a:gdLst>
                <a:gd name="connsiteX0" fmla="*/ 0 w 137787"/>
                <a:gd name="connsiteY0" fmla="*/ 10847 h 123581"/>
                <a:gd name="connsiteX1" fmla="*/ 112735 w 137787"/>
                <a:gd name="connsiteY1" fmla="*/ 10847 h 123581"/>
                <a:gd name="connsiteX2" fmla="*/ 137787 w 137787"/>
                <a:gd name="connsiteY2" fmla="*/ 123581 h 12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787" h="123581">
                  <a:moveTo>
                    <a:pt x="0" y="10847"/>
                  </a:moveTo>
                  <a:cubicBezTo>
                    <a:pt x="44885" y="1452"/>
                    <a:pt x="89771" y="-7942"/>
                    <a:pt x="112735" y="10847"/>
                  </a:cubicBezTo>
                  <a:cubicBezTo>
                    <a:pt x="135699" y="29636"/>
                    <a:pt x="136743" y="76608"/>
                    <a:pt x="137787" y="123581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96363" y="4046876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30471"/>
              </p:ext>
            </p:extLst>
          </p:nvPr>
        </p:nvGraphicFramePr>
        <p:xfrm>
          <a:off x="710015" y="4876800"/>
          <a:ext cx="3101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1" imgW="1828800" imgH="533160" progId="Equation.3">
                  <p:embed/>
                </p:oleObj>
              </mc:Choice>
              <mc:Fallback>
                <p:oleObj name="Equation" r:id="rId11" imgW="18288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15" y="4876800"/>
                        <a:ext cx="31019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845831"/>
              </p:ext>
            </p:extLst>
          </p:nvPr>
        </p:nvGraphicFramePr>
        <p:xfrm>
          <a:off x="5264150" y="4572000"/>
          <a:ext cx="307975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3" imgW="1815840" imgH="939600" progId="Equation.3">
                  <p:embed/>
                </p:oleObj>
              </mc:Choice>
              <mc:Fallback>
                <p:oleObj name="Equation" r:id="rId13" imgW="18158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4572000"/>
                        <a:ext cx="3079750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75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104" y="1628507"/>
            <a:ext cx="8373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Rectangular </a:t>
            </a:r>
            <a:r>
              <a:rPr lang="en-US" sz="2400" i="1" dirty="0"/>
              <a:t>components of a</a:t>
            </a:r>
            <a:r>
              <a:rPr lang="en-US" sz="2400" i="1" dirty="0" smtClean="0"/>
              <a:t> </a:t>
            </a:r>
            <a:r>
              <a:rPr lang="en-US" sz="2400" i="1" dirty="0"/>
              <a:t>force along the two chosen perpendicular </a:t>
            </a:r>
            <a:r>
              <a:rPr lang="en-US" sz="2400" i="1" dirty="0" smtClean="0"/>
              <a:t>axes, </a:t>
            </a:r>
            <a:r>
              <a:rPr lang="en-US" sz="2400" i="1" dirty="0"/>
              <a:t>and projection of the force </a:t>
            </a:r>
            <a:r>
              <a:rPr lang="en-US" sz="2400" i="1" dirty="0" smtClean="0"/>
              <a:t>onto the same axes are </a:t>
            </a:r>
            <a:r>
              <a:rPr lang="en-US" sz="2400" i="1" dirty="0"/>
              <a:t>the same.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63816"/>
              </p:ext>
            </p:extLst>
          </p:nvPr>
        </p:nvGraphicFramePr>
        <p:xfrm>
          <a:off x="1947151" y="4876800"/>
          <a:ext cx="52578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" imgW="3098520" imgH="863280" progId="Equation.3">
                  <p:embed/>
                </p:oleObj>
              </mc:Choice>
              <mc:Fallback>
                <p:oleObj name="Equation" r:id="rId3" imgW="30985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151" y="4876800"/>
                        <a:ext cx="52578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663215" y="2797664"/>
            <a:ext cx="2207016" cy="1959892"/>
            <a:chOff x="3663215" y="2797664"/>
            <a:chExt cx="2207016" cy="1959892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663215" y="4306756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5459081" y="4162811"/>
              <a:ext cx="411150" cy="312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746042" y="2797664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735883" y="3308425"/>
              <a:ext cx="753399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 N</a:t>
              </a: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 flipV="1">
              <a:off x="3903290" y="3097966"/>
              <a:ext cx="0" cy="1276464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2" name="AutoShape 17"/>
            <p:cNvCxnSpPr>
              <a:cxnSpLocks noChangeShapeType="1"/>
            </p:cNvCxnSpPr>
            <p:nvPr/>
          </p:nvCxnSpPr>
          <p:spPr bwMode="auto">
            <a:xfrm>
              <a:off x="4829671" y="3561881"/>
              <a:ext cx="3919" cy="8113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3915535" y="3561881"/>
              <a:ext cx="91805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915535" y="3546134"/>
              <a:ext cx="918055" cy="829419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6060109"/>
                </p:ext>
              </p:extLst>
            </p:nvPr>
          </p:nvGraphicFramePr>
          <p:xfrm>
            <a:off x="4192025" y="4062663"/>
            <a:ext cx="392340" cy="30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4" name="Equation" r:id="rId5" imgW="241200" imgH="203040" progId="Equation.3">
                    <p:embed/>
                  </p:oleObj>
                </mc:Choice>
                <mc:Fallback>
                  <p:oleObj name="Equation" r:id="rId5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025" y="4062663"/>
                          <a:ext cx="392340" cy="3001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3915535" y="4380940"/>
              <a:ext cx="157374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</p:cxnSp>
        <p:cxnSp>
          <p:nvCxnSpPr>
            <p:cNvPr id="17" name="Straight Connector 16"/>
            <p:cNvCxnSpPr/>
            <p:nvPr/>
          </p:nvCxnSpPr>
          <p:spPr>
            <a:xfrm flipH="1">
              <a:off x="4616602" y="4212908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16602" y="4212908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915535" y="4380940"/>
              <a:ext cx="914136" cy="7139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915535" y="3561882"/>
              <a:ext cx="0" cy="81254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4110757" y="4209583"/>
              <a:ext cx="92870" cy="162838"/>
            </a:xfrm>
            <a:custGeom>
              <a:avLst/>
              <a:gdLst>
                <a:gd name="connsiteX0" fmla="*/ 0 w 92870"/>
                <a:gd name="connsiteY0" fmla="*/ 0 h 162838"/>
                <a:gd name="connsiteX1" fmla="*/ 87682 w 92870"/>
                <a:gd name="connsiteY1" fmla="*/ 37578 h 162838"/>
                <a:gd name="connsiteX2" fmla="*/ 75156 w 92870"/>
                <a:gd name="connsiteY2" fmla="*/ 162838 h 16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70" h="162838">
                  <a:moveTo>
                    <a:pt x="0" y="0"/>
                  </a:moveTo>
                  <a:cubicBezTo>
                    <a:pt x="37578" y="5219"/>
                    <a:pt x="75156" y="10438"/>
                    <a:pt x="87682" y="37578"/>
                  </a:cubicBezTo>
                  <a:cubicBezTo>
                    <a:pt x="100208" y="64718"/>
                    <a:pt x="87682" y="113778"/>
                    <a:pt x="75156" y="162838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3917905" y="3755920"/>
              <a:ext cx="2255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38622" y="3581400"/>
              <a:ext cx="0" cy="16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605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048000" y="2590800"/>
            <a:ext cx="4062222" cy="3274351"/>
            <a:chOff x="4191000" y="1828800"/>
            <a:chExt cx="4062222" cy="3274351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562600" y="2590800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298392" y="182880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553200" y="297180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191000" y="4038600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705600" y="4380062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916056" y="3519714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1"/>
            <p:cNvCxnSpPr>
              <a:cxnSpLocks noChangeShapeType="1"/>
            </p:cNvCxnSpPr>
            <p:nvPr/>
          </p:nvCxnSpPr>
          <p:spPr bwMode="auto">
            <a:xfrm flipV="1">
              <a:off x="4472340" y="2590800"/>
              <a:ext cx="1776060" cy="1734072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</p:cNvCxnSpPr>
            <p:nvPr/>
          </p:nvCxnSpPr>
          <p:spPr bwMode="auto">
            <a:xfrm>
              <a:off x="4454268" y="4308175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4362007" y="3063481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 flipH="1" flipV="1">
              <a:off x="4455397" y="2117831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V="1">
              <a:off x="4495800" y="2819400"/>
              <a:ext cx="3219168" cy="1502666"/>
            </a:xfrm>
            <a:prstGeom prst="straightConnector1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</p:cNvCxnSpPr>
            <p:nvPr/>
          </p:nvCxnSpPr>
          <p:spPr bwMode="auto">
            <a:xfrm>
              <a:off x="6016411" y="3942944"/>
              <a:ext cx="1198434" cy="268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</p:cNvCxnSpPr>
            <p:nvPr/>
          </p:nvCxnSpPr>
          <p:spPr bwMode="auto">
            <a:xfrm flipH="1">
              <a:off x="6711074" y="3278223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</p:cNvCxnSpPr>
            <p:nvPr/>
          </p:nvCxnSpPr>
          <p:spPr bwMode="auto">
            <a:xfrm flipH="1">
              <a:off x="6215209" y="4100515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</p:cNvCxnSpPr>
            <p:nvPr/>
          </p:nvCxnSpPr>
          <p:spPr bwMode="auto">
            <a:xfrm flipV="1">
              <a:off x="6551810" y="4132864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" name="AutoShape 20"/>
            <p:cNvCxnSpPr>
              <a:cxnSpLocks noChangeShapeType="1"/>
            </p:cNvCxnSpPr>
            <p:nvPr/>
          </p:nvCxnSpPr>
          <p:spPr bwMode="auto">
            <a:xfrm flipV="1">
              <a:off x="6971996" y="3278223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1" name="AutoShape 21"/>
            <p:cNvCxnSpPr>
              <a:cxnSpLocks noChangeShapeType="1"/>
            </p:cNvCxnSpPr>
            <p:nvPr/>
          </p:nvCxnSpPr>
          <p:spPr bwMode="auto">
            <a:xfrm>
              <a:off x="6784494" y="3278223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</p:cNvCxnSpPr>
            <p:nvPr/>
          </p:nvCxnSpPr>
          <p:spPr bwMode="auto">
            <a:xfrm>
              <a:off x="4210289" y="4597230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" name="AutoShape 23"/>
            <p:cNvCxnSpPr>
              <a:cxnSpLocks noChangeShapeType="1"/>
            </p:cNvCxnSpPr>
            <p:nvPr/>
          </p:nvCxnSpPr>
          <p:spPr bwMode="auto">
            <a:xfrm flipH="1">
              <a:off x="4196735" y="4310263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24"/>
            <p:cNvCxnSpPr>
              <a:cxnSpLocks noChangeShapeType="1"/>
            </p:cNvCxnSpPr>
            <p:nvPr/>
          </p:nvCxnSpPr>
          <p:spPr bwMode="auto">
            <a:xfrm flipH="1">
              <a:off x="5920401" y="4679668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 rot="343477">
              <a:off x="4818257" y="4437576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6"/>
            <p:cNvGraphicFramePr>
              <a:graphicFrameLocks noChangeAspect="1"/>
            </p:cNvGraphicFramePr>
            <p:nvPr/>
          </p:nvGraphicFramePr>
          <p:xfrm>
            <a:off x="5410200" y="2209800"/>
            <a:ext cx="284302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7" name="Equation" r:id="rId3" imgW="1676400" imgH="241300" progId="Equation.3">
                    <p:embed/>
                  </p:oleObj>
                </mc:Choice>
                <mc:Fallback>
                  <p:oleObj name="Equation" r:id="rId3" imgW="16764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2209800"/>
                          <a:ext cx="284302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7391400" y="4648200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8" name="Object 38"/>
          <p:cNvGraphicFramePr>
            <a:graphicFrameLocks noChangeAspect="1"/>
          </p:cNvGraphicFramePr>
          <p:nvPr/>
        </p:nvGraphicFramePr>
        <p:xfrm>
          <a:off x="457200" y="1447800"/>
          <a:ext cx="8316912" cy="9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5" imgW="4660560" imgH="507960" progId="Equation.3">
                  <p:embed/>
                </p:oleObj>
              </mc:Choice>
              <mc:Fallback>
                <p:oleObj name="Equation" r:id="rId5" imgW="4660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316912" cy="906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3"/>
          <p:cNvGraphicFramePr>
            <a:graphicFrameLocks noChangeAspect="1"/>
          </p:cNvGraphicFramePr>
          <p:nvPr/>
        </p:nvGraphicFramePr>
        <p:xfrm>
          <a:off x="304800" y="1763950"/>
          <a:ext cx="4191000" cy="200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3" imgW="2920680" imgH="1396800" progId="Equation.3">
                  <p:embed/>
                </p:oleObj>
              </mc:Choice>
              <mc:Fallback>
                <p:oleObj name="Equation" r:id="rId3" imgW="29206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63950"/>
                        <a:ext cx="4191000" cy="2001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9"/>
          <p:cNvGrpSpPr/>
          <p:nvPr/>
        </p:nvGrpSpPr>
        <p:grpSpPr>
          <a:xfrm>
            <a:off x="5105400" y="2743200"/>
            <a:ext cx="3757612" cy="3274351"/>
            <a:chOff x="5181600" y="3124200"/>
            <a:chExt cx="3757612" cy="3274351"/>
          </a:xfrm>
        </p:grpSpPr>
        <p:grpSp>
          <p:nvGrpSpPr>
            <p:cNvPr id="6" name="Group 5"/>
            <p:cNvGrpSpPr/>
            <p:nvPr/>
          </p:nvGrpSpPr>
          <p:grpSpPr>
            <a:xfrm>
              <a:off x="5181600" y="3124200"/>
              <a:ext cx="3611550" cy="3274351"/>
              <a:chOff x="5081778" y="3276600"/>
              <a:chExt cx="3611550" cy="3274351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6453378" y="4038600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5189170" y="32766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7443978" y="4419600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5081778" y="5486400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7596378" y="5715000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7806834" y="4967514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5363118" y="4038600"/>
                <a:ext cx="1776060" cy="1734072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" name="AutoShape 12"/>
              <p:cNvCxnSpPr>
                <a:cxnSpLocks noChangeShapeType="1"/>
              </p:cNvCxnSpPr>
              <p:nvPr/>
            </p:nvCxnSpPr>
            <p:spPr bwMode="auto">
              <a:xfrm>
                <a:off x="5345046" y="5755975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52785" y="4511281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5346175" y="3565631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5386578" y="4267200"/>
                <a:ext cx="3219168" cy="1502666"/>
              </a:xfrm>
              <a:prstGeom prst="straightConnector1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19" name="AutoShape 16"/>
              <p:cNvCxnSpPr>
                <a:cxnSpLocks noChangeShapeType="1"/>
              </p:cNvCxnSpPr>
              <p:nvPr/>
            </p:nvCxnSpPr>
            <p:spPr bwMode="auto">
              <a:xfrm>
                <a:off x="6907189" y="5390744"/>
                <a:ext cx="1198434" cy="2681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7601852" y="4726023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7105987" y="5548315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2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7442588" y="5580664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3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7862774" y="4726023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1"/>
              <p:cNvCxnSpPr>
                <a:cxnSpLocks noChangeShapeType="1"/>
              </p:cNvCxnSpPr>
              <p:nvPr/>
            </p:nvCxnSpPr>
            <p:spPr bwMode="auto">
              <a:xfrm>
                <a:off x="7675272" y="4726023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22"/>
              <p:cNvCxnSpPr>
                <a:cxnSpLocks noChangeShapeType="1"/>
              </p:cNvCxnSpPr>
              <p:nvPr/>
            </p:nvCxnSpPr>
            <p:spPr bwMode="auto">
              <a:xfrm>
                <a:off x="5101067" y="6045030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6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087513" y="5758063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811179" y="6127468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5709035" y="5885376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8282178" y="60960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0" name="Group 76"/>
              <p:cNvGrpSpPr/>
              <p:nvPr/>
            </p:nvGrpSpPr>
            <p:grpSpPr>
              <a:xfrm>
                <a:off x="5410200" y="4082142"/>
                <a:ext cx="2173518" cy="1661886"/>
                <a:chOff x="5410200" y="4082142"/>
                <a:chExt cx="2173518" cy="166188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6995886" y="4234542"/>
                  <a:ext cx="685800" cy="381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5410200" y="4753428"/>
                  <a:ext cx="2133600" cy="99060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3" name="Object 26"/>
                <p:cNvGraphicFramePr>
                  <a:graphicFrameLocks noChangeAspect="1"/>
                </p:cNvGraphicFramePr>
                <p:nvPr/>
              </p:nvGraphicFramePr>
              <p:xfrm>
                <a:off x="7153505" y="4920342"/>
                <a:ext cx="430213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12" name="Equation" r:id="rId5" imgW="253800" imgH="241200" progId="Equation.3">
                        <p:embed/>
                      </p:oleObj>
                    </mc:Choice>
                    <mc:Fallback>
                      <p:oleObj name="Equation" r:id="rId5" imgW="25380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53505" y="4920342"/>
                              <a:ext cx="430213" cy="3905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6096000" y="3505200"/>
            <a:ext cx="28432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name="Equation" r:id="rId7" imgW="1676400" imgH="241300" progId="Equation.3">
                    <p:embed/>
                  </p:oleObj>
                </mc:Choice>
                <mc:Fallback>
                  <p:oleObj name="Equation" r:id="rId7" imgW="16764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505200"/>
                          <a:ext cx="28432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" name="Object 46"/>
          <p:cNvGraphicFramePr>
            <a:graphicFrameLocks noChangeAspect="1"/>
          </p:cNvGraphicFramePr>
          <p:nvPr/>
        </p:nvGraphicFramePr>
        <p:xfrm>
          <a:off x="381000" y="4191000"/>
          <a:ext cx="4572000" cy="128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9" imgW="2616120" imgH="736560" progId="Equation.3">
                  <p:embed/>
                </p:oleObj>
              </mc:Choice>
              <mc:Fallback>
                <p:oleObj name="Equation" r:id="rId9" imgW="26161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4572000" cy="1285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34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1" y="1619504"/>
          <a:ext cx="7620000" cy="42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3" imgW="4622760" imgH="253800" progId="Equation.3">
                  <p:embed/>
                </p:oleObj>
              </mc:Choice>
              <mc:Fallback>
                <p:oleObj name="Equation" r:id="rId3" imgW="4622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1619504"/>
                        <a:ext cx="7620000" cy="425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2209800"/>
          <a:ext cx="62833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5" imgW="4140000" imgH="507960" progId="Equation.3">
                  <p:embed/>
                </p:oleObj>
              </mc:Choice>
              <mc:Fallback>
                <p:oleObj name="Equation" r:id="rId5" imgW="4140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62833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9"/>
          <p:cNvGrpSpPr/>
          <p:nvPr/>
        </p:nvGrpSpPr>
        <p:grpSpPr>
          <a:xfrm>
            <a:off x="4876800" y="3048000"/>
            <a:ext cx="3757612" cy="3274351"/>
            <a:chOff x="5181600" y="3124200"/>
            <a:chExt cx="3757612" cy="3274351"/>
          </a:xfrm>
        </p:grpSpPr>
        <p:grpSp>
          <p:nvGrpSpPr>
            <p:cNvPr id="7" name="Group 6"/>
            <p:cNvGrpSpPr/>
            <p:nvPr/>
          </p:nvGrpSpPr>
          <p:grpSpPr>
            <a:xfrm>
              <a:off x="5181600" y="3124200"/>
              <a:ext cx="3611550" cy="3274351"/>
              <a:chOff x="5081778" y="3276600"/>
              <a:chExt cx="3611550" cy="3274351"/>
            </a:xfrm>
          </p:grpSpPr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6453378" y="4038600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5189170" y="32766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7443978" y="4419600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5081778" y="5486400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7596378" y="5715000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7806834" y="4967514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5363118" y="4038600"/>
                <a:ext cx="1776060" cy="1734072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2"/>
              <p:cNvCxnSpPr>
                <a:cxnSpLocks noChangeShapeType="1"/>
              </p:cNvCxnSpPr>
              <p:nvPr/>
            </p:nvCxnSpPr>
            <p:spPr bwMode="auto">
              <a:xfrm>
                <a:off x="5345046" y="5755975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52785" y="4511281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5346175" y="3565631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5386578" y="4267200"/>
                <a:ext cx="3219168" cy="1502666"/>
              </a:xfrm>
              <a:prstGeom prst="straightConnector1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20" name="AutoShape 16"/>
              <p:cNvCxnSpPr>
                <a:cxnSpLocks noChangeShapeType="1"/>
              </p:cNvCxnSpPr>
              <p:nvPr/>
            </p:nvCxnSpPr>
            <p:spPr bwMode="auto">
              <a:xfrm>
                <a:off x="6907189" y="5390744"/>
                <a:ext cx="1198434" cy="2681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7601852" y="4726023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2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7105987" y="5548315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7442588" y="5580664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7862774" y="4726023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5" name="AutoShape 21"/>
              <p:cNvCxnSpPr>
                <a:cxnSpLocks noChangeShapeType="1"/>
              </p:cNvCxnSpPr>
              <p:nvPr/>
            </p:nvCxnSpPr>
            <p:spPr bwMode="auto">
              <a:xfrm>
                <a:off x="7675272" y="4726023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" name="AutoShape 22"/>
              <p:cNvCxnSpPr>
                <a:cxnSpLocks noChangeShapeType="1"/>
              </p:cNvCxnSpPr>
              <p:nvPr/>
            </p:nvCxnSpPr>
            <p:spPr bwMode="auto">
              <a:xfrm>
                <a:off x="5101067" y="6045030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087513" y="5758063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811179" y="6127468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5709035" y="5885376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8282178" y="6096000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Group 76"/>
              <p:cNvGrpSpPr/>
              <p:nvPr/>
            </p:nvGrpSpPr>
            <p:grpSpPr>
              <a:xfrm>
                <a:off x="5410200" y="4082142"/>
                <a:ext cx="2173518" cy="1661886"/>
                <a:chOff x="5410200" y="4082142"/>
                <a:chExt cx="2173518" cy="1661886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16200000" flipH="1">
                  <a:off x="6995886" y="4234542"/>
                  <a:ext cx="685800" cy="381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5410200" y="4753428"/>
                  <a:ext cx="2133600" cy="99060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4" name="Object 26"/>
                <p:cNvGraphicFramePr>
                  <a:graphicFrameLocks noChangeAspect="1"/>
                </p:cNvGraphicFramePr>
                <p:nvPr/>
              </p:nvGraphicFramePr>
              <p:xfrm>
                <a:off x="7153505" y="4920342"/>
                <a:ext cx="430213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37" name="Equation" r:id="rId7" imgW="253800" imgH="241200" progId="Equation.3">
                        <p:embed/>
                      </p:oleObj>
                    </mc:Choice>
                    <mc:Fallback>
                      <p:oleObj name="Equation" r:id="rId7" imgW="25380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53505" y="4920342"/>
                              <a:ext cx="430213" cy="3905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6096000" y="3505200"/>
            <a:ext cx="28432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name="Equation" r:id="rId9" imgW="1676400" imgH="241300" progId="Equation.3">
                    <p:embed/>
                  </p:oleObj>
                </mc:Choice>
                <mc:Fallback>
                  <p:oleObj name="Equation" r:id="rId9" imgW="16764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505200"/>
                          <a:ext cx="28432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61190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83268"/>
            <a:ext cx="861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force with a magnitude of 100 N is applied at the origin </a:t>
            </a:r>
            <a:r>
              <a:rPr lang="en-US" sz="2000" i="1" dirty="0" smtClean="0"/>
              <a:t>O</a:t>
            </a:r>
            <a:r>
              <a:rPr lang="en-US" sz="2000" dirty="0" smtClean="0"/>
              <a:t> of the axes </a:t>
            </a:r>
            <a:r>
              <a:rPr lang="en-US" sz="2000" i="1" dirty="0" smtClean="0"/>
              <a:t>x-y-z</a:t>
            </a:r>
            <a:r>
              <a:rPr lang="en-US" sz="2000" dirty="0" smtClean="0"/>
              <a:t> as shown. The line of action of force  passes through a point </a:t>
            </a:r>
            <a:r>
              <a:rPr lang="en-US" sz="2000" i="1" dirty="0" smtClean="0"/>
              <a:t>A. </a:t>
            </a:r>
            <a:r>
              <a:rPr lang="en-US" sz="2000" dirty="0" smtClean="0"/>
              <a:t>Determine the projection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xy</a:t>
            </a:r>
            <a:r>
              <a:rPr lang="en-US" sz="2000" dirty="0" smtClean="0"/>
              <a:t> of  100N force on the x-y plane</a:t>
            </a:r>
            <a:r>
              <a:rPr lang="en-US" sz="2000" i="1" dirty="0" smtClean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49171" y="2635207"/>
            <a:ext cx="3582776" cy="3370517"/>
            <a:chOff x="776288" y="3027315"/>
            <a:chExt cx="3582776" cy="3370517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47914" y="5942881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6288" y="3027315"/>
              <a:ext cx="3532672" cy="3253666"/>
              <a:chOff x="776288" y="3027315"/>
              <a:chExt cx="3532672" cy="3253666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2147888" y="3789315"/>
                <a:ext cx="411150" cy="53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883680" y="3027315"/>
                <a:ext cx="411150" cy="45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z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3200400" y="4216052"/>
                <a:ext cx="538787" cy="389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776288" y="5237115"/>
                <a:ext cx="467626" cy="45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3352800" y="5523062"/>
                <a:ext cx="798579" cy="420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1344" y="4718229"/>
                <a:ext cx="807616" cy="419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AutoShape 12"/>
              <p:cNvCxnSpPr>
                <a:cxnSpLocks noChangeShapeType="1"/>
              </p:cNvCxnSpPr>
              <p:nvPr/>
            </p:nvCxnSpPr>
            <p:spPr bwMode="auto">
              <a:xfrm>
                <a:off x="1039556" y="5506690"/>
                <a:ext cx="2986484" cy="5968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5" name="AutoShape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947295" y="4261996"/>
                <a:ext cx="1337512" cy="10699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1040685" y="3316346"/>
                <a:ext cx="16943" cy="2479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" name="AutoShape 16"/>
              <p:cNvCxnSpPr>
                <a:cxnSpLocks noChangeShapeType="1"/>
              </p:cNvCxnSpPr>
              <p:nvPr/>
            </p:nvCxnSpPr>
            <p:spPr bwMode="auto">
              <a:xfrm>
                <a:off x="1524000" y="4927976"/>
                <a:ext cx="2276133" cy="4816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8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283836" y="4489264"/>
                <a:ext cx="3389" cy="82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2800497" y="5299030"/>
                <a:ext cx="485699" cy="5791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3137098" y="5331379"/>
                <a:ext cx="420186" cy="6115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1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3544758" y="4501790"/>
                <a:ext cx="1130" cy="8535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2" name="AutoShape 21"/>
              <p:cNvCxnSpPr>
                <a:cxnSpLocks noChangeShapeType="1"/>
              </p:cNvCxnSpPr>
              <p:nvPr/>
            </p:nvCxnSpPr>
            <p:spPr bwMode="auto">
              <a:xfrm>
                <a:off x="3369782" y="4476738"/>
                <a:ext cx="430352" cy="10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22"/>
              <p:cNvCxnSpPr>
                <a:cxnSpLocks noChangeShapeType="1"/>
              </p:cNvCxnSpPr>
              <p:nvPr/>
            </p:nvCxnSpPr>
            <p:spPr bwMode="auto">
              <a:xfrm>
                <a:off x="795577" y="5795745"/>
                <a:ext cx="1784661" cy="387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4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782023" y="5508778"/>
                <a:ext cx="277865" cy="321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2505689" y="5878183"/>
                <a:ext cx="294808" cy="4027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 rot="343477">
                <a:off x="1403545" y="5636091"/>
                <a:ext cx="740973" cy="441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 m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V="1">
                <a:off x="1079326" y="4483009"/>
                <a:ext cx="2195041" cy="1016961"/>
              </a:xfrm>
              <a:prstGeom prst="straightConnector1">
                <a:avLst/>
              </a:prstGeom>
              <a:ln w="38100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9513930"/>
                  </p:ext>
                </p:extLst>
              </p:nvPr>
            </p:nvGraphicFramePr>
            <p:xfrm>
              <a:off x="2590800" y="4208462"/>
              <a:ext cx="690563" cy="287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4" name="Equation" r:id="rId3" imgW="406080" imgH="177480" progId="Equation.3">
                      <p:embed/>
                    </p:oleObj>
                  </mc:Choice>
                  <mc:Fallback>
                    <p:oleObj name="Equation" r:id="rId3" imgW="40608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90800" y="4208462"/>
                            <a:ext cx="690563" cy="287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72839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387152"/>
              </p:ext>
            </p:extLst>
          </p:nvPr>
        </p:nvGraphicFramePr>
        <p:xfrm>
          <a:off x="152400" y="2587852"/>
          <a:ext cx="45037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3" imgW="3377880" imgH="533160" progId="Equation.3">
                  <p:embed/>
                </p:oleObj>
              </mc:Choice>
              <mc:Fallback>
                <p:oleObj name="Equation" r:id="rId3" imgW="3377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87852"/>
                        <a:ext cx="45037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296049"/>
              </p:ext>
            </p:extLst>
          </p:nvPr>
        </p:nvGraphicFramePr>
        <p:xfrm>
          <a:off x="533400" y="3845580"/>
          <a:ext cx="3335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5" imgW="2286000" imgH="241200" progId="Equation.3">
                  <p:embed/>
                </p:oleObj>
              </mc:Choice>
              <mc:Fallback>
                <p:oleObj name="Equation" r:id="rId5" imgW="2286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45580"/>
                        <a:ext cx="333533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391542" y="1661733"/>
            <a:ext cx="4343400" cy="3370517"/>
            <a:chOff x="4391542" y="1661733"/>
            <a:chExt cx="4343400" cy="3370517"/>
          </a:xfrm>
        </p:grpSpPr>
        <p:sp>
          <p:nvSpPr>
            <p:cNvPr id="7" name="TextBox 6"/>
            <p:cNvSpPr txBox="1"/>
            <p:nvPr/>
          </p:nvSpPr>
          <p:spPr>
            <a:xfrm>
              <a:off x="7669518" y="274809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(6,4,3)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20542" y="364580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1542" y="4013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(0,0,0)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8172768" y="4577299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6372742" y="2423733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108534" y="1661733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7425254" y="285047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001142" y="3871533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577654" y="4157480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7726198" y="3352647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/>
          </p:nvCxnSpPr>
          <p:spPr bwMode="auto">
            <a:xfrm>
              <a:off x="5264410" y="4141108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8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172149" y="2896414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4"/>
            <p:cNvCxnSpPr>
              <a:cxnSpLocks noChangeShapeType="1"/>
            </p:cNvCxnSpPr>
            <p:nvPr/>
          </p:nvCxnSpPr>
          <p:spPr bwMode="auto">
            <a:xfrm flipH="1" flipV="1">
              <a:off x="5265539" y="1950764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>
              <a:off x="5748854" y="3562394"/>
              <a:ext cx="2276133" cy="4816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 flipH="1">
              <a:off x="7508690" y="3111156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2" name="AutoShape 18"/>
            <p:cNvCxnSpPr>
              <a:cxnSpLocks noChangeShapeType="1"/>
            </p:cNvCxnSpPr>
            <p:nvPr/>
          </p:nvCxnSpPr>
          <p:spPr bwMode="auto">
            <a:xfrm flipH="1">
              <a:off x="7025351" y="3933448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3" name="AutoShape 19"/>
            <p:cNvCxnSpPr>
              <a:cxnSpLocks noChangeShapeType="1"/>
            </p:cNvCxnSpPr>
            <p:nvPr/>
          </p:nvCxnSpPr>
          <p:spPr bwMode="auto">
            <a:xfrm flipV="1">
              <a:off x="7361952" y="3965797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</p:cNvCxnSpPr>
            <p:nvPr/>
          </p:nvCxnSpPr>
          <p:spPr bwMode="auto">
            <a:xfrm flipV="1">
              <a:off x="7769612" y="3136208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5" name="AutoShape 21"/>
            <p:cNvCxnSpPr>
              <a:cxnSpLocks noChangeShapeType="1"/>
            </p:cNvCxnSpPr>
            <p:nvPr/>
          </p:nvCxnSpPr>
          <p:spPr bwMode="auto">
            <a:xfrm>
              <a:off x="7594636" y="3111156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5020431" y="4430163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7" name="AutoShape 23"/>
            <p:cNvCxnSpPr>
              <a:cxnSpLocks noChangeShapeType="1"/>
            </p:cNvCxnSpPr>
            <p:nvPr/>
          </p:nvCxnSpPr>
          <p:spPr bwMode="auto">
            <a:xfrm flipH="1">
              <a:off x="5006877" y="4143196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4"/>
            <p:cNvCxnSpPr>
              <a:cxnSpLocks noChangeShapeType="1"/>
            </p:cNvCxnSpPr>
            <p:nvPr/>
          </p:nvCxnSpPr>
          <p:spPr bwMode="auto">
            <a:xfrm flipH="1">
              <a:off x="6730543" y="4512601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 rot="343477">
              <a:off x="5628399" y="4270509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5304180" y="3117427"/>
              <a:ext cx="2195041" cy="1016961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2392148"/>
                </p:ext>
              </p:extLst>
            </p:nvPr>
          </p:nvGraphicFramePr>
          <p:xfrm>
            <a:off x="6399212" y="2843213"/>
            <a:ext cx="114458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0" name="Equation" r:id="rId7" imgW="672840" imgH="177480" progId="Equation.3">
                    <p:embed/>
                  </p:oleObj>
                </mc:Choice>
                <mc:Fallback>
                  <p:oleObj name="Equation" r:id="rId7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9212" y="2843213"/>
                          <a:ext cx="1144588" cy="287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V="1">
              <a:off x="5314109" y="3965797"/>
              <a:ext cx="2210496" cy="17739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/>
            <p:cNvSpPr/>
            <p:nvPr/>
          </p:nvSpPr>
          <p:spPr>
            <a:xfrm>
              <a:off x="6414495" y="3630144"/>
              <a:ext cx="191062" cy="438411"/>
            </a:xfrm>
            <a:custGeom>
              <a:avLst/>
              <a:gdLst>
                <a:gd name="connsiteX0" fmla="*/ 0 w 191062"/>
                <a:gd name="connsiteY0" fmla="*/ 0 h 438411"/>
                <a:gd name="connsiteX1" fmla="*/ 187891 w 191062"/>
                <a:gd name="connsiteY1" fmla="*/ 225469 h 438411"/>
                <a:gd name="connsiteX2" fmla="*/ 100209 w 191062"/>
                <a:gd name="connsiteY2" fmla="*/ 438411 h 43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2" h="438411">
                  <a:moveTo>
                    <a:pt x="0" y="0"/>
                  </a:moveTo>
                  <a:cubicBezTo>
                    <a:pt x="85595" y="76200"/>
                    <a:pt x="171190" y="152401"/>
                    <a:pt x="187891" y="225469"/>
                  </a:cubicBezTo>
                  <a:cubicBezTo>
                    <a:pt x="204592" y="298537"/>
                    <a:pt x="152400" y="368474"/>
                    <a:pt x="100209" y="43841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7127021"/>
                </p:ext>
              </p:extLst>
            </p:nvPr>
          </p:nvGraphicFramePr>
          <p:xfrm>
            <a:off x="6658639" y="3516843"/>
            <a:ext cx="3667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1" name="Equation" r:id="rId9" imgW="215640" imgH="241200" progId="Equation.3">
                    <p:embed/>
                  </p:oleObj>
                </mc:Choice>
                <mc:Fallback>
                  <p:oleObj name="Equation" r:id="rId9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639" y="3516843"/>
                          <a:ext cx="3667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7384051" y="3907368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4800305"/>
                </p:ext>
              </p:extLst>
            </p:nvPr>
          </p:nvGraphicFramePr>
          <p:xfrm>
            <a:off x="6692900" y="4013200"/>
            <a:ext cx="388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name="Equation" r:id="rId11" imgW="228600" imgH="241200" progId="Equation.3">
                    <p:embed/>
                  </p:oleObj>
                </mc:Choice>
                <mc:Fallback>
                  <p:oleObj name="Equation" r:id="rId11" imgW="228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2900" y="4013200"/>
                          <a:ext cx="388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1685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Solution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42797"/>
              </p:ext>
            </p:extLst>
          </p:nvPr>
        </p:nvGraphicFramePr>
        <p:xfrm>
          <a:off x="152400" y="1583692"/>
          <a:ext cx="511333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3" imgW="3504960" imgH="1066680" progId="Equation.3">
                  <p:embed/>
                </p:oleObj>
              </mc:Choice>
              <mc:Fallback>
                <p:oleObj name="Equation" r:id="rId3" imgW="35049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83692"/>
                        <a:ext cx="511333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432042"/>
              </p:ext>
            </p:extLst>
          </p:nvPr>
        </p:nvGraphicFramePr>
        <p:xfrm>
          <a:off x="228600" y="3276600"/>
          <a:ext cx="4410075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5" imgW="3022560" imgH="952200" progId="Equation.3">
                  <p:embed/>
                </p:oleObj>
              </mc:Choice>
              <mc:Fallback>
                <p:oleObj name="Equation" r:id="rId5" imgW="302256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4410075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72555"/>
              </p:ext>
            </p:extLst>
          </p:nvPr>
        </p:nvGraphicFramePr>
        <p:xfrm>
          <a:off x="228600" y="5029200"/>
          <a:ext cx="535463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7" imgW="3670200" imgH="507960" progId="Equation.3">
                  <p:embed/>
                </p:oleObj>
              </mc:Choice>
              <mc:Fallback>
                <p:oleObj name="Equation" r:id="rId7" imgW="3670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5354637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572000" y="1905000"/>
            <a:ext cx="4343400" cy="3370517"/>
            <a:chOff x="4391542" y="1661733"/>
            <a:chExt cx="4343400" cy="3370517"/>
          </a:xfrm>
        </p:grpSpPr>
        <p:sp>
          <p:nvSpPr>
            <p:cNvPr id="8" name="TextBox 7"/>
            <p:cNvSpPr txBox="1"/>
            <p:nvPr/>
          </p:nvSpPr>
          <p:spPr>
            <a:xfrm>
              <a:off x="7669518" y="274809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(6,4,3)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20542" y="364580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(6,4,0)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91542" y="4013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(0,0,0)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8172768" y="4577299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6372742" y="2423733"/>
              <a:ext cx="411150" cy="531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5108534" y="1661733"/>
              <a:ext cx="411150" cy="45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425254" y="2850470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5001142" y="3871533"/>
              <a:ext cx="467626" cy="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7577654" y="4157480"/>
              <a:ext cx="798579" cy="42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7726198" y="3352647"/>
              <a:ext cx="807616" cy="419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</p:cNvCxnSpPr>
            <p:nvPr/>
          </p:nvCxnSpPr>
          <p:spPr bwMode="auto">
            <a:xfrm>
              <a:off x="5264410" y="4141108"/>
              <a:ext cx="2986484" cy="596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172149" y="2896414"/>
              <a:ext cx="1337512" cy="1069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" name="AutoShape 14"/>
            <p:cNvCxnSpPr>
              <a:cxnSpLocks noChangeShapeType="1"/>
            </p:cNvCxnSpPr>
            <p:nvPr/>
          </p:nvCxnSpPr>
          <p:spPr bwMode="auto">
            <a:xfrm flipH="1" flipV="1">
              <a:off x="5265539" y="1950764"/>
              <a:ext cx="16943" cy="2479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" name="AutoShape 16"/>
            <p:cNvCxnSpPr>
              <a:cxnSpLocks noChangeShapeType="1"/>
            </p:cNvCxnSpPr>
            <p:nvPr/>
          </p:nvCxnSpPr>
          <p:spPr bwMode="auto">
            <a:xfrm>
              <a:off x="5748854" y="3562394"/>
              <a:ext cx="2276133" cy="4816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2" name="AutoShape 17"/>
            <p:cNvCxnSpPr>
              <a:cxnSpLocks noChangeShapeType="1"/>
            </p:cNvCxnSpPr>
            <p:nvPr/>
          </p:nvCxnSpPr>
          <p:spPr bwMode="auto">
            <a:xfrm flipH="1">
              <a:off x="7508690" y="3111156"/>
              <a:ext cx="3389" cy="821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3" name="AutoShape 18"/>
            <p:cNvCxnSpPr>
              <a:cxnSpLocks noChangeShapeType="1"/>
            </p:cNvCxnSpPr>
            <p:nvPr/>
          </p:nvCxnSpPr>
          <p:spPr bwMode="auto">
            <a:xfrm flipH="1">
              <a:off x="7025351" y="3933448"/>
              <a:ext cx="485699" cy="579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4" name="AutoShape 19"/>
            <p:cNvCxnSpPr>
              <a:cxnSpLocks noChangeShapeType="1"/>
            </p:cNvCxnSpPr>
            <p:nvPr/>
          </p:nvCxnSpPr>
          <p:spPr bwMode="auto">
            <a:xfrm flipV="1">
              <a:off x="7361952" y="3965797"/>
              <a:ext cx="420186" cy="611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5" name="AutoShape 20"/>
            <p:cNvCxnSpPr>
              <a:cxnSpLocks noChangeShapeType="1"/>
            </p:cNvCxnSpPr>
            <p:nvPr/>
          </p:nvCxnSpPr>
          <p:spPr bwMode="auto">
            <a:xfrm flipV="1">
              <a:off x="7769612" y="3136208"/>
              <a:ext cx="1130" cy="853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" name="AutoShape 21"/>
            <p:cNvCxnSpPr>
              <a:cxnSpLocks noChangeShapeType="1"/>
            </p:cNvCxnSpPr>
            <p:nvPr/>
          </p:nvCxnSpPr>
          <p:spPr bwMode="auto">
            <a:xfrm>
              <a:off x="7594636" y="3111156"/>
              <a:ext cx="430352" cy="1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22"/>
            <p:cNvCxnSpPr>
              <a:cxnSpLocks noChangeShapeType="1"/>
            </p:cNvCxnSpPr>
            <p:nvPr/>
          </p:nvCxnSpPr>
          <p:spPr bwMode="auto">
            <a:xfrm>
              <a:off x="5020431" y="4430163"/>
              <a:ext cx="1784661" cy="387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8" name="AutoShape 23"/>
            <p:cNvCxnSpPr>
              <a:cxnSpLocks noChangeShapeType="1"/>
            </p:cNvCxnSpPr>
            <p:nvPr/>
          </p:nvCxnSpPr>
          <p:spPr bwMode="auto">
            <a:xfrm flipH="1">
              <a:off x="5006877" y="4143196"/>
              <a:ext cx="277865" cy="321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4"/>
            <p:cNvCxnSpPr>
              <a:cxnSpLocks noChangeShapeType="1"/>
            </p:cNvCxnSpPr>
            <p:nvPr/>
          </p:nvCxnSpPr>
          <p:spPr bwMode="auto">
            <a:xfrm flipH="1">
              <a:off x="6730543" y="4512601"/>
              <a:ext cx="294808" cy="4027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 rot="343477">
              <a:off x="5628399" y="4270509"/>
              <a:ext cx="740973" cy="44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 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5304180" y="3117427"/>
              <a:ext cx="2195041" cy="1016961"/>
            </a:xfrm>
            <a:prstGeom prst="straightConnector1">
              <a:avLst/>
            </a:prstGeom>
            <a:ln w="38100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2058837"/>
                </p:ext>
              </p:extLst>
            </p:nvPr>
          </p:nvGraphicFramePr>
          <p:xfrm>
            <a:off x="6399212" y="2843213"/>
            <a:ext cx="114458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0" name="Equation" r:id="rId9" imgW="672840" imgH="177480" progId="Equation.3">
                    <p:embed/>
                  </p:oleObj>
                </mc:Choice>
                <mc:Fallback>
                  <p:oleObj name="Equation" r:id="rId9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9212" y="2843213"/>
                          <a:ext cx="1144588" cy="287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 flipV="1">
              <a:off x="5314109" y="3965797"/>
              <a:ext cx="2210496" cy="17739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6414495" y="3630144"/>
              <a:ext cx="191062" cy="438411"/>
            </a:xfrm>
            <a:custGeom>
              <a:avLst/>
              <a:gdLst>
                <a:gd name="connsiteX0" fmla="*/ 0 w 191062"/>
                <a:gd name="connsiteY0" fmla="*/ 0 h 438411"/>
                <a:gd name="connsiteX1" fmla="*/ 187891 w 191062"/>
                <a:gd name="connsiteY1" fmla="*/ 225469 h 438411"/>
                <a:gd name="connsiteX2" fmla="*/ 100209 w 191062"/>
                <a:gd name="connsiteY2" fmla="*/ 438411 h 43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2" h="438411">
                  <a:moveTo>
                    <a:pt x="0" y="0"/>
                  </a:moveTo>
                  <a:cubicBezTo>
                    <a:pt x="85595" y="76200"/>
                    <a:pt x="171190" y="152401"/>
                    <a:pt x="187891" y="225469"/>
                  </a:cubicBezTo>
                  <a:cubicBezTo>
                    <a:pt x="204592" y="298537"/>
                    <a:pt x="152400" y="368474"/>
                    <a:pt x="100209" y="43841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6948303"/>
                </p:ext>
              </p:extLst>
            </p:nvPr>
          </p:nvGraphicFramePr>
          <p:xfrm>
            <a:off x="6658639" y="3516843"/>
            <a:ext cx="3667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1" name="Equation" r:id="rId11" imgW="215640" imgH="241200" progId="Equation.3">
                    <p:embed/>
                  </p:oleObj>
                </mc:Choice>
                <mc:Fallback>
                  <p:oleObj name="Equation" r:id="rId11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639" y="3516843"/>
                          <a:ext cx="366712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7384051" y="3907368"/>
              <a:ext cx="538787" cy="389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461036"/>
                </p:ext>
              </p:extLst>
            </p:nvPr>
          </p:nvGraphicFramePr>
          <p:xfrm>
            <a:off x="6692900" y="4013200"/>
            <a:ext cx="388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2" name="Equation" r:id="rId13" imgW="228600" imgH="241200" progId="Equation.3">
                    <p:embed/>
                  </p:oleObj>
                </mc:Choice>
                <mc:Fallback>
                  <p:oleObj name="Equation" r:id="rId13" imgW="228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2900" y="4013200"/>
                          <a:ext cx="388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3416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RECTANGULAR COMPONENTS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Many problems in mechanics require analysis in three </a:t>
            </a:r>
            <a:r>
              <a:rPr lang="en-US" sz="2000" dirty="0" smtClean="0"/>
              <a:t>dimensions, and </a:t>
            </a:r>
            <a:r>
              <a:rPr lang="en-US" sz="2000" dirty="0"/>
              <a:t>for such problems it is often necessary to resolve a force into </a:t>
            </a:r>
            <a:r>
              <a:rPr lang="en-US" sz="2000" dirty="0" smtClean="0"/>
              <a:t>its three </a:t>
            </a:r>
            <a:r>
              <a:rPr lang="en-US" sz="2000" dirty="0"/>
              <a:t>mutually perpendicular components</a:t>
            </a:r>
            <a:r>
              <a:rPr lang="en-US" sz="2000" dirty="0" smtClean="0"/>
              <a:t>.</a:t>
            </a:r>
          </a:p>
          <a:p>
            <a:endParaRPr lang="en-US" sz="2400" dirty="0"/>
          </a:p>
        </p:txBody>
      </p:sp>
      <p:grpSp>
        <p:nvGrpSpPr>
          <p:cNvPr id="4" name="Group 62"/>
          <p:cNvGrpSpPr/>
          <p:nvPr/>
        </p:nvGrpSpPr>
        <p:grpSpPr>
          <a:xfrm>
            <a:off x="5375501" y="2473325"/>
            <a:ext cx="3539899" cy="2768829"/>
            <a:chOff x="1513114" y="1371600"/>
            <a:chExt cx="3539899" cy="276882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513114" y="3875316"/>
            <a:ext cx="239712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1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3114" y="3875316"/>
                          <a:ext cx="239712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038600" y="3276600"/>
            <a:ext cx="430936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2" name="Equation" r:id="rId5" imgW="279360" imgH="253800" progId="Equation.3">
                    <p:embed/>
                  </p:oleObj>
                </mc:Choice>
                <mc:Fallback>
                  <p:oleObj name="Equation" r:id="rId5" imgW="2793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276600"/>
                          <a:ext cx="430936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 flipV="1">
              <a:off x="2362200" y="2514600"/>
              <a:ext cx="14478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810000" y="2397125"/>
            <a:ext cx="3127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" name="Equation" r:id="rId7" imgW="164880" imgH="203040" progId="Equation.3">
                    <p:embed/>
                  </p:oleObj>
                </mc:Choice>
                <mc:Fallback>
                  <p:oleObj name="Equation" r:id="rId7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397125"/>
                          <a:ext cx="31273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2514600" y="3657600"/>
            <a:ext cx="27594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Equation" r:id="rId9" imgW="164880" imgH="228600" progId="Equation.3">
                    <p:embed/>
                  </p:oleObj>
                </mc:Choice>
                <mc:Fallback>
                  <p:oleObj name="Equation" r:id="rId9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657600"/>
                          <a:ext cx="27594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2362200" y="22860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0800000" flipV="1">
              <a:off x="2035628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8100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3810000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866900" y="2781300"/>
              <a:ext cx="990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057400" y="25146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62200" y="3276600"/>
              <a:ext cx="1752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676400" y="3505200"/>
              <a:ext cx="381000" cy="381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018506" y="19431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14800" y="32766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9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600200" y="3200400"/>
            <a:ext cx="42703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Equation" r:id="rId11" imgW="253800" imgH="241200" progId="Equation.3">
                    <p:embed/>
                  </p:oleObj>
                </mc:Choice>
                <mc:Fallback>
                  <p:oleObj name="Equation" r:id="rId11" imgW="253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00400"/>
                          <a:ext cx="427038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2340430" y="1905000"/>
            <a:ext cx="4699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6" name="Equation" r:id="rId13" imgW="279360" imgH="241200" progId="Equation.3">
                    <p:embed/>
                  </p:oleObj>
                </mc:Choice>
                <mc:Fallback>
                  <p:oleObj name="Equation" r:id="rId13" imgW="279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0430" y="1905000"/>
                          <a:ext cx="4699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rc 23"/>
            <p:cNvSpPr/>
            <p:nvPr/>
          </p:nvSpPr>
          <p:spPr>
            <a:xfrm flipV="1">
              <a:off x="2209800" y="2895600"/>
              <a:ext cx="457200" cy="533400"/>
            </a:xfrm>
            <a:prstGeom prst="arc">
              <a:avLst>
                <a:gd name="adj1" fmla="val 1381992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656112" y="3069772"/>
              <a:ext cx="304800" cy="3810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068286" y="2939142"/>
              <a:ext cx="609600" cy="3048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Curved Connector 26"/>
            <p:cNvCxnSpPr/>
            <p:nvPr/>
          </p:nvCxnSpPr>
          <p:spPr>
            <a:xfrm rot="5400000">
              <a:off x="2400300" y="3543300"/>
              <a:ext cx="381000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1"/>
            <p:cNvGraphicFramePr>
              <a:graphicFrameLocks noChangeAspect="1"/>
            </p:cNvGraphicFramePr>
            <p:nvPr/>
          </p:nvGraphicFramePr>
          <p:xfrm>
            <a:off x="2962275" y="2884488"/>
            <a:ext cx="296863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7" name="Equation" r:id="rId15" imgW="177480" imgH="241200" progId="Equation.3">
                    <p:embed/>
                  </p:oleObj>
                </mc:Choice>
                <mc:Fallback>
                  <p:oleObj name="Equation" r:id="rId1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275" y="2884488"/>
                          <a:ext cx="296863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2"/>
            <p:cNvGraphicFramePr>
              <a:graphicFrameLocks noChangeAspect="1"/>
            </p:cNvGraphicFramePr>
            <p:nvPr/>
          </p:nvGraphicFramePr>
          <p:xfrm>
            <a:off x="2447925" y="2633212"/>
            <a:ext cx="27622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" name="Equation" r:id="rId17" imgW="164880" imgH="215640" progId="Equation.3">
                    <p:embed/>
                  </p:oleObj>
                </mc:Choice>
                <mc:Fallback>
                  <p:oleObj name="Equation" r:id="rId1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925" y="2633212"/>
                          <a:ext cx="27622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3"/>
            <p:cNvGraphicFramePr>
              <a:graphicFrameLocks noChangeAspect="1"/>
            </p:cNvGraphicFramePr>
            <p:nvPr/>
          </p:nvGraphicFramePr>
          <p:xfrm>
            <a:off x="2286000" y="1371600"/>
            <a:ext cx="23971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" name="Equation" r:id="rId19" imgW="126720" imgH="126720" progId="Equation.3">
                    <p:embed/>
                  </p:oleObj>
                </mc:Choice>
                <mc:Fallback>
                  <p:oleObj name="Equation" r:id="rId19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371600"/>
                          <a:ext cx="239713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/>
          </p:nvGraphicFramePr>
          <p:xfrm>
            <a:off x="4787900" y="3100388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900" y="3100388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87"/>
          <p:cNvGrpSpPr/>
          <p:nvPr/>
        </p:nvGrpSpPr>
        <p:grpSpPr>
          <a:xfrm>
            <a:off x="6594701" y="5140325"/>
            <a:ext cx="2285999" cy="1717675"/>
            <a:chOff x="5486400" y="4724400"/>
            <a:chExt cx="2285999" cy="1717675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6400800" y="4724400"/>
            <a:ext cx="2635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" name="Equation" r:id="rId23" imgW="139680" imgH="164880" progId="Equation.3">
                    <p:embed/>
                  </p:oleObj>
                </mc:Choice>
                <mc:Fallback>
                  <p:oleObj name="Equation" r:id="rId2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4724400"/>
                          <a:ext cx="263525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86"/>
            <p:cNvGrpSpPr/>
            <p:nvPr/>
          </p:nvGrpSpPr>
          <p:grpSpPr>
            <a:xfrm>
              <a:off x="5486400" y="4876800"/>
              <a:ext cx="2285999" cy="1565275"/>
              <a:chOff x="5497513" y="4648200"/>
              <a:chExt cx="2285999" cy="156527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6400800" y="5029200"/>
                <a:ext cx="762000" cy="762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6400800" y="57912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6019800" y="54102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00800" y="5029200"/>
                <a:ext cx="762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6819900" y="5448300"/>
                <a:ext cx="685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0" name="Object 6"/>
              <p:cNvGraphicFramePr>
                <a:graphicFrameLocks noChangeAspect="1"/>
              </p:cNvGraphicFramePr>
              <p:nvPr/>
            </p:nvGraphicFramePr>
            <p:xfrm>
              <a:off x="6662054" y="5442858"/>
              <a:ext cx="275944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2" name="Equation" r:id="rId25" imgW="164880" imgH="228600" progId="Equation.3">
                      <p:embed/>
                    </p:oleObj>
                  </mc:Choice>
                  <mc:Fallback>
                    <p:oleObj name="Equation" r:id="rId25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62054" y="5442858"/>
                            <a:ext cx="275944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40"/>
              <p:cNvGraphicFramePr>
                <a:graphicFrameLocks noChangeAspect="1"/>
              </p:cNvGraphicFramePr>
              <p:nvPr/>
            </p:nvGraphicFramePr>
            <p:xfrm>
              <a:off x="6650038" y="5857875"/>
              <a:ext cx="873125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3" name="Equation" r:id="rId26" imgW="596880" imgH="241200" progId="Equation.3">
                      <p:embed/>
                    </p:oleObj>
                  </mc:Choice>
                  <mc:Fallback>
                    <p:oleObj name="Equation" r:id="rId26" imgW="5968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50038" y="5857875"/>
                            <a:ext cx="873125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17"/>
              <p:cNvGraphicFramePr>
                <a:graphicFrameLocks noChangeAspect="1"/>
              </p:cNvGraphicFramePr>
              <p:nvPr/>
            </p:nvGraphicFramePr>
            <p:xfrm>
              <a:off x="5497513" y="5172075"/>
              <a:ext cx="908050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4" name="Equation" r:id="rId28" imgW="622080" imgH="253800" progId="Equation.3">
                      <p:embed/>
                    </p:oleObj>
                  </mc:Choice>
                  <mc:Fallback>
                    <p:oleObj name="Equation" r:id="rId28" imgW="62208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97513" y="5172075"/>
                            <a:ext cx="908050" cy="3730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18"/>
              <p:cNvGraphicFramePr>
                <a:graphicFrameLocks noChangeAspect="1"/>
              </p:cNvGraphicFramePr>
              <p:nvPr/>
            </p:nvGraphicFramePr>
            <p:xfrm>
              <a:off x="6391275" y="5248275"/>
              <a:ext cx="295275" cy="401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5" name="Equation" r:id="rId30" imgW="177480" imgH="241200" progId="Equation.3">
                      <p:embed/>
                    </p:oleObj>
                  </mc:Choice>
                  <mc:Fallback>
                    <p:oleObj name="Equation" r:id="rId30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1275" y="5248275"/>
                            <a:ext cx="295275" cy="4016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6248400" y="4876800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162800" y="5791200"/>
                <a:ext cx="3810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6" name="Object 45"/>
              <p:cNvGraphicFramePr>
                <a:graphicFrameLocks noChangeAspect="1"/>
              </p:cNvGraphicFramePr>
              <p:nvPr/>
            </p:nvGraphicFramePr>
            <p:xfrm>
              <a:off x="7543800" y="5638800"/>
              <a:ext cx="239712" cy="2651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6" name="Equation" r:id="rId32" imgW="126720" imgH="139680" progId="Equation.3">
                      <p:embed/>
                    </p:oleObj>
                  </mc:Choice>
                  <mc:Fallback>
                    <p:oleObj name="Equation" r:id="rId32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43800" y="5638800"/>
                            <a:ext cx="239712" cy="2651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21"/>
              <p:cNvGraphicFramePr>
                <a:graphicFrameLocks noChangeAspect="1"/>
              </p:cNvGraphicFramePr>
              <p:nvPr/>
            </p:nvGraphicFramePr>
            <p:xfrm>
              <a:off x="7162800" y="4648200"/>
              <a:ext cx="381000" cy="471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7" name="Equation" r:id="rId34" imgW="164880" imgH="203040" progId="Equation.3">
                      <p:embed/>
                    </p:oleObj>
                  </mc:Choice>
                  <mc:Fallback>
                    <p:oleObj name="Equation" r:id="rId34" imgW="1648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2800" y="4648200"/>
                            <a:ext cx="381000" cy="471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47862"/>
              </p:ext>
            </p:extLst>
          </p:nvPr>
        </p:nvGraphicFramePr>
        <p:xfrm>
          <a:off x="533400" y="3805405"/>
          <a:ext cx="4038600" cy="385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36" imgW="2527200" imgH="241200" progId="Equation.3">
                  <p:embed/>
                </p:oleObj>
              </mc:Choice>
              <mc:Fallback>
                <p:oleObj name="Equation" r:id="rId36" imgW="2527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05405"/>
                        <a:ext cx="4038600" cy="385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298873"/>
              </p:ext>
            </p:extLst>
          </p:nvPr>
        </p:nvGraphicFramePr>
        <p:xfrm>
          <a:off x="538162" y="2765425"/>
          <a:ext cx="42624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38" imgW="2666880" imgH="558720" progId="Equation.3">
                  <p:embed/>
                </p:oleObj>
              </mc:Choice>
              <mc:Fallback>
                <p:oleObj name="Equation" r:id="rId38" imgW="26668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" y="2765425"/>
                        <a:ext cx="426243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732413"/>
              </p:ext>
            </p:extLst>
          </p:nvPr>
        </p:nvGraphicFramePr>
        <p:xfrm>
          <a:off x="685800" y="6054725"/>
          <a:ext cx="2438400" cy="468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40" imgW="1257120" imgH="241200" progId="Equation.3">
                  <p:embed/>
                </p:oleObj>
              </mc:Choice>
              <mc:Fallback>
                <p:oleObj name="Equation" r:id="rId40" imgW="1257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54725"/>
                        <a:ext cx="2438400" cy="468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887441"/>
              </p:ext>
            </p:extLst>
          </p:nvPr>
        </p:nvGraphicFramePr>
        <p:xfrm>
          <a:off x="609600" y="4782285"/>
          <a:ext cx="3795713" cy="1311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42" imgW="2133360" imgH="736560" progId="Equation.3">
                  <p:embed/>
                </p:oleObj>
              </mc:Choice>
              <mc:Fallback>
                <p:oleObj name="Equation" r:id="rId42" imgW="21333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82285"/>
                        <a:ext cx="3795713" cy="1311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88612"/>
              </p:ext>
            </p:extLst>
          </p:nvPr>
        </p:nvGraphicFramePr>
        <p:xfrm>
          <a:off x="498701" y="4217987"/>
          <a:ext cx="2028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44" imgW="1269720" imgH="317160" progId="Equation.3">
                  <p:embed/>
                </p:oleObj>
              </mc:Choice>
              <mc:Fallback>
                <p:oleObj name="Equation" r:id="rId44" imgW="126972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01" y="4217987"/>
                        <a:ext cx="20288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506432"/>
              </p:ext>
            </p:extLst>
          </p:nvPr>
        </p:nvGraphicFramePr>
        <p:xfrm>
          <a:off x="3365952" y="6055631"/>
          <a:ext cx="26844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46" imgW="1384300" imgH="203200" progId="Equation.3">
                  <p:embed/>
                </p:oleObj>
              </mc:Choice>
              <mc:Fallback>
                <p:oleObj name="Equation" r:id="rId46" imgW="1384300" imgH="203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952" y="6055631"/>
                        <a:ext cx="26844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02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Where      is unit vector in the direction of force</a:t>
            </a:r>
            <a:endParaRPr lang="en-US" sz="2400" dirty="0"/>
          </a:p>
        </p:txBody>
      </p:sp>
      <p:grpSp>
        <p:nvGrpSpPr>
          <p:cNvPr id="4" name="Group 62"/>
          <p:cNvGrpSpPr/>
          <p:nvPr/>
        </p:nvGrpSpPr>
        <p:grpSpPr>
          <a:xfrm>
            <a:off x="5351688" y="3810000"/>
            <a:ext cx="3539899" cy="2768829"/>
            <a:chOff x="1513114" y="1371600"/>
            <a:chExt cx="3539899" cy="276882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513114" y="3875316"/>
            <a:ext cx="239712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3114" y="3875316"/>
                          <a:ext cx="239712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038600" y="3276600"/>
            <a:ext cx="430936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" name="Equation" r:id="rId5" imgW="279360" imgH="253800" progId="Equation.3">
                    <p:embed/>
                  </p:oleObj>
                </mc:Choice>
                <mc:Fallback>
                  <p:oleObj name="Equation" r:id="rId5" imgW="2793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276600"/>
                          <a:ext cx="430936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 flipV="1">
              <a:off x="2362200" y="2514600"/>
              <a:ext cx="14478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810000" y="2397125"/>
            <a:ext cx="3127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3" name="Equation" r:id="rId7" imgW="164880" imgH="203040" progId="Equation.3">
                    <p:embed/>
                  </p:oleObj>
                </mc:Choice>
                <mc:Fallback>
                  <p:oleObj name="Equation" r:id="rId7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397125"/>
                          <a:ext cx="31273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2514600" y="3657600"/>
            <a:ext cx="27594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4" name="Equation" r:id="rId9" imgW="164880" imgH="228600" progId="Equation.3">
                    <p:embed/>
                  </p:oleObj>
                </mc:Choice>
                <mc:Fallback>
                  <p:oleObj name="Equation" r:id="rId9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657600"/>
                          <a:ext cx="27594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2362200" y="22860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0800000" flipV="1">
              <a:off x="2035628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810000" y="32766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3810000" y="22860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866900" y="2781300"/>
              <a:ext cx="990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057400" y="2514600"/>
              <a:ext cx="17526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 flipV="1">
              <a:off x="2057400" y="3276600"/>
              <a:ext cx="304800" cy="2286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62200" y="3276600"/>
              <a:ext cx="1752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676400" y="3505200"/>
              <a:ext cx="381000" cy="381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018506" y="19431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14800" y="32766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9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600200" y="3200400"/>
            <a:ext cx="42703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Equation" r:id="rId11" imgW="253800" imgH="241200" progId="Equation.3">
                    <p:embed/>
                  </p:oleObj>
                </mc:Choice>
                <mc:Fallback>
                  <p:oleObj name="Equation" r:id="rId11" imgW="253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00400"/>
                          <a:ext cx="427038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2340430" y="1905000"/>
            <a:ext cx="4699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6" name="Equation" r:id="rId13" imgW="279360" imgH="241200" progId="Equation.3">
                    <p:embed/>
                  </p:oleObj>
                </mc:Choice>
                <mc:Fallback>
                  <p:oleObj name="Equation" r:id="rId13" imgW="279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0430" y="1905000"/>
                          <a:ext cx="4699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rc 23"/>
            <p:cNvSpPr/>
            <p:nvPr/>
          </p:nvSpPr>
          <p:spPr>
            <a:xfrm flipV="1">
              <a:off x="2209800" y="2895600"/>
              <a:ext cx="457200" cy="533400"/>
            </a:xfrm>
            <a:prstGeom prst="arc">
              <a:avLst>
                <a:gd name="adj1" fmla="val 1381992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656112" y="3069772"/>
              <a:ext cx="304800" cy="381000"/>
            </a:xfrm>
            <a:prstGeom prst="arc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068286" y="2939142"/>
              <a:ext cx="609600" cy="304800"/>
            </a:xfrm>
            <a:prstGeom prst="arc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27" name="Curved Connector 26"/>
            <p:cNvCxnSpPr/>
            <p:nvPr/>
          </p:nvCxnSpPr>
          <p:spPr>
            <a:xfrm rot="5400000">
              <a:off x="2400300" y="3543300"/>
              <a:ext cx="381000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1"/>
            <p:cNvGraphicFramePr>
              <a:graphicFrameLocks noChangeAspect="1"/>
            </p:cNvGraphicFramePr>
            <p:nvPr/>
          </p:nvGraphicFramePr>
          <p:xfrm>
            <a:off x="2962275" y="2884488"/>
            <a:ext cx="296863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7" name="Equation" r:id="rId15" imgW="177480" imgH="241200" progId="Equation.3">
                    <p:embed/>
                  </p:oleObj>
                </mc:Choice>
                <mc:Fallback>
                  <p:oleObj name="Equation" r:id="rId1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275" y="2884488"/>
                          <a:ext cx="296863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2"/>
            <p:cNvGraphicFramePr>
              <a:graphicFrameLocks noChangeAspect="1"/>
            </p:cNvGraphicFramePr>
            <p:nvPr/>
          </p:nvGraphicFramePr>
          <p:xfrm>
            <a:off x="2447925" y="2633212"/>
            <a:ext cx="27622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8" name="Equation" r:id="rId17" imgW="164880" imgH="215640" progId="Equation.3">
                    <p:embed/>
                  </p:oleObj>
                </mc:Choice>
                <mc:Fallback>
                  <p:oleObj name="Equation" r:id="rId1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925" y="2633212"/>
                          <a:ext cx="27622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3"/>
            <p:cNvGraphicFramePr>
              <a:graphicFrameLocks noChangeAspect="1"/>
            </p:cNvGraphicFramePr>
            <p:nvPr/>
          </p:nvGraphicFramePr>
          <p:xfrm>
            <a:off x="2286000" y="1371600"/>
            <a:ext cx="23971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name="Equation" r:id="rId19" imgW="126720" imgH="126720" progId="Equation.3">
                    <p:embed/>
                  </p:oleObj>
                </mc:Choice>
                <mc:Fallback>
                  <p:oleObj name="Equation" r:id="rId19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371600"/>
                          <a:ext cx="239713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/>
          </p:nvGraphicFramePr>
          <p:xfrm>
            <a:off x="4787900" y="3100388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0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900" y="3100388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39654"/>
              </p:ext>
            </p:extLst>
          </p:nvPr>
        </p:nvGraphicFramePr>
        <p:xfrm>
          <a:off x="609600" y="2395280"/>
          <a:ext cx="2438400" cy="468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23" imgW="1257120" imgH="241200" progId="Equation.3">
                  <p:embed/>
                </p:oleObj>
              </mc:Choice>
              <mc:Fallback>
                <p:oleObj name="Equation" r:id="rId23" imgW="1257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95280"/>
                        <a:ext cx="2438400" cy="468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607227"/>
              </p:ext>
            </p:extLst>
          </p:nvPr>
        </p:nvGraphicFramePr>
        <p:xfrm>
          <a:off x="533400" y="2947193"/>
          <a:ext cx="17002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25" imgW="876240" imgH="241200" progId="Equation.3">
                  <p:embed/>
                </p:oleObj>
              </mc:Choice>
              <mc:Fallback>
                <p:oleObj name="Equation" r:id="rId25" imgW="876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47193"/>
                        <a:ext cx="1700213" cy="506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764727"/>
              </p:ext>
            </p:extLst>
          </p:nvPr>
        </p:nvGraphicFramePr>
        <p:xfrm>
          <a:off x="609600" y="3842543"/>
          <a:ext cx="2093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27" imgW="1079280" imgH="241200" progId="Equation.3">
                  <p:embed/>
                </p:oleObj>
              </mc:Choice>
              <mc:Fallback>
                <p:oleObj name="Equation" r:id="rId27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42543"/>
                        <a:ext cx="20939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202709"/>
              </p:ext>
            </p:extLst>
          </p:nvPr>
        </p:nvGraphicFramePr>
        <p:xfrm>
          <a:off x="1752600" y="336550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29" imgW="190440" imgH="215640" progId="Equation.3">
                  <p:embed/>
                </p:oleObj>
              </mc:Choice>
              <mc:Fallback>
                <p:oleObj name="Equation" r:id="rId29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52600" y="3365500"/>
                        <a:ext cx="381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35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Specification of a force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(a) Specification by two points on the line of action of the force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(b) Specification by two angles which orient the line of </a:t>
            </a:r>
            <a:r>
              <a:rPr lang="en-US" sz="2400" dirty="0" smtClean="0"/>
              <a:t>action of </a:t>
            </a:r>
            <a:r>
              <a:rPr lang="en-US" sz="2400" dirty="0"/>
              <a:t>the force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) Two points: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669783"/>
            <a:ext cx="2971800" cy="27342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91000"/>
            <a:ext cx="5499258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9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) Two angles: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688868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5930"/>
            <a:ext cx="6860400" cy="17405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306289"/>
              </p:ext>
            </p:extLst>
          </p:nvPr>
        </p:nvGraphicFramePr>
        <p:xfrm>
          <a:off x="762000" y="4100527"/>
          <a:ext cx="389731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2489200" imgH="533400" progId="Equation.3">
                  <p:embed/>
                </p:oleObj>
              </mc:Choice>
              <mc:Fallback>
                <p:oleObj name="Equation" r:id="rId5" imgW="2489200" imgH="5334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00527"/>
                        <a:ext cx="3897312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92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dirty="0"/>
          </a:p>
        </p:txBody>
      </p:sp>
      <p:grpSp>
        <p:nvGrpSpPr>
          <p:cNvPr id="4" name="Group 38"/>
          <p:cNvGrpSpPr/>
          <p:nvPr/>
        </p:nvGrpSpPr>
        <p:grpSpPr>
          <a:xfrm>
            <a:off x="3276600" y="2590800"/>
            <a:ext cx="2752725" cy="3627437"/>
            <a:chOff x="6019800" y="1981200"/>
            <a:chExt cx="2752725" cy="362743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6410415" y="5380097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690235" y="4742724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52127" y="5288681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597783" y="4891910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6467578" y="4363094"/>
              <a:ext cx="394426" cy="1154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578729" y="1981200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325382" y="4790972"/>
              <a:ext cx="447143" cy="317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700398" y="2628095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036034" y="5317249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7709290" y="3799997"/>
              <a:ext cx="53352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862004" y="3637480"/>
              <a:ext cx="91461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=24 kN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795670" y="5041096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290093" y="5343277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6616838" y="4881753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4200000" lon="21180000" rev="0"/>
              </a:camera>
              <a:lightRig rig="legacyFlat3" dir="b"/>
            </a:scene3d>
            <a:sp3d extrusionH="2195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7849022" y="2570960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0" lon="16199998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6076963" y="2695387"/>
              <a:ext cx="228653" cy="1142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7550503" y="2714432"/>
              <a:ext cx="209598" cy="10855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7766453" y="2708084"/>
              <a:ext cx="0" cy="2234613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674001" y="4942697"/>
              <a:ext cx="1676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7245633" y="3800632"/>
              <a:ext cx="304870" cy="1599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7690235" y="4942697"/>
              <a:ext cx="76218" cy="457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7242457" y="5399777"/>
              <a:ext cx="457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6674001" y="2181172"/>
              <a:ext cx="6351" cy="371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7004277" y="2111341"/>
              <a:ext cx="60974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6680352" y="2314487"/>
              <a:ext cx="10670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7753750" y="2257352"/>
              <a:ext cx="0" cy="114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29"/>
            <p:cNvSpPr>
              <a:spLocks noChangeAspect="1" noChangeArrowheads="1"/>
            </p:cNvSpPr>
            <p:nvPr/>
          </p:nvSpPr>
          <p:spPr bwMode="auto">
            <a:xfrm>
              <a:off x="7741047" y="2703640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30"/>
            <p:cNvSpPr>
              <a:spLocks noChangeAspect="1" noChangeArrowheads="1"/>
            </p:cNvSpPr>
            <p:nvPr/>
          </p:nvSpPr>
          <p:spPr bwMode="auto">
            <a:xfrm>
              <a:off x="7219592" y="5380097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718817" y="5153462"/>
              <a:ext cx="161962" cy="3809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90" y="45"/>
                </a:cxn>
                <a:cxn ang="0">
                  <a:pos x="180" y="15"/>
                </a:cxn>
                <a:cxn ang="0">
                  <a:pos x="255" y="0"/>
                </a:cxn>
              </a:cxnLst>
              <a:rect l="0" t="0" r="r" b="b"/>
              <a:pathLst>
                <a:path w="255" h="60">
                  <a:moveTo>
                    <a:pt x="0" y="60"/>
                  </a:moveTo>
                  <a:cubicBezTo>
                    <a:pt x="30" y="55"/>
                    <a:pt x="60" y="52"/>
                    <a:pt x="90" y="45"/>
                  </a:cubicBezTo>
                  <a:cubicBezTo>
                    <a:pt x="121" y="37"/>
                    <a:pt x="149" y="21"/>
                    <a:pt x="180" y="15"/>
                  </a:cubicBezTo>
                  <a:cubicBezTo>
                    <a:pt x="205" y="10"/>
                    <a:pt x="255" y="0"/>
                    <a:pt x="25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6019800" y="4942697"/>
              <a:ext cx="654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57200" y="1371600"/>
            <a:ext cx="7924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turnbuckle is tightened until the tension in the cable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equals 24 kN.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Express the tension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acting on point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a vector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509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16002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A=</a:t>
            </a:r>
            <a:r>
              <a:rPr kumimoji="0" lang="en-GB" sz="16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(0, 18, 30)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B=</a:t>
            </a:r>
            <a:r>
              <a:rPr kumimoji="0" lang="en-GB" sz="16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(6, 13, 0)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04800" y="3657600"/>
          <a:ext cx="66865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4317840" imgH="1726920" progId="Equation.3">
                  <p:embed/>
                </p:oleObj>
              </mc:Choice>
              <mc:Fallback>
                <p:oleObj name="Equation" r:id="rId3" imgW="43178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66865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"/>
          <p:cNvGrpSpPr/>
          <p:nvPr/>
        </p:nvGrpSpPr>
        <p:grpSpPr>
          <a:xfrm>
            <a:off x="6391275" y="1143000"/>
            <a:ext cx="2752725" cy="3627437"/>
            <a:chOff x="6019800" y="1981200"/>
            <a:chExt cx="2752725" cy="3627437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6410415" y="5380097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690235" y="4742724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652127" y="5288681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597783" y="4891910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6467578" y="4363094"/>
              <a:ext cx="394426" cy="1154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578729" y="1981200"/>
              <a:ext cx="263586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z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8325382" y="4790972"/>
              <a:ext cx="447143" cy="317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7700398" y="2628095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7036034" y="5317249"/>
              <a:ext cx="22865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7709290" y="3799997"/>
              <a:ext cx="53352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862004" y="3637480"/>
              <a:ext cx="91461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=24 kN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7795670" y="5041096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7290093" y="5343277"/>
              <a:ext cx="447143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6616838" y="4881753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4200000" lon="21180000" rev="0"/>
              </a:camera>
              <a:lightRig rig="legacyFlat3" dir="b"/>
            </a:scene3d>
            <a:sp3d extrusionH="2195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7849022" y="2570960"/>
              <a:ext cx="152435" cy="11427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scene3d>
              <a:camera prst="legacyObliqueTopRight">
                <a:rot lat="0" lon="16199998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076963" y="2695387"/>
              <a:ext cx="228653" cy="1142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7550503" y="2714432"/>
              <a:ext cx="209598" cy="10855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7766453" y="2708084"/>
              <a:ext cx="0" cy="2234613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6674001" y="4942697"/>
              <a:ext cx="1676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7245633" y="3800632"/>
              <a:ext cx="304870" cy="1599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7690235" y="4942697"/>
              <a:ext cx="76218" cy="457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7242457" y="5399777"/>
              <a:ext cx="457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6674001" y="2181172"/>
              <a:ext cx="6351" cy="371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7004277" y="2111341"/>
              <a:ext cx="609741" cy="22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 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6680352" y="2314487"/>
              <a:ext cx="10670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7753750" y="2257352"/>
              <a:ext cx="0" cy="114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 29"/>
            <p:cNvSpPr>
              <a:spLocks noChangeAspect="1" noChangeArrowheads="1"/>
            </p:cNvSpPr>
            <p:nvPr/>
          </p:nvSpPr>
          <p:spPr bwMode="auto">
            <a:xfrm>
              <a:off x="7741047" y="2703640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 30"/>
            <p:cNvSpPr>
              <a:spLocks noChangeAspect="1" noChangeArrowheads="1"/>
            </p:cNvSpPr>
            <p:nvPr/>
          </p:nvSpPr>
          <p:spPr bwMode="auto">
            <a:xfrm>
              <a:off x="7219592" y="5380097"/>
              <a:ext cx="35568" cy="298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7718817" y="5153462"/>
              <a:ext cx="161962" cy="3809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90" y="45"/>
                </a:cxn>
                <a:cxn ang="0">
                  <a:pos x="180" y="15"/>
                </a:cxn>
                <a:cxn ang="0">
                  <a:pos x="255" y="0"/>
                </a:cxn>
              </a:cxnLst>
              <a:rect l="0" t="0" r="r" b="b"/>
              <a:pathLst>
                <a:path w="255" h="60">
                  <a:moveTo>
                    <a:pt x="0" y="60"/>
                  </a:moveTo>
                  <a:cubicBezTo>
                    <a:pt x="30" y="55"/>
                    <a:pt x="60" y="52"/>
                    <a:pt x="90" y="45"/>
                  </a:cubicBezTo>
                  <a:cubicBezTo>
                    <a:pt x="121" y="37"/>
                    <a:pt x="149" y="21"/>
                    <a:pt x="180" y="15"/>
                  </a:cubicBezTo>
                  <a:cubicBezTo>
                    <a:pt x="205" y="10"/>
                    <a:pt x="255" y="0"/>
                    <a:pt x="25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019800" y="4942697"/>
              <a:ext cx="654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15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dirty="0"/>
          </a:p>
        </p:txBody>
      </p:sp>
      <p:grpSp>
        <p:nvGrpSpPr>
          <p:cNvPr id="4" name="Group 33"/>
          <p:cNvGrpSpPr/>
          <p:nvPr/>
        </p:nvGrpSpPr>
        <p:grpSpPr>
          <a:xfrm>
            <a:off x="2590800" y="2743200"/>
            <a:ext cx="4044950" cy="3116263"/>
            <a:chOff x="762000" y="2057400"/>
            <a:chExt cx="4044950" cy="311626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3200400" y="2895600"/>
            <a:ext cx="769938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Equation" r:id="rId3" imgW="406080" imgH="177480" progId="Equation.3">
                    <p:embed/>
                  </p:oleObj>
                </mc:Choice>
                <mc:Fallback>
                  <p:oleObj name="Equation" r:id="rId3" imgW="406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895600"/>
                          <a:ext cx="769938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4543425" y="3886200"/>
            <a:ext cx="2635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8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3425" y="3886200"/>
                          <a:ext cx="263525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762000" y="4908550"/>
            <a:ext cx="241300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9" name="Equation" r:id="rId7" imgW="126720" imgH="139680" progId="Equation.3">
                    <p:embed/>
                  </p:oleObj>
                </mc:Choice>
                <mc:Fallback>
                  <p:oleObj name="Equation" r:id="rId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4908550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1952625" y="2057400"/>
            <a:ext cx="239713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0" name="Equation" r:id="rId9" imgW="126720" imgH="126720" progId="Equation.3">
                    <p:embed/>
                  </p:oleObj>
                </mc:Choice>
                <mc:Fallback>
                  <p:oleObj name="Equation" r:id="rId9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625" y="2057400"/>
                          <a:ext cx="239713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944688" y="4254500"/>
            <a:ext cx="45878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1" name="Equation" r:id="rId11" imgW="241200" imgH="203040" progId="Equation.3">
                    <p:embed/>
                  </p:oleObj>
                </mc:Choice>
                <mc:Fallback>
                  <p:oleObj name="Equation" r:id="rId11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4688" y="4254500"/>
                          <a:ext cx="458787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382840" y="3709988"/>
            <a:ext cx="45561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2" name="Equation" r:id="rId13" imgW="241200" imgH="203040" progId="Equation.3">
                    <p:embed/>
                  </p:oleObj>
                </mc:Choice>
                <mc:Fallback>
                  <p:oleObj name="Equation" r:id="rId13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840" y="3709988"/>
                          <a:ext cx="455612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 rot="5400000">
              <a:off x="1133475" y="31623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05025" y="4038600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1019175" y="4038600"/>
              <a:ext cx="990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28825" y="3124200"/>
              <a:ext cx="1143000" cy="914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2028825" y="2590800"/>
              <a:ext cx="1143000" cy="5334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028825" y="4038600"/>
              <a:ext cx="1143000" cy="7620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334419" y="3962400"/>
              <a:ext cx="1675606" cy="794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90625" y="4800600"/>
              <a:ext cx="1981200" cy="1588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057525" y="4152900"/>
              <a:ext cx="762000" cy="533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flipV="1">
              <a:off x="1800225" y="4038600"/>
              <a:ext cx="381000" cy="304800"/>
            </a:xfrm>
            <a:prstGeom prst="arc">
              <a:avLst>
                <a:gd name="adj1" fmla="val 11906094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flipV="1">
              <a:off x="2165984" y="3402874"/>
              <a:ext cx="206830" cy="783772"/>
            </a:xfrm>
            <a:prstGeom prst="arc">
              <a:avLst>
                <a:gd name="adj1" fmla="val 16289812"/>
                <a:gd name="adj2" fmla="val 0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57200" y="14478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Consider a force as shown in the Figure. The magnitude of this force is 10 kN.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Express it as a vector.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4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4648200"/>
          <a:ext cx="4011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3" imgW="2158920" imgH="533160" progId="Equation.3">
                  <p:embed/>
                </p:oleObj>
              </mc:Choice>
              <mc:Fallback>
                <p:oleObj name="Equation" r:id="rId3" imgW="2158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4011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914400" y="1600200"/>
          <a:ext cx="31019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5" imgW="1600200" imgH="507960" progId="Equation.3">
                  <p:embed/>
                </p:oleObj>
              </mc:Choice>
              <mc:Fallback>
                <p:oleObj name="Equation" r:id="rId5" imgW="1600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310197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5"/>
          <p:cNvGrpSpPr/>
          <p:nvPr/>
        </p:nvGrpSpPr>
        <p:grpSpPr>
          <a:xfrm>
            <a:off x="4800600" y="1600200"/>
            <a:ext cx="4044950" cy="3116263"/>
            <a:chOff x="4905375" y="1600200"/>
            <a:chExt cx="4044950" cy="311626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324600" y="2690813"/>
            <a:ext cx="769938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6" name="Equation" r:id="rId7" imgW="406080" imgH="177480" progId="Equation.3">
                    <p:embed/>
                  </p:oleObj>
                </mc:Choice>
                <mc:Fallback>
                  <p:oleObj name="Equation" r:id="rId7" imgW="406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2690813"/>
                          <a:ext cx="769938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8686800" y="3429000"/>
            <a:ext cx="2635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Equation" r:id="rId9" imgW="139680" imgH="164880" progId="Equation.3">
                    <p:embed/>
                  </p:oleObj>
                </mc:Choice>
                <mc:Fallback>
                  <p:oleObj name="Equation" r:id="rId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6800" y="3429000"/>
                          <a:ext cx="263525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905375" y="4451350"/>
            <a:ext cx="241300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8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5375" y="4451350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6096000" y="1600200"/>
            <a:ext cx="239713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9" name="Equation" r:id="rId13" imgW="126720" imgH="126720" progId="Equation.3">
                    <p:embed/>
                  </p:oleObj>
                </mc:Choice>
                <mc:Fallback>
                  <p:oleObj name="Equation" r:id="rId13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1600200"/>
                          <a:ext cx="239713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6086475" y="3797300"/>
            <a:ext cx="458788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0" name="Equation" r:id="rId15" imgW="241200" imgH="203040" progId="Equation.3">
                    <p:embed/>
                  </p:oleObj>
                </mc:Choice>
                <mc:Fallback>
                  <p:oleObj name="Equation" r:id="rId15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6475" y="3797300"/>
                          <a:ext cx="458788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6553200" y="3276600"/>
            <a:ext cx="45561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1" name="Equation" r:id="rId17" imgW="241200" imgH="203040" progId="Equation.3">
                    <p:embed/>
                  </p:oleObj>
                </mc:Choice>
                <mc:Fallback>
                  <p:oleObj name="Equation" r:id="rId1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3276600"/>
                          <a:ext cx="455612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rot="5400000">
              <a:off x="5276850" y="2705100"/>
              <a:ext cx="175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248400" y="3581400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 flipV="1">
              <a:off x="5162550" y="3581400"/>
              <a:ext cx="990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172200" y="2667000"/>
              <a:ext cx="1143000" cy="914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172200" y="2133600"/>
              <a:ext cx="1143000" cy="5334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172200" y="3581400"/>
              <a:ext cx="1143000" cy="7620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477794" y="3505200"/>
              <a:ext cx="1675606" cy="794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34000" y="4343400"/>
              <a:ext cx="1981200" cy="1588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5334000" y="3581400"/>
              <a:ext cx="838200" cy="7620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438208" y="2867590"/>
              <a:ext cx="144780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172200" y="3581400"/>
              <a:ext cx="16764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7200900" y="3695700"/>
              <a:ext cx="762000" cy="533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16"/>
            <p:cNvGraphicFramePr>
              <a:graphicFrameLocks noChangeAspect="1"/>
            </p:cNvGraphicFramePr>
            <p:nvPr/>
          </p:nvGraphicFramePr>
          <p:xfrm>
            <a:off x="5029200" y="3886200"/>
            <a:ext cx="338138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" name="Equation" r:id="rId19" imgW="177480" imgH="228600" progId="Equation.3">
                    <p:embed/>
                  </p:oleObj>
                </mc:Choice>
                <mc:Fallback>
                  <p:oleObj name="Equation" r:id="rId19" imgW="177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3886200"/>
                          <a:ext cx="338138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7"/>
            <p:cNvGraphicFramePr>
              <a:graphicFrameLocks noChangeAspect="1"/>
            </p:cNvGraphicFramePr>
            <p:nvPr/>
          </p:nvGraphicFramePr>
          <p:xfrm>
            <a:off x="7696200" y="3124200"/>
            <a:ext cx="36195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3" name="Equation" r:id="rId21" imgW="190440" imgH="241200" progId="Equation.3">
                    <p:embed/>
                  </p:oleObj>
                </mc:Choice>
                <mc:Fallback>
                  <p:oleObj name="Equation" r:id="rId21" imgW="190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124200"/>
                          <a:ext cx="361950" cy="455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8"/>
            <p:cNvGraphicFramePr>
              <a:graphicFrameLocks noChangeAspect="1"/>
            </p:cNvGraphicFramePr>
            <p:nvPr/>
          </p:nvGraphicFramePr>
          <p:xfrm>
            <a:off x="7267575" y="4179888"/>
            <a:ext cx="433388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4" name="Equation" r:id="rId23" imgW="228600" imgH="241200" progId="Equation.3">
                    <p:embed/>
                  </p:oleObj>
                </mc:Choice>
                <mc:Fallback>
                  <p:oleObj name="Equation" r:id="rId23" imgW="228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7575" y="4179888"/>
                          <a:ext cx="433388" cy="455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9"/>
            <p:cNvGraphicFramePr>
              <a:graphicFrameLocks noChangeAspect="1"/>
            </p:cNvGraphicFramePr>
            <p:nvPr/>
          </p:nvGraphicFramePr>
          <p:xfrm>
            <a:off x="5824538" y="1851025"/>
            <a:ext cx="3381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" name="Equation" r:id="rId25" imgW="177480" imgH="215640" progId="Equation.3">
                    <p:embed/>
                  </p:oleObj>
                </mc:Choice>
                <mc:Fallback>
                  <p:oleObj name="Equation" r:id="rId25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4538" y="1851025"/>
                          <a:ext cx="338137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Arc 28"/>
            <p:cNvSpPr/>
            <p:nvPr/>
          </p:nvSpPr>
          <p:spPr>
            <a:xfrm flipV="1">
              <a:off x="5943600" y="3581400"/>
              <a:ext cx="381000" cy="304800"/>
            </a:xfrm>
            <a:prstGeom prst="arc">
              <a:avLst>
                <a:gd name="adj1" fmla="val 11906094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flipV="1">
              <a:off x="6309359" y="2945674"/>
              <a:ext cx="206830" cy="783772"/>
            </a:xfrm>
            <a:prstGeom prst="arc">
              <a:avLst>
                <a:gd name="adj1" fmla="val 16289812"/>
                <a:gd name="adj2" fmla="val 0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31" name="Object 20"/>
          <p:cNvGraphicFramePr>
            <a:graphicFrameLocks noChangeAspect="1"/>
          </p:cNvGraphicFramePr>
          <p:nvPr/>
        </p:nvGraphicFramePr>
        <p:xfrm>
          <a:off x="381000" y="2895600"/>
          <a:ext cx="482441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27" imgW="2489040" imgH="533160" progId="Equation.3">
                  <p:embed/>
                </p:oleObj>
              </mc:Choice>
              <mc:Fallback>
                <p:oleObj name="Equation" r:id="rId27" imgW="24890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95600"/>
                        <a:ext cx="482441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16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463</Words>
  <Application>Microsoft Macintosh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</vt:lpstr>
      <vt:lpstr>3D-Force System </vt:lpstr>
      <vt:lpstr>RECTANGULAR COMPONENTS </vt:lpstr>
      <vt:lpstr>PowerPoint Presentation</vt:lpstr>
      <vt:lpstr>Specification of a force vector</vt:lpstr>
      <vt:lpstr>PowerPoint Presentation</vt:lpstr>
      <vt:lpstr>Problem-1</vt:lpstr>
      <vt:lpstr>PowerPoint Presentation</vt:lpstr>
      <vt:lpstr>Problem-2</vt:lpstr>
      <vt:lpstr>PowerPoint Presentation</vt:lpstr>
      <vt:lpstr>(Orthogonal) Projection</vt:lpstr>
      <vt:lpstr>Problem-1</vt:lpstr>
      <vt:lpstr>PowerPoint Presentation</vt:lpstr>
      <vt:lpstr>Note</vt:lpstr>
      <vt:lpstr>Problem-2</vt:lpstr>
      <vt:lpstr>PowerPoint Presentation</vt:lpstr>
      <vt:lpstr>PowerPoint Presentation</vt:lpstr>
      <vt:lpstr>Problem-3</vt:lpstr>
      <vt:lpstr>PowerPoint Presentation</vt:lpstr>
      <vt:lpstr>Alternative Solution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3D-Force System</dc:title>
  <dc:creator>User</dc:creator>
  <cp:lastModifiedBy>Fahad Alrshoudi</cp:lastModifiedBy>
  <cp:revision>13</cp:revision>
  <dcterms:created xsi:type="dcterms:W3CDTF">2016-02-03T09:39:37Z</dcterms:created>
  <dcterms:modified xsi:type="dcterms:W3CDTF">2016-02-06T18:33:29Z</dcterms:modified>
</cp:coreProperties>
</file>