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BD79B-D039-4196-B6A9-DD242B5748D9}"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176089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BD79B-D039-4196-B6A9-DD242B5748D9}"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2867375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BD79B-D039-4196-B6A9-DD242B5748D9}"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343196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BD79B-D039-4196-B6A9-DD242B5748D9}"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2293452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BD79B-D039-4196-B6A9-DD242B5748D9}"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164928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BD79B-D039-4196-B6A9-DD242B5748D9}"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269044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BD79B-D039-4196-B6A9-DD242B5748D9}" type="datetimeFigureOut">
              <a:rPr lang="en-US" smtClean="0"/>
              <a:t>7/16/2016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28855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BD79B-D039-4196-B6A9-DD242B5748D9}" type="datetimeFigureOut">
              <a:rPr lang="en-US" smtClean="0"/>
              <a:t>7/16/2016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326340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BD79B-D039-4196-B6A9-DD242B5748D9}" type="datetimeFigureOut">
              <a:rPr lang="en-US" smtClean="0"/>
              <a:t>7/16/2016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1644519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BD79B-D039-4196-B6A9-DD242B5748D9}"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422514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BD79B-D039-4196-B6A9-DD242B5748D9}"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576126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BD79B-D039-4196-B6A9-DD242B5748D9}" type="datetimeFigureOut">
              <a:rPr lang="en-US" smtClean="0"/>
              <a:t>7/16/2016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5F663-3A0F-4A9F-84B1-FB4281DB097E}" type="slidenum">
              <a:rPr lang="en-US" smtClean="0"/>
              <a:t>‹#›</a:t>
            </a:fld>
            <a:endParaRPr lang="en-US"/>
          </a:p>
        </p:txBody>
      </p:sp>
    </p:spTree>
    <p:extLst>
      <p:ext uri="{BB962C8B-B14F-4D97-AF65-F5344CB8AC3E}">
        <p14:creationId xmlns:p14="http://schemas.microsoft.com/office/powerpoint/2010/main" val="4111921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image" Target="../media/image23.wmf"/><Relationship Id="rId3" Type="http://schemas.openxmlformats.org/officeDocument/2006/relationships/image" Target="../media/image25.jpeg"/><Relationship Id="rId7" Type="http://schemas.openxmlformats.org/officeDocument/2006/relationships/image" Target="../media/image20.wmf"/><Relationship Id="rId12"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10.bin"/><Relationship Id="rId11" Type="http://schemas.openxmlformats.org/officeDocument/2006/relationships/image" Target="../media/image22.wmf"/><Relationship Id="rId5" Type="http://schemas.openxmlformats.org/officeDocument/2006/relationships/image" Target="../media/image19.wmf"/><Relationship Id="rId15" Type="http://schemas.openxmlformats.org/officeDocument/2006/relationships/image" Target="../media/image24.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21.wmf"/><Relationship Id="rId1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31.wmf"/><Relationship Id="rId3" Type="http://schemas.openxmlformats.org/officeDocument/2006/relationships/image" Target="../media/image34.jpeg"/><Relationship Id="rId7" Type="http://schemas.openxmlformats.org/officeDocument/2006/relationships/image" Target="../media/image28.wmf"/><Relationship Id="rId12" Type="http://schemas.openxmlformats.org/officeDocument/2006/relationships/oleObject" Target="../embeddings/oleObject19.bin"/><Relationship Id="rId17" Type="http://schemas.openxmlformats.org/officeDocument/2006/relationships/image" Target="../media/image33.wmf"/><Relationship Id="rId2" Type="http://schemas.openxmlformats.org/officeDocument/2006/relationships/slideLayout" Target="../slideLayouts/slideLayout6.xml"/><Relationship Id="rId16" Type="http://schemas.openxmlformats.org/officeDocument/2006/relationships/oleObject" Target="../embeddings/oleObject21.bin"/><Relationship Id="rId1" Type="http://schemas.openxmlformats.org/officeDocument/2006/relationships/vmlDrawing" Target="../drawings/vmlDrawing6.vml"/><Relationship Id="rId6" Type="http://schemas.openxmlformats.org/officeDocument/2006/relationships/oleObject" Target="../embeddings/oleObject16.bin"/><Relationship Id="rId11" Type="http://schemas.openxmlformats.org/officeDocument/2006/relationships/image" Target="../media/image30.wmf"/><Relationship Id="rId5" Type="http://schemas.openxmlformats.org/officeDocument/2006/relationships/image" Target="../media/image27.wmf"/><Relationship Id="rId15" Type="http://schemas.openxmlformats.org/officeDocument/2006/relationships/image" Target="../media/image32.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29.wmf"/><Relationship Id="rId14"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 Id="rId4" Type="http://schemas.openxmlformats.org/officeDocument/2006/relationships/image" Target="../media/image37.png"/></Relationships>
</file>

<file path=ppt/slides/_rels/slide1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8.png"/><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 Id="rId9"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1.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0.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6.jpeg"/><Relationship Id="rId7"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7.bin"/><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Examples on Equilibrium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36995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01760" y="80963"/>
            <a:ext cx="8229600" cy="1143000"/>
          </a:xfrm>
        </p:spPr>
        <p:txBody>
          <a:bodyPr/>
          <a:lstStyle/>
          <a:p>
            <a:pPr eaLnBrk="1" hangingPunct="1"/>
            <a:r>
              <a:rPr lang="en-US" altLang="en-US" dirty="0" smtClean="0"/>
              <a:t>Sample Problem</a:t>
            </a:r>
            <a:r>
              <a:rPr lang="tr-TR" altLang="en-US" dirty="0" smtClean="0"/>
              <a:t> </a:t>
            </a:r>
            <a:r>
              <a:rPr lang="en-US" altLang="en-US" dirty="0" smtClean="0"/>
              <a:t>5 </a:t>
            </a:r>
            <a:endParaRPr lang="en-US" altLang="en-US" dirty="0" smtClean="0"/>
          </a:p>
        </p:txBody>
      </p:sp>
      <p:sp>
        <p:nvSpPr>
          <p:cNvPr id="14339" name="Text Box 9"/>
          <p:cNvSpPr txBox="1">
            <a:spLocks noChangeArrowheads="1"/>
          </p:cNvSpPr>
          <p:nvPr/>
        </p:nvSpPr>
        <p:spPr bwMode="auto">
          <a:xfrm>
            <a:off x="457200" y="4876800"/>
            <a:ext cx="8564562" cy="147732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000" b="0" dirty="0">
                <a:latin typeface="Times New Roman" panose="02020603050405020304" pitchFamily="18" charset="0"/>
              </a:rPr>
              <a:t>A fixed crane has a mass of 1000 kg and is used to lift a 2400 kg crate.  It is held in place by a pin at </a:t>
            </a:r>
            <a:r>
              <a:rPr lang="en-US" altLang="en-US" sz="2000" b="0" i="1" dirty="0">
                <a:latin typeface="Times New Roman" panose="02020603050405020304" pitchFamily="18" charset="0"/>
              </a:rPr>
              <a:t>A</a:t>
            </a:r>
            <a:r>
              <a:rPr lang="en-US" altLang="en-US" sz="2000" b="0" dirty="0">
                <a:latin typeface="Times New Roman" panose="02020603050405020304" pitchFamily="18" charset="0"/>
              </a:rPr>
              <a:t> and a rocker at </a:t>
            </a:r>
            <a:r>
              <a:rPr lang="en-US" altLang="en-US" sz="2000" b="0" i="1" dirty="0">
                <a:latin typeface="Times New Roman" panose="02020603050405020304" pitchFamily="18" charset="0"/>
              </a:rPr>
              <a:t>B</a:t>
            </a:r>
            <a:r>
              <a:rPr lang="en-US" altLang="en-US" sz="2000" b="0" dirty="0">
                <a:latin typeface="Times New Roman" panose="02020603050405020304" pitchFamily="18" charset="0"/>
              </a:rPr>
              <a:t>.  The center of gravity of the crane is located at </a:t>
            </a:r>
            <a:r>
              <a:rPr lang="en-US" altLang="en-US" sz="2000" b="0" i="1" dirty="0">
                <a:latin typeface="Times New Roman" panose="02020603050405020304" pitchFamily="18" charset="0"/>
              </a:rPr>
              <a:t>G</a:t>
            </a:r>
            <a:r>
              <a:rPr lang="en-US" altLang="en-US" sz="2000" b="0" dirty="0">
                <a:latin typeface="Times New Roman" panose="02020603050405020304" pitchFamily="18" charset="0"/>
              </a:rPr>
              <a:t>.  </a:t>
            </a:r>
          </a:p>
          <a:p>
            <a:pPr eaLnBrk="1" hangingPunct="1">
              <a:spcBef>
                <a:spcPct val="50000"/>
              </a:spcBef>
              <a:buFontTx/>
              <a:buNone/>
            </a:pPr>
            <a:r>
              <a:rPr lang="en-US" altLang="en-US" sz="2000" b="0" dirty="0">
                <a:latin typeface="Times New Roman" panose="02020603050405020304" pitchFamily="18" charset="0"/>
              </a:rPr>
              <a:t>Determine the components of the reactions at </a:t>
            </a:r>
            <a:r>
              <a:rPr lang="en-US" altLang="en-US" sz="2000" b="0" i="1" dirty="0">
                <a:latin typeface="Times New Roman" panose="02020603050405020304" pitchFamily="18" charset="0"/>
              </a:rPr>
              <a:t>A</a:t>
            </a:r>
            <a:r>
              <a:rPr lang="en-US" altLang="en-US" sz="2000" b="0" dirty="0">
                <a:latin typeface="Times New Roman" panose="02020603050405020304" pitchFamily="18" charset="0"/>
              </a:rPr>
              <a:t> and </a:t>
            </a:r>
            <a:r>
              <a:rPr lang="en-US" altLang="en-US" sz="2000" b="0" i="1" dirty="0">
                <a:latin typeface="Times New Roman" panose="02020603050405020304" pitchFamily="18" charset="0"/>
              </a:rPr>
              <a:t>B</a:t>
            </a:r>
            <a:r>
              <a:rPr lang="en-US" altLang="en-US" sz="2000" b="0" dirty="0">
                <a:latin typeface="Times New Roman" panose="02020603050405020304" pitchFamily="18" charset="0"/>
              </a:rPr>
              <a:t>.</a:t>
            </a:r>
          </a:p>
        </p:txBody>
      </p:sp>
      <p:sp>
        <p:nvSpPr>
          <p:cNvPr id="9" name="7 Dikdörtgen"/>
          <p:cNvSpPr/>
          <p:nvPr/>
        </p:nvSpPr>
        <p:spPr>
          <a:xfrm>
            <a:off x="384175" y="6605588"/>
            <a:ext cx="4356100" cy="25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10" name="6 Dikdörtgen"/>
          <p:cNvSpPr/>
          <p:nvPr/>
        </p:nvSpPr>
        <p:spPr>
          <a:xfrm>
            <a:off x="0" y="6545263"/>
            <a:ext cx="288925" cy="312737"/>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pic>
        <p:nvPicPr>
          <p:cNvPr id="14346"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970259"/>
            <a:ext cx="4724400" cy="3894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7 Dikdörtgen"/>
          <p:cNvSpPr/>
          <p:nvPr/>
        </p:nvSpPr>
        <p:spPr>
          <a:xfrm>
            <a:off x="0" y="-12700"/>
            <a:ext cx="287338" cy="665163"/>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Tree>
    <p:extLst>
      <p:ext uri="{BB962C8B-B14F-4D97-AF65-F5344CB8AC3E}">
        <p14:creationId xmlns:p14="http://schemas.microsoft.com/office/powerpoint/2010/main" val="3960753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22275" y="18257"/>
            <a:ext cx="8229600" cy="1143000"/>
          </a:xfrm>
        </p:spPr>
        <p:txBody>
          <a:bodyPr/>
          <a:lstStyle/>
          <a:p>
            <a:pPr eaLnBrk="1" hangingPunct="1"/>
            <a:r>
              <a:rPr lang="en-US" altLang="en-US" dirty="0" smtClean="0"/>
              <a:t>Sample Problem</a:t>
            </a:r>
            <a:r>
              <a:rPr lang="tr-TR" altLang="en-US" dirty="0" smtClean="0"/>
              <a:t> </a:t>
            </a:r>
            <a:r>
              <a:rPr lang="en-US" altLang="en-US" dirty="0" smtClean="0"/>
              <a:t>5</a:t>
            </a:r>
            <a:r>
              <a:rPr lang="tr-TR" altLang="en-US" dirty="0" smtClean="0"/>
              <a:t>-Continued</a:t>
            </a:r>
            <a:r>
              <a:rPr lang="en-US" altLang="en-US" dirty="0" smtClean="0"/>
              <a:t> </a:t>
            </a:r>
            <a:endParaRPr lang="en-US" altLang="en-US" dirty="0" smtClean="0"/>
          </a:p>
        </p:txBody>
      </p:sp>
      <p:pic>
        <p:nvPicPr>
          <p:cNvPr id="15363" name="Picture 7" descr="msotw9_tem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275" y="1004888"/>
            <a:ext cx="33147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 Box 9"/>
          <p:cNvSpPr txBox="1">
            <a:spLocks noChangeArrowheads="1"/>
          </p:cNvSpPr>
          <p:nvPr/>
        </p:nvSpPr>
        <p:spPr bwMode="auto">
          <a:xfrm>
            <a:off x="331788" y="3632200"/>
            <a:ext cx="3467100" cy="396875"/>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pPr>
            <a:r>
              <a:rPr lang="en-US" altLang="en-US" sz="2000" b="0">
                <a:latin typeface="Times New Roman" panose="02020603050405020304" pitchFamily="18" charset="0"/>
              </a:rPr>
              <a:t>Draw the free-body diagram</a:t>
            </a:r>
          </a:p>
        </p:txBody>
      </p:sp>
      <p:grpSp>
        <p:nvGrpSpPr>
          <p:cNvPr id="2" name="Group 20"/>
          <p:cNvGrpSpPr>
            <a:grpSpLocks/>
          </p:cNvGrpSpPr>
          <p:nvPr/>
        </p:nvGrpSpPr>
        <p:grpSpPr bwMode="auto">
          <a:xfrm>
            <a:off x="3941763" y="993775"/>
            <a:ext cx="5068887" cy="2132013"/>
            <a:chOff x="2409" y="917"/>
            <a:chExt cx="3193" cy="1153"/>
          </a:xfrm>
        </p:grpSpPr>
        <p:sp>
          <p:nvSpPr>
            <p:cNvPr id="15380" name="Text Box 10"/>
            <p:cNvSpPr txBox="1">
              <a:spLocks noChangeArrowheads="1"/>
            </p:cNvSpPr>
            <p:nvPr/>
          </p:nvSpPr>
          <p:spPr bwMode="auto">
            <a:xfrm>
              <a:off x="2409" y="917"/>
              <a:ext cx="3157"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pPr>
              <a:r>
                <a:rPr lang="en-US" altLang="en-US" sz="2000" b="0">
                  <a:latin typeface="Times New Roman" panose="02020603050405020304" pitchFamily="18" charset="0"/>
                </a:rPr>
                <a:t>Determine </a:t>
              </a:r>
              <a:r>
                <a:rPr lang="tr-TR" altLang="en-US" sz="2000" b="0">
                  <a:latin typeface="Times New Roman" panose="02020603050405020304" pitchFamily="18" charset="0"/>
                </a:rPr>
                <a:t>the reaction at </a:t>
              </a:r>
              <a:r>
                <a:rPr lang="en-US" altLang="en-US" sz="2000" b="0" i="1">
                  <a:latin typeface="Times New Roman" panose="02020603050405020304" pitchFamily="18" charset="0"/>
                </a:rPr>
                <a:t>B</a:t>
              </a:r>
              <a:r>
                <a:rPr lang="en-US" altLang="en-US" sz="2000" b="0">
                  <a:latin typeface="Times New Roman" panose="02020603050405020304" pitchFamily="18" charset="0"/>
                </a:rPr>
                <a:t> by solving the equation for the sum of the moments of all forces about </a:t>
              </a:r>
              <a:r>
                <a:rPr lang="en-US" altLang="en-US" sz="2000" b="0" i="1">
                  <a:latin typeface="Times New Roman" panose="02020603050405020304" pitchFamily="18" charset="0"/>
                </a:rPr>
                <a:t>A</a:t>
              </a:r>
              <a:r>
                <a:rPr lang="en-US" altLang="en-US" sz="2000" b="0">
                  <a:latin typeface="Times New Roman" panose="02020603050405020304" pitchFamily="18" charset="0"/>
                </a:rPr>
                <a:t>.  </a:t>
              </a:r>
            </a:p>
          </p:txBody>
        </p:sp>
        <p:graphicFrame>
          <p:nvGraphicFramePr>
            <p:cNvPr id="15381" name="Object 13"/>
            <p:cNvGraphicFramePr>
              <a:graphicFrameLocks noChangeAspect="1"/>
            </p:cNvGraphicFramePr>
            <p:nvPr/>
          </p:nvGraphicFramePr>
          <p:xfrm>
            <a:off x="2550" y="1568"/>
            <a:ext cx="3052" cy="220"/>
          </p:xfrm>
          <a:graphic>
            <a:graphicData uri="http://schemas.openxmlformats.org/presentationml/2006/ole">
              <mc:AlternateContent xmlns:mc="http://schemas.openxmlformats.org/markup-compatibility/2006">
                <mc:Choice xmlns:v="urn:schemas-microsoft-com:vml" Requires="v">
                  <p:oleObj spid="_x0000_s5134" name="Denklem" r:id="rId4" imgW="3517900" imgH="254000" progId="Equation.3">
                    <p:embed/>
                  </p:oleObj>
                </mc:Choice>
                <mc:Fallback>
                  <p:oleObj name="Denklem" r:id="rId4" imgW="3517900" imgH="254000" progId="Equation.3">
                    <p:embed/>
                    <p:pic>
                      <p:nvPicPr>
                        <p:cNvPr id="15381"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0" y="1568"/>
                          <a:ext cx="3052"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82" name="Object 14"/>
            <p:cNvGraphicFramePr>
              <a:graphicFrameLocks noChangeAspect="1"/>
            </p:cNvGraphicFramePr>
            <p:nvPr/>
          </p:nvGraphicFramePr>
          <p:xfrm>
            <a:off x="2668" y="1878"/>
            <a:ext cx="960" cy="192"/>
          </p:xfrm>
          <a:graphic>
            <a:graphicData uri="http://schemas.openxmlformats.org/presentationml/2006/ole">
              <mc:AlternateContent xmlns:mc="http://schemas.openxmlformats.org/markup-compatibility/2006">
                <mc:Choice xmlns:v="urn:schemas-microsoft-com:vml" Requires="v">
                  <p:oleObj spid="_x0000_s5135" name="Equation" r:id="rId6" imgW="1524000" imgH="304800" progId="Equation.3">
                    <p:embed/>
                  </p:oleObj>
                </mc:Choice>
                <mc:Fallback>
                  <p:oleObj name="Equation" r:id="rId6" imgW="1524000" imgH="304800" progId="Equation.3">
                    <p:embed/>
                    <p:pic>
                      <p:nvPicPr>
                        <p:cNvPr id="15382"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8" y="1878"/>
                          <a:ext cx="960" cy="192"/>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 name="Group 25"/>
          <p:cNvGrpSpPr>
            <a:grpSpLocks/>
          </p:cNvGrpSpPr>
          <p:nvPr/>
        </p:nvGrpSpPr>
        <p:grpSpPr bwMode="auto">
          <a:xfrm>
            <a:off x="3929063" y="3152775"/>
            <a:ext cx="5046662" cy="1806575"/>
            <a:chOff x="2475" y="1986"/>
            <a:chExt cx="3179" cy="1138"/>
          </a:xfrm>
        </p:grpSpPr>
        <p:sp>
          <p:nvSpPr>
            <p:cNvPr id="15377" name="Text Box 11"/>
            <p:cNvSpPr txBox="1">
              <a:spLocks noChangeArrowheads="1"/>
            </p:cNvSpPr>
            <p:nvPr/>
          </p:nvSpPr>
          <p:spPr bwMode="auto">
            <a:xfrm>
              <a:off x="2475" y="1986"/>
              <a:ext cx="3179"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pPr>
              <a:r>
                <a:rPr lang="en-US" altLang="en-US" sz="2000" b="0">
                  <a:latin typeface="Times New Roman" panose="02020603050405020304" pitchFamily="18" charset="0"/>
                </a:rPr>
                <a:t>Determine the reactions at </a:t>
              </a:r>
              <a:r>
                <a:rPr lang="en-US" altLang="en-US" sz="2000" b="0" i="1">
                  <a:latin typeface="Times New Roman" panose="02020603050405020304" pitchFamily="18" charset="0"/>
                </a:rPr>
                <a:t>A</a:t>
              </a:r>
              <a:r>
                <a:rPr lang="en-US" altLang="en-US" sz="2000" b="0">
                  <a:latin typeface="Times New Roman" panose="02020603050405020304" pitchFamily="18" charset="0"/>
                </a:rPr>
                <a:t> by solving the equations for the sum of all horizontal forces and all vertical forces.</a:t>
              </a:r>
            </a:p>
          </p:txBody>
        </p:sp>
        <p:graphicFrame>
          <p:nvGraphicFramePr>
            <p:cNvPr id="15378" name="Object 15"/>
            <p:cNvGraphicFramePr>
              <a:graphicFrameLocks noChangeAspect="1"/>
            </p:cNvGraphicFramePr>
            <p:nvPr/>
          </p:nvGraphicFramePr>
          <p:xfrm>
            <a:off x="2734" y="2659"/>
            <a:ext cx="1480" cy="208"/>
          </p:xfrm>
          <a:graphic>
            <a:graphicData uri="http://schemas.openxmlformats.org/presentationml/2006/ole">
              <mc:AlternateContent xmlns:mc="http://schemas.openxmlformats.org/markup-compatibility/2006">
                <mc:Choice xmlns:v="urn:schemas-microsoft-com:vml" Requires="v">
                  <p:oleObj spid="_x0000_s5136" name="Equation" r:id="rId8" imgW="2349500" imgH="330200" progId="Equation.3">
                    <p:embed/>
                  </p:oleObj>
                </mc:Choice>
                <mc:Fallback>
                  <p:oleObj name="Equation" r:id="rId8" imgW="2349500" imgH="330200" progId="Equation.3">
                    <p:embed/>
                    <p:pic>
                      <p:nvPicPr>
                        <p:cNvPr id="15378"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34" y="2659"/>
                          <a:ext cx="1480" cy="2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79" name="Object 16"/>
            <p:cNvGraphicFramePr>
              <a:graphicFrameLocks noChangeAspect="1"/>
            </p:cNvGraphicFramePr>
            <p:nvPr/>
          </p:nvGraphicFramePr>
          <p:xfrm>
            <a:off x="2734" y="2916"/>
            <a:ext cx="1032" cy="208"/>
          </p:xfrm>
          <a:graphic>
            <a:graphicData uri="http://schemas.openxmlformats.org/presentationml/2006/ole">
              <mc:AlternateContent xmlns:mc="http://schemas.openxmlformats.org/markup-compatibility/2006">
                <mc:Choice xmlns:v="urn:schemas-microsoft-com:vml" Requires="v">
                  <p:oleObj spid="_x0000_s5137" name="Equation" r:id="rId10" imgW="1638300" imgH="330200" progId="Equation.3">
                    <p:embed/>
                  </p:oleObj>
                </mc:Choice>
                <mc:Fallback>
                  <p:oleObj name="Equation" r:id="rId10" imgW="1638300" imgH="330200" progId="Equation.3">
                    <p:embed/>
                    <p:pic>
                      <p:nvPicPr>
                        <p:cNvPr id="15379" name="Object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34" y="2916"/>
                          <a:ext cx="1032" cy="20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 name="Group 24"/>
          <p:cNvGrpSpPr>
            <a:grpSpLocks/>
          </p:cNvGrpSpPr>
          <p:nvPr/>
        </p:nvGrpSpPr>
        <p:grpSpPr bwMode="auto">
          <a:xfrm>
            <a:off x="4340225" y="5121275"/>
            <a:ext cx="3987800" cy="815975"/>
            <a:chOff x="2734" y="3196"/>
            <a:chExt cx="2512" cy="514"/>
          </a:xfrm>
        </p:grpSpPr>
        <p:graphicFrame>
          <p:nvGraphicFramePr>
            <p:cNvPr id="15375" name="Object 18"/>
            <p:cNvGraphicFramePr>
              <a:graphicFrameLocks noChangeAspect="1"/>
            </p:cNvGraphicFramePr>
            <p:nvPr/>
          </p:nvGraphicFramePr>
          <p:xfrm>
            <a:off x="2734" y="3196"/>
            <a:ext cx="2512" cy="232"/>
          </p:xfrm>
          <a:graphic>
            <a:graphicData uri="http://schemas.openxmlformats.org/presentationml/2006/ole">
              <mc:AlternateContent xmlns:mc="http://schemas.openxmlformats.org/markup-compatibility/2006">
                <mc:Choice xmlns:v="urn:schemas-microsoft-com:vml" Requires="v">
                  <p:oleObj spid="_x0000_s5138" name="Equation" r:id="rId12" imgW="3987800" imgH="368300" progId="Equation.3">
                    <p:embed/>
                  </p:oleObj>
                </mc:Choice>
                <mc:Fallback>
                  <p:oleObj name="Equation" r:id="rId12" imgW="3987800" imgH="368300" progId="Equation.3">
                    <p:embed/>
                    <p:pic>
                      <p:nvPicPr>
                        <p:cNvPr id="15375" name="Object 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34" y="3196"/>
                          <a:ext cx="2512"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76" name="Object 19"/>
            <p:cNvGraphicFramePr>
              <a:graphicFrameLocks noChangeAspect="1"/>
            </p:cNvGraphicFramePr>
            <p:nvPr/>
          </p:nvGraphicFramePr>
          <p:xfrm>
            <a:off x="2734" y="3478"/>
            <a:ext cx="976" cy="232"/>
          </p:xfrm>
          <a:graphic>
            <a:graphicData uri="http://schemas.openxmlformats.org/presentationml/2006/ole">
              <mc:AlternateContent xmlns:mc="http://schemas.openxmlformats.org/markup-compatibility/2006">
                <mc:Choice xmlns:v="urn:schemas-microsoft-com:vml" Requires="v">
                  <p:oleObj spid="_x0000_s5139" name="Equation" r:id="rId14" imgW="1549400" imgH="368300" progId="Equation.3">
                    <p:embed/>
                  </p:oleObj>
                </mc:Choice>
                <mc:Fallback>
                  <p:oleObj name="Equation" r:id="rId14" imgW="1549400" imgH="368300" progId="Equation.3">
                    <p:embed/>
                    <p:pic>
                      <p:nvPicPr>
                        <p:cNvPr id="15376" name="Object 1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34" y="3478"/>
                          <a:ext cx="976" cy="232"/>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7" name="7 Dikdörtgen"/>
          <p:cNvSpPr/>
          <p:nvPr/>
        </p:nvSpPr>
        <p:spPr>
          <a:xfrm>
            <a:off x="384175" y="6605588"/>
            <a:ext cx="4356100" cy="25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18" name="6 Dikdörtgen"/>
          <p:cNvSpPr/>
          <p:nvPr/>
        </p:nvSpPr>
        <p:spPr>
          <a:xfrm>
            <a:off x="0" y="6545263"/>
            <a:ext cx="288925" cy="312737"/>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cxnSp>
        <p:nvCxnSpPr>
          <p:cNvPr id="15370" name="20 Düz Ok Bağlayıcısı"/>
          <p:cNvCxnSpPr>
            <a:cxnSpLocks noChangeShapeType="1"/>
          </p:cNvCxnSpPr>
          <p:nvPr/>
        </p:nvCxnSpPr>
        <p:spPr bwMode="auto">
          <a:xfrm flipV="1">
            <a:off x="1193800" y="2717800"/>
            <a:ext cx="2400300" cy="38100"/>
          </a:xfrm>
          <a:prstGeom prst="straightConnector1">
            <a:avLst/>
          </a:prstGeom>
          <a:noFill/>
          <a:ln w="9525" algn="ctr">
            <a:solidFill>
              <a:schemeClr val="tx1"/>
            </a:solidFill>
            <a:prstDash val="dash"/>
            <a:round/>
            <a:headEnd/>
            <a:tailEnd type="arrow" w="med" len="med"/>
          </a:ln>
          <a:extLst>
            <a:ext uri="{909E8E84-426E-40DD-AFC4-6F175D3DCCD1}">
              <a14:hiddenFill xmlns:a14="http://schemas.microsoft.com/office/drawing/2010/main">
                <a:noFill/>
              </a14:hiddenFill>
            </a:ext>
          </a:extLst>
        </p:spPr>
      </p:cxnSp>
      <p:cxnSp>
        <p:nvCxnSpPr>
          <p:cNvPr id="15371" name="22 Düz Ok Bağlayıcısı"/>
          <p:cNvCxnSpPr>
            <a:cxnSpLocks noChangeShapeType="1"/>
          </p:cNvCxnSpPr>
          <p:nvPr/>
        </p:nvCxnSpPr>
        <p:spPr bwMode="auto">
          <a:xfrm rot="5400000" flipH="1" flipV="1">
            <a:off x="844551" y="1365250"/>
            <a:ext cx="622300" cy="3175"/>
          </a:xfrm>
          <a:prstGeom prst="straightConnector1">
            <a:avLst/>
          </a:prstGeom>
          <a:noFill/>
          <a:ln w="9525" algn="ctr">
            <a:solidFill>
              <a:schemeClr val="tx1"/>
            </a:solidFill>
            <a:prstDash val="dash"/>
            <a:round/>
            <a:headEnd/>
            <a:tailEnd type="arrow" w="med" len="med"/>
          </a:ln>
          <a:extLst>
            <a:ext uri="{909E8E84-426E-40DD-AFC4-6F175D3DCCD1}">
              <a14:hiddenFill xmlns:a14="http://schemas.microsoft.com/office/drawing/2010/main">
                <a:noFill/>
              </a14:hiddenFill>
            </a:ext>
          </a:extLst>
        </p:spPr>
      </p:cxnSp>
      <p:sp>
        <p:nvSpPr>
          <p:cNvPr id="15372" name="23 Metin kutusu"/>
          <p:cNvSpPr txBox="1">
            <a:spLocks noChangeArrowheads="1"/>
          </p:cNvSpPr>
          <p:nvPr/>
        </p:nvSpPr>
        <p:spPr bwMode="auto">
          <a:xfrm>
            <a:off x="3568700" y="2527300"/>
            <a:ext cx="177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tr-TR" altLang="en-US" sz="1600">
                <a:latin typeface="Times New Roman" panose="02020603050405020304" pitchFamily="18" charset="0"/>
              </a:rPr>
              <a:t>x</a:t>
            </a:r>
          </a:p>
        </p:txBody>
      </p:sp>
      <p:sp>
        <p:nvSpPr>
          <p:cNvPr id="15373" name="24 Metin kutusu"/>
          <p:cNvSpPr txBox="1">
            <a:spLocks noChangeArrowheads="1"/>
          </p:cNvSpPr>
          <p:nvPr/>
        </p:nvSpPr>
        <p:spPr bwMode="auto">
          <a:xfrm>
            <a:off x="876300" y="889000"/>
            <a:ext cx="177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tr-TR" altLang="en-US" sz="1600">
                <a:latin typeface="Times New Roman" panose="02020603050405020304" pitchFamily="18" charset="0"/>
              </a:rPr>
              <a:t>y</a:t>
            </a:r>
          </a:p>
        </p:txBody>
      </p:sp>
      <p:sp>
        <p:nvSpPr>
          <p:cNvPr id="23" name="7 Dikdörtgen"/>
          <p:cNvSpPr/>
          <p:nvPr/>
        </p:nvSpPr>
        <p:spPr>
          <a:xfrm>
            <a:off x="0" y="-12700"/>
            <a:ext cx="287338" cy="665163"/>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Tree>
    <p:extLst>
      <p:ext uri="{BB962C8B-B14F-4D97-AF65-F5344CB8AC3E}">
        <p14:creationId xmlns:p14="http://schemas.microsoft.com/office/powerpoint/2010/main" val="671974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4771" y="74349"/>
            <a:ext cx="8229600" cy="1143000"/>
          </a:xfrm>
        </p:spPr>
        <p:txBody>
          <a:bodyPr/>
          <a:lstStyle/>
          <a:p>
            <a:pPr eaLnBrk="1" hangingPunct="1"/>
            <a:r>
              <a:rPr lang="en-US" altLang="en-US" dirty="0" smtClean="0"/>
              <a:t>Sample Problem</a:t>
            </a:r>
            <a:r>
              <a:rPr lang="tr-TR" altLang="en-US" dirty="0" smtClean="0"/>
              <a:t> </a:t>
            </a:r>
            <a:r>
              <a:rPr lang="en-US" altLang="en-US" dirty="0" smtClean="0"/>
              <a:t>6 </a:t>
            </a:r>
            <a:endParaRPr lang="en-US" altLang="en-US" dirty="0" smtClean="0"/>
          </a:p>
        </p:txBody>
      </p:sp>
      <p:pic>
        <p:nvPicPr>
          <p:cNvPr id="16387" name="Picture 5" descr="msotw9_tem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919" y="1306467"/>
            <a:ext cx="6716712" cy="395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 Box 6"/>
          <p:cNvSpPr txBox="1">
            <a:spLocks noChangeArrowheads="1"/>
          </p:cNvSpPr>
          <p:nvPr/>
        </p:nvSpPr>
        <p:spPr bwMode="auto">
          <a:xfrm>
            <a:off x="434609" y="5257800"/>
            <a:ext cx="8259762" cy="1169551"/>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000" b="0" dirty="0">
                <a:latin typeface="Times New Roman" panose="02020603050405020304" pitchFamily="18" charset="0"/>
              </a:rPr>
              <a:t>The frame supports part of the roof of a small building.  The tension in the cable is 150 </a:t>
            </a:r>
            <a:r>
              <a:rPr lang="en-US" altLang="en-US" sz="2000" b="0" dirty="0" err="1">
                <a:latin typeface="Times New Roman" panose="02020603050405020304" pitchFamily="18" charset="0"/>
              </a:rPr>
              <a:t>kN.</a:t>
            </a:r>
            <a:endParaRPr lang="en-US" altLang="en-US" sz="2000" b="0" dirty="0">
              <a:latin typeface="Times New Roman" panose="02020603050405020304" pitchFamily="18" charset="0"/>
            </a:endParaRPr>
          </a:p>
          <a:p>
            <a:pPr eaLnBrk="1" hangingPunct="1">
              <a:spcBef>
                <a:spcPct val="50000"/>
              </a:spcBef>
              <a:buFontTx/>
              <a:buNone/>
            </a:pPr>
            <a:r>
              <a:rPr lang="en-US" altLang="en-US" sz="2000" b="0" dirty="0">
                <a:latin typeface="Times New Roman" panose="02020603050405020304" pitchFamily="18" charset="0"/>
              </a:rPr>
              <a:t>Determine the reaction forces at the fixed end </a:t>
            </a:r>
            <a:r>
              <a:rPr lang="en-US" altLang="en-US" sz="2000" b="0" i="1" dirty="0">
                <a:latin typeface="Times New Roman" panose="02020603050405020304" pitchFamily="18" charset="0"/>
              </a:rPr>
              <a:t>E</a:t>
            </a:r>
            <a:r>
              <a:rPr lang="en-US" altLang="en-US" sz="2000" b="0" dirty="0">
                <a:latin typeface="Times New Roman" panose="02020603050405020304" pitchFamily="18" charset="0"/>
              </a:rPr>
              <a:t>.</a:t>
            </a:r>
          </a:p>
        </p:txBody>
      </p:sp>
      <p:sp>
        <p:nvSpPr>
          <p:cNvPr id="7" name="7 Dikdörtgen"/>
          <p:cNvSpPr/>
          <p:nvPr/>
        </p:nvSpPr>
        <p:spPr>
          <a:xfrm>
            <a:off x="384175" y="6605588"/>
            <a:ext cx="4356100" cy="25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8" name="6 Dikdörtgen"/>
          <p:cNvSpPr/>
          <p:nvPr/>
        </p:nvSpPr>
        <p:spPr>
          <a:xfrm>
            <a:off x="0" y="6545263"/>
            <a:ext cx="288925" cy="312737"/>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10" name="7 Dikdörtgen"/>
          <p:cNvSpPr/>
          <p:nvPr/>
        </p:nvSpPr>
        <p:spPr>
          <a:xfrm>
            <a:off x="0" y="-12700"/>
            <a:ext cx="287338" cy="665163"/>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Tree>
    <p:extLst>
      <p:ext uri="{BB962C8B-B14F-4D97-AF65-F5344CB8AC3E}">
        <p14:creationId xmlns:p14="http://schemas.microsoft.com/office/powerpoint/2010/main" val="881803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03187"/>
            <a:ext cx="8229600" cy="1143000"/>
          </a:xfrm>
        </p:spPr>
        <p:txBody>
          <a:bodyPr/>
          <a:lstStyle/>
          <a:p>
            <a:pPr eaLnBrk="1" hangingPunct="1"/>
            <a:r>
              <a:rPr lang="en-US" altLang="en-US" dirty="0" smtClean="0"/>
              <a:t>Sample Problem</a:t>
            </a:r>
            <a:r>
              <a:rPr lang="tr-TR" altLang="en-US" dirty="0" smtClean="0"/>
              <a:t> </a:t>
            </a:r>
            <a:r>
              <a:rPr lang="en-US" altLang="en-US" dirty="0" smtClean="0"/>
              <a:t>6</a:t>
            </a:r>
            <a:r>
              <a:rPr lang="tr-TR" altLang="en-US" dirty="0" smtClean="0"/>
              <a:t>-Continued</a:t>
            </a:r>
            <a:r>
              <a:rPr lang="en-US" altLang="en-US" dirty="0" smtClean="0"/>
              <a:t> </a:t>
            </a:r>
            <a:endParaRPr lang="en-US" altLang="en-US" dirty="0" smtClean="0"/>
          </a:p>
        </p:txBody>
      </p:sp>
      <p:pic>
        <p:nvPicPr>
          <p:cNvPr id="17411" name="Picture 5" descr="msotw9_tem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488" y="1325563"/>
            <a:ext cx="3617912"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 Box 6"/>
          <p:cNvSpPr txBox="1">
            <a:spLocks noChangeArrowheads="1"/>
          </p:cNvSpPr>
          <p:nvPr/>
        </p:nvSpPr>
        <p:spPr bwMode="auto">
          <a:xfrm>
            <a:off x="366713" y="4240213"/>
            <a:ext cx="3598862" cy="701675"/>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pPr>
            <a:r>
              <a:rPr lang="en-US" altLang="en-US" sz="2000" b="0">
                <a:latin typeface="Times New Roman" panose="02020603050405020304" pitchFamily="18" charset="0"/>
              </a:rPr>
              <a:t>Draw a free-body diagram for the frame and </a:t>
            </a:r>
            <a:r>
              <a:rPr lang="tr-TR" altLang="en-US" sz="2000" b="0">
                <a:latin typeface="Times New Roman" panose="02020603050405020304" pitchFamily="18" charset="0"/>
              </a:rPr>
              <a:t>the </a:t>
            </a:r>
            <a:r>
              <a:rPr lang="en-US" altLang="en-US" sz="2000" b="0">
                <a:latin typeface="Times New Roman" panose="02020603050405020304" pitchFamily="18" charset="0"/>
              </a:rPr>
              <a:t>cable.</a:t>
            </a:r>
          </a:p>
        </p:txBody>
      </p:sp>
      <p:grpSp>
        <p:nvGrpSpPr>
          <p:cNvPr id="2" name="Group 18"/>
          <p:cNvGrpSpPr>
            <a:grpSpLocks/>
          </p:cNvGrpSpPr>
          <p:nvPr/>
        </p:nvGrpSpPr>
        <p:grpSpPr bwMode="auto">
          <a:xfrm>
            <a:off x="4130675" y="1009650"/>
            <a:ext cx="4475163" cy="1746250"/>
            <a:chOff x="2602" y="636"/>
            <a:chExt cx="2819" cy="1100"/>
          </a:xfrm>
        </p:grpSpPr>
        <p:sp>
          <p:nvSpPr>
            <p:cNvPr id="17425" name="Text Box 7"/>
            <p:cNvSpPr txBox="1">
              <a:spLocks noChangeArrowheads="1"/>
            </p:cNvSpPr>
            <p:nvPr/>
          </p:nvSpPr>
          <p:spPr bwMode="auto">
            <a:xfrm>
              <a:off x="2602" y="636"/>
              <a:ext cx="2819" cy="442"/>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pPr>
              <a:r>
                <a:rPr lang="en-US" altLang="en-US" sz="2000" b="0">
                  <a:latin typeface="Times New Roman" panose="02020603050405020304" pitchFamily="18" charset="0"/>
                </a:rPr>
                <a:t>Solve 3 equilibrium equations for the reaction force components and couple.</a:t>
              </a:r>
            </a:p>
          </p:txBody>
        </p:sp>
        <p:graphicFrame>
          <p:nvGraphicFramePr>
            <p:cNvPr id="17426" name="Object 8"/>
            <p:cNvGraphicFramePr>
              <a:graphicFrameLocks noChangeAspect="1"/>
            </p:cNvGraphicFramePr>
            <p:nvPr/>
          </p:nvGraphicFramePr>
          <p:xfrm>
            <a:off x="2752" y="1100"/>
            <a:ext cx="2152" cy="384"/>
          </p:xfrm>
          <a:graphic>
            <a:graphicData uri="http://schemas.openxmlformats.org/presentationml/2006/ole">
              <mc:AlternateContent xmlns:mc="http://schemas.openxmlformats.org/markup-compatibility/2006">
                <mc:Choice xmlns:v="urn:schemas-microsoft-com:vml" Requires="v">
                  <p:oleObj spid="_x0000_s6160" name="Equation" r:id="rId4" imgW="3416300" imgH="609600" progId="Equation.3">
                    <p:embed/>
                  </p:oleObj>
                </mc:Choice>
                <mc:Fallback>
                  <p:oleObj name="Equation" r:id="rId4" imgW="3416300" imgH="609600" progId="Equation.3">
                    <p:embed/>
                    <p:pic>
                      <p:nvPicPr>
                        <p:cNvPr id="17426"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2" y="1100"/>
                          <a:ext cx="2152"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27" name="Object 10"/>
            <p:cNvGraphicFramePr>
              <a:graphicFrameLocks noChangeAspect="1"/>
            </p:cNvGraphicFramePr>
            <p:nvPr/>
          </p:nvGraphicFramePr>
          <p:xfrm>
            <a:off x="2760" y="1493"/>
            <a:ext cx="864" cy="243"/>
          </p:xfrm>
          <a:graphic>
            <a:graphicData uri="http://schemas.openxmlformats.org/presentationml/2006/ole">
              <mc:AlternateContent xmlns:mc="http://schemas.openxmlformats.org/markup-compatibility/2006">
                <mc:Choice xmlns:v="urn:schemas-microsoft-com:vml" Requires="v">
                  <p:oleObj spid="_x0000_s6161" name="Denklem" r:id="rId6" imgW="812447" imgH="228501" progId="Equation.3">
                    <p:embed/>
                  </p:oleObj>
                </mc:Choice>
                <mc:Fallback>
                  <p:oleObj name="Denklem" r:id="rId6" imgW="812447" imgH="228501" progId="Equation.3">
                    <p:embed/>
                    <p:pic>
                      <p:nvPicPr>
                        <p:cNvPr id="17427"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60" y="1493"/>
                          <a:ext cx="864" cy="24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 name="Group 17"/>
          <p:cNvGrpSpPr>
            <a:grpSpLocks/>
          </p:cNvGrpSpPr>
          <p:nvPr/>
        </p:nvGrpSpPr>
        <p:grpSpPr bwMode="auto">
          <a:xfrm>
            <a:off x="4368800" y="2978150"/>
            <a:ext cx="4559300" cy="1076325"/>
            <a:chOff x="2752" y="1876"/>
            <a:chExt cx="2872" cy="678"/>
          </a:xfrm>
        </p:grpSpPr>
        <p:graphicFrame>
          <p:nvGraphicFramePr>
            <p:cNvPr id="17423" name="Object 9"/>
            <p:cNvGraphicFramePr>
              <a:graphicFrameLocks noChangeAspect="1"/>
            </p:cNvGraphicFramePr>
            <p:nvPr/>
          </p:nvGraphicFramePr>
          <p:xfrm>
            <a:off x="2752" y="1876"/>
            <a:ext cx="2872" cy="384"/>
          </p:xfrm>
          <a:graphic>
            <a:graphicData uri="http://schemas.openxmlformats.org/presentationml/2006/ole">
              <mc:AlternateContent xmlns:mc="http://schemas.openxmlformats.org/markup-compatibility/2006">
                <mc:Choice xmlns:v="urn:schemas-microsoft-com:vml" Requires="v">
                  <p:oleObj spid="_x0000_s6162" name="Equation" r:id="rId8" imgW="4559300" imgH="609600" progId="Equation.3">
                    <p:embed/>
                  </p:oleObj>
                </mc:Choice>
                <mc:Fallback>
                  <p:oleObj name="Equation" r:id="rId8" imgW="4559300" imgH="609600" progId="Equation.3">
                    <p:embed/>
                    <p:pic>
                      <p:nvPicPr>
                        <p:cNvPr id="17423"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52" y="1876"/>
                          <a:ext cx="2872" cy="3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24" name="Object 11"/>
            <p:cNvGraphicFramePr>
              <a:graphicFrameLocks noChangeAspect="1"/>
            </p:cNvGraphicFramePr>
            <p:nvPr/>
          </p:nvGraphicFramePr>
          <p:xfrm>
            <a:off x="2752" y="2322"/>
            <a:ext cx="952" cy="232"/>
          </p:xfrm>
          <a:graphic>
            <a:graphicData uri="http://schemas.openxmlformats.org/presentationml/2006/ole">
              <mc:AlternateContent xmlns:mc="http://schemas.openxmlformats.org/markup-compatibility/2006">
                <mc:Choice xmlns:v="urn:schemas-microsoft-com:vml" Requires="v">
                  <p:oleObj spid="_x0000_s6163" name="Equation" r:id="rId10" imgW="1511300" imgH="368300" progId="Equation.3">
                    <p:embed/>
                  </p:oleObj>
                </mc:Choice>
                <mc:Fallback>
                  <p:oleObj name="Equation" r:id="rId10" imgW="1511300" imgH="368300" progId="Equation.3">
                    <p:embed/>
                    <p:pic>
                      <p:nvPicPr>
                        <p:cNvPr id="17424"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52" y="2322"/>
                          <a:ext cx="952" cy="232"/>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 name="Group 16"/>
          <p:cNvGrpSpPr>
            <a:grpSpLocks/>
          </p:cNvGrpSpPr>
          <p:nvPr/>
        </p:nvGrpSpPr>
        <p:grpSpPr bwMode="auto">
          <a:xfrm>
            <a:off x="4354513" y="4319588"/>
            <a:ext cx="4438650" cy="1924050"/>
            <a:chOff x="2743" y="2721"/>
            <a:chExt cx="2796" cy="1212"/>
          </a:xfrm>
        </p:grpSpPr>
        <p:grpSp>
          <p:nvGrpSpPr>
            <p:cNvPr id="17419" name="Group 14"/>
            <p:cNvGrpSpPr>
              <a:grpSpLocks/>
            </p:cNvGrpSpPr>
            <p:nvPr/>
          </p:nvGrpSpPr>
          <p:grpSpPr bwMode="auto">
            <a:xfrm>
              <a:off x="2752" y="2721"/>
              <a:ext cx="2787" cy="952"/>
              <a:chOff x="2752" y="2546"/>
              <a:chExt cx="2787" cy="952"/>
            </a:xfrm>
          </p:grpSpPr>
          <p:graphicFrame>
            <p:nvGraphicFramePr>
              <p:cNvPr id="17421" name="Object 12"/>
              <p:cNvGraphicFramePr>
                <a:graphicFrameLocks noChangeAspect="1"/>
              </p:cNvGraphicFramePr>
              <p:nvPr/>
            </p:nvGraphicFramePr>
            <p:xfrm>
              <a:off x="2752" y="2546"/>
              <a:ext cx="736" cy="200"/>
            </p:xfrm>
            <a:graphic>
              <a:graphicData uri="http://schemas.openxmlformats.org/presentationml/2006/ole">
                <mc:AlternateContent xmlns:mc="http://schemas.openxmlformats.org/markup-compatibility/2006">
                  <mc:Choice xmlns:v="urn:schemas-microsoft-com:vml" Requires="v">
                    <p:oleObj spid="_x0000_s6164" name="Equation" r:id="rId12" imgW="1167893" imgH="317362" progId="Equation.3">
                      <p:embed/>
                    </p:oleObj>
                  </mc:Choice>
                  <mc:Fallback>
                    <p:oleObj name="Equation" r:id="rId12" imgW="1167893" imgH="317362" progId="Equation.3">
                      <p:embed/>
                      <p:pic>
                        <p:nvPicPr>
                          <p:cNvPr id="17421"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52" y="2546"/>
                            <a:ext cx="736" cy="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22" name="Object 13"/>
              <p:cNvGraphicFramePr>
                <a:graphicFrameLocks noChangeAspect="1"/>
              </p:cNvGraphicFramePr>
              <p:nvPr/>
            </p:nvGraphicFramePr>
            <p:xfrm>
              <a:off x="3603" y="2546"/>
              <a:ext cx="1936" cy="952"/>
            </p:xfrm>
            <a:graphic>
              <a:graphicData uri="http://schemas.openxmlformats.org/presentationml/2006/ole">
                <mc:AlternateContent xmlns:mc="http://schemas.openxmlformats.org/markup-compatibility/2006">
                  <mc:Choice xmlns:v="urn:schemas-microsoft-com:vml" Requires="v">
                    <p:oleObj spid="_x0000_s6165" name="Equation" r:id="rId14" imgW="3073400" imgH="1511300" progId="Equation.3">
                      <p:embed/>
                    </p:oleObj>
                  </mc:Choice>
                  <mc:Fallback>
                    <p:oleObj name="Equation" r:id="rId14" imgW="3073400" imgH="1511300" progId="Equation.3">
                      <p:embed/>
                      <p:pic>
                        <p:nvPicPr>
                          <p:cNvPr id="17422"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03" y="2546"/>
                            <a:ext cx="1936" cy="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7420" name="Object 15"/>
            <p:cNvGraphicFramePr>
              <a:graphicFrameLocks noChangeAspect="1"/>
            </p:cNvGraphicFramePr>
            <p:nvPr/>
          </p:nvGraphicFramePr>
          <p:xfrm>
            <a:off x="2743" y="3720"/>
            <a:ext cx="1027" cy="213"/>
          </p:xfrm>
          <a:graphic>
            <a:graphicData uri="http://schemas.openxmlformats.org/presentationml/2006/ole">
              <mc:AlternateContent xmlns:mc="http://schemas.openxmlformats.org/markup-compatibility/2006">
                <mc:Choice xmlns:v="urn:schemas-microsoft-com:vml" Requires="v">
                  <p:oleObj spid="_x0000_s6166" name="Denklem" r:id="rId16" imgW="1040948" imgH="215806" progId="Equation.3">
                    <p:embed/>
                  </p:oleObj>
                </mc:Choice>
                <mc:Fallback>
                  <p:oleObj name="Denklem" r:id="rId16" imgW="1040948" imgH="215806" progId="Equation.3">
                    <p:embed/>
                    <p:pic>
                      <p:nvPicPr>
                        <p:cNvPr id="17420" name="Object 1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43" y="3720"/>
                          <a:ext cx="1027" cy="213"/>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7" name="7 Dikdörtgen"/>
          <p:cNvSpPr/>
          <p:nvPr/>
        </p:nvSpPr>
        <p:spPr>
          <a:xfrm>
            <a:off x="384175" y="6605588"/>
            <a:ext cx="4356100" cy="25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18" name="6 Dikdörtgen"/>
          <p:cNvSpPr/>
          <p:nvPr/>
        </p:nvSpPr>
        <p:spPr>
          <a:xfrm>
            <a:off x="0" y="6545263"/>
            <a:ext cx="288925" cy="312737"/>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20" name="7 Dikdörtgen"/>
          <p:cNvSpPr/>
          <p:nvPr/>
        </p:nvSpPr>
        <p:spPr>
          <a:xfrm>
            <a:off x="0" y="-12700"/>
            <a:ext cx="287338" cy="665163"/>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Tree>
    <p:extLst>
      <p:ext uri="{BB962C8B-B14F-4D97-AF65-F5344CB8AC3E}">
        <p14:creationId xmlns:p14="http://schemas.microsoft.com/office/powerpoint/2010/main" val="1199664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Dikdörtgen"/>
          <p:cNvSpPr/>
          <p:nvPr/>
        </p:nvSpPr>
        <p:spPr>
          <a:xfrm>
            <a:off x="384175" y="6605588"/>
            <a:ext cx="4356100" cy="25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5" name="6 Dikdörtgen"/>
          <p:cNvSpPr/>
          <p:nvPr/>
        </p:nvSpPr>
        <p:spPr>
          <a:xfrm>
            <a:off x="0" y="6545263"/>
            <a:ext cx="288925" cy="312737"/>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6" name="7 Dikdörtgen"/>
          <p:cNvSpPr/>
          <p:nvPr/>
        </p:nvSpPr>
        <p:spPr>
          <a:xfrm>
            <a:off x="0" y="-12700"/>
            <a:ext cx="287338" cy="665163"/>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pic>
        <p:nvPicPr>
          <p:cNvPr id="2662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500" y="654050"/>
            <a:ext cx="8520113"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3650" y="2527300"/>
            <a:ext cx="398462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1" name="Rectangle 6"/>
          <p:cNvSpPr>
            <a:spLocks noChangeArrowheads="1"/>
          </p:cNvSpPr>
          <p:nvPr/>
        </p:nvSpPr>
        <p:spPr bwMode="auto">
          <a:xfrm>
            <a:off x="241300" y="-42863"/>
            <a:ext cx="7899400" cy="584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3200" b="0">
                <a:solidFill>
                  <a:srgbClr val="FFFFFF"/>
                </a:solidFill>
              </a:rPr>
              <a:t>Sample Problem</a:t>
            </a:r>
            <a:r>
              <a:rPr lang="tr-TR" altLang="en-US" sz="3200" b="0">
                <a:solidFill>
                  <a:srgbClr val="FFFFFF"/>
                </a:solidFill>
              </a:rPr>
              <a:t> 4</a:t>
            </a:r>
            <a:endParaRPr lang="en-US" altLang="en-US" sz="3200" b="0">
              <a:solidFill>
                <a:srgbClr val="FFFFFF"/>
              </a:solidFill>
            </a:endParaRPr>
          </a:p>
        </p:txBody>
      </p:sp>
      <p:pic>
        <p:nvPicPr>
          <p:cNvPr id="266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4850" y="692150"/>
            <a:ext cx="800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6410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2339975" y="2276475"/>
            <a:ext cx="215900" cy="4248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endParaRPr lang="tr-TR" altLang="en-US">
              <a:latin typeface="Times New Roman" panose="02020603050405020304" pitchFamily="18" charset="0"/>
            </a:endParaRPr>
          </a:p>
        </p:txBody>
      </p:sp>
      <p:sp>
        <p:nvSpPr>
          <p:cNvPr id="27651" name="Rectangle 6"/>
          <p:cNvSpPr>
            <a:spLocks noChangeArrowheads="1"/>
          </p:cNvSpPr>
          <p:nvPr/>
        </p:nvSpPr>
        <p:spPr bwMode="auto">
          <a:xfrm>
            <a:off x="2484438" y="2205038"/>
            <a:ext cx="4535487" cy="2873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endParaRPr lang="tr-TR" altLang="en-US">
              <a:latin typeface="Times New Roman" panose="02020603050405020304" pitchFamily="18" charset="0"/>
            </a:endParaRPr>
          </a:p>
        </p:txBody>
      </p:sp>
      <p:sp>
        <p:nvSpPr>
          <p:cNvPr id="7" name="7 Dikdörtgen"/>
          <p:cNvSpPr/>
          <p:nvPr/>
        </p:nvSpPr>
        <p:spPr>
          <a:xfrm>
            <a:off x="384175" y="6605588"/>
            <a:ext cx="4356100" cy="25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8" name="6 Dikdörtgen"/>
          <p:cNvSpPr/>
          <p:nvPr/>
        </p:nvSpPr>
        <p:spPr>
          <a:xfrm>
            <a:off x="0" y="6545263"/>
            <a:ext cx="288925" cy="312737"/>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9" name="7 Dikdörtgen"/>
          <p:cNvSpPr/>
          <p:nvPr/>
        </p:nvSpPr>
        <p:spPr>
          <a:xfrm>
            <a:off x="0" y="-12700"/>
            <a:ext cx="287338" cy="665163"/>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pic>
        <p:nvPicPr>
          <p:cNvPr id="2765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300" y="1058863"/>
            <a:ext cx="5797550" cy="485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5388" y="1443038"/>
            <a:ext cx="2790825"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7" name="Rectangle 6"/>
          <p:cNvSpPr>
            <a:spLocks noChangeArrowheads="1"/>
          </p:cNvSpPr>
          <p:nvPr/>
        </p:nvSpPr>
        <p:spPr bwMode="auto">
          <a:xfrm>
            <a:off x="241300" y="-42863"/>
            <a:ext cx="7899400" cy="584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400">
                <a:solidFill>
                  <a:schemeClr val="tx1"/>
                </a:solidFill>
                <a:latin typeface="Comic Sans MS" panose="030F0702030302020204" pitchFamily="66" charset="0"/>
              </a:defRPr>
            </a:lvl1pPr>
            <a:lvl2pPr marL="742950" indent="-285750" eaLnBrk="0" hangingPunct="0">
              <a:spcBef>
                <a:spcPct val="20000"/>
              </a:spcBef>
              <a:buChar char="–"/>
              <a:defRPr sz="2000">
                <a:solidFill>
                  <a:schemeClr val="tx1"/>
                </a:solidFill>
                <a:latin typeface="Comic Sans MS" panose="030F0702030302020204" pitchFamily="66" charset="0"/>
              </a:defRPr>
            </a:lvl2pPr>
            <a:lvl3pPr marL="1143000" indent="-228600" eaLnBrk="0" hangingPunct="0">
              <a:spcBef>
                <a:spcPct val="20000"/>
              </a:spcBef>
              <a:buChar char="•"/>
              <a:defRPr sz="2000">
                <a:solidFill>
                  <a:schemeClr val="tx1"/>
                </a:solidFill>
                <a:latin typeface="Comic Sans MS" panose="030F0702030302020204" pitchFamily="66" charset="0"/>
              </a:defRPr>
            </a:lvl3pPr>
            <a:lvl4pPr marL="1600200" indent="-228600" eaLnBrk="0" hangingPunct="0">
              <a:spcBef>
                <a:spcPct val="20000"/>
              </a:spcBef>
              <a:buChar char="–"/>
              <a:defRPr sz="2000">
                <a:solidFill>
                  <a:schemeClr val="tx1"/>
                </a:solidFill>
                <a:latin typeface="Comic Sans MS" panose="030F0702030302020204" pitchFamily="66" charset="0"/>
              </a:defRPr>
            </a:lvl4pPr>
            <a:lvl5pPr marL="2057400" indent="-228600"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3200" b="0">
                <a:solidFill>
                  <a:srgbClr val="FFFFFF"/>
                </a:solidFill>
              </a:rPr>
              <a:t>Sample Problem</a:t>
            </a:r>
            <a:r>
              <a:rPr lang="tr-TR" altLang="en-US" sz="3200" b="0">
                <a:solidFill>
                  <a:srgbClr val="FFFFFF"/>
                </a:solidFill>
              </a:rPr>
              <a:t> 4-Continued</a:t>
            </a:r>
            <a:endParaRPr lang="en-US" altLang="en-US" sz="3200" b="0">
              <a:solidFill>
                <a:srgbClr val="FFFFFF"/>
              </a:solidFill>
            </a:endParaRPr>
          </a:p>
        </p:txBody>
      </p:sp>
    </p:spTree>
    <p:extLst>
      <p:ext uri="{BB962C8B-B14F-4D97-AF65-F5344CB8AC3E}">
        <p14:creationId xmlns:p14="http://schemas.microsoft.com/office/powerpoint/2010/main" val="166521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smtClean="0"/>
              <a:t>Problem-1</a:t>
            </a:r>
          </a:p>
        </p:txBody>
      </p:sp>
      <p:sp>
        <p:nvSpPr>
          <p:cNvPr id="17411"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175F1ADC-29F0-48B3-B2D3-B688EF26D013}" type="datetime1">
              <a:rPr lang="en-US"/>
              <a:pPr fontAlgn="base">
                <a:spcBef>
                  <a:spcPct val="0"/>
                </a:spcBef>
                <a:spcAft>
                  <a:spcPct val="0"/>
                </a:spcAft>
              </a:pPr>
              <a:t>7/16/2016</a:t>
            </a:fld>
            <a:endParaRPr lang="en-US"/>
          </a:p>
        </p:txBody>
      </p:sp>
      <p:sp>
        <p:nvSpPr>
          <p:cNvPr id="5" name="Slide Number Placeholder 4"/>
          <p:cNvSpPr>
            <a:spLocks noGrp="1"/>
          </p:cNvSpPr>
          <p:nvPr>
            <p:ph type="sldNum" sz="quarter" idx="12"/>
          </p:nvPr>
        </p:nvSpPr>
        <p:spPr/>
        <p:txBody>
          <a:bodyPr/>
          <a:lstStyle/>
          <a:p>
            <a:pPr>
              <a:defRPr/>
            </a:pPr>
            <a:fld id="{705D5570-7B96-4C2E-A083-0F0638001C37}" type="slidenum">
              <a:rPr lang="en-US"/>
              <a:pPr>
                <a:defRPr/>
              </a:pPr>
              <a:t>2</a:t>
            </a:fld>
            <a:endParaRPr lang="en-US"/>
          </a:p>
        </p:txBody>
      </p:sp>
      <p:sp>
        <p:nvSpPr>
          <p:cNvPr id="8" name="TextBox 7"/>
          <p:cNvSpPr txBox="1">
            <a:spLocks noChangeArrowheads="1"/>
          </p:cNvSpPr>
          <p:nvPr/>
        </p:nvSpPr>
        <p:spPr bwMode="auto">
          <a:xfrm>
            <a:off x="304800" y="1524000"/>
            <a:ext cx="8610600" cy="1200150"/>
          </a:xfrm>
          <a:prstGeom prst="rect">
            <a:avLst/>
          </a:prstGeom>
          <a:noFill/>
          <a:ln w="9525">
            <a:noFill/>
            <a:miter lim="800000"/>
            <a:headEnd/>
            <a:tailEnd/>
          </a:ln>
        </p:spPr>
        <p:txBody>
          <a:bodyPr>
            <a:spAutoFit/>
          </a:bodyPr>
          <a:lstStyle/>
          <a:p>
            <a:r>
              <a:rPr lang="en-US">
                <a:solidFill>
                  <a:srgbClr val="0033CC"/>
                </a:solidFill>
              </a:rPr>
              <a:t>Calculate the tension </a:t>
            </a:r>
            <a:r>
              <a:rPr lang="en-US" i="1">
                <a:solidFill>
                  <a:srgbClr val="0033CC"/>
                </a:solidFill>
              </a:rPr>
              <a:t>T</a:t>
            </a:r>
            <a:r>
              <a:rPr lang="en-US">
                <a:solidFill>
                  <a:srgbClr val="0033CC"/>
                </a:solidFill>
              </a:rPr>
              <a:t> in the cable which supports the 500-kg mass with the pulley arrangement shown. Each pulley is free to rotate about its bearing, and the weights of all parts are small compared with the load. Find the magnitude of the total force on the bearing of pulley C.</a:t>
            </a:r>
          </a:p>
        </p:txBody>
      </p:sp>
      <p:pic>
        <p:nvPicPr>
          <p:cNvPr id="1026" name="Picture 2"/>
          <p:cNvPicPr>
            <a:picLocks noChangeAspect="1" noChangeArrowheads="1"/>
          </p:cNvPicPr>
          <p:nvPr/>
        </p:nvPicPr>
        <p:blipFill>
          <a:blip r:embed="rId2"/>
          <a:srcRect l="1763" t="2725" b="4779"/>
          <a:stretch>
            <a:fillRect/>
          </a:stretch>
        </p:blipFill>
        <p:spPr bwMode="auto">
          <a:xfrm>
            <a:off x="2895600" y="2971800"/>
            <a:ext cx="4244975" cy="3200399"/>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67357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smtClean="0"/>
              <a:t>Solution</a:t>
            </a:r>
          </a:p>
        </p:txBody>
      </p:sp>
      <p:sp>
        <p:nvSpPr>
          <p:cNvPr id="18435"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91F5EF2-9CA3-4FAE-97A5-4710A1EC9D66}" type="datetime1">
              <a:rPr lang="en-US"/>
              <a:pPr fontAlgn="base">
                <a:spcBef>
                  <a:spcPct val="0"/>
                </a:spcBef>
                <a:spcAft>
                  <a:spcPct val="0"/>
                </a:spcAft>
              </a:pPr>
              <a:t>7/16/2016</a:t>
            </a:fld>
            <a:endParaRPr lang="en-US"/>
          </a:p>
        </p:txBody>
      </p:sp>
      <p:sp>
        <p:nvSpPr>
          <p:cNvPr id="5" name="Slide Number Placeholder 4"/>
          <p:cNvSpPr>
            <a:spLocks noGrp="1"/>
          </p:cNvSpPr>
          <p:nvPr>
            <p:ph type="sldNum" sz="quarter" idx="12"/>
          </p:nvPr>
        </p:nvSpPr>
        <p:spPr/>
        <p:txBody>
          <a:bodyPr/>
          <a:lstStyle/>
          <a:p>
            <a:pPr>
              <a:defRPr/>
            </a:pPr>
            <a:fld id="{BC815BC0-1D8C-407D-A7A2-961538512D25}" type="slidenum">
              <a:rPr lang="en-US"/>
              <a:pPr>
                <a:defRPr/>
              </a:pPr>
              <a:t>3</a:t>
            </a:fld>
            <a:endParaRPr lang="en-US"/>
          </a:p>
        </p:txBody>
      </p:sp>
      <p:pic>
        <p:nvPicPr>
          <p:cNvPr id="2051" name="Picture 3"/>
          <p:cNvPicPr>
            <a:picLocks noChangeAspect="1" noChangeArrowheads="1"/>
          </p:cNvPicPr>
          <p:nvPr/>
        </p:nvPicPr>
        <p:blipFill>
          <a:blip r:embed="rId3"/>
          <a:srcRect l="27208" t="2688" r="11573"/>
          <a:stretch>
            <a:fillRect/>
          </a:stretch>
        </p:blipFill>
        <p:spPr bwMode="auto">
          <a:xfrm>
            <a:off x="6705600" y="2286000"/>
            <a:ext cx="2057400" cy="2759075"/>
          </a:xfrm>
          <a:prstGeom prst="rect">
            <a:avLst/>
          </a:prstGeom>
          <a:ln w="88900" cap="sq" cmpd="thickThin">
            <a:solidFill>
              <a:srgbClr val="000000"/>
            </a:solidFill>
            <a:prstDash val="solid"/>
            <a:miter lim="800000"/>
          </a:ln>
          <a:effectLst>
            <a:innerShdw blurRad="76200">
              <a:srgbClr val="000000"/>
            </a:innerShdw>
          </a:effectLst>
        </p:spPr>
      </p:pic>
      <p:graphicFrame>
        <p:nvGraphicFramePr>
          <p:cNvPr id="8" name="Object 7"/>
          <p:cNvGraphicFramePr>
            <a:graphicFrameLocks noChangeAspect="1"/>
          </p:cNvGraphicFramePr>
          <p:nvPr/>
        </p:nvGraphicFramePr>
        <p:xfrm>
          <a:off x="762000" y="1371600"/>
          <a:ext cx="5486400" cy="4683125"/>
        </p:xfrm>
        <a:graphic>
          <a:graphicData uri="http://schemas.openxmlformats.org/presentationml/2006/ole">
            <mc:AlternateContent xmlns:mc="http://schemas.openxmlformats.org/markup-compatibility/2006">
              <mc:Choice xmlns:v="urn:schemas-microsoft-com:vml" Requires="v">
                <p:oleObj spid="_x0000_s1037" name="Equation" r:id="rId4" imgW="3543300" imgH="3022600" progId="Equation.3">
                  <p:embed/>
                </p:oleObj>
              </mc:Choice>
              <mc:Fallback>
                <p:oleObj name="Equation" r:id="rId4" imgW="3543300" imgH="3022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371600"/>
                        <a:ext cx="5486400" cy="4683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9819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p:txBody>
          <a:bodyPr/>
          <a:lstStyle/>
          <a:p>
            <a:r>
              <a:rPr lang="en-US" b="1" smtClean="0"/>
              <a:t>Problem-2</a:t>
            </a:r>
          </a:p>
        </p:txBody>
      </p:sp>
      <p:sp>
        <p:nvSpPr>
          <p:cNvPr id="19459"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61BF4822-F04F-46C5-940D-A276DA8F5DBD}" type="datetime1">
              <a:rPr lang="en-US"/>
              <a:pPr fontAlgn="base">
                <a:spcBef>
                  <a:spcPct val="0"/>
                </a:spcBef>
                <a:spcAft>
                  <a:spcPct val="0"/>
                </a:spcAft>
              </a:pPr>
              <a:t>7/16/2016</a:t>
            </a:fld>
            <a:endParaRPr lang="en-US"/>
          </a:p>
        </p:txBody>
      </p:sp>
      <p:sp>
        <p:nvSpPr>
          <p:cNvPr id="6" name="Slide Number Placeholder 5"/>
          <p:cNvSpPr>
            <a:spLocks noGrp="1"/>
          </p:cNvSpPr>
          <p:nvPr>
            <p:ph type="sldNum" sz="quarter" idx="12"/>
          </p:nvPr>
        </p:nvSpPr>
        <p:spPr/>
        <p:txBody>
          <a:bodyPr/>
          <a:lstStyle/>
          <a:p>
            <a:pPr>
              <a:defRPr/>
            </a:pPr>
            <a:fld id="{BDFD8EAC-BA07-4196-8940-99B7C31EDFCF}" type="slidenum">
              <a:rPr lang="en-US"/>
              <a:pPr>
                <a:defRPr/>
              </a:pPr>
              <a:t>4</a:t>
            </a:fld>
            <a:endParaRPr lang="en-US"/>
          </a:p>
        </p:txBody>
      </p:sp>
      <p:sp>
        <p:nvSpPr>
          <p:cNvPr id="9" name="TextBox 8"/>
          <p:cNvSpPr txBox="1">
            <a:spLocks noChangeArrowheads="1"/>
          </p:cNvSpPr>
          <p:nvPr/>
        </p:nvSpPr>
        <p:spPr bwMode="auto">
          <a:xfrm>
            <a:off x="533400" y="1371600"/>
            <a:ext cx="7924800" cy="1477963"/>
          </a:xfrm>
          <a:prstGeom prst="rect">
            <a:avLst/>
          </a:prstGeom>
          <a:noFill/>
          <a:ln w="9525">
            <a:noFill/>
            <a:miter lim="800000"/>
            <a:headEnd/>
            <a:tailEnd/>
          </a:ln>
        </p:spPr>
        <p:txBody>
          <a:bodyPr>
            <a:spAutoFit/>
          </a:bodyPr>
          <a:lstStyle/>
          <a:p>
            <a:r>
              <a:rPr lang="en-US" dirty="0">
                <a:solidFill>
                  <a:srgbClr val="0033CC"/>
                </a:solidFill>
              </a:rPr>
              <a:t>A cantilever beam </a:t>
            </a:r>
            <a:r>
              <a:rPr lang="en-GB" i="1" dirty="0">
                <a:solidFill>
                  <a:srgbClr val="0033CC"/>
                </a:solidFill>
              </a:rPr>
              <a:t>OABC</a:t>
            </a:r>
            <a:r>
              <a:rPr lang="en-US" dirty="0">
                <a:solidFill>
                  <a:srgbClr val="0033CC"/>
                </a:solidFill>
              </a:rPr>
              <a:t>  is subjected to the forces and moment as shown.</a:t>
            </a:r>
          </a:p>
          <a:p>
            <a:r>
              <a:rPr lang="en-GB" dirty="0">
                <a:solidFill>
                  <a:srgbClr val="0033CC"/>
                </a:solidFill>
              </a:rPr>
              <a:t>(</a:t>
            </a:r>
            <a:r>
              <a:rPr lang="en-GB" dirty="0" err="1">
                <a:solidFill>
                  <a:srgbClr val="0033CC"/>
                </a:solidFill>
              </a:rPr>
              <a:t>i</a:t>
            </a:r>
            <a:r>
              <a:rPr lang="en-GB" dirty="0">
                <a:solidFill>
                  <a:srgbClr val="0033CC"/>
                </a:solidFill>
              </a:rPr>
              <a:t>) </a:t>
            </a:r>
            <a:r>
              <a:rPr lang="en-GB" dirty="0" smtClean="0">
                <a:solidFill>
                  <a:srgbClr val="0033CC"/>
                </a:solidFill>
              </a:rPr>
              <a:t>Draw </a:t>
            </a:r>
            <a:r>
              <a:rPr lang="en-GB" dirty="0">
                <a:solidFill>
                  <a:srgbClr val="0033CC"/>
                </a:solidFill>
              </a:rPr>
              <a:t>free body diagram of the cantilever beam </a:t>
            </a:r>
            <a:r>
              <a:rPr lang="en-GB" b="1" i="1" dirty="0">
                <a:solidFill>
                  <a:srgbClr val="0033CC"/>
                </a:solidFill>
              </a:rPr>
              <a:t>OABC</a:t>
            </a:r>
            <a:r>
              <a:rPr lang="en-GB" dirty="0">
                <a:solidFill>
                  <a:srgbClr val="0033CC"/>
                </a:solidFill>
              </a:rPr>
              <a:t>.</a:t>
            </a:r>
            <a:endParaRPr lang="en-US" dirty="0">
              <a:solidFill>
                <a:srgbClr val="0033CC"/>
              </a:solidFill>
            </a:endParaRPr>
          </a:p>
          <a:p>
            <a:r>
              <a:rPr lang="en-GB" dirty="0">
                <a:solidFill>
                  <a:srgbClr val="0033CC"/>
                </a:solidFill>
              </a:rPr>
              <a:t>(ii) </a:t>
            </a:r>
            <a:r>
              <a:rPr lang="en-US" dirty="0" smtClean="0">
                <a:solidFill>
                  <a:srgbClr val="0033CC"/>
                </a:solidFill>
              </a:rPr>
              <a:t>Compute </a:t>
            </a:r>
            <a:r>
              <a:rPr lang="en-US" dirty="0">
                <a:solidFill>
                  <a:srgbClr val="0033CC"/>
                </a:solidFill>
              </a:rPr>
              <a:t>the reactions at the fixed support point </a:t>
            </a:r>
            <a:r>
              <a:rPr lang="en-US" i="1" dirty="0">
                <a:solidFill>
                  <a:srgbClr val="0033CC"/>
                </a:solidFill>
              </a:rPr>
              <a:t>O</a:t>
            </a:r>
            <a:r>
              <a:rPr lang="en-US" dirty="0">
                <a:solidFill>
                  <a:srgbClr val="0033CC"/>
                </a:solidFill>
              </a:rPr>
              <a:t>.</a:t>
            </a:r>
          </a:p>
          <a:p>
            <a:r>
              <a:rPr lang="en-US" dirty="0">
                <a:solidFill>
                  <a:srgbClr val="0033CC"/>
                </a:solidFill>
              </a:rPr>
              <a:t>Assume beam is weightless and its thickness is negligible compared to other dimensions. Note the two pulleys, shown in the figure, are smooth.</a:t>
            </a:r>
          </a:p>
        </p:txBody>
      </p:sp>
      <p:pic>
        <p:nvPicPr>
          <p:cNvPr id="8" name="Picture 3"/>
          <p:cNvPicPr>
            <a:picLocks noChangeAspect="1" noChangeArrowheads="1"/>
          </p:cNvPicPr>
          <p:nvPr/>
        </p:nvPicPr>
        <p:blipFill>
          <a:blip r:embed="rId2"/>
          <a:srcRect/>
          <a:stretch>
            <a:fillRect/>
          </a:stretch>
        </p:blipFill>
        <p:spPr bwMode="auto">
          <a:xfrm>
            <a:off x="1524000" y="3048000"/>
            <a:ext cx="6589713" cy="3095625"/>
          </a:xfrm>
          <a:prstGeom prst="rect">
            <a:avLst/>
          </a:prstGeom>
          <a:noFill/>
          <a:ln w="9525">
            <a:noFill/>
            <a:miter lim="800000"/>
            <a:headEnd/>
            <a:tailEnd/>
          </a:ln>
        </p:spPr>
      </p:pic>
    </p:spTree>
    <p:extLst>
      <p:ext uri="{BB962C8B-B14F-4D97-AF65-F5344CB8AC3E}">
        <p14:creationId xmlns:p14="http://schemas.microsoft.com/office/powerpoint/2010/main" val="139513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46858"/>
          <p:cNvSpPr>
            <a:spLocks noGrp="1"/>
          </p:cNvSpPr>
          <p:nvPr>
            <p:ph type="title"/>
          </p:nvPr>
        </p:nvSpPr>
        <p:spPr/>
        <p:txBody>
          <a:bodyPr/>
          <a:lstStyle/>
          <a:p>
            <a:r>
              <a:rPr lang="en-US" b="1" smtClean="0"/>
              <a:t>Solution</a:t>
            </a:r>
          </a:p>
        </p:txBody>
      </p:sp>
      <p:sp>
        <p:nvSpPr>
          <p:cNvPr id="20483" name="Date Placeholder 1"/>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05FFCBA-E197-45E4-BBA0-8B6144382FD5}" type="datetime4">
              <a:rPr lang="en-US"/>
              <a:pPr fontAlgn="base">
                <a:spcBef>
                  <a:spcPct val="0"/>
                </a:spcBef>
                <a:spcAft>
                  <a:spcPct val="0"/>
                </a:spcAft>
              </a:pPr>
              <a:t>July 16, 2016</a:t>
            </a:fld>
            <a:endParaRPr lang="en-US"/>
          </a:p>
        </p:txBody>
      </p:sp>
      <p:sp>
        <p:nvSpPr>
          <p:cNvPr id="4" name="Slide Number Placeholder 3"/>
          <p:cNvSpPr>
            <a:spLocks noGrp="1"/>
          </p:cNvSpPr>
          <p:nvPr>
            <p:ph type="sldNum" sz="quarter" idx="12"/>
          </p:nvPr>
        </p:nvSpPr>
        <p:spPr/>
        <p:txBody>
          <a:bodyPr/>
          <a:lstStyle/>
          <a:p>
            <a:pPr>
              <a:defRPr/>
            </a:pPr>
            <a:fld id="{FAC42C29-F536-4C56-97E3-ADD37A525E85}" type="slidenum">
              <a:rPr lang="en-US"/>
              <a:pPr>
                <a:defRPr/>
              </a:pPr>
              <a:t>5</a:t>
            </a:fld>
            <a:endParaRPr lang="en-US"/>
          </a:p>
        </p:txBody>
      </p:sp>
      <p:pic>
        <p:nvPicPr>
          <p:cNvPr id="446883" name="Picture 419"/>
          <p:cNvPicPr>
            <a:picLocks noChangeAspect="1" noChangeArrowheads="1"/>
          </p:cNvPicPr>
          <p:nvPr/>
        </p:nvPicPr>
        <p:blipFill>
          <a:blip r:embed="rId3"/>
          <a:srcRect/>
          <a:stretch>
            <a:fillRect/>
          </a:stretch>
        </p:blipFill>
        <p:spPr bwMode="auto">
          <a:xfrm>
            <a:off x="1600200" y="1719263"/>
            <a:ext cx="5511800" cy="2516187"/>
          </a:xfrm>
          <a:prstGeom prst="rect">
            <a:avLst/>
          </a:prstGeom>
          <a:noFill/>
          <a:ln w="9525">
            <a:noFill/>
            <a:miter lim="800000"/>
            <a:headEnd/>
            <a:tailEnd/>
          </a:ln>
        </p:spPr>
      </p:pic>
      <p:graphicFrame>
        <p:nvGraphicFramePr>
          <p:cNvPr id="446850" name="Object 446849"/>
          <p:cNvGraphicFramePr>
            <a:graphicFrameLocks noChangeAspect="1"/>
          </p:cNvGraphicFramePr>
          <p:nvPr/>
        </p:nvGraphicFramePr>
        <p:xfrm>
          <a:off x="1600200" y="4746625"/>
          <a:ext cx="4873625" cy="371475"/>
        </p:xfrm>
        <a:graphic>
          <a:graphicData uri="http://schemas.openxmlformats.org/presentationml/2006/ole">
            <mc:AlternateContent xmlns:mc="http://schemas.openxmlformats.org/markup-compatibility/2006">
              <mc:Choice xmlns:v="urn:schemas-microsoft-com:vml" Requires="v">
                <p:oleObj spid="_x0000_s2083" name="Equation" r:id="rId4" imgW="3124200" imgH="241300" progId="Equation.3">
                  <p:embed/>
                </p:oleObj>
              </mc:Choice>
              <mc:Fallback>
                <p:oleObj name="Equation" r:id="rId4" imgW="3124200" imgH="2413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4746625"/>
                        <a:ext cx="4873625"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6851" name="Object 446850"/>
          <p:cNvGraphicFramePr>
            <a:graphicFrameLocks noChangeAspect="1"/>
          </p:cNvGraphicFramePr>
          <p:nvPr/>
        </p:nvGraphicFramePr>
        <p:xfrm>
          <a:off x="1500188" y="5257800"/>
          <a:ext cx="6143625" cy="457200"/>
        </p:xfrm>
        <a:graphic>
          <a:graphicData uri="http://schemas.openxmlformats.org/presentationml/2006/ole">
            <mc:AlternateContent xmlns:mc="http://schemas.openxmlformats.org/markup-compatibility/2006">
              <mc:Choice xmlns:v="urn:schemas-microsoft-com:vml" Requires="v">
                <p:oleObj spid="_x0000_s2084" name="Equation" r:id="rId6" imgW="3454400" imgH="254000" progId="Equation.3">
                  <p:embed/>
                </p:oleObj>
              </mc:Choice>
              <mc:Fallback>
                <p:oleObj name="Equation" r:id="rId6" imgW="3454400" imgH="254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00188" y="5257800"/>
                        <a:ext cx="61436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6852" name="Object 446851"/>
          <p:cNvGraphicFramePr>
            <a:graphicFrameLocks noChangeAspect="1"/>
          </p:cNvGraphicFramePr>
          <p:nvPr/>
        </p:nvGraphicFramePr>
        <p:xfrm>
          <a:off x="476250" y="5791200"/>
          <a:ext cx="8191500" cy="390525"/>
        </p:xfrm>
        <a:graphic>
          <a:graphicData uri="http://schemas.openxmlformats.org/presentationml/2006/ole">
            <mc:AlternateContent xmlns:mc="http://schemas.openxmlformats.org/markup-compatibility/2006">
              <mc:Choice xmlns:v="urn:schemas-microsoft-com:vml" Requires="v">
                <p:oleObj spid="_x0000_s2085" name="Equation" r:id="rId8" imgW="4991100" imgH="241300" progId="Equation.3">
                  <p:embed/>
                </p:oleObj>
              </mc:Choice>
              <mc:Fallback>
                <p:oleObj name="Equation" r:id="rId8" imgW="4991100" imgH="2413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6250" y="5791200"/>
                        <a:ext cx="81915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6853" name="Rectangle 420"/>
          <p:cNvSpPr>
            <a:spLocks noChangeArrowheads="1"/>
          </p:cNvSpPr>
          <p:nvPr/>
        </p:nvSpPr>
        <p:spPr bwMode="auto">
          <a:xfrm>
            <a:off x="228600" y="1304925"/>
            <a:ext cx="4648200" cy="646113"/>
          </a:xfrm>
          <a:prstGeom prst="rect">
            <a:avLst/>
          </a:prstGeom>
          <a:noFill/>
          <a:ln w="9525">
            <a:noFill/>
            <a:miter lim="800000"/>
            <a:headEnd/>
            <a:tailEnd/>
          </a:ln>
          <a:effectLst/>
        </p:spPr>
        <p:txBody>
          <a:bodyPr anchor="ctr">
            <a:spAutoFit/>
          </a:bodyPr>
          <a:lstStyle/>
          <a:p>
            <a:r>
              <a:rPr lang="en-GB">
                <a:latin typeface="Times New Roman" pitchFamily="18" charset="0"/>
                <a:cs typeface="Times New Roman" pitchFamily="18" charset="0"/>
              </a:rPr>
              <a:t>(i) Free body diagram of the cantilever beam</a:t>
            </a:r>
            <a:endParaRPr lang="en-US">
              <a:latin typeface="Times New Roman" pitchFamily="18" charset="0"/>
              <a:cs typeface="Times New Roman" pitchFamily="18" charset="0"/>
            </a:endParaRPr>
          </a:p>
          <a:p>
            <a:pPr eaLnBrk="0" hangingPunct="0"/>
            <a:endParaRPr lang="en-US">
              <a:latin typeface="Times New Roman" pitchFamily="18" charset="0"/>
              <a:cs typeface="Times New Roman" pitchFamily="18" charset="0"/>
            </a:endParaRPr>
          </a:p>
        </p:txBody>
      </p:sp>
      <p:sp>
        <p:nvSpPr>
          <p:cNvPr id="20491" name="Rectangle 423"/>
          <p:cNvSpPr>
            <a:spLocks noChangeArrowheads="1"/>
          </p:cNvSpPr>
          <p:nvPr/>
        </p:nvSpPr>
        <p:spPr bwMode="auto">
          <a:xfrm>
            <a:off x="0" y="4057650"/>
            <a:ext cx="9144000" cy="457200"/>
          </a:xfrm>
          <a:prstGeom prst="rect">
            <a:avLst/>
          </a:prstGeom>
          <a:noFill/>
          <a:ln w="9525">
            <a:noFill/>
            <a:miter lim="800000"/>
            <a:headEnd/>
            <a:tailEnd/>
          </a:ln>
          <a:effectLst/>
        </p:spPr>
        <p:txBody>
          <a:bodyPr wrap="none" anchor="ctr">
            <a:spAutoFit/>
          </a:bodyPr>
          <a:lstStyle/>
          <a:p>
            <a:endParaRPr lang="en-US">
              <a:latin typeface="Arial" charset="0"/>
            </a:endParaRPr>
          </a:p>
        </p:txBody>
      </p:sp>
      <p:sp>
        <p:nvSpPr>
          <p:cNvPr id="429" name="Rectangle 420"/>
          <p:cNvSpPr>
            <a:spLocks noChangeArrowheads="1"/>
          </p:cNvSpPr>
          <p:nvPr/>
        </p:nvSpPr>
        <p:spPr bwMode="auto">
          <a:xfrm>
            <a:off x="228600" y="4286250"/>
            <a:ext cx="4648200" cy="369888"/>
          </a:xfrm>
          <a:prstGeom prst="rect">
            <a:avLst/>
          </a:prstGeom>
          <a:noFill/>
          <a:ln w="9525">
            <a:noFill/>
            <a:miter lim="800000"/>
            <a:headEnd/>
            <a:tailEnd/>
          </a:ln>
          <a:effectLst/>
        </p:spPr>
        <p:txBody>
          <a:bodyPr anchor="ctr">
            <a:spAutoFit/>
          </a:bodyPr>
          <a:lstStyle/>
          <a:p>
            <a:r>
              <a:rPr lang="en-GB">
                <a:latin typeface="Times New Roman" pitchFamily="18" charset="0"/>
                <a:cs typeface="Times New Roman" pitchFamily="18" charset="0"/>
              </a:rPr>
              <a:t>(ii) Reactions at the fixed support </a:t>
            </a:r>
            <a:r>
              <a:rPr lang="en-GB" i="1">
                <a:latin typeface="Times New Roman" pitchFamily="18" charset="0"/>
                <a:cs typeface="Times New Roman" pitchFamily="18" charset="0"/>
              </a:rPr>
              <a:t>O</a:t>
            </a:r>
            <a:endParaRPr lang="en-US" i="1">
              <a:latin typeface="Times New Roman" pitchFamily="18" charset="0"/>
              <a:cs typeface="Times New Roman" pitchFamily="18" charset="0"/>
            </a:endParaRPr>
          </a:p>
        </p:txBody>
      </p:sp>
    </p:spTree>
    <p:extLst>
      <p:ext uri="{BB962C8B-B14F-4D97-AF65-F5344CB8AC3E}">
        <p14:creationId xmlns:p14="http://schemas.microsoft.com/office/powerpoint/2010/main" val="376870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46853">
                                            <p:txEl>
                                              <p:pRg st="0" end="0"/>
                                            </p:txEl>
                                          </p:spTgt>
                                        </p:tgtEl>
                                        <p:attrNameLst>
                                          <p:attrName>style.visibility</p:attrName>
                                        </p:attrNameLst>
                                      </p:cBhvr>
                                      <p:to>
                                        <p:strVal val="visible"/>
                                      </p:to>
                                    </p:set>
                                    <p:animEffect transition="in" filter="circle(in)">
                                      <p:cBhvr>
                                        <p:cTn id="7" dur="2000"/>
                                        <p:tgtEl>
                                          <p:spTgt spid="4468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46883"/>
                                        </p:tgtEl>
                                        <p:attrNameLst>
                                          <p:attrName>style.visibility</p:attrName>
                                        </p:attrNameLst>
                                      </p:cBhvr>
                                      <p:to>
                                        <p:strVal val="visible"/>
                                      </p:to>
                                    </p:set>
                                    <p:anim calcmode="lin" valueType="num">
                                      <p:cBhvr>
                                        <p:cTn id="12" dur="1000" fill="hold"/>
                                        <p:tgtEl>
                                          <p:spTgt spid="446883"/>
                                        </p:tgtEl>
                                        <p:attrNameLst>
                                          <p:attrName>ppt_w</p:attrName>
                                        </p:attrNameLst>
                                      </p:cBhvr>
                                      <p:tavLst>
                                        <p:tav tm="0">
                                          <p:val>
                                            <p:fltVal val="0"/>
                                          </p:val>
                                        </p:tav>
                                        <p:tav tm="100000">
                                          <p:val>
                                            <p:strVal val="#ppt_w"/>
                                          </p:val>
                                        </p:tav>
                                      </p:tavLst>
                                    </p:anim>
                                    <p:anim calcmode="lin" valueType="num">
                                      <p:cBhvr>
                                        <p:cTn id="13" dur="1000" fill="hold"/>
                                        <p:tgtEl>
                                          <p:spTgt spid="446883"/>
                                        </p:tgtEl>
                                        <p:attrNameLst>
                                          <p:attrName>ppt_h</p:attrName>
                                        </p:attrNameLst>
                                      </p:cBhvr>
                                      <p:tavLst>
                                        <p:tav tm="0">
                                          <p:val>
                                            <p:fltVal val="0"/>
                                          </p:val>
                                        </p:tav>
                                        <p:tav tm="100000">
                                          <p:val>
                                            <p:strVal val="#ppt_h"/>
                                          </p:val>
                                        </p:tav>
                                      </p:tavLst>
                                    </p:anim>
                                    <p:anim calcmode="lin" valueType="num">
                                      <p:cBhvr>
                                        <p:cTn id="14" dur="1000" fill="hold"/>
                                        <p:tgtEl>
                                          <p:spTgt spid="446883"/>
                                        </p:tgtEl>
                                        <p:attrNameLst>
                                          <p:attrName>style.rotation</p:attrName>
                                        </p:attrNameLst>
                                      </p:cBhvr>
                                      <p:tavLst>
                                        <p:tav tm="0">
                                          <p:val>
                                            <p:fltVal val="90"/>
                                          </p:val>
                                        </p:tav>
                                        <p:tav tm="100000">
                                          <p:val>
                                            <p:fltVal val="0"/>
                                          </p:val>
                                        </p:tav>
                                      </p:tavLst>
                                    </p:anim>
                                    <p:animEffect transition="in" filter="fade">
                                      <p:cBhvr>
                                        <p:cTn id="15" dur="1000"/>
                                        <p:tgtEl>
                                          <p:spTgt spid="44688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429"/>
                                        </p:tgtEl>
                                        <p:attrNameLst>
                                          <p:attrName>style.visibility</p:attrName>
                                        </p:attrNameLst>
                                      </p:cBhvr>
                                      <p:to>
                                        <p:strVal val="visible"/>
                                      </p:to>
                                    </p:set>
                                    <p:animEffect transition="in" filter="wheel(1)">
                                      <p:cBhvr>
                                        <p:cTn id="20" dur="2000"/>
                                        <p:tgtEl>
                                          <p:spTgt spid="429"/>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46850"/>
                                        </p:tgtEl>
                                        <p:attrNameLst>
                                          <p:attrName>style.visibility</p:attrName>
                                        </p:attrNameLst>
                                      </p:cBhvr>
                                      <p:to>
                                        <p:strVal val="visible"/>
                                      </p:to>
                                    </p:set>
                                    <p:anim calcmode="lin" valueType="num">
                                      <p:cBhvr>
                                        <p:cTn id="25" dur="500" fill="hold"/>
                                        <p:tgtEl>
                                          <p:spTgt spid="446850"/>
                                        </p:tgtEl>
                                        <p:attrNameLst>
                                          <p:attrName>ppt_w</p:attrName>
                                        </p:attrNameLst>
                                      </p:cBhvr>
                                      <p:tavLst>
                                        <p:tav tm="0">
                                          <p:val>
                                            <p:fltVal val="0"/>
                                          </p:val>
                                        </p:tav>
                                        <p:tav tm="100000">
                                          <p:val>
                                            <p:strVal val="#ppt_w"/>
                                          </p:val>
                                        </p:tav>
                                      </p:tavLst>
                                    </p:anim>
                                    <p:anim calcmode="lin" valueType="num">
                                      <p:cBhvr>
                                        <p:cTn id="26" dur="500" fill="hold"/>
                                        <p:tgtEl>
                                          <p:spTgt spid="446850"/>
                                        </p:tgtEl>
                                        <p:attrNameLst>
                                          <p:attrName>ppt_h</p:attrName>
                                        </p:attrNameLst>
                                      </p:cBhvr>
                                      <p:tavLst>
                                        <p:tav tm="0">
                                          <p:val>
                                            <p:fltVal val="0"/>
                                          </p:val>
                                        </p:tav>
                                        <p:tav tm="100000">
                                          <p:val>
                                            <p:strVal val="#ppt_h"/>
                                          </p:val>
                                        </p:tav>
                                      </p:tavLst>
                                    </p:anim>
                                    <p:animEffect transition="in" filter="fade">
                                      <p:cBhvr>
                                        <p:cTn id="27" dur="500"/>
                                        <p:tgtEl>
                                          <p:spTgt spid="446850"/>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446851"/>
                                        </p:tgtEl>
                                        <p:attrNameLst>
                                          <p:attrName>style.visibility</p:attrName>
                                        </p:attrNameLst>
                                      </p:cBhvr>
                                      <p:to>
                                        <p:strVal val="visible"/>
                                      </p:to>
                                    </p:set>
                                    <p:animEffect transition="in" filter="randombar(horizontal)">
                                      <p:cBhvr>
                                        <p:cTn id="32" dur="500"/>
                                        <p:tgtEl>
                                          <p:spTgt spid="446851"/>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446852"/>
                                        </p:tgtEl>
                                        <p:attrNameLst>
                                          <p:attrName>style.visibility</p:attrName>
                                        </p:attrNameLst>
                                      </p:cBhvr>
                                      <p:to>
                                        <p:strVal val="visible"/>
                                      </p:to>
                                    </p:set>
                                    <p:animEffect transition="in" filter="wheel(1)">
                                      <p:cBhvr>
                                        <p:cTn id="37" dur="2000"/>
                                        <p:tgtEl>
                                          <p:spTgt spid="446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smtClean="0"/>
              <a:t>Problem-3</a:t>
            </a:r>
          </a:p>
        </p:txBody>
      </p:sp>
      <p:sp>
        <p:nvSpPr>
          <p:cNvPr id="21507"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08C6209D-9706-48F5-85A8-79AD50EF63BB}" type="datetime1">
              <a:rPr lang="en-US"/>
              <a:pPr fontAlgn="base">
                <a:spcBef>
                  <a:spcPct val="0"/>
                </a:spcBef>
                <a:spcAft>
                  <a:spcPct val="0"/>
                </a:spcAft>
              </a:pPr>
              <a:t>7/16/2016</a:t>
            </a:fld>
            <a:endParaRPr lang="en-US"/>
          </a:p>
        </p:txBody>
      </p:sp>
      <p:sp>
        <p:nvSpPr>
          <p:cNvPr id="5" name="Slide Number Placeholder 4"/>
          <p:cNvSpPr>
            <a:spLocks noGrp="1"/>
          </p:cNvSpPr>
          <p:nvPr>
            <p:ph type="sldNum" sz="quarter" idx="12"/>
          </p:nvPr>
        </p:nvSpPr>
        <p:spPr/>
        <p:txBody>
          <a:bodyPr/>
          <a:lstStyle/>
          <a:p>
            <a:pPr>
              <a:defRPr/>
            </a:pPr>
            <a:fld id="{D0FAA1C6-7B3E-4060-85FC-8709D2C2934D}" type="slidenum">
              <a:rPr lang="en-US"/>
              <a:pPr>
                <a:defRPr/>
              </a:pPr>
              <a:t>6</a:t>
            </a:fld>
            <a:endParaRPr lang="en-US"/>
          </a:p>
        </p:txBody>
      </p:sp>
      <p:sp>
        <p:nvSpPr>
          <p:cNvPr id="7" name="Rectangle 6"/>
          <p:cNvSpPr>
            <a:spLocks noChangeArrowheads="1"/>
          </p:cNvSpPr>
          <p:nvPr/>
        </p:nvSpPr>
        <p:spPr bwMode="auto">
          <a:xfrm>
            <a:off x="914400" y="1447800"/>
            <a:ext cx="7543800" cy="1016000"/>
          </a:xfrm>
          <a:prstGeom prst="rect">
            <a:avLst/>
          </a:prstGeom>
          <a:noFill/>
          <a:ln w="9525">
            <a:noFill/>
            <a:miter lim="800000"/>
            <a:headEnd/>
            <a:tailEnd/>
          </a:ln>
        </p:spPr>
        <p:txBody>
          <a:bodyPr>
            <a:spAutoFit/>
          </a:bodyPr>
          <a:lstStyle/>
          <a:p>
            <a:r>
              <a:rPr lang="en-US" sz="2000">
                <a:solidFill>
                  <a:srgbClr val="0033CC"/>
                </a:solidFill>
              </a:rPr>
              <a:t>Determine the force </a:t>
            </a:r>
            <a:r>
              <a:rPr lang="en-US" sz="2000" i="1">
                <a:solidFill>
                  <a:srgbClr val="0033CC"/>
                </a:solidFill>
              </a:rPr>
              <a:t>P</a:t>
            </a:r>
            <a:r>
              <a:rPr lang="en-US" sz="2000">
                <a:solidFill>
                  <a:srgbClr val="0033CC"/>
                </a:solidFill>
              </a:rPr>
              <a:t> required to maintain the 200 kg weight in the position. The diameter of the pulley at </a:t>
            </a:r>
            <a:r>
              <a:rPr lang="en-US" sz="2000" i="1">
                <a:solidFill>
                  <a:srgbClr val="0033CC"/>
                </a:solidFill>
              </a:rPr>
              <a:t>B</a:t>
            </a:r>
            <a:r>
              <a:rPr lang="en-US" sz="2000">
                <a:solidFill>
                  <a:srgbClr val="0033CC"/>
                </a:solidFill>
              </a:rPr>
              <a:t> is negligible. Given, </a:t>
            </a:r>
            <a:r>
              <a:rPr lang="en-US" sz="2000" i="1">
                <a:solidFill>
                  <a:srgbClr val="0033CC"/>
                </a:solidFill>
              </a:rPr>
              <a:t>θ</a:t>
            </a:r>
            <a:r>
              <a:rPr lang="en-US" sz="2000">
                <a:solidFill>
                  <a:srgbClr val="0033CC"/>
                </a:solidFill>
              </a:rPr>
              <a:t> = 30</a:t>
            </a:r>
            <a:r>
              <a:rPr lang="en-US" sz="2000" baseline="30000">
                <a:solidFill>
                  <a:srgbClr val="0033CC"/>
                </a:solidFill>
              </a:rPr>
              <a:t>0</a:t>
            </a:r>
            <a:r>
              <a:rPr lang="en-US" sz="2000">
                <a:solidFill>
                  <a:srgbClr val="0033CC"/>
                </a:solidFill>
              </a:rPr>
              <a:t>	.	</a:t>
            </a:r>
          </a:p>
        </p:txBody>
      </p:sp>
      <p:pic>
        <p:nvPicPr>
          <p:cNvPr id="5122" name="Picture 2"/>
          <p:cNvPicPr>
            <a:picLocks noChangeAspect="1" noChangeArrowheads="1"/>
          </p:cNvPicPr>
          <p:nvPr/>
        </p:nvPicPr>
        <p:blipFill>
          <a:blip r:embed="rId2"/>
          <a:srcRect/>
          <a:stretch>
            <a:fillRect/>
          </a:stretch>
        </p:blipFill>
        <p:spPr bwMode="auto">
          <a:xfrm>
            <a:off x="3009900" y="2463463"/>
            <a:ext cx="3352800" cy="357448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72689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additive="base">
                                        <p:cTn id="13" dur="500" fill="hold"/>
                                        <p:tgtEl>
                                          <p:spTgt spid="5122"/>
                                        </p:tgtEl>
                                        <p:attrNameLst>
                                          <p:attrName>ppt_x</p:attrName>
                                        </p:attrNameLst>
                                      </p:cBhvr>
                                      <p:tavLst>
                                        <p:tav tm="0">
                                          <p:val>
                                            <p:strVal val="#ppt_x"/>
                                          </p:val>
                                        </p:tav>
                                        <p:tav tm="100000">
                                          <p:val>
                                            <p:strVal val="#ppt_x"/>
                                          </p:val>
                                        </p:tav>
                                      </p:tavLst>
                                    </p:anim>
                                    <p:anim calcmode="lin" valueType="num">
                                      <p:cBhvr additive="base">
                                        <p:cTn id="14"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b="1" smtClean="0"/>
              <a:t>Solution</a:t>
            </a:r>
          </a:p>
        </p:txBody>
      </p:sp>
      <p:sp>
        <p:nvSpPr>
          <p:cNvPr id="22531"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920B32E8-F085-4EE5-89FF-75203A79B3EE}" type="datetime1">
              <a:rPr lang="en-US"/>
              <a:pPr fontAlgn="base">
                <a:spcBef>
                  <a:spcPct val="0"/>
                </a:spcBef>
                <a:spcAft>
                  <a:spcPct val="0"/>
                </a:spcAft>
              </a:pPr>
              <a:t>7/16/2016</a:t>
            </a:fld>
            <a:endParaRPr lang="en-US"/>
          </a:p>
        </p:txBody>
      </p:sp>
      <p:sp>
        <p:nvSpPr>
          <p:cNvPr id="5" name="Slide Number Placeholder 4"/>
          <p:cNvSpPr>
            <a:spLocks noGrp="1"/>
          </p:cNvSpPr>
          <p:nvPr>
            <p:ph type="sldNum" sz="quarter" idx="12"/>
          </p:nvPr>
        </p:nvSpPr>
        <p:spPr/>
        <p:txBody>
          <a:bodyPr/>
          <a:lstStyle/>
          <a:p>
            <a:pPr>
              <a:defRPr/>
            </a:pPr>
            <a:fld id="{9E6E5670-6DA5-40A6-A63D-E2C0B5C436F7}" type="slidenum">
              <a:rPr lang="en-US"/>
              <a:pPr>
                <a:defRPr/>
              </a:pPr>
              <a:t>7</a:t>
            </a:fld>
            <a:endParaRPr lang="en-US"/>
          </a:p>
        </p:txBody>
      </p:sp>
      <p:pic>
        <p:nvPicPr>
          <p:cNvPr id="6146" name="Picture 2"/>
          <p:cNvPicPr>
            <a:picLocks noChangeAspect="1" noChangeArrowheads="1"/>
          </p:cNvPicPr>
          <p:nvPr/>
        </p:nvPicPr>
        <p:blipFill>
          <a:blip r:embed="rId3"/>
          <a:srcRect l="6025"/>
          <a:stretch>
            <a:fillRect/>
          </a:stretch>
        </p:blipFill>
        <p:spPr bwMode="auto">
          <a:xfrm>
            <a:off x="5274107" y="1665515"/>
            <a:ext cx="3565525" cy="3657600"/>
          </a:xfrm>
          <a:prstGeom prst="rect">
            <a:avLst/>
          </a:prstGeom>
          <a:ln w="88900" cap="sq" cmpd="thickThin">
            <a:solidFill>
              <a:srgbClr val="000000"/>
            </a:solidFill>
            <a:prstDash val="solid"/>
            <a:miter lim="800000"/>
          </a:ln>
          <a:effectLst>
            <a:innerShdw blurRad="76200">
              <a:srgbClr val="000000"/>
            </a:innerShdw>
          </a:effectLst>
        </p:spPr>
      </p:pic>
      <p:graphicFrame>
        <p:nvGraphicFramePr>
          <p:cNvPr id="9" name="Object 8"/>
          <p:cNvGraphicFramePr>
            <a:graphicFrameLocks noChangeAspect="1"/>
          </p:cNvGraphicFramePr>
          <p:nvPr/>
        </p:nvGraphicFramePr>
        <p:xfrm>
          <a:off x="152400" y="1295400"/>
          <a:ext cx="3009900" cy="990600"/>
        </p:xfrm>
        <a:graphic>
          <a:graphicData uri="http://schemas.openxmlformats.org/presentationml/2006/ole">
            <mc:AlternateContent xmlns:mc="http://schemas.openxmlformats.org/markup-compatibility/2006">
              <mc:Choice xmlns:v="urn:schemas-microsoft-com:vml" Requires="v">
                <p:oleObj spid="_x0000_s3096" name="Equation" r:id="rId4" imgW="2006600" imgH="660400" progId="Equation.3">
                  <p:embed/>
                </p:oleObj>
              </mc:Choice>
              <mc:Fallback>
                <p:oleObj name="Equation" r:id="rId4" imgW="2006600" imgH="660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295400"/>
                        <a:ext cx="30099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3"/>
          <p:cNvGraphicFramePr>
            <a:graphicFrameLocks noChangeAspect="1"/>
          </p:cNvGraphicFramePr>
          <p:nvPr/>
        </p:nvGraphicFramePr>
        <p:xfrm>
          <a:off x="228600" y="4876800"/>
          <a:ext cx="5448300" cy="1409700"/>
        </p:xfrm>
        <a:graphic>
          <a:graphicData uri="http://schemas.openxmlformats.org/presentationml/2006/ole">
            <mc:AlternateContent xmlns:mc="http://schemas.openxmlformats.org/markup-compatibility/2006">
              <mc:Choice xmlns:v="urn:schemas-microsoft-com:vml" Requires="v">
                <p:oleObj spid="_x0000_s3097" name="Equation" r:id="rId6" imgW="3632200" imgH="939800" progId="Equation.3">
                  <p:embed/>
                </p:oleObj>
              </mc:Choice>
              <mc:Fallback>
                <p:oleObj name="Equation" r:id="rId6" imgW="3632200" imgH="939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 y="4876800"/>
                        <a:ext cx="5448300" cy="140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Group 7"/>
          <p:cNvGrpSpPr>
            <a:grpSpLocks/>
          </p:cNvGrpSpPr>
          <p:nvPr/>
        </p:nvGrpSpPr>
        <p:grpSpPr bwMode="auto">
          <a:xfrm>
            <a:off x="1447800" y="2590800"/>
            <a:ext cx="2514600" cy="1970088"/>
            <a:chOff x="1447800" y="2590800"/>
            <a:chExt cx="2514600" cy="1969532"/>
          </a:xfrm>
        </p:grpSpPr>
        <p:grpSp>
          <p:nvGrpSpPr>
            <p:cNvPr id="22538" name="Group 26"/>
            <p:cNvGrpSpPr>
              <a:grpSpLocks/>
            </p:cNvGrpSpPr>
            <p:nvPr/>
          </p:nvGrpSpPr>
          <p:grpSpPr bwMode="auto">
            <a:xfrm>
              <a:off x="1447800" y="2590800"/>
              <a:ext cx="1752600" cy="1633954"/>
              <a:chOff x="5715000" y="2209800"/>
              <a:chExt cx="1752600" cy="1633954"/>
            </a:xfrm>
          </p:grpSpPr>
          <p:cxnSp>
            <p:nvCxnSpPr>
              <p:cNvPr id="11" name="Straight Arrow Connector 10"/>
              <p:cNvCxnSpPr/>
              <p:nvPr/>
            </p:nvCxnSpPr>
            <p:spPr>
              <a:xfrm rot="10800000">
                <a:off x="5943600" y="2427227"/>
                <a:ext cx="914400" cy="68719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6661246" y="2657312"/>
                <a:ext cx="682432" cy="2667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400930" y="2666871"/>
                <a:ext cx="914142" cy="317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2545" name="TextBox 15"/>
              <p:cNvSpPr txBox="1">
                <a:spLocks noChangeArrowheads="1"/>
              </p:cNvSpPr>
              <p:nvPr/>
            </p:nvSpPr>
            <p:spPr bwMode="auto">
              <a:xfrm>
                <a:off x="6393875" y="2536370"/>
                <a:ext cx="533400" cy="307777"/>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60</a:t>
                </a:r>
                <a:r>
                  <a:rPr lang="en-US" sz="1400" baseline="30000">
                    <a:latin typeface="Times New Roman" pitchFamily="18" charset="0"/>
                    <a:cs typeface="Times New Roman" pitchFamily="18" charset="0"/>
                  </a:rPr>
                  <a:t>0</a:t>
                </a:r>
                <a:endParaRPr lang="en-US" sz="1400">
                  <a:latin typeface="Times New Roman" pitchFamily="18" charset="0"/>
                  <a:cs typeface="Times New Roman" pitchFamily="18" charset="0"/>
                </a:endParaRPr>
              </a:p>
            </p:txBody>
          </p:sp>
          <p:sp>
            <p:nvSpPr>
              <p:cNvPr id="22546" name="TextBox 16"/>
              <p:cNvSpPr txBox="1">
                <a:spLocks noChangeArrowheads="1"/>
              </p:cNvSpPr>
              <p:nvPr/>
            </p:nvSpPr>
            <p:spPr bwMode="auto">
              <a:xfrm>
                <a:off x="6781800" y="2283023"/>
                <a:ext cx="533400" cy="307777"/>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15</a:t>
                </a:r>
                <a:r>
                  <a:rPr lang="en-US" sz="1400" baseline="30000">
                    <a:latin typeface="Times New Roman" pitchFamily="18" charset="0"/>
                    <a:cs typeface="Times New Roman" pitchFamily="18" charset="0"/>
                  </a:rPr>
                  <a:t>0</a:t>
                </a:r>
                <a:endParaRPr lang="en-US" sz="1400">
                  <a:latin typeface="Times New Roman" pitchFamily="18" charset="0"/>
                  <a:cs typeface="Times New Roman" pitchFamily="18" charset="0"/>
                </a:endParaRPr>
              </a:p>
            </p:txBody>
          </p:sp>
          <p:cxnSp>
            <p:nvCxnSpPr>
              <p:cNvPr id="22" name="Straight Arrow Connector 21"/>
              <p:cNvCxnSpPr/>
              <p:nvPr/>
            </p:nvCxnSpPr>
            <p:spPr>
              <a:xfrm rot="5400000">
                <a:off x="6681048" y="3315182"/>
                <a:ext cx="380893"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2548" name="TextBox 22"/>
              <p:cNvSpPr txBox="1">
                <a:spLocks noChangeArrowheads="1"/>
              </p:cNvSpPr>
              <p:nvPr/>
            </p:nvSpPr>
            <p:spPr bwMode="auto">
              <a:xfrm>
                <a:off x="7086600" y="2209800"/>
                <a:ext cx="228600" cy="381000"/>
              </a:xfrm>
              <a:prstGeom prst="rect">
                <a:avLst/>
              </a:prstGeom>
              <a:noFill/>
              <a:ln w="9525">
                <a:noFill/>
                <a:miter lim="800000"/>
                <a:headEnd/>
                <a:tailEnd/>
              </a:ln>
            </p:spPr>
            <p:txBody>
              <a:bodyPr>
                <a:spAutoFit/>
              </a:bodyPr>
              <a:lstStyle/>
              <a:p>
                <a:r>
                  <a:rPr lang="en-US" i="1">
                    <a:solidFill>
                      <a:srgbClr val="0033CC"/>
                    </a:solidFill>
                  </a:rPr>
                  <a:t>P</a:t>
                </a:r>
              </a:p>
            </p:txBody>
          </p:sp>
          <p:sp>
            <p:nvSpPr>
              <p:cNvPr id="22549" name="TextBox 23"/>
              <p:cNvSpPr txBox="1">
                <a:spLocks noChangeArrowheads="1"/>
              </p:cNvSpPr>
              <p:nvPr/>
            </p:nvSpPr>
            <p:spPr bwMode="auto">
              <a:xfrm>
                <a:off x="5715000" y="2209800"/>
                <a:ext cx="381000" cy="381000"/>
              </a:xfrm>
              <a:prstGeom prst="rect">
                <a:avLst/>
              </a:prstGeom>
              <a:noFill/>
              <a:ln w="9525">
                <a:noFill/>
                <a:miter lim="800000"/>
                <a:headEnd/>
                <a:tailEnd/>
              </a:ln>
            </p:spPr>
            <p:txBody>
              <a:bodyPr>
                <a:spAutoFit/>
              </a:bodyPr>
              <a:lstStyle/>
              <a:p>
                <a:r>
                  <a:rPr lang="en-US" i="1">
                    <a:solidFill>
                      <a:srgbClr val="0033CC"/>
                    </a:solidFill>
                  </a:rPr>
                  <a:t>T</a:t>
                </a:r>
              </a:p>
            </p:txBody>
          </p:sp>
          <p:sp>
            <p:nvSpPr>
              <p:cNvPr id="22550" name="TextBox 25"/>
              <p:cNvSpPr txBox="1">
                <a:spLocks noChangeArrowheads="1"/>
              </p:cNvSpPr>
              <p:nvPr/>
            </p:nvSpPr>
            <p:spPr bwMode="auto">
              <a:xfrm>
                <a:off x="6324600" y="3505200"/>
                <a:ext cx="1143000" cy="338554"/>
              </a:xfrm>
              <a:prstGeom prst="rect">
                <a:avLst/>
              </a:prstGeom>
              <a:noFill/>
              <a:ln w="9525">
                <a:noFill/>
                <a:miter lim="800000"/>
                <a:headEnd/>
                <a:tailEnd/>
              </a:ln>
            </p:spPr>
            <p:txBody>
              <a:bodyPr>
                <a:spAutoFit/>
              </a:bodyPr>
              <a:lstStyle/>
              <a:p>
                <a:r>
                  <a:rPr lang="en-US" sz="1600">
                    <a:solidFill>
                      <a:srgbClr val="0033CC"/>
                    </a:solidFill>
                  </a:rPr>
                  <a:t>200×9.81</a:t>
                </a:r>
              </a:p>
            </p:txBody>
          </p:sp>
        </p:grpSp>
        <p:sp>
          <p:nvSpPr>
            <p:cNvPr id="22539" name="TextBox 18"/>
            <p:cNvSpPr txBox="1">
              <a:spLocks noChangeArrowheads="1"/>
            </p:cNvSpPr>
            <p:nvPr/>
          </p:nvSpPr>
          <p:spPr bwMode="auto">
            <a:xfrm>
              <a:off x="1524000" y="4191000"/>
              <a:ext cx="2438400" cy="369332"/>
            </a:xfrm>
            <a:prstGeom prst="rect">
              <a:avLst/>
            </a:prstGeom>
            <a:noFill/>
            <a:ln w="9525">
              <a:noFill/>
              <a:miter lim="800000"/>
              <a:headEnd/>
              <a:tailEnd/>
            </a:ln>
          </p:spPr>
          <p:txBody>
            <a:bodyPr>
              <a:spAutoFit/>
            </a:bodyPr>
            <a:lstStyle/>
            <a:p>
              <a:r>
                <a:rPr lang="en-US">
                  <a:solidFill>
                    <a:srgbClr val="002060"/>
                  </a:solidFill>
                </a:rPr>
                <a:t>Free Body Diagram</a:t>
              </a:r>
            </a:p>
          </p:txBody>
        </p:sp>
        <p:sp>
          <p:nvSpPr>
            <p:cNvPr id="6" name="Freeform 5"/>
            <p:cNvSpPr/>
            <p:nvPr/>
          </p:nvSpPr>
          <p:spPr>
            <a:xfrm>
              <a:off x="2312988" y="3184357"/>
              <a:ext cx="277812" cy="112681"/>
            </a:xfrm>
            <a:custGeom>
              <a:avLst/>
              <a:gdLst>
                <a:gd name="connsiteX0" fmla="*/ 0 w 277091"/>
                <a:gd name="connsiteY0" fmla="*/ 113611 h 113611"/>
                <a:gd name="connsiteX1" fmla="*/ 83127 w 277091"/>
                <a:gd name="connsiteY1" fmla="*/ 2774 h 113611"/>
                <a:gd name="connsiteX2" fmla="*/ 277091 w 277091"/>
                <a:gd name="connsiteY2" fmla="*/ 44338 h 113611"/>
              </a:gdLst>
              <a:ahLst/>
              <a:cxnLst>
                <a:cxn ang="0">
                  <a:pos x="connsiteX0" y="connsiteY0"/>
                </a:cxn>
                <a:cxn ang="0">
                  <a:pos x="connsiteX1" y="connsiteY1"/>
                </a:cxn>
                <a:cxn ang="0">
                  <a:pos x="connsiteX2" y="connsiteY2"/>
                </a:cxn>
              </a:cxnLst>
              <a:rect l="l" t="t" r="r" b="b"/>
              <a:pathLst>
                <a:path w="277091" h="113611">
                  <a:moveTo>
                    <a:pt x="0" y="113611"/>
                  </a:moveTo>
                  <a:cubicBezTo>
                    <a:pt x="18472" y="63965"/>
                    <a:pt x="36945" y="14319"/>
                    <a:pt x="83127" y="2774"/>
                  </a:cubicBezTo>
                  <a:cubicBezTo>
                    <a:pt x="129309" y="-8771"/>
                    <a:pt x="203200" y="17783"/>
                    <a:pt x="277091" y="44338"/>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6"/>
            <p:cNvSpPr/>
            <p:nvPr/>
          </p:nvSpPr>
          <p:spPr>
            <a:xfrm>
              <a:off x="2590800" y="3062155"/>
              <a:ext cx="179388" cy="26979"/>
            </a:xfrm>
            <a:custGeom>
              <a:avLst/>
              <a:gdLst>
                <a:gd name="connsiteX0" fmla="*/ 0 w 180109"/>
                <a:gd name="connsiteY0" fmla="*/ 0 h 27709"/>
                <a:gd name="connsiteX1" fmla="*/ 180109 w 180109"/>
                <a:gd name="connsiteY1" fmla="*/ 27709 h 27709"/>
                <a:gd name="connsiteX2" fmla="*/ 180109 w 180109"/>
                <a:gd name="connsiteY2" fmla="*/ 27709 h 27709"/>
              </a:gdLst>
              <a:ahLst/>
              <a:cxnLst>
                <a:cxn ang="0">
                  <a:pos x="connsiteX0" y="connsiteY0"/>
                </a:cxn>
                <a:cxn ang="0">
                  <a:pos x="connsiteX1" y="connsiteY1"/>
                </a:cxn>
                <a:cxn ang="0">
                  <a:pos x="connsiteX2" y="connsiteY2"/>
                </a:cxn>
              </a:cxnLst>
              <a:rect l="l" t="t" r="r" b="b"/>
              <a:pathLst>
                <a:path w="180109" h="27709">
                  <a:moveTo>
                    <a:pt x="0" y="0"/>
                  </a:moveTo>
                  <a:lnTo>
                    <a:pt x="180109" y="27709"/>
                  </a:lnTo>
                  <a:lnTo>
                    <a:pt x="180109" y="27709"/>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54066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1)">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075"/>
                                        </p:tgtEl>
                                        <p:attrNameLst>
                                          <p:attrName>style.visibility</p:attrName>
                                        </p:attrNameLst>
                                      </p:cBhvr>
                                      <p:to>
                                        <p:strVal val="visible"/>
                                      </p:to>
                                    </p:set>
                                    <p:anim calcmode="lin" valueType="num">
                                      <p:cBhvr additive="base">
                                        <p:cTn id="24" dur="500" fill="hold"/>
                                        <p:tgtEl>
                                          <p:spTgt spid="3075"/>
                                        </p:tgtEl>
                                        <p:attrNameLst>
                                          <p:attrName>ppt_x</p:attrName>
                                        </p:attrNameLst>
                                      </p:cBhvr>
                                      <p:tavLst>
                                        <p:tav tm="0">
                                          <p:val>
                                            <p:strVal val="#ppt_x"/>
                                          </p:val>
                                        </p:tav>
                                        <p:tav tm="100000">
                                          <p:val>
                                            <p:strVal val="#ppt_x"/>
                                          </p:val>
                                        </p:tav>
                                      </p:tavLst>
                                    </p:anim>
                                    <p:anim calcmode="lin" valueType="num">
                                      <p:cBhvr additive="base">
                                        <p:cTn id="25"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5"/>
          <p:cNvSpPr>
            <a:spLocks noGrp="1"/>
          </p:cNvSpPr>
          <p:nvPr>
            <p:ph type="title"/>
          </p:nvPr>
        </p:nvSpPr>
        <p:spPr/>
        <p:txBody>
          <a:bodyPr/>
          <a:lstStyle/>
          <a:p>
            <a:r>
              <a:rPr lang="en-US" b="1" smtClean="0"/>
              <a:t>Problem-4</a:t>
            </a:r>
          </a:p>
        </p:txBody>
      </p:sp>
      <p:sp>
        <p:nvSpPr>
          <p:cNvPr id="23555"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7350F8C-566C-4DB0-8A3B-61AE06CB2CF6}" type="datetime1">
              <a:rPr lang="en-US"/>
              <a:pPr fontAlgn="base">
                <a:spcBef>
                  <a:spcPct val="0"/>
                </a:spcBef>
                <a:spcAft>
                  <a:spcPct val="0"/>
                </a:spcAft>
              </a:pPr>
              <a:t>7/16/2016</a:t>
            </a:fld>
            <a:endParaRPr lang="en-US"/>
          </a:p>
        </p:txBody>
      </p:sp>
      <p:sp>
        <p:nvSpPr>
          <p:cNvPr id="5" name="Slide Number Placeholder 4"/>
          <p:cNvSpPr>
            <a:spLocks noGrp="1"/>
          </p:cNvSpPr>
          <p:nvPr>
            <p:ph type="sldNum" sz="quarter" idx="12"/>
          </p:nvPr>
        </p:nvSpPr>
        <p:spPr/>
        <p:txBody>
          <a:bodyPr/>
          <a:lstStyle/>
          <a:p>
            <a:pPr>
              <a:defRPr/>
            </a:pPr>
            <a:fld id="{DD1686B8-6FAA-408A-B0AF-0D5C81E3260F}" type="slidenum">
              <a:rPr lang="en-US"/>
              <a:pPr>
                <a:defRPr/>
              </a:pPr>
              <a:t>8</a:t>
            </a:fld>
            <a:endParaRPr lang="en-US"/>
          </a:p>
        </p:txBody>
      </p:sp>
      <p:sp>
        <p:nvSpPr>
          <p:cNvPr id="8" name="TextBox 7"/>
          <p:cNvSpPr txBox="1">
            <a:spLocks noChangeArrowheads="1"/>
          </p:cNvSpPr>
          <p:nvPr/>
        </p:nvSpPr>
        <p:spPr bwMode="auto">
          <a:xfrm>
            <a:off x="533400" y="1295400"/>
            <a:ext cx="8305800" cy="1323975"/>
          </a:xfrm>
          <a:prstGeom prst="rect">
            <a:avLst/>
          </a:prstGeom>
          <a:noFill/>
          <a:ln w="9525">
            <a:noFill/>
            <a:miter lim="800000"/>
            <a:headEnd/>
            <a:tailEnd/>
          </a:ln>
        </p:spPr>
        <p:txBody>
          <a:bodyPr>
            <a:spAutoFit/>
          </a:bodyPr>
          <a:lstStyle/>
          <a:p>
            <a:r>
              <a:rPr lang="en-US" sz="2000">
                <a:solidFill>
                  <a:srgbClr val="0033CC"/>
                </a:solidFill>
              </a:rPr>
              <a:t>The uniform concrete slab shown in edge view has a mass of 25000 kg and is being hoisted slowly into a vertical position by the tension </a:t>
            </a:r>
            <a:r>
              <a:rPr lang="en-US" sz="2000" i="1">
                <a:solidFill>
                  <a:srgbClr val="0033CC"/>
                </a:solidFill>
              </a:rPr>
              <a:t>P</a:t>
            </a:r>
            <a:r>
              <a:rPr lang="en-US" sz="2000">
                <a:solidFill>
                  <a:srgbClr val="0033CC"/>
                </a:solidFill>
              </a:rPr>
              <a:t> in the hoisting cable. For the position where </a:t>
            </a:r>
            <a:r>
              <a:rPr lang="en-US" sz="2000" i="1">
                <a:solidFill>
                  <a:srgbClr val="0033CC"/>
                </a:solidFill>
              </a:rPr>
              <a:t>θ</a:t>
            </a:r>
            <a:r>
              <a:rPr lang="en-US" sz="2000">
                <a:solidFill>
                  <a:srgbClr val="0033CC"/>
                </a:solidFill>
              </a:rPr>
              <a:t> = 60</a:t>
            </a:r>
            <a:r>
              <a:rPr lang="en-US" sz="2000" baseline="30000">
                <a:solidFill>
                  <a:srgbClr val="0033CC"/>
                </a:solidFill>
              </a:rPr>
              <a:t>0</a:t>
            </a:r>
            <a:r>
              <a:rPr lang="en-US" sz="2000">
                <a:solidFill>
                  <a:srgbClr val="0033CC"/>
                </a:solidFill>
              </a:rPr>
              <a:t> calculate the force </a:t>
            </a:r>
            <a:r>
              <a:rPr lang="en-US" sz="2000" i="1">
                <a:solidFill>
                  <a:srgbClr val="0033CC"/>
                </a:solidFill>
              </a:rPr>
              <a:t>T</a:t>
            </a:r>
            <a:r>
              <a:rPr lang="en-US" sz="2000">
                <a:solidFill>
                  <a:srgbClr val="0033CC"/>
                </a:solidFill>
              </a:rPr>
              <a:t> in the horizontal anchor cable. Assume support </a:t>
            </a:r>
            <a:r>
              <a:rPr lang="en-US" sz="2000" i="1">
                <a:solidFill>
                  <a:srgbClr val="0033CC"/>
                </a:solidFill>
              </a:rPr>
              <a:t>A</a:t>
            </a:r>
            <a:r>
              <a:rPr lang="en-US" sz="2000">
                <a:solidFill>
                  <a:srgbClr val="0033CC"/>
                </a:solidFill>
              </a:rPr>
              <a:t> is a roller.</a:t>
            </a:r>
          </a:p>
        </p:txBody>
      </p:sp>
      <p:pic>
        <p:nvPicPr>
          <p:cNvPr id="7170" name="Picture 2"/>
          <p:cNvPicPr>
            <a:picLocks noChangeAspect="1" noChangeArrowheads="1"/>
          </p:cNvPicPr>
          <p:nvPr/>
        </p:nvPicPr>
        <p:blipFill>
          <a:blip r:embed="rId2"/>
          <a:srcRect/>
          <a:stretch>
            <a:fillRect/>
          </a:stretch>
        </p:blipFill>
        <p:spPr bwMode="auto">
          <a:xfrm>
            <a:off x="2590800" y="2895600"/>
            <a:ext cx="4152900" cy="317817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40370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anim calcmode="lin" valueType="num">
                                      <p:cBhvr additive="base">
                                        <p:cTn id="13" dur="500" fill="hold"/>
                                        <p:tgtEl>
                                          <p:spTgt spid="7170"/>
                                        </p:tgtEl>
                                        <p:attrNameLst>
                                          <p:attrName>ppt_x</p:attrName>
                                        </p:attrNameLst>
                                      </p:cBhvr>
                                      <p:tavLst>
                                        <p:tav tm="0">
                                          <p:val>
                                            <p:strVal val="#ppt_x"/>
                                          </p:val>
                                        </p:tav>
                                        <p:tav tm="100000">
                                          <p:val>
                                            <p:strVal val="#ppt_x"/>
                                          </p:val>
                                        </p:tav>
                                      </p:tavLst>
                                    </p:anim>
                                    <p:anim calcmode="lin" valueType="num">
                                      <p:cBhvr additive="base">
                                        <p:cTn id="14"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715962"/>
          </a:xfrm>
        </p:spPr>
        <p:txBody>
          <a:bodyPr>
            <a:normAutofit fontScale="90000"/>
          </a:bodyPr>
          <a:lstStyle/>
          <a:p>
            <a:r>
              <a:rPr lang="en-US" b="1" smtClean="0"/>
              <a:t>Solution</a:t>
            </a:r>
          </a:p>
        </p:txBody>
      </p:sp>
      <p:sp>
        <p:nvSpPr>
          <p:cNvPr id="24579"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755F625-481F-432A-A8AD-5F2FCC4E7499}" type="datetime1">
              <a:rPr lang="en-US"/>
              <a:pPr fontAlgn="base">
                <a:spcBef>
                  <a:spcPct val="0"/>
                </a:spcBef>
                <a:spcAft>
                  <a:spcPct val="0"/>
                </a:spcAft>
              </a:pPr>
              <a:t>7/16/2016</a:t>
            </a:fld>
            <a:endParaRPr lang="en-US"/>
          </a:p>
        </p:txBody>
      </p:sp>
      <p:sp>
        <p:nvSpPr>
          <p:cNvPr id="5" name="Slide Number Placeholder 4"/>
          <p:cNvSpPr>
            <a:spLocks noGrp="1"/>
          </p:cNvSpPr>
          <p:nvPr>
            <p:ph type="sldNum" sz="quarter" idx="12"/>
          </p:nvPr>
        </p:nvSpPr>
        <p:spPr/>
        <p:txBody>
          <a:bodyPr/>
          <a:lstStyle/>
          <a:p>
            <a:pPr>
              <a:defRPr/>
            </a:pPr>
            <a:fld id="{4CCA9BFD-98D6-4D6B-959B-7DAA3D4F35E5}" type="slidenum">
              <a:rPr lang="en-US"/>
              <a:pPr>
                <a:defRPr/>
              </a:pPr>
              <a:t>9</a:t>
            </a:fld>
            <a:endParaRPr lang="en-US"/>
          </a:p>
        </p:txBody>
      </p:sp>
      <p:pic>
        <p:nvPicPr>
          <p:cNvPr id="8195" name="Picture 3"/>
          <p:cNvPicPr>
            <a:picLocks noChangeAspect="1" noChangeArrowheads="1"/>
          </p:cNvPicPr>
          <p:nvPr/>
        </p:nvPicPr>
        <p:blipFill>
          <a:blip r:embed="rId3"/>
          <a:srcRect l="50744" b="56179"/>
          <a:stretch>
            <a:fillRect/>
          </a:stretch>
        </p:blipFill>
        <p:spPr bwMode="auto">
          <a:xfrm>
            <a:off x="6096000" y="1447800"/>
            <a:ext cx="1997075" cy="2133600"/>
          </a:xfrm>
          <a:prstGeom prst="rect">
            <a:avLst/>
          </a:prstGeom>
          <a:ln w="88900" cap="sq" cmpd="thickThin">
            <a:solidFill>
              <a:srgbClr val="000000"/>
            </a:solidFill>
            <a:prstDash val="solid"/>
            <a:miter lim="800000"/>
          </a:ln>
          <a:effectLst>
            <a:innerShdw blurRad="76200">
              <a:srgbClr val="000000"/>
            </a:innerShdw>
          </a:effectLst>
        </p:spPr>
      </p:pic>
      <p:grpSp>
        <p:nvGrpSpPr>
          <p:cNvPr id="9" name="Group 8"/>
          <p:cNvGrpSpPr>
            <a:grpSpLocks/>
          </p:cNvGrpSpPr>
          <p:nvPr/>
        </p:nvGrpSpPr>
        <p:grpSpPr bwMode="auto">
          <a:xfrm>
            <a:off x="381000" y="1752600"/>
            <a:ext cx="4038600" cy="3124200"/>
            <a:chOff x="0" y="228600"/>
            <a:chExt cx="4449763" cy="3459163"/>
          </a:xfrm>
        </p:grpSpPr>
        <p:pic>
          <p:nvPicPr>
            <p:cNvPr id="8196" name="Picture 4"/>
            <p:cNvPicPr>
              <a:picLocks noChangeAspect="1" noChangeArrowheads="1"/>
            </p:cNvPicPr>
            <p:nvPr/>
          </p:nvPicPr>
          <p:blipFill>
            <a:blip r:embed="rId4"/>
            <a:srcRect/>
            <a:stretch>
              <a:fillRect/>
            </a:stretch>
          </p:blipFill>
          <p:spPr bwMode="auto">
            <a:xfrm>
              <a:off x="0" y="228600"/>
              <a:ext cx="4449763" cy="3459163"/>
            </a:xfrm>
            <a:prstGeom prst="rect">
              <a:avLst/>
            </a:prstGeom>
            <a:ln w="88900" cap="sq" cmpd="thickThin">
              <a:solidFill>
                <a:srgbClr val="000000"/>
              </a:solidFill>
              <a:prstDash val="solid"/>
              <a:miter lim="800000"/>
            </a:ln>
            <a:effectLst>
              <a:innerShdw blurRad="76200">
                <a:srgbClr val="000000"/>
              </a:innerShdw>
            </a:effectLst>
          </p:spPr>
        </p:pic>
        <p:sp>
          <p:nvSpPr>
            <p:cNvPr id="8" name="Rectangle 7"/>
            <p:cNvSpPr/>
            <p:nvPr/>
          </p:nvSpPr>
          <p:spPr>
            <a:xfrm>
              <a:off x="1523485" y="3352042"/>
              <a:ext cx="914790" cy="228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aphicFrame>
        <p:nvGraphicFramePr>
          <p:cNvPr id="4098" name="Object 2"/>
          <p:cNvGraphicFramePr>
            <a:graphicFrameLocks noChangeAspect="1"/>
          </p:cNvGraphicFramePr>
          <p:nvPr/>
        </p:nvGraphicFramePr>
        <p:xfrm>
          <a:off x="4537075" y="4040188"/>
          <a:ext cx="4440238" cy="1255712"/>
        </p:xfrm>
        <a:graphic>
          <a:graphicData uri="http://schemas.openxmlformats.org/presentationml/2006/ole">
            <mc:AlternateContent xmlns:mc="http://schemas.openxmlformats.org/markup-compatibility/2006">
              <mc:Choice xmlns:v="urn:schemas-microsoft-com:vml" Requires="v">
                <p:oleObj spid="_x0000_s4120" name="Equation" r:id="rId5" imgW="3098800" imgH="876300" progId="Equation.3">
                  <p:embed/>
                </p:oleObj>
              </mc:Choice>
              <mc:Fallback>
                <p:oleObj name="Equation" r:id="rId5" imgW="3098800" imgH="876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37075" y="4040188"/>
                        <a:ext cx="4440238" cy="1255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a:spLocks noChangeArrowheads="1"/>
          </p:cNvSpPr>
          <p:nvPr/>
        </p:nvSpPr>
        <p:spPr bwMode="auto">
          <a:xfrm>
            <a:off x="5562600" y="3657600"/>
            <a:ext cx="3429000" cy="369888"/>
          </a:xfrm>
          <a:prstGeom prst="rect">
            <a:avLst/>
          </a:prstGeom>
          <a:noFill/>
          <a:ln w="9525">
            <a:noFill/>
            <a:miter lim="800000"/>
            <a:headEnd/>
            <a:tailEnd/>
          </a:ln>
        </p:spPr>
        <p:txBody>
          <a:bodyPr>
            <a:spAutoFit/>
          </a:bodyPr>
          <a:lstStyle/>
          <a:p>
            <a:r>
              <a:rPr lang="en-US">
                <a:solidFill>
                  <a:srgbClr val="FF0000"/>
                </a:solidFill>
              </a:rPr>
              <a:t>Free Body Diagram of Slab</a:t>
            </a:r>
          </a:p>
        </p:txBody>
      </p:sp>
      <p:graphicFrame>
        <p:nvGraphicFramePr>
          <p:cNvPr id="6" name="Object 5"/>
          <p:cNvGraphicFramePr>
            <a:graphicFrameLocks noChangeAspect="1"/>
          </p:cNvGraphicFramePr>
          <p:nvPr/>
        </p:nvGraphicFramePr>
        <p:xfrm>
          <a:off x="228600" y="5257800"/>
          <a:ext cx="4533900" cy="1047750"/>
        </p:xfrm>
        <a:graphic>
          <a:graphicData uri="http://schemas.openxmlformats.org/presentationml/2006/ole">
            <mc:AlternateContent xmlns:mc="http://schemas.openxmlformats.org/markup-compatibility/2006">
              <mc:Choice xmlns:v="urn:schemas-microsoft-com:vml" Requires="v">
                <p:oleObj spid="_x0000_s4121" name="Equation" r:id="rId7" imgW="3022600" imgH="698500" progId="Equation.3">
                  <p:embed/>
                </p:oleObj>
              </mc:Choice>
              <mc:Fallback>
                <p:oleObj name="Equation" r:id="rId7" imgW="3022600" imgH="6985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5257800"/>
                        <a:ext cx="4533900" cy="1047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7020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098"/>
                                        </p:tgtEl>
                                        <p:attrNameLst>
                                          <p:attrName>style.visibility</p:attrName>
                                        </p:attrNameLst>
                                      </p:cBhvr>
                                      <p:to>
                                        <p:strVal val="visible"/>
                                      </p:to>
                                    </p:set>
                                    <p:anim calcmode="lin" valueType="num">
                                      <p:cBhvr additive="base">
                                        <p:cTn id="30" dur="500" fill="hold"/>
                                        <p:tgtEl>
                                          <p:spTgt spid="4098"/>
                                        </p:tgtEl>
                                        <p:attrNameLst>
                                          <p:attrName>ppt_x</p:attrName>
                                        </p:attrNameLst>
                                      </p:cBhvr>
                                      <p:tavLst>
                                        <p:tav tm="0">
                                          <p:val>
                                            <p:strVal val="#ppt_x"/>
                                          </p:val>
                                        </p:tav>
                                        <p:tav tm="100000">
                                          <p:val>
                                            <p:strVal val="#ppt_x"/>
                                          </p:val>
                                        </p:tav>
                                      </p:tavLst>
                                    </p:anim>
                                    <p:anim calcmode="lin" valueType="num">
                                      <p:cBhvr additive="base">
                                        <p:cTn id="31"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447</Words>
  <Application>Microsoft Office PowerPoint</Application>
  <PresentationFormat>On-screen Show (4:3)</PresentationFormat>
  <Paragraphs>58</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2" baseType="lpstr">
      <vt:lpstr>Arial</vt:lpstr>
      <vt:lpstr>Calibri</vt:lpstr>
      <vt:lpstr>Comic Sans MS</vt:lpstr>
      <vt:lpstr>Times New Roman</vt:lpstr>
      <vt:lpstr>Office Theme</vt:lpstr>
      <vt:lpstr>Equation</vt:lpstr>
      <vt:lpstr>Microsoft Equation 3.0</vt:lpstr>
      <vt:lpstr>Examples on Equilibrium </vt:lpstr>
      <vt:lpstr>Problem-1</vt:lpstr>
      <vt:lpstr>Solution</vt:lpstr>
      <vt:lpstr>Problem-2</vt:lpstr>
      <vt:lpstr>Solution</vt:lpstr>
      <vt:lpstr>Problem-3</vt:lpstr>
      <vt:lpstr>Solution</vt:lpstr>
      <vt:lpstr>Problem-4</vt:lpstr>
      <vt:lpstr>Solution</vt:lpstr>
      <vt:lpstr>Sample Problem 5 </vt:lpstr>
      <vt:lpstr>Sample Problem 5-Continued </vt:lpstr>
      <vt:lpstr>Sample Problem 6 </vt:lpstr>
      <vt:lpstr>Sample Problem 6-Continued </vt:lpstr>
      <vt:lpstr>PowerPoint Presentation</vt:lpstr>
      <vt:lpstr>PowerPoint Presentation</vt:lpstr>
    </vt:vector>
  </TitlesOfParts>
  <Company>King Saud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 on Equilibrium</dc:title>
  <dc:creator>User</dc:creator>
  <cp:lastModifiedBy>user</cp:lastModifiedBy>
  <cp:revision>6</cp:revision>
  <dcterms:created xsi:type="dcterms:W3CDTF">2016-02-10T11:04:38Z</dcterms:created>
  <dcterms:modified xsi:type="dcterms:W3CDTF">2016-07-16T20:36:21Z</dcterms:modified>
</cp:coreProperties>
</file>