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notesSlides/notesSlide1.xml" ContentType="application/vnd.openxmlformats-officedocument.presentationml.notesSlide+xml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64" r:id="rId3"/>
    <p:sldId id="265" r:id="rId4"/>
    <p:sldId id="266" r:id="rId5"/>
    <p:sldId id="267" r:id="rId6"/>
    <p:sldId id="268" r:id="rId7"/>
    <p:sldId id="280" r:id="rId8"/>
    <p:sldId id="281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58" r:id="rId21"/>
    <p:sldId id="259" r:id="rId22"/>
    <p:sldId id="260" r:id="rId23"/>
    <p:sldId id="261" r:id="rId24"/>
    <p:sldId id="262" r:id="rId25"/>
    <p:sldId id="263" r:id="rId26"/>
    <p:sldId id="282" r:id="rId27"/>
    <p:sldId id="283" r:id="rId28"/>
    <p:sldId id="284" r:id="rId29"/>
    <p:sldId id="285" r:id="rId30"/>
    <p:sldId id="286" r:id="rId31"/>
    <p:sldId id="287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2248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notesMaster" Target="notesMasters/notesMaster1.xml"/><Relationship Id="rId34" Type="http://schemas.openxmlformats.org/officeDocument/2006/relationships/printerSettings" Target="printerSettings/printerSettings1.bin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4" Type="http://schemas.openxmlformats.org/officeDocument/2006/relationships/image" Target="../media/image4.wmf"/><Relationship Id="rId1" Type="http://schemas.openxmlformats.org/officeDocument/2006/relationships/image" Target="../media/image1.wmf"/><Relationship Id="rId2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Relationship Id="rId2" Type="http://schemas.openxmlformats.org/officeDocument/2006/relationships/image" Target="../media/image16.wmf"/><Relationship Id="rId3" Type="http://schemas.openxmlformats.org/officeDocument/2006/relationships/image" Target="../media/image17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4" Type="http://schemas.openxmlformats.org/officeDocument/2006/relationships/image" Target="../media/image21.wmf"/><Relationship Id="rId5" Type="http://schemas.openxmlformats.org/officeDocument/2006/relationships/image" Target="../media/image22.wmf"/><Relationship Id="rId1" Type="http://schemas.openxmlformats.org/officeDocument/2006/relationships/image" Target="../media/image18.wmf"/><Relationship Id="rId2" Type="http://schemas.openxmlformats.org/officeDocument/2006/relationships/image" Target="../media/image1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Relationship Id="rId2" Type="http://schemas.openxmlformats.org/officeDocument/2006/relationships/image" Target="../media/image28.wmf"/><Relationship Id="rId3" Type="http://schemas.openxmlformats.org/officeDocument/2006/relationships/image" Target="../media/image29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Relationship Id="rId2" Type="http://schemas.openxmlformats.org/officeDocument/2006/relationships/image" Target="../media/image31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Relationship Id="rId2" Type="http://schemas.openxmlformats.org/officeDocument/2006/relationships/image" Target="../media/image35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D84608-A9A5-4280-A224-A97B3084BFC6}" type="datetimeFigureOut">
              <a:rPr lang="en-US" smtClean="0"/>
              <a:t>18/03/16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AAA1B5-C7F1-4B79-9B0B-4BD3AE44EB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053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45991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BE410-4D73-415C-A567-30D33093762F}" type="datetimeFigureOut">
              <a:rPr lang="en-US" smtClean="0"/>
              <a:t>18/03/16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94C35-648B-491F-9B3C-55D634BE88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474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BE410-4D73-415C-A567-30D33093762F}" type="datetimeFigureOut">
              <a:rPr lang="en-US" smtClean="0"/>
              <a:t>18/03/16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94C35-648B-491F-9B3C-55D634BE88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4767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BE410-4D73-415C-A567-30D33093762F}" type="datetimeFigureOut">
              <a:rPr lang="en-US" smtClean="0"/>
              <a:t>18/03/16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94C35-648B-491F-9B3C-55D634BE88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272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BE410-4D73-415C-A567-30D33093762F}" type="datetimeFigureOut">
              <a:rPr lang="en-US" smtClean="0"/>
              <a:t>18/03/16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94C35-648B-491F-9B3C-55D634BE88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5421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BE410-4D73-415C-A567-30D33093762F}" type="datetimeFigureOut">
              <a:rPr lang="en-US" smtClean="0"/>
              <a:t>18/03/16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94C35-648B-491F-9B3C-55D634BE88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8723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BE410-4D73-415C-A567-30D33093762F}" type="datetimeFigureOut">
              <a:rPr lang="en-US" smtClean="0"/>
              <a:t>18/03/16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94C35-648B-491F-9B3C-55D634BE88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788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BE410-4D73-415C-A567-30D33093762F}" type="datetimeFigureOut">
              <a:rPr lang="en-US" smtClean="0"/>
              <a:t>18/03/16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94C35-648B-491F-9B3C-55D634BE88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346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BE410-4D73-415C-A567-30D33093762F}" type="datetimeFigureOut">
              <a:rPr lang="en-US" smtClean="0"/>
              <a:t>18/03/16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94C35-648B-491F-9B3C-55D634BE88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894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BE410-4D73-415C-A567-30D33093762F}" type="datetimeFigureOut">
              <a:rPr lang="en-US" smtClean="0"/>
              <a:t>18/03/16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94C35-648B-491F-9B3C-55D634BE88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8928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BE410-4D73-415C-A567-30D33093762F}" type="datetimeFigureOut">
              <a:rPr lang="en-US" smtClean="0"/>
              <a:t>18/03/16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94C35-648B-491F-9B3C-55D634BE88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178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BE410-4D73-415C-A567-30D33093762F}" type="datetimeFigureOut">
              <a:rPr lang="en-US" smtClean="0"/>
              <a:t>18/03/16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94C35-648B-491F-9B3C-55D634BE88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8568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DBE410-4D73-415C-A567-30D33093762F}" type="datetimeFigureOut">
              <a:rPr lang="en-US" smtClean="0"/>
              <a:t>18/03/16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D94C35-648B-491F-9B3C-55D634BE88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006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4" Type="http://schemas.openxmlformats.org/officeDocument/2006/relationships/image" Target="../media/image14.em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4" Type="http://schemas.openxmlformats.org/officeDocument/2006/relationships/oleObject" Target="../embeddings/oleObject5.bin"/><Relationship Id="rId5" Type="http://schemas.openxmlformats.org/officeDocument/2006/relationships/image" Target="../media/image15.wmf"/><Relationship Id="rId6" Type="http://schemas.openxmlformats.org/officeDocument/2006/relationships/oleObject" Target="../embeddings/oleObject6.bin"/><Relationship Id="rId7" Type="http://schemas.openxmlformats.org/officeDocument/2006/relationships/image" Target="../media/image16.wmf"/><Relationship Id="rId8" Type="http://schemas.openxmlformats.org/officeDocument/2006/relationships/oleObject" Target="../embeddings/oleObject7.bin"/><Relationship Id="rId9" Type="http://schemas.openxmlformats.org/officeDocument/2006/relationships/image" Target="../media/image17.w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1.wmf"/><Relationship Id="rId12" Type="http://schemas.openxmlformats.org/officeDocument/2006/relationships/oleObject" Target="../embeddings/oleObject12.bin"/><Relationship Id="rId13" Type="http://schemas.openxmlformats.org/officeDocument/2006/relationships/image" Target="../media/image22.wmf"/><Relationship Id="rId14" Type="http://schemas.openxmlformats.org/officeDocument/2006/relationships/image" Target="../media/image14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.xml"/><Relationship Id="rId4" Type="http://schemas.openxmlformats.org/officeDocument/2006/relationships/oleObject" Target="../embeddings/oleObject8.bin"/><Relationship Id="rId5" Type="http://schemas.openxmlformats.org/officeDocument/2006/relationships/image" Target="../media/image18.wmf"/><Relationship Id="rId6" Type="http://schemas.openxmlformats.org/officeDocument/2006/relationships/oleObject" Target="../embeddings/oleObject9.bin"/><Relationship Id="rId7" Type="http://schemas.openxmlformats.org/officeDocument/2006/relationships/image" Target="../media/image19.wmf"/><Relationship Id="rId8" Type="http://schemas.openxmlformats.org/officeDocument/2006/relationships/oleObject" Target="../embeddings/oleObject10.bin"/><Relationship Id="rId9" Type="http://schemas.openxmlformats.org/officeDocument/2006/relationships/image" Target="../media/image20.wmf"/><Relationship Id="rId10" Type="http://schemas.openxmlformats.org/officeDocument/2006/relationships/oleObject" Target="../embeddings/oleObject11.bin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3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4" Type="http://schemas.openxmlformats.org/officeDocument/2006/relationships/image" Target="../media/image26.emf"/><Relationship Id="rId5" Type="http://schemas.openxmlformats.org/officeDocument/2006/relationships/image" Target="../media/image23.em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4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4" Type="http://schemas.openxmlformats.org/officeDocument/2006/relationships/image" Target="../media/image27.wmf"/><Relationship Id="rId5" Type="http://schemas.openxmlformats.org/officeDocument/2006/relationships/oleObject" Target="../embeddings/oleObject14.bin"/><Relationship Id="rId6" Type="http://schemas.openxmlformats.org/officeDocument/2006/relationships/image" Target="../media/image28.wmf"/><Relationship Id="rId7" Type="http://schemas.openxmlformats.org/officeDocument/2006/relationships/oleObject" Target="../embeddings/oleObject15.bin"/><Relationship Id="rId8" Type="http://schemas.openxmlformats.org/officeDocument/2006/relationships/image" Target="../media/image29.wmf"/><Relationship Id="rId9" Type="http://schemas.openxmlformats.org/officeDocument/2006/relationships/image" Target="../media/image25.emf"/><Relationship Id="rId10" Type="http://schemas.openxmlformats.org/officeDocument/2006/relationships/image" Target="../media/image26.emf"/><Relationship Id="rId11" Type="http://schemas.openxmlformats.org/officeDocument/2006/relationships/image" Target="../media/image24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4" Type="http://schemas.openxmlformats.org/officeDocument/2006/relationships/image" Target="../media/image30.wmf"/><Relationship Id="rId5" Type="http://schemas.openxmlformats.org/officeDocument/2006/relationships/oleObject" Target="../embeddings/oleObject17.bin"/><Relationship Id="rId6" Type="http://schemas.openxmlformats.org/officeDocument/2006/relationships/image" Target="../media/image31.wmf"/><Relationship Id="rId7" Type="http://schemas.openxmlformats.org/officeDocument/2006/relationships/image" Target="../media/image26.emf"/><Relationship Id="rId8" Type="http://schemas.openxmlformats.org/officeDocument/2006/relationships/image" Target="../media/image24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4" Type="http://schemas.openxmlformats.org/officeDocument/2006/relationships/image" Target="../media/image32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4" Type="http://schemas.openxmlformats.org/officeDocument/2006/relationships/image" Target="../media/image6.emf"/><Relationship Id="rId5" Type="http://schemas.openxmlformats.org/officeDocument/2006/relationships/oleObject" Target="../embeddings/oleObject18.bin"/><Relationship Id="rId6" Type="http://schemas.openxmlformats.org/officeDocument/2006/relationships/image" Target="../media/image34.wmf"/><Relationship Id="rId7" Type="http://schemas.openxmlformats.org/officeDocument/2006/relationships/oleObject" Target="../embeddings/oleObject19.bin"/><Relationship Id="rId8" Type="http://schemas.openxmlformats.org/officeDocument/2006/relationships/image" Target="../media/image35.w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oleObject" Target="../embeddings/oleObject1.bin"/><Relationship Id="rId5" Type="http://schemas.openxmlformats.org/officeDocument/2006/relationships/image" Target="../media/image1.wmf"/><Relationship Id="rId6" Type="http://schemas.openxmlformats.org/officeDocument/2006/relationships/oleObject" Target="../embeddings/oleObject2.bin"/><Relationship Id="rId7" Type="http://schemas.openxmlformats.org/officeDocument/2006/relationships/image" Target="../media/image2.wmf"/><Relationship Id="rId8" Type="http://schemas.openxmlformats.org/officeDocument/2006/relationships/oleObject" Target="../embeddings/oleObject3.bin"/><Relationship Id="rId9" Type="http://schemas.openxmlformats.org/officeDocument/2006/relationships/image" Target="../media/image3.wmf"/><Relationship Id="rId10" Type="http://schemas.openxmlformats.org/officeDocument/2006/relationships/oleObject" Target="../embeddings/oleObject4.bin"/><Relationship Id="rId11" Type="http://schemas.openxmlformats.org/officeDocument/2006/relationships/image" Target="../media/image4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6.png"/><Relationship Id="rId3" Type="http://schemas.openxmlformats.org/officeDocument/2006/relationships/image" Target="../media/image3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4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4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4" Type="http://schemas.openxmlformats.org/officeDocument/2006/relationships/image" Target="../media/image47.png"/><Relationship Id="rId5" Type="http://schemas.openxmlformats.org/officeDocument/2006/relationships/image" Target="../media/image48.png"/><Relationship Id="rId6" Type="http://schemas.openxmlformats.org/officeDocument/2006/relationships/image" Target="../media/image49.png"/><Relationship Id="rId7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4" Type="http://schemas.openxmlformats.org/officeDocument/2006/relationships/image" Target="../media/image53.png"/><Relationship Id="rId5" Type="http://schemas.openxmlformats.org/officeDocument/2006/relationships/oleObject" Target="../embeddings/oleObject20.bin"/><Relationship Id="rId6" Type="http://schemas.openxmlformats.org/officeDocument/2006/relationships/image" Target="../media/image51.w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4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5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4" Type="http://schemas.openxmlformats.org/officeDocument/2006/relationships/image" Target="../media/image59.png"/><Relationship Id="rId5" Type="http://schemas.openxmlformats.org/officeDocument/2006/relationships/image" Target="../media/image60.png"/><Relationship Id="rId6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2.png"/><Relationship Id="rId3" Type="http://schemas.openxmlformats.org/officeDocument/2006/relationships/image" Target="../media/image6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4" Type="http://schemas.openxmlformats.org/officeDocument/2006/relationships/image" Target="../media/image66.png"/><Relationship Id="rId5" Type="http://schemas.openxmlformats.org/officeDocument/2006/relationships/image" Target="../media/image67.png"/><Relationship Id="rId6" Type="http://schemas.openxmlformats.org/officeDocument/2006/relationships/image" Target="../media/image68.png"/><Relationship Id="rId7" Type="http://schemas.openxmlformats.org/officeDocument/2006/relationships/image" Target="../media/image69.png"/><Relationship Id="rId8" Type="http://schemas.openxmlformats.org/officeDocument/2006/relationships/image" Target="../media/image70.png"/><Relationship Id="rId9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Analysis of Frames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9372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Solution (Free Body Diagrams)</a:t>
            </a:r>
            <a:endParaRPr lang="en-US" b="1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52B96-32B1-418B-AFE6-E220A02ED922}" type="datetime4">
              <a:rPr lang="en-US" smtClean="0"/>
              <a:pPr/>
              <a:t>March 18, 2016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4050B-6237-4A51-8D91-3999973097DF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5105400" cy="2272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286000"/>
            <a:ext cx="4727059" cy="3813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533400" y="3429000"/>
            <a:ext cx="2971800" cy="3054141"/>
            <a:chOff x="533400" y="3429000"/>
            <a:chExt cx="2971800" cy="3054141"/>
          </a:xfrm>
        </p:grpSpPr>
        <p:pic>
          <p:nvPicPr>
            <p:cNvPr id="46694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" y="3429000"/>
              <a:ext cx="2971800" cy="30541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2362200" y="3429000"/>
              <a:ext cx="9144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0760494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52B96-32B1-418B-AFE6-E220A02ED922}" type="datetime4">
              <a:rPr lang="en-US" smtClean="0"/>
              <a:pPr/>
              <a:t>March 18, 2016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4050B-6237-4A51-8D91-3999973097DF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4648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905000"/>
            <a:ext cx="5105400" cy="2272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577691"/>
              </p:ext>
            </p:extLst>
          </p:nvPr>
        </p:nvGraphicFramePr>
        <p:xfrm>
          <a:off x="457200" y="4267200"/>
          <a:ext cx="7952134" cy="5038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2" name="Equation" r:id="rId4" imgW="3911400" imgH="253800" progId="Equation.3">
                  <p:embed/>
                </p:oleObj>
              </mc:Choice>
              <mc:Fallback>
                <p:oleObj name="Equation" r:id="rId4" imgW="391140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4267200"/>
                        <a:ext cx="7952134" cy="50387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0696788"/>
              </p:ext>
            </p:extLst>
          </p:nvPr>
        </p:nvGraphicFramePr>
        <p:xfrm>
          <a:off x="526874" y="4724400"/>
          <a:ext cx="8037689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3" name="Equation" r:id="rId6" imgW="4520880" imgH="342720" progId="Equation.3">
                  <p:embed/>
                </p:oleObj>
              </mc:Choice>
              <mc:Fallback>
                <p:oleObj name="Equation" r:id="rId6" imgW="452088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6874" y="4724400"/>
                        <a:ext cx="8037689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5985196"/>
              </p:ext>
            </p:extLst>
          </p:nvPr>
        </p:nvGraphicFramePr>
        <p:xfrm>
          <a:off x="609600" y="5334000"/>
          <a:ext cx="6644481" cy="605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4" name="Equation" r:id="rId8" imgW="3543300" imgH="317500" progId="Equation.3">
                  <p:embed/>
                </p:oleObj>
              </mc:Choice>
              <mc:Fallback>
                <p:oleObj name="Equation" r:id="rId8" imgW="3543300" imgH="317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5334000"/>
                        <a:ext cx="6644481" cy="6056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2"/>
          <p:cNvSpPr/>
          <p:nvPr/>
        </p:nvSpPr>
        <p:spPr>
          <a:xfrm>
            <a:off x="3810000" y="328135"/>
            <a:ext cx="51816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/>
              <a:t>Member </a:t>
            </a:r>
            <a:r>
              <a:rPr lang="en-GB" b="1" i="1" dirty="0"/>
              <a:t>AB</a:t>
            </a:r>
            <a:endParaRPr lang="en-US" dirty="0"/>
          </a:p>
          <a:p>
            <a:r>
              <a:rPr lang="en-GB" dirty="0"/>
              <a:t>Number of unknown forces: 4 (</a:t>
            </a:r>
            <a:r>
              <a:rPr lang="en-GB" i="1" dirty="0" err="1"/>
              <a:t>A</a:t>
            </a:r>
            <a:r>
              <a:rPr lang="en-GB" i="1" baseline="-25000" dirty="0" err="1"/>
              <a:t>x</a:t>
            </a:r>
            <a:r>
              <a:rPr lang="en-GB" i="1" dirty="0"/>
              <a:t>, A</a:t>
            </a:r>
            <a:r>
              <a:rPr lang="en-GB" i="1" baseline="-25000" dirty="0"/>
              <a:t>y</a:t>
            </a:r>
            <a:r>
              <a:rPr lang="en-GB" i="1" dirty="0"/>
              <a:t>, </a:t>
            </a:r>
            <a:r>
              <a:rPr lang="en-GB" i="1" dirty="0" err="1"/>
              <a:t>C</a:t>
            </a:r>
            <a:r>
              <a:rPr lang="en-GB" i="1" baseline="-25000" dirty="0" err="1"/>
              <a:t>x</a:t>
            </a:r>
            <a:r>
              <a:rPr lang="en-GB" i="1" dirty="0"/>
              <a:t>, C</a:t>
            </a:r>
            <a:r>
              <a:rPr lang="en-GB" i="1" baseline="-25000" dirty="0"/>
              <a:t>y</a:t>
            </a:r>
            <a:r>
              <a:rPr lang="en-GB" dirty="0"/>
              <a:t>)</a:t>
            </a:r>
            <a:endParaRPr lang="en-US" dirty="0"/>
          </a:p>
          <a:p>
            <a:r>
              <a:rPr lang="en-GB" dirty="0"/>
              <a:t>Number of independent equilibrium equations: 3</a:t>
            </a:r>
            <a:endParaRPr lang="en-US" dirty="0"/>
          </a:p>
          <a:p>
            <a:r>
              <a:rPr lang="en-GB" i="1" dirty="0">
                <a:solidFill>
                  <a:srgbClr val="800000"/>
                </a:solidFill>
              </a:rPr>
              <a:t>Therefore, all the unknown forces can not be </a:t>
            </a:r>
            <a:endParaRPr lang="en-US" dirty="0">
              <a:solidFill>
                <a:srgbClr val="800000"/>
              </a:solidFill>
            </a:endParaRPr>
          </a:p>
          <a:p>
            <a:r>
              <a:rPr lang="en-GB" i="1" dirty="0">
                <a:solidFill>
                  <a:srgbClr val="800000"/>
                </a:solidFill>
              </a:rPr>
              <a:t>determined by </a:t>
            </a:r>
            <a:r>
              <a:rPr lang="en-GB" i="1" dirty="0" smtClean="0">
                <a:solidFill>
                  <a:srgbClr val="800000"/>
                </a:solidFill>
              </a:rPr>
              <a:t>the equilibrium </a:t>
            </a:r>
            <a:r>
              <a:rPr lang="en-GB" i="1" dirty="0">
                <a:solidFill>
                  <a:srgbClr val="800000"/>
                </a:solidFill>
              </a:rPr>
              <a:t>equations alone.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152400" y="609600"/>
            <a:ext cx="3683970" cy="758825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/>
              <a:t>Solution (</a:t>
            </a:r>
            <a:r>
              <a:rPr lang="en-US" b="1" dirty="0" err="1" smtClean="0"/>
              <a:t>i</a:t>
            </a:r>
            <a:r>
              <a:rPr lang="en-US" b="1" dirty="0" smtClean="0"/>
              <a:t>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2753966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52D3C-182B-4611-8303-2498ECBF0C3C}" type="datetime4">
              <a:rPr lang="en-US" smtClean="0"/>
              <a:pPr/>
              <a:t>March 18, 2016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4050B-6237-4A51-8D91-3999973097DF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81000" y="1181963"/>
            <a:ext cx="54864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/>
              <a:t>Member </a:t>
            </a:r>
            <a:r>
              <a:rPr lang="en-GB" b="1" i="1" dirty="0"/>
              <a:t>CD</a:t>
            </a:r>
            <a:endParaRPr lang="en-US" dirty="0"/>
          </a:p>
          <a:p>
            <a:r>
              <a:rPr lang="en-GB" dirty="0"/>
              <a:t>Number of unknown forces: 3 (</a:t>
            </a:r>
            <a:r>
              <a:rPr lang="en-GB" i="1" dirty="0" err="1"/>
              <a:t>D</a:t>
            </a:r>
            <a:r>
              <a:rPr lang="en-GB" i="1" baseline="-25000" dirty="0" err="1"/>
              <a:t>x</a:t>
            </a:r>
            <a:r>
              <a:rPr lang="en-GB" i="1" dirty="0"/>
              <a:t>, </a:t>
            </a:r>
            <a:r>
              <a:rPr lang="en-GB" i="1" dirty="0" err="1"/>
              <a:t>D</a:t>
            </a:r>
            <a:r>
              <a:rPr lang="en-GB" i="1" baseline="-25000" dirty="0" err="1"/>
              <a:t>y</a:t>
            </a:r>
            <a:r>
              <a:rPr lang="en-GB" i="1" dirty="0"/>
              <a:t>, </a:t>
            </a:r>
            <a:r>
              <a:rPr lang="en-GB" i="1" dirty="0" err="1"/>
              <a:t>C</a:t>
            </a:r>
            <a:r>
              <a:rPr lang="en-GB" i="1" baseline="-25000" dirty="0" err="1"/>
              <a:t>x</a:t>
            </a:r>
            <a:r>
              <a:rPr lang="en-GB" dirty="0"/>
              <a:t>) (</a:t>
            </a:r>
            <a:r>
              <a:rPr lang="en-GB" i="1" dirty="0"/>
              <a:t>C</a:t>
            </a:r>
            <a:r>
              <a:rPr lang="en-GB" i="1" baseline="-25000" dirty="0"/>
              <a:t>y</a:t>
            </a:r>
            <a:r>
              <a:rPr lang="en-GB" i="1" dirty="0"/>
              <a:t> </a:t>
            </a:r>
            <a:r>
              <a:rPr lang="en-GB" dirty="0"/>
              <a:t>has already been calculated)</a:t>
            </a:r>
            <a:endParaRPr lang="en-US" dirty="0"/>
          </a:p>
          <a:p>
            <a:r>
              <a:rPr lang="en-GB" dirty="0"/>
              <a:t>Number of independent equilibrium equations: 3</a:t>
            </a:r>
            <a:endParaRPr lang="en-US" dirty="0"/>
          </a:p>
          <a:p>
            <a:r>
              <a:rPr lang="en-GB" i="1" dirty="0">
                <a:solidFill>
                  <a:srgbClr val="800000"/>
                </a:solidFill>
              </a:rPr>
              <a:t>Therefore, all the unknown forces can be </a:t>
            </a:r>
            <a:endParaRPr lang="en-US" dirty="0">
              <a:solidFill>
                <a:srgbClr val="800000"/>
              </a:solidFill>
            </a:endParaRPr>
          </a:p>
          <a:p>
            <a:r>
              <a:rPr lang="en-GB" i="1" dirty="0">
                <a:solidFill>
                  <a:srgbClr val="800000"/>
                </a:solidFill>
              </a:rPr>
              <a:t>determined by equilibrium equations alone.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17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4599298"/>
              </p:ext>
            </p:extLst>
          </p:nvPr>
        </p:nvGraphicFramePr>
        <p:xfrm>
          <a:off x="381000" y="3200400"/>
          <a:ext cx="7370064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6" name="Equation" r:id="rId4" imgW="3835400" imgH="228600" progId="Equation.3">
                  <p:embed/>
                </p:oleObj>
              </mc:Choice>
              <mc:Fallback>
                <p:oleObj name="Equation" r:id="rId4" imgW="38354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3200400"/>
                        <a:ext cx="7370064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4643436"/>
              </p:ext>
            </p:extLst>
          </p:nvPr>
        </p:nvGraphicFramePr>
        <p:xfrm>
          <a:off x="362857" y="3657600"/>
          <a:ext cx="6157355" cy="6577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7" name="Equation" r:id="rId6" imgW="3200400" imgH="342900" progId="Equation.3">
                  <p:embed/>
                </p:oleObj>
              </mc:Choice>
              <mc:Fallback>
                <p:oleObj name="Equation" r:id="rId6" imgW="3200400" imgH="342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2857" y="3657600"/>
                        <a:ext cx="6157355" cy="65775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5942522"/>
              </p:ext>
            </p:extLst>
          </p:nvPr>
        </p:nvGraphicFramePr>
        <p:xfrm>
          <a:off x="362857" y="4343400"/>
          <a:ext cx="6669742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8" name="Equation" r:id="rId8" imgW="3543300" imgH="317500" progId="Equation.3">
                  <p:embed/>
                </p:oleObj>
              </mc:Choice>
              <mc:Fallback>
                <p:oleObj name="Equation" r:id="rId8" imgW="3543300" imgH="317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2857" y="4343400"/>
                        <a:ext cx="6669742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Rectangle 2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4976209"/>
              </p:ext>
            </p:extLst>
          </p:nvPr>
        </p:nvGraphicFramePr>
        <p:xfrm>
          <a:off x="381000" y="5105400"/>
          <a:ext cx="801858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9" name="Equation" r:id="rId10" imgW="4343400" imgH="254000" progId="Equation.3">
                  <p:embed/>
                </p:oleObj>
              </mc:Choice>
              <mc:Fallback>
                <p:oleObj name="Equation" r:id="rId10" imgW="4343400" imgH="254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5105400"/>
                        <a:ext cx="8018585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Rectangle 2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8204861"/>
              </p:ext>
            </p:extLst>
          </p:nvPr>
        </p:nvGraphicFramePr>
        <p:xfrm>
          <a:off x="478971" y="5715000"/>
          <a:ext cx="5476875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0" name="Equation" r:id="rId12" imgW="3454200" imgH="304560" progId="Equation.3">
                  <p:embed/>
                </p:oleObj>
              </mc:Choice>
              <mc:Fallback>
                <p:oleObj name="Equation" r:id="rId12" imgW="3454200" imgH="3045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971" y="5715000"/>
                        <a:ext cx="5476875" cy="482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itle 1"/>
          <p:cNvSpPr txBox="1">
            <a:spLocks/>
          </p:cNvSpPr>
          <p:nvPr/>
        </p:nvSpPr>
        <p:spPr>
          <a:xfrm>
            <a:off x="381000" y="231774"/>
            <a:ext cx="3683970" cy="758825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/>
              <a:t>Solution (ii)</a:t>
            </a:r>
            <a:endParaRPr lang="en-US" b="1" dirty="0"/>
          </a:p>
        </p:txBody>
      </p:sp>
      <p:grpSp>
        <p:nvGrpSpPr>
          <p:cNvPr id="27" name="Group 26"/>
          <p:cNvGrpSpPr/>
          <p:nvPr/>
        </p:nvGrpSpPr>
        <p:grpSpPr>
          <a:xfrm>
            <a:off x="6019800" y="231774"/>
            <a:ext cx="2971800" cy="3054141"/>
            <a:chOff x="533400" y="3429000"/>
            <a:chExt cx="2971800" cy="3054141"/>
          </a:xfrm>
        </p:grpSpPr>
        <p:pic>
          <p:nvPicPr>
            <p:cNvPr id="30" name="Picture 2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" y="3429000"/>
              <a:ext cx="2971800" cy="30541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1" name="TextBox 30"/>
            <p:cNvSpPr txBox="1"/>
            <p:nvPr/>
          </p:nvSpPr>
          <p:spPr>
            <a:xfrm>
              <a:off x="2362200" y="3429000"/>
              <a:ext cx="9144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7778061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Problem -2</a:t>
            </a:r>
            <a:endParaRPr lang="en-US" b="1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52B96-32B1-418B-AFE6-E220A02ED922}" type="datetime4">
              <a:rPr lang="en-US" smtClean="0"/>
              <a:pPr/>
              <a:t>March 18, 2016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4050B-6237-4A51-8D91-3999973097DF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4638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4314" y="2971800"/>
            <a:ext cx="4948372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203200" y="1524000"/>
            <a:ext cx="8610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800000"/>
                </a:solidFill>
              </a:rPr>
              <a:t>For the frame shown in the figure:</a:t>
            </a:r>
            <a:endParaRPr lang="en-US" dirty="0">
              <a:solidFill>
                <a:srgbClr val="800000"/>
              </a:solidFill>
            </a:endParaRPr>
          </a:p>
          <a:p>
            <a:pPr lvl="0"/>
            <a:r>
              <a:rPr lang="en-GB" dirty="0" smtClean="0">
                <a:solidFill>
                  <a:srgbClr val="800000"/>
                </a:solidFill>
              </a:rPr>
              <a:t>a. Draw </a:t>
            </a:r>
            <a:r>
              <a:rPr lang="en-GB" dirty="0">
                <a:solidFill>
                  <a:srgbClr val="800000"/>
                </a:solidFill>
              </a:rPr>
              <a:t>the free body diagram (</a:t>
            </a:r>
            <a:r>
              <a:rPr lang="en-GB" i="1" dirty="0">
                <a:solidFill>
                  <a:srgbClr val="800000"/>
                </a:solidFill>
              </a:rPr>
              <a:t>FBD</a:t>
            </a:r>
            <a:r>
              <a:rPr lang="en-GB" dirty="0">
                <a:solidFill>
                  <a:srgbClr val="800000"/>
                </a:solidFill>
              </a:rPr>
              <a:t>) for each member.</a:t>
            </a:r>
            <a:endParaRPr lang="en-US" dirty="0">
              <a:solidFill>
                <a:srgbClr val="800000"/>
              </a:solidFill>
            </a:endParaRPr>
          </a:p>
          <a:p>
            <a:pPr lvl="0"/>
            <a:r>
              <a:rPr lang="en-GB" dirty="0" smtClean="0">
                <a:solidFill>
                  <a:srgbClr val="800000"/>
                </a:solidFill>
              </a:rPr>
              <a:t>b. Determine </a:t>
            </a:r>
            <a:r>
              <a:rPr lang="en-GB" dirty="0">
                <a:solidFill>
                  <a:srgbClr val="800000"/>
                </a:solidFill>
              </a:rPr>
              <a:t>the horizontal and vertical components of the forces at pin </a:t>
            </a:r>
            <a:r>
              <a:rPr lang="en-GB" i="1" dirty="0">
                <a:solidFill>
                  <a:srgbClr val="800000"/>
                </a:solidFill>
              </a:rPr>
              <a:t>B</a:t>
            </a:r>
            <a:r>
              <a:rPr lang="en-GB" dirty="0">
                <a:solidFill>
                  <a:srgbClr val="800000"/>
                </a:solidFill>
              </a:rPr>
              <a:t>.</a:t>
            </a:r>
            <a:endParaRPr lang="en-US" dirty="0">
              <a:solidFill>
                <a:srgbClr val="800000"/>
              </a:solidFill>
            </a:endParaRPr>
          </a:p>
          <a:p>
            <a:pPr lvl="0"/>
            <a:r>
              <a:rPr lang="en-GB" dirty="0" smtClean="0">
                <a:solidFill>
                  <a:srgbClr val="800000"/>
                </a:solidFill>
              </a:rPr>
              <a:t>c. Find </a:t>
            </a:r>
            <a:r>
              <a:rPr lang="en-GB" dirty="0">
                <a:solidFill>
                  <a:srgbClr val="800000"/>
                </a:solidFill>
              </a:rPr>
              <a:t>the reactions  at the pin supports </a:t>
            </a:r>
            <a:r>
              <a:rPr lang="en-GB" i="1" dirty="0">
                <a:solidFill>
                  <a:srgbClr val="800000"/>
                </a:solidFill>
              </a:rPr>
              <a:t>C</a:t>
            </a:r>
            <a:r>
              <a:rPr lang="en-GB" dirty="0">
                <a:solidFill>
                  <a:srgbClr val="800000"/>
                </a:solidFill>
              </a:rPr>
              <a:t> and </a:t>
            </a:r>
            <a:r>
              <a:rPr lang="en-GB" i="1" dirty="0">
                <a:solidFill>
                  <a:srgbClr val="800000"/>
                </a:solidFill>
              </a:rPr>
              <a:t>D </a:t>
            </a:r>
            <a:endParaRPr lang="en-US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43087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Solution (a): Free body diagrams</a:t>
            </a:r>
            <a:endParaRPr lang="en-US" sz="2800" b="1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52B96-32B1-418B-AFE6-E220A02ED922}" type="datetime4">
              <a:rPr lang="en-US" smtClean="0"/>
              <a:pPr/>
              <a:t>March 18, 2016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4050B-6237-4A51-8D91-3999973097DF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4679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19200"/>
            <a:ext cx="4298293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797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648200"/>
            <a:ext cx="2111375" cy="1848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797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048000"/>
            <a:ext cx="3429000" cy="1733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5628" y="2438400"/>
            <a:ext cx="4948372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39478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b="1" dirty="0" smtClean="0"/>
              <a:t>Solution (b): Forces at the pin </a:t>
            </a:r>
            <a:r>
              <a:rPr lang="en-US" b="1" i="1" dirty="0" smtClean="0"/>
              <a:t>B</a:t>
            </a:r>
            <a:endParaRPr lang="en-US" b="1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52B96-32B1-418B-AFE6-E220A02ED922}" type="datetime4">
              <a:rPr lang="en-US" smtClean="0"/>
              <a:pPr/>
              <a:t>March 18, 2016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4050B-6237-4A51-8D91-3999973097DF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266700" y="153987"/>
            <a:ext cx="8610600" cy="758825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3136984"/>
              </p:ext>
            </p:extLst>
          </p:nvPr>
        </p:nvGraphicFramePr>
        <p:xfrm>
          <a:off x="304800" y="3657600"/>
          <a:ext cx="8413667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0" name="Equation" r:id="rId3" imgW="6235560" imgH="736560" progId="Equation.3">
                  <p:embed/>
                </p:oleObj>
              </mc:Choice>
              <mc:Fallback>
                <p:oleObj name="Equation" r:id="rId3" imgW="6235560" imgH="7365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3657600"/>
                        <a:ext cx="8413667" cy="990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0" y="7334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9375156"/>
              </p:ext>
            </p:extLst>
          </p:nvPr>
        </p:nvGraphicFramePr>
        <p:xfrm>
          <a:off x="381000" y="4724400"/>
          <a:ext cx="7766050" cy="67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1" name="Equation" r:id="rId5" imgW="5803560" imgH="507960" progId="Equation.3">
                  <p:embed/>
                </p:oleObj>
              </mc:Choice>
              <mc:Fallback>
                <p:oleObj name="Equation" r:id="rId5" imgW="5803560" imgH="50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4724400"/>
                        <a:ext cx="7766050" cy="676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7932444"/>
              </p:ext>
            </p:extLst>
          </p:nvPr>
        </p:nvGraphicFramePr>
        <p:xfrm>
          <a:off x="381000" y="5410200"/>
          <a:ext cx="7239000" cy="7910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2" name="Equation" r:id="rId7" imgW="4622760" imgH="507960" progId="Equation.3">
                  <p:embed/>
                </p:oleObj>
              </mc:Choice>
              <mc:Fallback>
                <p:oleObj name="Equation" r:id="rId7" imgW="4622760" imgH="50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5410200"/>
                        <a:ext cx="7239000" cy="79106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9"/>
          <p:cNvSpPr>
            <a:spLocks noChangeArrowheads="1"/>
          </p:cNvSpPr>
          <p:nvPr/>
        </p:nvSpPr>
        <p:spPr bwMode="auto">
          <a:xfrm>
            <a:off x="0" y="5048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625" y="1524000"/>
            <a:ext cx="2111375" cy="1848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5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600200"/>
            <a:ext cx="3429000" cy="1733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447800"/>
            <a:ext cx="4298293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75521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685800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Solution (c): Reactions at the pin supports </a:t>
            </a:r>
            <a:r>
              <a:rPr lang="en-US" sz="2800" b="1" i="1" dirty="0" smtClean="0"/>
              <a:t>C</a:t>
            </a:r>
            <a:r>
              <a:rPr lang="en-US" sz="2800" b="1" dirty="0" smtClean="0"/>
              <a:t> and </a:t>
            </a:r>
            <a:r>
              <a:rPr lang="en-US" sz="2800" b="1" i="1" dirty="0" smtClean="0"/>
              <a:t>D</a:t>
            </a:r>
            <a:r>
              <a:rPr lang="en-US" sz="2800" b="1" dirty="0" smtClean="0"/>
              <a:t> </a:t>
            </a:r>
            <a:endParaRPr lang="en-US" sz="2800" b="1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52B96-32B1-418B-AFE6-E220A02ED922}" type="datetime4">
              <a:rPr lang="en-US" smtClean="0"/>
              <a:pPr/>
              <a:t>March 18, 2016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4050B-6237-4A51-8D91-3999973097DF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0" y="7334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" name="Rectangle 9"/>
          <p:cNvSpPr>
            <a:spLocks noChangeArrowheads="1"/>
          </p:cNvSpPr>
          <p:nvPr/>
        </p:nvSpPr>
        <p:spPr bwMode="auto">
          <a:xfrm>
            <a:off x="0" y="5048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9453208"/>
              </p:ext>
            </p:extLst>
          </p:nvPr>
        </p:nvGraphicFramePr>
        <p:xfrm>
          <a:off x="304800" y="3733800"/>
          <a:ext cx="8364538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9" name="Equation" r:id="rId3" imgW="5803560" imgH="583920" progId="Equation.3">
                  <p:embed/>
                </p:oleObj>
              </mc:Choice>
              <mc:Fallback>
                <p:oleObj name="Equation" r:id="rId3" imgW="5803560" imgH="5839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3733800"/>
                        <a:ext cx="8364538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0" y="5810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3464906"/>
              </p:ext>
            </p:extLst>
          </p:nvPr>
        </p:nvGraphicFramePr>
        <p:xfrm>
          <a:off x="609600" y="4953000"/>
          <a:ext cx="7294563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0" name="Equation" r:id="rId5" imgW="4851360" imgH="812520" progId="Equation.3">
                  <p:embed/>
                </p:oleObj>
              </mc:Choice>
              <mc:Fallback>
                <p:oleObj name="Equation" r:id="rId5" imgW="4851360" imgH="8125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4953000"/>
                        <a:ext cx="7294563" cy="1219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tangle 6"/>
          <p:cNvSpPr>
            <a:spLocks noChangeArrowheads="1"/>
          </p:cNvSpPr>
          <p:nvPr/>
        </p:nvSpPr>
        <p:spPr bwMode="auto">
          <a:xfrm>
            <a:off x="0" y="8096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1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3914" y="1266718"/>
            <a:ext cx="3429000" cy="1733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092199"/>
            <a:ext cx="4298293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5672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Problem-3</a:t>
            </a:r>
            <a:endParaRPr lang="en-US" b="1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52B96-32B1-418B-AFE6-E220A02ED922}" type="datetime4">
              <a:rPr lang="en-US" smtClean="0"/>
              <a:pPr/>
              <a:t>March 18, 2016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4050B-6237-4A51-8D91-3999973097DF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4618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200400"/>
            <a:ext cx="5648392" cy="230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04800" y="1600200"/>
            <a:ext cx="8534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dirty="0">
                <a:solidFill>
                  <a:srgbClr val="4338D4"/>
                </a:solidFill>
              </a:rPr>
              <a:t>For the frame shown in the figure, calculate the total force at pin </a:t>
            </a:r>
            <a:r>
              <a:rPr lang="tr-TR" sz="2400" i="1" dirty="0">
                <a:solidFill>
                  <a:srgbClr val="4338D4"/>
                </a:solidFill>
              </a:rPr>
              <a:t>B</a:t>
            </a:r>
            <a:r>
              <a:rPr lang="tr-TR" sz="2400" dirty="0">
                <a:solidFill>
                  <a:srgbClr val="4338D4"/>
                </a:solidFill>
              </a:rPr>
              <a:t>.</a:t>
            </a:r>
            <a:endParaRPr lang="en-US" sz="2400" dirty="0">
              <a:solidFill>
                <a:srgbClr val="4338D4"/>
              </a:solidFill>
            </a:endParaRPr>
          </a:p>
          <a:p>
            <a:r>
              <a:rPr lang="tr-TR" sz="2400" dirty="0">
                <a:solidFill>
                  <a:srgbClr val="4338D4"/>
                </a:solidFill>
              </a:rPr>
              <a:t> </a:t>
            </a:r>
            <a:endParaRPr lang="en-US" sz="2400" dirty="0">
              <a:solidFill>
                <a:srgbClr val="4338D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83602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Solution</a:t>
            </a:r>
            <a:endParaRPr lang="en-US" b="1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52B96-32B1-418B-AFE6-E220A02ED922}" type="datetime4">
              <a:rPr lang="en-US" smtClean="0"/>
              <a:pPr/>
              <a:t>March 18, 2016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4050B-6237-4A51-8D91-3999973097DF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4628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810000"/>
            <a:ext cx="2101850" cy="2549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28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886200"/>
            <a:ext cx="4185626" cy="231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524000"/>
            <a:ext cx="5648392" cy="230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26307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Solution (contd.)</a:t>
            </a:r>
            <a:endParaRPr lang="en-US" b="1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52B96-32B1-418B-AFE6-E220A02ED922}" type="datetime4">
              <a:rPr lang="en-US" smtClean="0"/>
              <a:pPr/>
              <a:t>March 18, 2016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4050B-6237-4A51-8D91-3999973097DF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4628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371600"/>
            <a:ext cx="2101850" cy="2549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28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295400"/>
            <a:ext cx="4185626" cy="231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5039808"/>
              </p:ext>
            </p:extLst>
          </p:nvPr>
        </p:nvGraphicFramePr>
        <p:xfrm>
          <a:off x="304800" y="3810000"/>
          <a:ext cx="5103812" cy="744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3" name="Equation" r:id="rId5" imgW="3124080" imgH="457200" progId="Equation.3">
                  <p:embed/>
                </p:oleObj>
              </mc:Choice>
              <mc:Fallback>
                <p:oleObj name="Equation" r:id="rId5" imgW="312408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3810000"/>
                        <a:ext cx="5103812" cy="7445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6172200" y="3962400"/>
            <a:ext cx="1981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tx2"/>
                </a:solidFill>
              </a:rPr>
              <a:t>Note:</a:t>
            </a:r>
            <a:r>
              <a:rPr lang="en-US" dirty="0" smtClean="0"/>
              <a:t> </a:t>
            </a:r>
            <a:r>
              <a:rPr lang="en-US" i="1" dirty="0" smtClean="0">
                <a:solidFill>
                  <a:srgbClr val="4338D4"/>
                </a:solidFill>
              </a:rPr>
              <a:t>Member AB is a two force member. How?</a:t>
            </a:r>
          </a:p>
          <a:p>
            <a:r>
              <a:rPr lang="en-US" i="1" dirty="0" smtClean="0">
                <a:solidFill>
                  <a:srgbClr val="4338D4"/>
                </a:solidFill>
              </a:rPr>
              <a:t>(Hint: see the slide no. 4)</a:t>
            </a:r>
            <a:endParaRPr lang="en-US" i="1" dirty="0">
              <a:solidFill>
                <a:srgbClr val="4338D4"/>
              </a:solidFill>
            </a:endParaRPr>
          </a:p>
        </p:txBody>
      </p:sp>
      <p:graphicFrame>
        <p:nvGraphicFramePr>
          <p:cNvPr id="475140" name="Object 4"/>
          <p:cNvGraphicFramePr>
            <a:graphicFrameLocks noChangeAspect="1"/>
          </p:cNvGraphicFramePr>
          <p:nvPr/>
        </p:nvGraphicFramePr>
        <p:xfrm>
          <a:off x="228600" y="4724400"/>
          <a:ext cx="5456238" cy="1652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4" name="Equation" r:id="rId7" imgW="3340080" imgH="1015920" progId="Equation.3">
                  <p:embed/>
                </p:oleObj>
              </mc:Choice>
              <mc:Fallback>
                <p:oleObj name="Equation" r:id="rId7" imgW="3340080" imgH="10159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4724400"/>
                        <a:ext cx="5456238" cy="1652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754184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Two force members</a:t>
            </a:r>
            <a:endParaRPr lang="en-US" b="1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0C53E-DA1E-46D5-871E-E8C68DAB21D3}" type="datetime4">
              <a:rPr lang="en-US" smtClean="0"/>
              <a:pPr/>
              <a:t>March 18, 2016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4050B-6237-4A51-8D91-3999973097DF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2663952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A two-force member has forces applied at only two points on the member.</a:t>
            </a:r>
          </a:p>
          <a:p>
            <a:r>
              <a:rPr lang="en-US" dirty="0" smtClean="0"/>
              <a:t>For any two-force member to be in equilibrium:</a:t>
            </a:r>
          </a:p>
          <a:p>
            <a:pPr lvl="1"/>
            <a:r>
              <a:rPr lang="en-US" dirty="0" smtClean="0"/>
              <a:t>The two forces acting on  the member must have the same magnitude;</a:t>
            </a:r>
          </a:p>
          <a:p>
            <a:pPr lvl="1"/>
            <a:r>
              <a:rPr lang="en-US" dirty="0" smtClean="0"/>
              <a:t>Act in opposite directions; and </a:t>
            </a:r>
          </a:p>
          <a:p>
            <a:pPr lvl="1"/>
            <a:r>
              <a:rPr lang="en-US" dirty="0" smtClean="0"/>
              <a:t>Have the same line of action</a:t>
            </a:r>
            <a:endParaRPr lang="en-US" dirty="0"/>
          </a:p>
        </p:txBody>
      </p:sp>
      <p:grpSp>
        <p:nvGrpSpPr>
          <p:cNvPr id="18" name="Group 17"/>
          <p:cNvGrpSpPr/>
          <p:nvPr/>
        </p:nvGrpSpPr>
        <p:grpSpPr>
          <a:xfrm>
            <a:off x="2971800" y="3581400"/>
            <a:ext cx="3352800" cy="2578555"/>
            <a:chOff x="2209800" y="3272970"/>
            <a:chExt cx="4270830" cy="3111955"/>
          </a:xfrm>
        </p:grpSpPr>
        <p:sp>
          <p:nvSpPr>
            <p:cNvPr id="7" name="Block Arc 6"/>
            <p:cNvSpPr/>
            <p:nvPr/>
          </p:nvSpPr>
          <p:spPr>
            <a:xfrm rot="19410111">
              <a:off x="3353763" y="4324972"/>
              <a:ext cx="2133600" cy="1219200"/>
            </a:xfrm>
            <a:prstGeom prst="blockArc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9" name="Straight Connector 8"/>
            <p:cNvCxnSpPr/>
            <p:nvPr/>
          </p:nvCxnSpPr>
          <p:spPr>
            <a:xfrm flipV="1">
              <a:off x="2971800" y="3810000"/>
              <a:ext cx="2667000" cy="1981200"/>
            </a:xfrm>
            <a:prstGeom prst="line">
              <a:avLst/>
            </a:prstGeom>
            <a:ln>
              <a:solidFill>
                <a:srgbClr val="8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rot="10800000" flipV="1">
              <a:off x="2590800" y="5410200"/>
              <a:ext cx="914400" cy="68580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flipV="1">
              <a:off x="5138058" y="3505200"/>
              <a:ext cx="914400" cy="68580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4" name="Object 13"/>
            <p:cNvGraphicFramePr>
              <a:graphicFrameLocks noChangeAspect="1"/>
            </p:cNvGraphicFramePr>
            <p:nvPr/>
          </p:nvGraphicFramePr>
          <p:xfrm>
            <a:off x="6023430" y="3272970"/>
            <a:ext cx="457200" cy="5181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73" name="Equation" r:id="rId4" imgW="190440" imgH="215640" progId="Equation.3">
                    <p:embed/>
                  </p:oleObj>
                </mc:Choice>
                <mc:Fallback>
                  <p:oleObj name="Equation" r:id="rId4" imgW="19044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023430" y="3272970"/>
                          <a:ext cx="457200" cy="51816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96643" name="Object 3"/>
            <p:cNvGraphicFramePr>
              <a:graphicFrameLocks noChangeAspect="1"/>
            </p:cNvGraphicFramePr>
            <p:nvPr/>
          </p:nvGraphicFramePr>
          <p:xfrm>
            <a:off x="2209800" y="5867400"/>
            <a:ext cx="457200" cy="5175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74" name="Equation" r:id="rId6" imgW="190440" imgH="215640" progId="Equation.3">
                    <p:embed/>
                  </p:oleObj>
                </mc:Choice>
                <mc:Fallback>
                  <p:oleObj name="Equation" r:id="rId6" imgW="19044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09800" y="5867400"/>
                          <a:ext cx="457200" cy="5175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96644" name="Object 4"/>
            <p:cNvGraphicFramePr>
              <a:graphicFrameLocks noChangeAspect="1"/>
            </p:cNvGraphicFramePr>
            <p:nvPr/>
          </p:nvGraphicFramePr>
          <p:xfrm>
            <a:off x="4913996" y="3765097"/>
            <a:ext cx="366713" cy="3952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75" name="Equation" r:id="rId8" imgW="152280" imgH="164880" progId="Equation.3">
                    <p:embed/>
                  </p:oleObj>
                </mc:Choice>
                <mc:Fallback>
                  <p:oleObj name="Equation" r:id="rId8" imgW="152280" imgH="1648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13996" y="3765097"/>
                          <a:ext cx="366713" cy="3952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96645" name="Object 5"/>
            <p:cNvGraphicFramePr>
              <a:graphicFrameLocks noChangeAspect="1"/>
            </p:cNvGraphicFramePr>
            <p:nvPr/>
          </p:nvGraphicFramePr>
          <p:xfrm>
            <a:off x="3142344" y="5134428"/>
            <a:ext cx="366712" cy="3952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76" name="Equation" r:id="rId10" imgW="152280" imgH="164880" progId="Equation.3">
                    <p:embed/>
                  </p:oleObj>
                </mc:Choice>
                <mc:Fallback>
                  <p:oleObj name="Equation" r:id="rId10" imgW="152280" imgH="1648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42344" y="5134428"/>
                          <a:ext cx="366712" cy="3952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42755376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2 Slayt Numarası Yer Tutucusu"/>
          <p:cNvSpPr txBox="1">
            <a:spLocks noGrp="1"/>
          </p:cNvSpPr>
          <p:nvPr/>
        </p:nvSpPr>
        <p:spPr bwMode="auto">
          <a:xfrm>
            <a:off x="7951788" y="6589713"/>
            <a:ext cx="914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altLang="en-US" sz="1200" b="1">
                <a:solidFill>
                  <a:srgbClr val="FF9933"/>
                </a:solidFill>
                <a:latin typeface="Arial" charset="0"/>
              </a:rPr>
              <a:t>6 - </a:t>
            </a:r>
            <a:fld id="{16D9A040-9CD8-4803-ABB1-4C27CBBA7244}" type="slidenum">
              <a:rPr lang="x-none" altLang="en-US" sz="1200" b="1">
                <a:solidFill>
                  <a:srgbClr val="FF9933"/>
                </a:solidFill>
                <a:latin typeface="Arial" charset="0"/>
                <a:cs typeface="Arial" charset="0"/>
              </a:rPr>
              <a:pPr algn="r"/>
              <a:t>20</a:t>
            </a:fld>
            <a:endParaRPr lang="en-US" altLang="en-US" sz="1200" b="1">
              <a:solidFill>
                <a:srgbClr val="FF9933"/>
              </a:solidFill>
              <a:latin typeface="Arial" charset="0"/>
            </a:endParaRPr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4175" y="-32165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Example</a:t>
            </a:r>
            <a:r>
              <a:rPr lang="tr-TR" altLang="en-US" dirty="0" smtClean="0"/>
              <a:t> 8</a:t>
            </a:r>
            <a:r>
              <a:rPr lang="en-US" altLang="en-US" dirty="0" smtClean="0"/>
              <a:t>:</a:t>
            </a:r>
            <a:r>
              <a:rPr lang="tr-TR" altLang="en-US" dirty="0" smtClean="0"/>
              <a:t> Analysis of Frames</a:t>
            </a:r>
            <a:r>
              <a:rPr lang="en-US" altLang="en-US" dirty="0" smtClean="0"/>
              <a:t> </a:t>
            </a:r>
          </a:p>
        </p:txBody>
      </p:sp>
      <p:sp>
        <p:nvSpPr>
          <p:cNvPr id="6" name="7 Dikdörtgen"/>
          <p:cNvSpPr/>
          <p:nvPr/>
        </p:nvSpPr>
        <p:spPr>
          <a:xfrm>
            <a:off x="384175" y="6605588"/>
            <a:ext cx="4356100" cy="2524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tr-TR"/>
          </a:p>
        </p:txBody>
      </p:sp>
      <p:sp>
        <p:nvSpPr>
          <p:cNvPr id="11" name="10 Dikdörtgen"/>
          <p:cNvSpPr/>
          <p:nvPr/>
        </p:nvSpPr>
        <p:spPr>
          <a:xfrm>
            <a:off x="3598863" y="1190625"/>
            <a:ext cx="2163762" cy="2174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/>
          </a:p>
        </p:txBody>
      </p:sp>
      <p:pic>
        <p:nvPicPr>
          <p:cNvPr id="36873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1011238"/>
            <a:ext cx="7858125" cy="547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4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4475" y="1079500"/>
            <a:ext cx="4762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95899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1 Başlık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smtClean="0"/>
              <a:t>Example</a:t>
            </a:r>
            <a:r>
              <a:rPr lang="tr-TR" altLang="en-US" smtClean="0"/>
              <a:t> 8 </a:t>
            </a:r>
            <a:r>
              <a:rPr lang="en-US" altLang="en-US" smtClean="0"/>
              <a:t>(continued)</a:t>
            </a:r>
            <a:r>
              <a:rPr lang="tr-TR" altLang="en-US" smtClean="0"/>
              <a:t>:</a:t>
            </a:r>
          </a:p>
        </p:txBody>
      </p:sp>
      <p:sp>
        <p:nvSpPr>
          <p:cNvPr id="37891" name="2 Slayt Numarası Yer Tutucusu"/>
          <p:cNvSpPr txBox="1">
            <a:spLocks noGrp="1"/>
          </p:cNvSpPr>
          <p:nvPr/>
        </p:nvSpPr>
        <p:spPr bwMode="auto">
          <a:xfrm>
            <a:off x="7951788" y="6589713"/>
            <a:ext cx="914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altLang="en-US" sz="1200" b="1">
                <a:solidFill>
                  <a:srgbClr val="FF9933"/>
                </a:solidFill>
                <a:latin typeface="Arial" charset="0"/>
              </a:rPr>
              <a:t>6 - </a:t>
            </a:r>
            <a:fld id="{C9274A10-86C7-4D51-9A10-C75B917BB4F0}" type="slidenum">
              <a:rPr lang="x-none" altLang="en-US" sz="1200" b="1">
                <a:solidFill>
                  <a:srgbClr val="FF9933"/>
                </a:solidFill>
                <a:latin typeface="Arial" charset="0"/>
                <a:cs typeface="Arial" charset="0"/>
              </a:rPr>
              <a:pPr algn="r"/>
              <a:t>21</a:t>
            </a:fld>
            <a:endParaRPr lang="en-US" altLang="en-US" sz="1200" b="1">
              <a:solidFill>
                <a:srgbClr val="FF9933"/>
              </a:solidFill>
              <a:latin typeface="Arial" charset="0"/>
            </a:endParaRPr>
          </a:p>
        </p:txBody>
      </p:sp>
      <p:sp>
        <p:nvSpPr>
          <p:cNvPr id="5" name="7 Dikdörtgen"/>
          <p:cNvSpPr/>
          <p:nvPr/>
        </p:nvSpPr>
        <p:spPr>
          <a:xfrm>
            <a:off x="384175" y="6605588"/>
            <a:ext cx="4356100" cy="2524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tr-TR"/>
          </a:p>
        </p:txBody>
      </p:sp>
      <p:sp>
        <p:nvSpPr>
          <p:cNvPr id="37895" name="Text Box 17"/>
          <p:cNvSpPr txBox="1">
            <a:spLocks noChangeArrowheads="1"/>
          </p:cNvSpPr>
          <p:nvPr/>
        </p:nvSpPr>
        <p:spPr bwMode="auto">
          <a:xfrm>
            <a:off x="312738" y="0"/>
            <a:ext cx="7904162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tr-TR" altLang="en-US" sz="2400" b="1">
                <a:solidFill>
                  <a:srgbClr val="FFFFFF"/>
                </a:solidFill>
                <a:cs typeface="Times New Roman" pitchFamily="18" charset="0"/>
              </a:rPr>
              <a:t>ENGINEERING MECHANICS : STATICS</a:t>
            </a:r>
            <a:endParaRPr lang="en-US" altLang="en-US" sz="2400" b="1">
              <a:solidFill>
                <a:srgbClr val="FFFFFF"/>
              </a:solidFill>
              <a:cs typeface="Times New Roman" pitchFamily="18" charset="0"/>
            </a:endParaRPr>
          </a:p>
        </p:txBody>
      </p:sp>
      <p:sp>
        <p:nvSpPr>
          <p:cNvPr id="37896" name="Rectangle 8"/>
          <p:cNvSpPr>
            <a:spLocks noChangeArrowheads="1"/>
          </p:cNvSpPr>
          <p:nvPr/>
        </p:nvSpPr>
        <p:spPr bwMode="auto">
          <a:xfrm>
            <a:off x="7639050" y="1428750"/>
            <a:ext cx="1143000" cy="2286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pic>
        <p:nvPicPr>
          <p:cNvPr id="37897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38" y="1222375"/>
            <a:ext cx="8805862" cy="478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8" name="Text Box 10"/>
          <p:cNvSpPr txBox="1">
            <a:spLocks noChangeArrowheads="1"/>
          </p:cNvSpPr>
          <p:nvPr/>
        </p:nvSpPr>
        <p:spPr bwMode="auto">
          <a:xfrm>
            <a:off x="2295525" y="4124325"/>
            <a:ext cx="143827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000"/>
              <a:t> two-force member</a:t>
            </a:r>
          </a:p>
        </p:txBody>
      </p:sp>
    </p:spTree>
    <p:extLst>
      <p:ext uri="{BB962C8B-B14F-4D97-AF65-F5344CB8AC3E}">
        <p14:creationId xmlns:p14="http://schemas.microsoft.com/office/powerpoint/2010/main" val="39724158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1 Başlık"/>
          <p:cNvSpPr>
            <a:spLocks noGrp="1"/>
          </p:cNvSpPr>
          <p:nvPr>
            <p:ph type="title" idx="4294967295"/>
          </p:nvPr>
        </p:nvSpPr>
        <p:spPr>
          <a:xfrm>
            <a:off x="457200" y="37685"/>
            <a:ext cx="8229600" cy="1143000"/>
          </a:xfrm>
        </p:spPr>
        <p:txBody>
          <a:bodyPr/>
          <a:lstStyle/>
          <a:p>
            <a:r>
              <a:rPr lang="en-US" altLang="en-US" dirty="0" smtClean="0"/>
              <a:t>Example</a:t>
            </a:r>
            <a:r>
              <a:rPr lang="tr-TR" altLang="en-US" dirty="0" smtClean="0"/>
              <a:t> 9</a:t>
            </a:r>
            <a:r>
              <a:rPr lang="en-US" altLang="en-US" dirty="0" smtClean="0"/>
              <a:t>:</a:t>
            </a:r>
            <a:r>
              <a:rPr lang="tr-TR" altLang="en-US" dirty="0" smtClean="0"/>
              <a:t> Analysis of Frames</a:t>
            </a:r>
            <a:r>
              <a:rPr lang="en-US" altLang="en-US" dirty="0" smtClean="0"/>
              <a:t> </a:t>
            </a:r>
            <a:endParaRPr lang="tr-TR" altLang="en-US" dirty="0" smtClean="0"/>
          </a:p>
        </p:txBody>
      </p:sp>
      <p:sp>
        <p:nvSpPr>
          <p:cNvPr id="38915" name="2 Slayt Numarası Yer Tutucusu"/>
          <p:cNvSpPr txBox="1">
            <a:spLocks noGrp="1"/>
          </p:cNvSpPr>
          <p:nvPr/>
        </p:nvSpPr>
        <p:spPr bwMode="auto">
          <a:xfrm>
            <a:off x="7951788" y="6589713"/>
            <a:ext cx="914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altLang="en-US" sz="1200" b="1">
                <a:solidFill>
                  <a:srgbClr val="FF9933"/>
                </a:solidFill>
                <a:latin typeface="Arial" charset="0"/>
              </a:rPr>
              <a:t>6 - </a:t>
            </a:r>
            <a:fld id="{BA5851AC-9ACB-4032-A80B-515D26590BAC}" type="slidenum">
              <a:rPr lang="x-none" altLang="en-US" sz="1200" b="1">
                <a:solidFill>
                  <a:srgbClr val="FF9933"/>
                </a:solidFill>
                <a:latin typeface="Arial" charset="0"/>
                <a:cs typeface="Arial" charset="0"/>
              </a:rPr>
              <a:pPr algn="r"/>
              <a:t>22</a:t>
            </a:fld>
            <a:endParaRPr lang="en-US" altLang="en-US" sz="1200" b="1">
              <a:solidFill>
                <a:srgbClr val="FF9933"/>
              </a:solidFill>
              <a:latin typeface="Arial" charset="0"/>
            </a:endParaRPr>
          </a:p>
        </p:txBody>
      </p:sp>
      <p:sp>
        <p:nvSpPr>
          <p:cNvPr id="5" name="4 Dikdörtgen"/>
          <p:cNvSpPr/>
          <p:nvPr/>
        </p:nvSpPr>
        <p:spPr>
          <a:xfrm>
            <a:off x="3584575" y="1204913"/>
            <a:ext cx="2293938" cy="2603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/>
          </a:p>
        </p:txBody>
      </p:sp>
      <p:sp>
        <p:nvSpPr>
          <p:cNvPr id="6" name="7 Dikdörtgen"/>
          <p:cNvSpPr/>
          <p:nvPr/>
        </p:nvSpPr>
        <p:spPr>
          <a:xfrm>
            <a:off x="384175" y="6605588"/>
            <a:ext cx="4356100" cy="2524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tr-TR"/>
          </a:p>
        </p:txBody>
      </p:sp>
      <p:pic>
        <p:nvPicPr>
          <p:cNvPr id="38921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0" y="1011238"/>
            <a:ext cx="7710488" cy="548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2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5508625"/>
            <a:ext cx="52451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3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6688" y="1025525"/>
            <a:ext cx="5810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871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1 Başlık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smtClean="0"/>
              <a:t>Example</a:t>
            </a:r>
            <a:r>
              <a:rPr lang="tr-TR" altLang="en-US" smtClean="0"/>
              <a:t> 9 </a:t>
            </a:r>
            <a:r>
              <a:rPr lang="en-US" altLang="en-US" smtClean="0"/>
              <a:t>(continued)</a:t>
            </a:r>
            <a:r>
              <a:rPr lang="tr-TR" altLang="en-US" smtClean="0"/>
              <a:t>:</a:t>
            </a:r>
          </a:p>
        </p:txBody>
      </p:sp>
      <p:sp>
        <p:nvSpPr>
          <p:cNvPr id="39939" name="2 Slayt Numarası Yer Tutucusu"/>
          <p:cNvSpPr txBox="1">
            <a:spLocks noGrp="1"/>
          </p:cNvSpPr>
          <p:nvPr/>
        </p:nvSpPr>
        <p:spPr bwMode="auto">
          <a:xfrm>
            <a:off x="7951788" y="6589713"/>
            <a:ext cx="914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altLang="en-US" sz="1200" b="1">
                <a:solidFill>
                  <a:srgbClr val="FF9933"/>
                </a:solidFill>
                <a:latin typeface="Arial" charset="0"/>
              </a:rPr>
              <a:t>6 - </a:t>
            </a:r>
            <a:fld id="{85F4019C-0263-48BE-9866-CE84F2FDC7B3}" type="slidenum">
              <a:rPr lang="x-none" altLang="en-US" sz="1200" b="1">
                <a:solidFill>
                  <a:srgbClr val="FF9933"/>
                </a:solidFill>
                <a:latin typeface="Arial" charset="0"/>
                <a:cs typeface="Arial" charset="0"/>
              </a:rPr>
              <a:pPr algn="r"/>
              <a:t>23</a:t>
            </a:fld>
            <a:endParaRPr lang="en-US" altLang="en-US" sz="1200" b="1">
              <a:solidFill>
                <a:srgbClr val="FF9933"/>
              </a:solidFill>
              <a:latin typeface="Arial" charset="0"/>
            </a:endParaRPr>
          </a:p>
        </p:txBody>
      </p:sp>
      <p:sp>
        <p:nvSpPr>
          <p:cNvPr id="5" name="7 Dikdörtgen"/>
          <p:cNvSpPr/>
          <p:nvPr/>
        </p:nvSpPr>
        <p:spPr>
          <a:xfrm>
            <a:off x="384175" y="6605588"/>
            <a:ext cx="4356100" cy="2524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tr-TR"/>
          </a:p>
        </p:txBody>
      </p:sp>
      <p:sp>
        <p:nvSpPr>
          <p:cNvPr id="39943" name="Text Box 17"/>
          <p:cNvSpPr txBox="1">
            <a:spLocks noChangeArrowheads="1"/>
          </p:cNvSpPr>
          <p:nvPr/>
        </p:nvSpPr>
        <p:spPr bwMode="auto">
          <a:xfrm>
            <a:off x="312738" y="0"/>
            <a:ext cx="7904162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tr-TR" altLang="en-US" sz="2400" b="1">
                <a:solidFill>
                  <a:srgbClr val="FFFFFF"/>
                </a:solidFill>
                <a:cs typeface="Times New Roman" pitchFamily="18" charset="0"/>
              </a:rPr>
              <a:t>ENGINEERING MECHANICS : STATICS</a:t>
            </a:r>
            <a:endParaRPr lang="en-US" altLang="en-US" sz="2400" b="1">
              <a:solidFill>
                <a:srgbClr val="FFFFFF"/>
              </a:solidFill>
              <a:cs typeface="Times New Roman" pitchFamily="18" charset="0"/>
            </a:endParaRPr>
          </a:p>
        </p:txBody>
      </p:sp>
      <p:pic>
        <p:nvPicPr>
          <p:cNvPr id="3994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913" y="1114425"/>
            <a:ext cx="8802687" cy="518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5" name="8 Metin kutusu"/>
          <p:cNvSpPr txBox="1">
            <a:spLocks noChangeArrowheads="1"/>
          </p:cNvSpPr>
          <p:nvPr/>
        </p:nvSpPr>
        <p:spPr bwMode="auto">
          <a:xfrm>
            <a:off x="5740400" y="1847850"/>
            <a:ext cx="12954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tr-TR" altLang="en-US" sz="1200"/>
              <a:t>i.e. B</a:t>
            </a:r>
            <a:r>
              <a:rPr lang="tr-TR" altLang="en-US" sz="1200" baseline="-25000"/>
              <a:t>x</a:t>
            </a:r>
            <a:r>
              <a:rPr lang="tr-TR" altLang="en-US" sz="1200"/>
              <a:t>=C</a:t>
            </a:r>
            <a:r>
              <a:rPr lang="tr-TR" altLang="en-US" sz="1200" baseline="-25000"/>
              <a:t>x</a:t>
            </a:r>
          </a:p>
        </p:txBody>
      </p:sp>
      <p:pic>
        <p:nvPicPr>
          <p:cNvPr id="39946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0" y="1108075"/>
            <a:ext cx="224790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7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138" y="1122363"/>
            <a:ext cx="1339850" cy="157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37688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2 Slayt Numarası Yer Tutucusu"/>
          <p:cNvSpPr txBox="1">
            <a:spLocks noGrp="1"/>
          </p:cNvSpPr>
          <p:nvPr/>
        </p:nvSpPr>
        <p:spPr bwMode="auto">
          <a:xfrm>
            <a:off x="7951788" y="6589713"/>
            <a:ext cx="914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altLang="en-US" sz="1200" b="1">
                <a:solidFill>
                  <a:srgbClr val="FF9933"/>
                </a:solidFill>
                <a:latin typeface="Arial" charset="0"/>
              </a:rPr>
              <a:t>6 - </a:t>
            </a:r>
            <a:fld id="{9A7AEA0B-6E03-4847-A5B3-15CAC43673CE}" type="slidenum">
              <a:rPr lang="x-none" altLang="en-US" sz="1200" b="1">
                <a:solidFill>
                  <a:srgbClr val="FF9933"/>
                </a:solidFill>
                <a:latin typeface="Arial" charset="0"/>
                <a:cs typeface="Arial" charset="0"/>
              </a:rPr>
              <a:pPr algn="r"/>
              <a:t>24</a:t>
            </a:fld>
            <a:endParaRPr lang="en-US" altLang="en-US" sz="1200" b="1">
              <a:solidFill>
                <a:srgbClr val="FF9933"/>
              </a:solidFill>
              <a:latin typeface="Arial" charset="0"/>
            </a:endParaRPr>
          </a:p>
        </p:txBody>
      </p:sp>
      <p:sp>
        <p:nvSpPr>
          <p:cNvPr id="4096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04775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Example</a:t>
            </a:r>
            <a:r>
              <a:rPr lang="tr-TR" altLang="en-US" dirty="0" smtClean="0"/>
              <a:t> 10</a:t>
            </a:r>
            <a:r>
              <a:rPr lang="en-US" altLang="en-US" dirty="0" smtClean="0"/>
              <a:t>:</a:t>
            </a:r>
            <a:r>
              <a:rPr lang="tr-TR" altLang="en-US" dirty="0" smtClean="0"/>
              <a:t> Analysis of Frames</a:t>
            </a:r>
            <a:r>
              <a:rPr lang="en-US" altLang="en-US" dirty="0" smtClean="0"/>
              <a:t> </a:t>
            </a:r>
          </a:p>
        </p:txBody>
      </p:sp>
      <p:sp>
        <p:nvSpPr>
          <p:cNvPr id="6" name="7 Dikdörtgen"/>
          <p:cNvSpPr/>
          <p:nvPr/>
        </p:nvSpPr>
        <p:spPr>
          <a:xfrm>
            <a:off x="384175" y="6605588"/>
            <a:ext cx="4356100" cy="2524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tr-TR"/>
          </a:p>
        </p:txBody>
      </p:sp>
      <p:sp>
        <p:nvSpPr>
          <p:cNvPr id="40967" name="Text Box 17"/>
          <p:cNvSpPr txBox="1">
            <a:spLocks noChangeArrowheads="1"/>
          </p:cNvSpPr>
          <p:nvPr/>
        </p:nvSpPr>
        <p:spPr bwMode="auto">
          <a:xfrm>
            <a:off x="312738" y="0"/>
            <a:ext cx="7904162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tr-TR" altLang="en-US" sz="2400" b="1">
                <a:solidFill>
                  <a:srgbClr val="FFFFFF"/>
                </a:solidFill>
                <a:cs typeface="Times New Roman" pitchFamily="18" charset="0"/>
              </a:rPr>
              <a:t>ENGINEERING MECHANICS : STATICS</a:t>
            </a:r>
            <a:endParaRPr lang="en-US" altLang="en-US" sz="2400" b="1">
              <a:solidFill>
                <a:srgbClr val="FFFFFF"/>
              </a:solidFill>
              <a:cs typeface="Times New Roman" pitchFamily="18" charset="0"/>
            </a:endParaRPr>
          </a:p>
        </p:txBody>
      </p:sp>
      <p:sp>
        <p:nvSpPr>
          <p:cNvPr id="13" name="12 Dikdörtgen"/>
          <p:cNvSpPr/>
          <p:nvPr/>
        </p:nvSpPr>
        <p:spPr>
          <a:xfrm>
            <a:off x="3657600" y="2095500"/>
            <a:ext cx="5372100" cy="37147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/>
          </a:p>
        </p:txBody>
      </p:sp>
      <p:pic>
        <p:nvPicPr>
          <p:cNvPr id="40969" name="Resim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75" y="1057275"/>
            <a:ext cx="2509838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152650" y="1066800"/>
            <a:ext cx="750888" cy="3619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40971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7550" y="1066800"/>
            <a:ext cx="3619500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2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0" y="4183063"/>
            <a:ext cx="5114925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3" name="Picture 1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250" y="2466975"/>
            <a:ext cx="1390650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4" name="Picture 1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497388"/>
            <a:ext cx="3238500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5" name="Picture 1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7363" y="3157538"/>
            <a:ext cx="279082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Connector 3"/>
          <p:cNvCxnSpPr/>
          <p:nvPr/>
        </p:nvCxnSpPr>
        <p:spPr>
          <a:xfrm flipH="1">
            <a:off x="5724525" y="3538538"/>
            <a:ext cx="85725" cy="30162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32366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1 Başlık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smtClean="0"/>
              <a:t>Example</a:t>
            </a:r>
            <a:r>
              <a:rPr lang="tr-TR" altLang="en-US" smtClean="0"/>
              <a:t> 10 </a:t>
            </a:r>
            <a:r>
              <a:rPr lang="en-US" altLang="en-US" smtClean="0"/>
              <a:t>(continued)</a:t>
            </a:r>
            <a:r>
              <a:rPr lang="tr-TR" altLang="en-US" smtClean="0"/>
              <a:t>:</a:t>
            </a:r>
          </a:p>
        </p:txBody>
      </p:sp>
      <p:sp>
        <p:nvSpPr>
          <p:cNvPr id="41987" name="2 Slayt Numarası Yer Tutucusu"/>
          <p:cNvSpPr txBox="1">
            <a:spLocks noGrp="1"/>
          </p:cNvSpPr>
          <p:nvPr/>
        </p:nvSpPr>
        <p:spPr bwMode="auto">
          <a:xfrm>
            <a:off x="7951788" y="6589713"/>
            <a:ext cx="914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altLang="en-US" sz="1200" b="1">
                <a:solidFill>
                  <a:srgbClr val="FF9933"/>
                </a:solidFill>
                <a:latin typeface="Arial" charset="0"/>
              </a:rPr>
              <a:t>6 - </a:t>
            </a:r>
            <a:fld id="{68D0AF70-EE52-415B-AAD7-6940CC5419DB}" type="slidenum">
              <a:rPr lang="x-none" altLang="en-US" sz="1200" b="1">
                <a:solidFill>
                  <a:srgbClr val="FF9933"/>
                </a:solidFill>
                <a:latin typeface="Arial" charset="0"/>
                <a:cs typeface="Arial" charset="0"/>
              </a:rPr>
              <a:pPr algn="r"/>
              <a:t>25</a:t>
            </a:fld>
            <a:endParaRPr lang="en-US" altLang="en-US" sz="1200" b="1">
              <a:solidFill>
                <a:srgbClr val="FF9933"/>
              </a:solidFill>
              <a:latin typeface="Arial" charset="0"/>
            </a:endParaRPr>
          </a:p>
        </p:txBody>
      </p:sp>
      <p:sp>
        <p:nvSpPr>
          <p:cNvPr id="5" name="7 Dikdörtgen"/>
          <p:cNvSpPr/>
          <p:nvPr/>
        </p:nvSpPr>
        <p:spPr>
          <a:xfrm>
            <a:off x="384175" y="6605588"/>
            <a:ext cx="4356100" cy="2524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tr-TR"/>
          </a:p>
        </p:txBody>
      </p:sp>
      <p:sp>
        <p:nvSpPr>
          <p:cNvPr id="41991" name="Text Box 17"/>
          <p:cNvSpPr txBox="1">
            <a:spLocks noChangeArrowheads="1"/>
          </p:cNvSpPr>
          <p:nvPr/>
        </p:nvSpPr>
        <p:spPr bwMode="auto">
          <a:xfrm>
            <a:off x="312738" y="0"/>
            <a:ext cx="7904162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tr-TR" altLang="en-US" sz="2400" b="1">
                <a:solidFill>
                  <a:srgbClr val="FFFFFF"/>
                </a:solidFill>
                <a:cs typeface="Times New Roman" pitchFamily="18" charset="0"/>
              </a:rPr>
              <a:t>ENGINEERING MECHANICS : STATICS</a:t>
            </a:r>
            <a:endParaRPr lang="en-US" altLang="en-US" sz="2400" b="1">
              <a:solidFill>
                <a:srgbClr val="FFFFFF"/>
              </a:solidFill>
              <a:cs typeface="Times New Roman" pitchFamily="18" charset="0"/>
            </a:endParaRPr>
          </a:p>
        </p:txBody>
      </p:sp>
      <p:pic>
        <p:nvPicPr>
          <p:cNvPr id="41992" name="Picture 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63" y="3657600"/>
            <a:ext cx="6257925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3" name="Picture 2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1323975"/>
            <a:ext cx="226695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5587881" y="4505325"/>
            <a:ext cx="904875" cy="1143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1995" name="TextBox 1"/>
          <p:cNvSpPr txBox="1">
            <a:spLocks noChangeArrowheads="1"/>
          </p:cNvSpPr>
          <p:nvPr/>
        </p:nvSpPr>
        <p:spPr bwMode="auto">
          <a:xfrm>
            <a:off x="490538" y="5648325"/>
            <a:ext cx="29003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200"/>
              <a:t>If the total force at B is required, then</a:t>
            </a:r>
          </a:p>
        </p:txBody>
      </p:sp>
      <p:sp>
        <p:nvSpPr>
          <p:cNvPr id="41996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41997" name="Object 7"/>
          <p:cNvGraphicFramePr>
            <a:graphicFrameLocks noChangeAspect="1"/>
          </p:cNvGraphicFramePr>
          <p:nvPr/>
        </p:nvGraphicFramePr>
        <p:xfrm>
          <a:off x="547688" y="6038850"/>
          <a:ext cx="4030662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Equation" r:id="rId5" imgW="4038480" imgH="304560" progId="Equation.3">
                  <p:embed/>
                </p:oleObj>
              </mc:Choice>
              <mc:Fallback>
                <p:oleObj name="Equation" r:id="rId5" imgW="4038480" imgH="3045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7688" y="6038850"/>
                        <a:ext cx="4030662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/>
        </p:nvSpPr>
        <p:spPr>
          <a:xfrm>
            <a:off x="5562600" y="4343400"/>
            <a:ext cx="942975" cy="2762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6667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700" y="1571625"/>
            <a:ext cx="9093200" cy="4186238"/>
          </a:xfrm>
          <a:noFill/>
        </p:spPr>
      </p:pic>
      <p:sp>
        <p:nvSpPr>
          <p:cNvPr id="20483" name="Rectangle 9"/>
          <p:cNvSpPr>
            <a:spLocks noChangeArrowheads="1"/>
          </p:cNvSpPr>
          <p:nvPr/>
        </p:nvSpPr>
        <p:spPr bwMode="auto">
          <a:xfrm>
            <a:off x="7740650" y="1628775"/>
            <a:ext cx="935038" cy="28733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4" name="Rectangle 10"/>
          <p:cNvSpPr>
            <a:spLocks noChangeArrowheads="1"/>
          </p:cNvSpPr>
          <p:nvPr/>
        </p:nvSpPr>
        <p:spPr bwMode="auto">
          <a:xfrm>
            <a:off x="3419475" y="1628775"/>
            <a:ext cx="2447925" cy="28733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5181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9938" y="368300"/>
            <a:ext cx="7602537" cy="6275388"/>
          </a:xfrm>
          <a:noFill/>
        </p:spPr>
      </p:pic>
      <p:sp>
        <p:nvSpPr>
          <p:cNvPr id="21507" name="Rectangle 9"/>
          <p:cNvSpPr>
            <a:spLocks noChangeArrowheads="1"/>
          </p:cNvSpPr>
          <p:nvPr/>
        </p:nvSpPr>
        <p:spPr bwMode="auto">
          <a:xfrm>
            <a:off x="7092950" y="6308725"/>
            <a:ext cx="574675" cy="2159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7210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669925"/>
            <a:ext cx="9144000" cy="5456238"/>
          </a:xfrm>
          <a:noFill/>
        </p:spPr>
      </p:pic>
      <p:sp>
        <p:nvSpPr>
          <p:cNvPr id="22531" name="Rectangle 9"/>
          <p:cNvSpPr>
            <a:spLocks noChangeArrowheads="1"/>
          </p:cNvSpPr>
          <p:nvPr/>
        </p:nvSpPr>
        <p:spPr bwMode="auto">
          <a:xfrm>
            <a:off x="7885113" y="620713"/>
            <a:ext cx="863600" cy="3603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32" name="Rectangle 10"/>
          <p:cNvSpPr>
            <a:spLocks noChangeArrowheads="1"/>
          </p:cNvSpPr>
          <p:nvPr/>
        </p:nvSpPr>
        <p:spPr bwMode="auto">
          <a:xfrm>
            <a:off x="3203575" y="692150"/>
            <a:ext cx="2232025" cy="28892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33" name="Text Box 11"/>
          <p:cNvSpPr txBox="1">
            <a:spLocks noChangeArrowheads="1"/>
          </p:cNvSpPr>
          <p:nvPr/>
        </p:nvSpPr>
        <p:spPr bwMode="auto">
          <a:xfrm>
            <a:off x="6516688" y="1196975"/>
            <a:ext cx="2159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tr-TR" sz="1800" b="1">
                <a:latin typeface="Arial" charset="0"/>
              </a:rPr>
              <a:t> F</a:t>
            </a:r>
            <a:endParaRPr lang="en-US" sz="1800" b="1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40805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4313" y="422275"/>
            <a:ext cx="8651875" cy="6007100"/>
          </a:xfrm>
          <a:noFill/>
        </p:spPr>
      </p:pic>
      <p:sp>
        <p:nvSpPr>
          <p:cNvPr id="3" name="2 Dikdörtgen"/>
          <p:cNvSpPr/>
          <p:nvPr/>
        </p:nvSpPr>
        <p:spPr>
          <a:xfrm>
            <a:off x="6286500" y="1500188"/>
            <a:ext cx="714375" cy="64293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/>
          </a:p>
        </p:txBody>
      </p:sp>
      <p:pic>
        <p:nvPicPr>
          <p:cNvPr id="23556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5516563"/>
            <a:ext cx="2603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1213" y="2060575"/>
            <a:ext cx="19367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1538" y="1225550"/>
            <a:ext cx="18415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9" name="Rectangle 12"/>
          <p:cNvSpPr>
            <a:spLocks noChangeArrowheads="1"/>
          </p:cNvSpPr>
          <p:nvPr/>
        </p:nvSpPr>
        <p:spPr bwMode="auto">
          <a:xfrm>
            <a:off x="7812088" y="6073775"/>
            <a:ext cx="576262" cy="2159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60" name="Text Box 13"/>
          <p:cNvSpPr txBox="1">
            <a:spLocks noChangeArrowheads="1"/>
          </p:cNvSpPr>
          <p:nvPr/>
        </p:nvSpPr>
        <p:spPr bwMode="auto">
          <a:xfrm>
            <a:off x="6804025" y="266700"/>
            <a:ext cx="2159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tr-TR" sz="1800" b="1">
                <a:latin typeface="Arial" charset="0"/>
              </a:rPr>
              <a:t> F</a:t>
            </a:r>
            <a:endParaRPr lang="en-US" sz="1800" b="1">
              <a:latin typeface="Arial" charset="0"/>
            </a:endParaRPr>
          </a:p>
        </p:txBody>
      </p:sp>
      <p:sp>
        <p:nvSpPr>
          <p:cNvPr id="23561" name="Text Box 14"/>
          <p:cNvSpPr txBox="1">
            <a:spLocks noChangeArrowheads="1"/>
          </p:cNvSpPr>
          <p:nvPr/>
        </p:nvSpPr>
        <p:spPr bwMode="auto">
          <a:xfrm>
            <a:off x="7596188" y="2852738"/>
            <a:ext cx="2159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tr-TR" sz="1800" b="1">
                <a:latin typeface="Arial" charset="0"/>
              </a:rPr>
              <a:t> F</a:t>
            </a:r>
            <a:endParaRPr lang="en-US" sz="1800" b="1">
              <a:latin typeface="Arial" charset="0"/>
            </a:endParaRPr>
          </a:p>
        </p:txBody>
      </p:sp>
      <p:sp>
        <p:nvSpPr>
          <p:cNvPr id="23562" name="Rectangle 16"/>
          <p:cNvSpPr>
            <a:spLocks noChangeArrowheads="1"/>
          </p:cNvSpPr>
          <p:nvPr/>
        </p:nvSpPr>
        <p:spPr bwMode="auto">
          <a:xfrm>
            <a:off x="1403350" y="3141663"/>
            <a:ext cx="504825" cy="26352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63" name="Text Box 17"/>
          <p:cNvSpPr txBox="1">
            <a:spLocks noChangeArrowheads="1"/>
          </p:cNvSpPr>
          <p:nvPr/>
        </p:nvSpPr>
        <p:spPr bwMode="auto">
          <a:xfrm>
            <a:off x="1428750" y="3141663"/>
            <a:ext cx="431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tr-TR" sz="1800" i="1">
                <a:latin typeface="Arial" charset="0"/>
              </a:rPr>
              <a:t> </a:t>
            </a:r>
            <a:r>
              <a:rPr lang="tr-TR" sz="2000" i="1">
                <a:latin typeface="Arial" charset="0"/>
              </a:rPr>
              <a:t>FD</a:t>
            </a:r>
            <a:endParaRPr lang="en-US" sz="2000" i="1">
              <a:latin typeface="Arial" charset="0"/>
            </a:endParaRPr>
          </a:p>
        </p:txBody>
      </p:sp>
      <p:pic>
        <p:nvPicPr>
          <p:cNvPr id="23564" name="Picture 1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1825" y="2501900"/>
            <a:ext cx="21907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16864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Multi-force members</a:t>
            </a:r>
            <a:endParaRPr lang="en-US" b="1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0C53E-DA1E-46D5-871E-E8C68DAB21D3}" type="datetime4">
              <a:rPr lang="en-US" smtClean="0"/>
              <a:pPr/>
              <a:t>March 18, 2016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4050B-6237-4A51-8D91-3999973097DF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987552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A multi-force member has forces (and/or couple moments) applied at more than two points on the member.</a:t>
            </a:r>
          </a:p>
          <a:p>
            <a:endParaRPr lang="en-US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590800"/>
            <a:ext cx="5511935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24419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Dikdörtgen"/>
          <p:cNvSpPr/>
          <p:nvPr/>
        </p:nvSpPr>
        <p:spPr>
          <a:xfrm>
            <a:off x="2143125" y="2500313"/>
            <a:ext cx="142875" cy="39290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/>
          </a:p>
        </p:txBody>
      </p:sp>
      <p:pic>
        <p:nvPicPr>
          <p:cNvPr id="14339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8" y="77788"/>
            <a:ext cx="9037637" cy="3922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7 Dikdörtgen"/>
          <p:cNvSpPr/>
          <p:nvPr/>
        </p:nvSpPr>
        <p:spPr>
          <a:xfrm>
            <a:off x="2949575" y="77788"/>
            <a:ext cx="785813" cy="4222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/>
          </a:p>
        </p:txBody>
      </p:sp>
      <p:pic>
        <p:nvPicPr>
          <p:cNvPr id="1434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" y="4071938"/>
            <a:ext cx="9020175" cy="256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Dikdörtgen"/>
          <p:cNvSpPr/>
          <p:nvPr/>
        </p:nvSpPr>
        <p:spPr>
          <a:xfrm>
            <a:off x="4643438" y="4429125"/>
            <a:ext cx="4427537" cy="26193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tr-TR" sz="1100" dirty="0">
                <a:solidFill>
                  <a:schemeClr val="accent1">
                    <a:lumMod val="75000"/>
                  </a:schemeClr>
                </a:solidFill>
                <a:ea typeface="+mn-ea"/>
              </a:rPr>
              <a:t>(i.e. nonrigid &amp; collapsible</a:t>
            </a:r>
            <a:r>
              <a:rPr lang="en-US" sz="1100" dirty="0">
                <a:solidFill>
                  <a:schemeClr val="accent1">
                    <a:lumMod val="75000"/>
                  </a:schemeClr>
                </a:solidFill>
                <a:ea typeface="+mn-ea"/>
              </a:rPr>
              <a:t> by itself when removed from its supports</a:t>
            </a:r>
            <a:r>
              <a:rPr lang="tr-TR" sz="1100" dirty="0">
                <a:solidFill>
                  <a:schemeClr val="accent1">
                    <a:lumMod val="75000"/>
                  </a:schemeClr>
                </a:solidFill>
                <a:ea typeface="+mn-ea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5646418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88" y="1901825"/>
            <a:ext cx="8501062" cy="284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38" y="4733925"/>
            <a:ext cx="68643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5284788"/>
            <a:ext cx="6858000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8" y="0"/>
            <a:ext cx="48196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38" y="0"/>
            <a:ext cx="238125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075" y="520700"/>
            <a:ext cx="1857375" cy="138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Picture 1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063" y="38100"/>
            <a:ext cx="2143125" cy="180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16 Dikdörtgen"/>
          <p:cNvSpPr/>
          <p:nvPr/>
        </p:nvSpPr>
        <p:spPr>
          <a:xfrm>
            <a:off x="214313" y="466725"/>
            <a:ext cx="285750" cy="1428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/>
          </a:p>
        </p:txBody>
      </p:sp>
      <p:sp>
        <p:nvSpPr>
          <p:cNvPr id="15370" name="Text Box 11"/>
          <p:cNvSpPr txBox="1">
            <a:spLocks noChangeArrowheads="1"/>
          </p:cNvSpPr>
          <p:nvPr/>
        </p:nvSpPr>
        <p:spPr bwMode="auto">
          <a:xfrm flipH="1">
            <a:off x="615950" y="457200"/>
            <a:ext cx="288925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800">
                <a:latin typeface="Arial" charset="0"/>
              </a:rPr>
              <a:t>B</a:t>
            </a:r>
          </a:p>
        </p:txBody>
      </p:sp>
      <p:sp>
        <p:nvSpPr>
          <p:cNvPr id="15371" name="Text Box 13"/>
          <p:cNvSpPr txBox="1">
            <a:spLocks noChangeArrowheads="1"/>
          </p:cNvSpPr>
          <p:nvPr/>
        </p:nvSpPr>
        <p:spPr bwMode="auto">
          <a:xfrm flipH="1">
            <a:off x="1192213" y="955675"/>
            <a:ext cx="288925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800">
                <a:latin typeface="Arial" charset="0"/>
              </a:rPr>
              <a:t>D</a:t>
            </a:r>
          </a:p>
        </p:txBody>
      </p:sp>
      <p:sp>
        <p:nvSpPr>
          <p:cNvPr id="15372" name="Text Box 14"/>
          <p:cNvSpPr txBox="1">
            <a:spLocks noChangeArrowheads="1"/>
          </p:cNvSpPr>
          <p:nvPr/>
        </p:nvSpPr>
        <p:spPr bwMode="auto">
          <a:xfrm flipH="1">
            <a:off x="836613" y="1216025"/>
            <a:ext cx="288925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800">
                <a:latin typeface="Arial" charset="0"/>
              </a:rPr>
              <a:t>E</a:t>
            </a:r>
          </a:p>
        </p:txBody>
      </p:sp>
      <p:sp>
        <p:nvSpPr>
          <p:cNvPr id="15373" name="Text Box 15"/>
          <p:cNvSpPr txBox="1">
            <a:spLocks noChangeArrowheads="1"/>
          </p:cNvSpPr>
          <p:nvPr/>
        </p:nvSpPr>
        <p:spPr bwMode="auto">
          <a:xfrm flipH="1">
            <a:off x="639763" y="962025"/>
            <a:ext cx="288925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800">
                <a:latin typeface="Arial" charset="0"/>
              </a:rPr>
              <a:t>F</a:t>
            </a:r>
          </a:p>
        </p:txBody>
      </p:sp>
      <p:pic>
        <p:nvPicPr>
          <p:cNvPr id="15374" name="Picture 1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783138"/>
            <a:ext cx="177800" cy="18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5" name="Text Box 17"/>
          <p:cNvSpPr txBox="1">
            <a:spLocks noChangeArrowheads="1"/>
          </p:cNvSpPr>
          <p:nvPr/>
        </p:nvSpPr>
        <p:spPr bwMode="auto">
          <a:xfrm>
            <a:off x="1258888" y="4221163"/>
            <a:ext cx="100806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latin typeface="Arial" charset="0"/>
              </a:rPr>
              <a:t>(F=E=200 N)</a:t>
            </a:r>
          </a:p>
        </p:txBody>
      </p:sp>
      <p:sp>
        <p:nvSpPr>
          <p:cNvPr id="15376" name="Text Box 18"/>
          <p:cNvSpPr txBox="1">
            <a:spLocks noChangeArrowheads="1"/>
          </p:cNvSpPr>
          <p:nvPr/>
        </p:nvSpPr>
        <p:spPr bwMode="auto">
          <a:xfrm>
            <a:off x="2195513" y="765175"/>
            <a:ext cx="2808287" cy="630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l-GR" sz="1400">
                <a:latin typeface="Arial" charset="0"/>
              </a:rPr>
              <a:t>Σ</a:t>
            </a:r>
            <a:r>
              <a:rPr lang="tr-TR" sz="1400">
                <a:latin typeface="Arial" charset="0"/>
              </a:rPr>
              <a:t>F</a:t>
            </a:r>
            <a:r>
              <a:rPr lang="tr-TR" sz="1400" baseline="-25000">
                <a:latin typeface="Arial" charset="0"/>
              </a:rPr>
              <a:t>x</a:t>
            </a:r>
            <a:r>
              <a:rPr lang="tr-TR" sz="1400">
                <a:latin typeface="Arial" charset="0"/>
              </a:rPr>
              <a:t>=0: A</a:t>
            </a:r>
            <a:r>
              <a:rPr lang="tr-TR" sz="1400" baseline="-25000">
                <a:latin typeface="Arial" charset="0"/>
              </a:rPr>
              <a:t>x</a:t>
            </a:r>
            <a:r>
              <a:rPr lang="tr-TR" sz="1400">
                <a:latin typeface="Arial" charset="0"/>
              </a:rPr>
              <a:t>-C</a:t>
            </a:r>
            <a:r>
              <a:rPr lang="tr-TR" sz="1400" baseline="-25000">
                <a:latin typeface="Arial" charset="0"/>
              </a:rPr>
              <a:t>x</a:t>
            </a:r>
            <a:r>
              <a:rPr lang="tr-TR" sz="1400">
                <a:latin typeface="Arial" charset="0"/>
              </a:rPr>
              <a:t>+120+200(3/5)=0</a:t>
            </a:r>
          </a:p>
          <a:p>
            <a:pPr>
              <a:spcBef>
                <a:spcPct val="50000"/>
              </a:spcBef>
            </a:pPr>
            <a:r>
              <a:rPr lang="tr-TR" sz="1400">
                <a:latin typeface="Arial" charset="0"/>
              </a:rPr>
              <a:t>            A</a:t>
            </a:r>
            <a:r>
              <a:rPr lang="tr-TR" sz="1400" baseline="-25000">
                <a:latin typeface="Arial" charset="0"/>
              </a:rPr>
              <a:t>x</a:t>
            </a:r>
            <a:r>
              <a:rPr lang="tr-TR" sz="1400">
                <a:latin typeface="Arial" charset="0"/>
              </a:rPr>
              <a:t>-C</a:t>
            </a:r>
            <a:r>
              <a:rPr lang="tr-TR" sz="1400" baseline="-25000">
                <a:latin typeface="Arial" charset="0"/>
              </a:rPr>
              <a:t>x</a:t>
            </a:r>
            <a:r>
              <a:rPr lang="tr-TR" sz="1400">
                <a:latin typeface="Arial" charset="0"/>
              </a:rPr>
              <a:t>= -240 N</a:t>
            </a:r>
            <a:endParaRPr lang="el-GR" sz="14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12839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Frames and Machines</a:t>
            </a:r>
            <a:endParaRPr lang="en-US" b="1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0C53E-DA1E-46D5-871E-E8C68DAB21D3}" type="datetime4">
              <a:rPr lang="en-US" smtClean="0"/>
              <a:pPr/>
              <a:t>March 18, 2016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4050B-6237-4A51-8D91-3999973097DF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en-US" dirty="0" smtClean="0">
                <a:solidFill>
                  <a:srgbClr val="C00000"/>
                </a:solidFill>
              </a:rPr>
              <a:t>Frame or Machine: </a:t>
            </a:r>
            <a:r>
              <a:rPr lang="en-US" dirty="0" smtClean="0">
                <a:solidFill>
                  <a:srgbClr val="002060"/>
                </a:solidFill>
              </a:rPr>
              <a:t>A structure is called a frame or machine if at least one of its individual members is a multi-force member. </a:t>
            </a:r>
          </a:p>
          <a:p>
            <a:pPr algn="just"/>
            <a:r>
              <a:rPr lang="en-US" dirty="0" smtClean="0">
                <a:solidFill>
                  <a:srgbClr val="C00000"/>
                </a:solidFill>
              </a:rPr>
              <a:t>Difference between Frame and Machine: </a:t>
            </a:r>
            <a:r>
              <a:rPr lang="en-US" dirty="0" smtClean="0">
                <a:solidFill>
                  <a:srgbClr val="002060"/>
                </a:solidFill>
              </a:rPr>
              <a:t>Frames are structures which are designed to support applied loads  and are usually fixed in position. </a:t>
            </a:r>
            <a:r>
              <a:rPr lang="en-US" dirty="0" smtClean="0"/>
              <a:t>Machines are structures which contain moving parts and are designed to transmit forces or couples from input values to output values.</a:t>
            </a:r>
          </a:p>
          <a:p>
            <a:r>
              <a:rPr lang="en-US" i="1" dirty="0" smtClean="0"/>
              <a:t>In this course we will study only pin-connected frames.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9740883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Frames and Machines (contd.)</a:t>
            </a:r>
            <a:endParaRPr lang="en-US" b="1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52B96-32B1-418B-AFE6-E220A02ED922}" type="datetime4">
              <a:rPr lang="en-US" smtClean="0"/>
              <a:pPr/>
              <a:t>March 18, 2016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4050B-6237-4A51-8D91-3999973097DF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49766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905000"/>
            <a:ext cx="3810000" cy="34861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TextBox 7"/>
          <p:cNvSpPr txBox="1"/>
          <p:nvPr/>
        </p:nvSpPr>
        <p:spPr>
          <a:xfrm>
            <a:off x="685800" y="5562600"/>
            <a:ext cx="312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This large crane is a typical example of a frame.</a:t>
            </a:r>
            <a:endParaRPr lang="en-US" dirty="0"/>
          </a:p>
        </p:txBody>
      </p:sp>
      <p:pic>
        <p:nvPicPr>
          <p:cNvPr id="497668" name="Picture 4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029200" y="2362200"/>
            <a:ext cx="3099757" cy="2286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TextBox 9"/>
          <p:cNvSpPr txBox="1"/>
          <p:nvPr/>
        </p:nvSpPr>
        <p:spPr>
          <a:xfrm>
            <a:off x="5105400" y="4800600"/>
            <a:ext cx="3124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These pliers act as simple machines. Here the applied force on the handle creates a much larger force at the jaws.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76572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How to solve frame problems</a:t>
            </a:r>
            <a:endParaRPr lang="en-US" b="1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0C53E-DA1E-46D5-871E-E8C68DAB21D3}" type="datetime4">
              <a:rPr lang="en-US" smtClean="0"/>
              <a:pPr/>
              <a:t>March 18, 2016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4050B-6237-4A51-8D91-3999973097DF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en-US" sz="2800" dirty="0" smtClean="0">
                <a:solidFill>
                  <a:srgbClr val="002060"/>
                </a:solidFill>
              </a:rPr>
              <a:t>The forces acting on each member of a frame are found by isolating its each member with a free-body diagram and applying the equations of equilibrium.</a:t>
            </a:r>
          </a:p>
          <a:p>
            <a:pPr algn="just"/>
            <a:endParaRPr lang="en-US" dirty="0" smtClean="0">
              <a:solidFill>
                <a:srgbClr val="002060"/>
              </a:solidFill>
            </a:endParaRPr>
          </a:p>
          <a:p>
            <a:pPr algn="just"/>
            <a:r>
              <a:rPr lang="en-US" i="1" dirty="0" smtClean="0"/>
              <a:t>Free body diagram of a member is drawn by drawing its outlined shape and showing all the forces and/or couple moments that act on it.</a:t>
            </a:r>
          </a:p>
          <a:p>
            <a:pPr algn="just"/>
            <a:endParaRPr lang="en-US" dirty="0" smtClean="0">
              <a:solidFill>
                <a:srgbClr val="002060"/>
              </a:solidFill>
            </a:endParaRPr>
          </a:p>
          <a:p>
            <a:pPr algn="just"/>
            <a:r>
              <a:rPr lang="en-US" sz="2800" dirty="0" smtClean="0">
                <a:solidFill>
                  <a:srgbClr val="800000"/>
                </a:solidFill>
              </a:rPr>
              <a:t>The principle of action and reaction must be carefully observed when we represent the forces of interaction on the separate free-body diagrams.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60703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2 Slayt Numarası Yer Tutucusu"/>
          <p:cNvSpPr txBox="1">
            <a:spLocks noGrp="1"/>
          </p:cNvSpPr>
          <p:nvPr/>
        </p:nvSpPr>
        <p:spPr bwMode="auto">
          <a:xfrm>
            <a:off x="7951788" y="6589713"/>
            <a:ext cx="914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altLang="en-US" sz="1200" b="1">
                <a:solidFill>
                  <a:srgbClr val="FF9933"/>
                </a:solidFill>
                <a:latin typeface="Arial" charset="0"/>
              </a:rPr>
              <a:t>6 - </a:t>
            </a:r>
            <a:fld id="{6773FDE1-2ABB-481C-B5D5-5AC0393E8999}" type="slidenum">
              <a:rPr lang="x-none" altLang="en-US" sz="1200" b="1">
                <a:solidFill>
                  <a:srgbClr val="FF9933"/>
                </a:solidFill>
                <a:latin typeface="Arial" charset="0"/>
                <a:cs typeface="Arial" charset="0"/>
              </a:rPr>
              <a:pPr algn="r"/>
              <a:t>7</a:t>
            </a:fld>
            <a:endParaRPr lang="en-US" altLang="en-US" sz="1200" b="1">
              <a:solidFill>
                <a:srgbClr val="FF9933"/>
              </a:solidFill>
              <a:latin typeface="Arial" charset="0"/>
            </a:endParaRPr>
          </a:p>
        </p:txBody>
      </p:sp>
      <p:sp>
        <p:nvSpPr>
          <p:cNvPr id="3584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5138" y="-19228"/>
            <a:ext cx="8229600" cy="933628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Analysis of Frames</a:t>
            </a:r>
          </a:p>
        </p:txBody>
      </p:sp>
      <p:grpSp>
        <p:nvGrpSpPr>
          <p:cNvPr id="35844" name="Group 22"/>
          <p:cNvGrpSpPr>
            <a:grpSpLocks/>
          </p:cNvGrpSpPr>
          <p:nvPr/>
        </p:nvGrpSpPr>
        <p:grpSpPr bwMode="auto">
          <a:xfrm>
            <a:off x="525463" y="962025"/>
            <a:ext cx="8618537" cy="1693863"/>
            <a:chOff x="331" y="606"/>
            <a:chExt cx="5429" cy="1067"/>
          </a:xfrm>
        </p:grpSpPr>
        <p:pic>
          <p:nvPicPr>
            <p:cNvPr id="35859" name="Picture 6" descr="C:\DOCUME~1\WALTOL~1\LOCALS~1\Temp\\msotw9_temp0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" y="619"/>
              <a:ext cx="1128" cy="10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860" name="Text Box 9"/>
            <p:cNvSpPr txBox="1">
              <a:spLocks noChangeArrowheads="1"/>
            </p:cNvSpPr>
            <p:nvPr/>
          </p:nvSpPr>
          <p:spPr bwMode="auto">
            <a:xfrm>
              <a:off x="1706" y="606"/>
              <a:ext cx="4054" cy="7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227013" indent="-227013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Char char="•"/>
              </a:pPr>
              <a:r>
                <a:rPr lang="en-US" altLang="en-US" sz="1900" b="1" i="1"/>
                <a:t>Frames</a:t>
              </a:r>
              <a:r>
                <a:rPr lang="en-US" altLang="en-US" sz="1900" i="1"/>
                <a:t> </a:t>
              </a:r>
              <a:r>
                <a:rPr lang="en-US" altLang="en-US" sz="1900"/>
                <a:t>and </a:t>
              </a:r>
              <a:r>
                <a:rPr lang="en-US" altLang="en-US" sz="1900" b="1" i="1"/>
                <a:t>machines</a:t>
              </a:r>
              <a:r>
                <a:rPr lang="en-US" altLang="en-US" sz="1900"/>
                <a:t> are structures with at least one </a:t>
              </a:r>
              <a:r>
                <a:rPr lang="en-US" altLang="en-US" sz="1900" i="1"/>
                <a:t>multiforce</a:t>
              </a:r>
              <a:r>
                <a:rPr lang="en-US" altLang="en-US" sz="1900"/>
                <a:t> member.  Frames are designed to support loads and are usually stationary (i.e. not moving).  Machines contain moving parts and are designed to transmit and modify forces.</a:t>
              </a:r>
            </a:p>
          </p:txBody>
        </p:sp>
      </p:grpSp>
      <p:grpSp>
        <p:nvGrpSpPr>
          <p:cNvPr id="6" name="Group 23"/>
          <p:cNvGrpSpPr>
            <a:grpSpLocks/>
          </p:cNvGrpSpPr>
          <p:nvPr/>
        </p:nvGrpSpPr>
        <p:grpSpPr bwMode="auto">
          <a:xfrm>
            <a:off x="939800" y="2360613"/>
            <a:ext cx="8204200" cy="2216150"/>
            <a:chOff x="592" y="1487"/>
            <a:chExt cx="5168" cy="1396"/>
          </a:xfrm>
        </p:grpSpPr>
        <p:pic>
          <p:nvPicPr>
            <p:cNvPr id="35857" name="Picture 7" descr="C:\DOCUME~1\WALTOL~1\LOCALS~1\Temp\\msotw9_temp0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2" y="1779"/>
              <a:ext cx="771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858" name="Text Box 11"/>
            <p:cNvSpPr txBox="1">
              <a:spLocks noChangeArrowheads="1"/>
            </p:cNvSpPr>
            <p:nvPr/>
          </p:nvSpPr>
          <p:spPr bwMode="auto">
            <a:xfrm>
              <a:off x="1706" y="1487"/>
              <a:ext cx="4054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227013" indent="-227013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Char char="•"/>
              </a:pPr>
              <a:r>
                <a:rPr lang="en-US" altLang="en-US"/>
                <a:t>A free body diagram of the complete frame is used to determine the external forces acting on the frame.</a:t>
              </a:r>
            </a:p>
          </p:txBody>
        </p:sp>
      </p:grpSp>
      <p:grpSp>
        <p:nvGrpSpPr>
          <p:cNvPr id="7" name="Group 24"/>
          <p:cNvGrpSpPr>
            <a:grpSpLocks/>
          </p:cNvGrpSpPr>
          <p:nvPr/>
        </p:nvGrpSpPr>
        <p:grpSpPr bwMode="auto">
          <a:xfrm>
            <a:off x="465138" y="3149600"/>
            <a:ext cx="8632825" cy="3244850"/>
            <a:chOff x="293" y="1984"/>
            <a:chExt cx="5438" cy="2044"/>
          </a:xfrm>
        </p:grpSpPr>
        <p:pic>
          <p:nvPicPr>
            <p:cNvPr id="35855" name="Picture 8" descr="C:\DOCUME~1\WALTOL~1\LOCALS~1\Temp\\msotw9_temp0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" y="2946"/>
              <a:ext cx="1348" cy="10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856" name="Text Box 12"/>
            <p:cNvSpPr txBox="1">
              <a:spLocks noChangeArrowheads="1"/>
            </p:cNvSpPr>
            <p:nvPr/>
          </p:nvSpPr>
          <p:spPr bwMode="auto">
            <a:xfrm>
              <a:off x="1706" y="1984"/>
              <a:ext cx="4025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227013" indent="-227013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Char char="•"/>
              </a:pPr>
              <a:r>
                <a:rPr lang="en-US" altLang="en-US"/>
                <a:t>Internal forces are determined by dismembering the frame and creating free-body diagrams for each component.</a:t>
              </a:r>
            </a:p>
          </p:txBody>
        </p:sp>
      </p:grpSp>
      <p:sp>
        <p:nvSpPr>
          <p:cNvPr id="15373" name="Text Box 13"/>
          <p:cNvSpPr txBox="1">
            <a:spLocks noChangeArrowheads="1"/>
          </p:cNvSpPr>
          <p:nvPr/>
        </p:nvSpPr>
        <p:spPr bwMode="auto">
          <a:xfrm>
            <a:off x="2708275" y="5822950"/>
            <a:ext cx="63785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7013" indent="-227013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/>
              <a:t>Forces between connected components are equal, have the same line of action and opposite sense.</a:t>
            </a:r>
          </a:p>
        </p:txBody>
      </p:sp>
      <p:sp>
        <p:nvSpPr>
          <p:cNvPr id="15374" name="Text Box 14"/>
          <p:cNvSpPr txBox="1">
            <a:spLocks noChangeArrowheads="1"/>
          </p:cNvSpPr>
          <p:nvPr/>
        </p:nvSpPr>
        <p:spPr bwMode="auto">
          <a:xfrm>
            <a:off x="2708275" y="3938588"/>
            <a:ext cx="63785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7013" indent="-227013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/>
              <a:t>Forces on two force members have known lines of action but unknown magnitude and sense.</a:t>
            </a:r>
          </a:p>
        </p:txBody>
      </p:sp>
      <p:sp>
        <p:nvSpPr>
          <p:cNvPr id="15375" name="Text Box 15"/>
          <p:cNvSpPr txBox="1">
            <a:spLocks noChangeArrowheads="1"/>
          </p:cNvSpPr>
          <p:nvPr/>
        </p:nvSpPr>
        <p:spPr bwMode="auto">
          <a:xfrm>
            <a:off x="2708275" y="4727575"/>
            <a:ext cx="6281738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7013" indent="-227013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/>
              <a:t>Forces on multiforce members have unknown magnitude and line of action.  They must be represented with two unknown components.</a:t>
            </a:r>
          </a:p>
        </p:txBody>
      </p:sp>
      <p:sp>
        <p:nvSpPr>
          <p:cNvPr id="16" name="7 Dikdörtgen"/>
          <p:cNvSpPr/>
          <p:nvPr/>
        </p:nvSpPr>
        <p:spPr>
          <a:xfrm>
            <a:off x="384175" y="6605588"/>
            <a:ext cx="4356100" cy="2524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tr-TR"/>
          </a:p>
        </p:txBody>
      </p:sp>
      <p:sp>
        <p:nvSpPr>
          <p:cNvPr id="35854" name="Text Box 20"/>
          <p:cNvSpPr txBox="1">
            <a:spLocks noChangeArrowheads="1"/>
          </p:cNvSpPr>
          <p:nvPr/>
        </p:nvSpPr>
        <p:spPr bwMode="auto">
          <a:xfrm>
            <a:off x="1552575" y="6105525"/>
            <a:ext cx="1266825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900"/>
              <a:t>BE: two-force member</a:t>
            </a:r>
          </a:p>
        </p:txBody>
      </p:sp>
    </p:spTree>
    <p:extLst>
      <p:ext uri="{BB962C8B-B14F-4D97-AF65-F5344CB8AC3E}">
        <p14:creationId xmlns:p14="http://schemas.microsoft.com/office/powerpoint/2010/main" val="5664945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http://</a:t>
            </a:r>
            <a:r>
              <a:rPr lang="en-US" dirty="0" err="1"/>
              <a:t>web.mst.edu</a:t>
            </a:r>
            <a:r>
              <a:rPr lang="en-US" dirty="0"/>
              <a:t>/~</a:t>
            </a:r>
            <a:r>
              <a:rPr lang="en-US" dirty="0" err="1"/>
              <a:t>bestmech</a:t>
            </a:r>
            <a:r>
              <a:rPr lang="en-US" dirty="0"/>
              <a:t>/statics/</a:t>
            </a:r>
            <a:r>
              <a:rPr lang="en-US" dirty="0" err="1"/>
              <a:t>sa</a:t>
            </a:r>
            <a:r>
              <a:rPr lang="en-US" dirty="0"/>
              <a:t>/</a:t>
            </a:r>
            <a:r>
              <a:rPr lang="en-US" dirty="0" err="1"/>
              <a:t>sa</a:t>
            </a:r>
            <a:r>
              <a:rPr lang="en-US" dirty="0"/>
              <a:t>/6_4_2_1.htm</a:t>
            </a:r>
          </a:p>
        </p:txBody>
      </p:sp>
    </p:spTree>
    <p:extLst>
      <p:ext uri="{BB962C8B-B14F-4D97-AF65-F5344CB8AC3E}">
        <p14:creationId xmlns:p14="http://schemas.microsoft.com/office/powerpoint/2010/main" val="27392830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Problem-1</a:t>
            </a:r>
            <a:endParaRPr lang="en-US" b="1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52B96-32B1-418B-AFE6-E220A02ED922}" type="datetime4">
              <a:rPr lang="en-US" smtClean="0"/>
              <a:pPr/>
              <a:t>March 18, 2016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4050B-6237-4A51-8D91-3999973097DF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27000" y="1562100"/>
            <a:ext cx="88392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33CC"/>
                </a:solidFill>
              </a:rPr>
              <a:t>A two member frame is supported by </a:t>
            </a:r>
            <a:r>
              <a:rPr lang="en-US" dirty="0" smtClean="0">
                <a:solidFill>
                  <a:srgbClr val="0033CC"/>
                </a:solidFill>
              </a:rPr>
              <a:t>the two </a:t>
            </a:r>
            <a:r>
              <a:rPr lang="en-US" dirty="0">
                <a:solidFill>
                  <a:srgbClr val="0033CC"/>
                </a:solidFill>
              </a:rPr>
              <a:t>pin supports at </a:t>
            </a:r>
            <a:r>
              <a:rPr lang="en-US" i="1" dirty="0">
                <a:solidFill>
                  <a:srgbClr val="0033CC"/>
                </a:solidFill>
              </a:rPr>
              <a:t>A</a:t>
            </a:r>
            <a:r>
              <a:rPr lang="en-US" b="1" dirty="0">
                <a:solidFill>
                  <a:srgbClr val="0033CC"/>
                </a:solidFill>
              </a:rPr>
              <a:t> </a:t>
            </a:r>
            <a:r>
              <a:rPr lang="en-US" dirty="0">
                <a:solidFill>
                  <a:srgbClr val="0033CC"/>
                </a:solidFill>
              </a:rPr>
              <a:t>and </a:t>
            </a:r>
            <a:r>
              <a:rPr lang="en-US" i="1" dirty="0">
                <a:solidFill>
                  <a:srgbClr val="0033CC"/>
                </a:solidFill>
              </a:rPr>
              <a:t>D</a:t>
            </a:r>
            <a:r>
              <a:rPr lang="en-US" dirty="0">
                <a:solidFill>
                  <a:srgbClr val="0033CC"/>
                </a:solidFill>
              </a:rPr>
              <a:t> as </a:t>
            </a:r>
            <a:r>
              <a:rPr lang="en-US" dirty="0" smtClean="0">
                <a:solidFill>
                  <a:srgbClr val="0033CC"/>
                </a:solidFill>
              </a:rPr>
              <a:t>shown. </a:t>
            </a:r>
            <a:r>
              <a:rPr lang="en-US" dirty="0">
                <a:solidFill>
                  <a:srgbClr val="0033CC"/>
                </a:solidFill>
              </a:rPr>
              <a:t>The beam </a:t>
            </a:r>
            <a:r>
              <a:rPr lang="en-US" i="1" dirty="0">
                <a:solidFill>
                  <a:srgbClr val="0033CC"/>
                </a:solidFill>
              </a:rPr>
              <a:t>AB</a:t>
            </a:r>
            <a:r>
              <a:rPr lang="en-US" dirty="0">
                <a:solidFill>
                  <a:srgbClr val="0033CC"/>
                </a:solidFill>
              </a:rPr>
              <a:t> is subjected to a load of 4 kN at its free end. </a:t>
            </a:r>
            <a:r>
              <a:rPr lang="en-US" dirty="0" smtClean="0">
                <a:solidFill>
                  <a:srgbClr val="0033CC"/>
                </a:solidFill>
              </a:rPr>
              <a:t>Draw the free body diagrams of each member and then determine </a:t>
            </a:r>
            <a:endParaRPr lang="en-US" dirty="0">
              <a:solidFill>
                <a:srgbClr val="0033CC"/>
              </a:solidFill>
            </a:endParaRPr>
          </a:p>
          <a:p>
            <a:r>
              <a:rPr lang="en-GB" dirty="0"/>
              <a:t> (</a:t>
            </a:r>
            <a:r>
              <a:rPr lang="en-GB" dirty="0" err="1"/>
              <a:t>i</a:t>
            </a:r>
            <a:r>
              <a:rPr lang="en-GB" dirty="0"/>
              <a:t>) </a:t>
            </a:r>
            <a:r>
              <a:rPr lang="en-GB" dirty="0" smtClean="0"/>
              <a:t>T</a:t>
            </a:r>
            <a:r>
              <a:rPr lang="en-US" dirty="0"/>
              <a:t>he </a:t>
            </a:r>
            <a:r>
              <a:rPr lang="en-US" dirty="0" smtClean="0"/>
              <a:t>components </a:t>
            </a:r>
            <a:r>
              <a:rPr lang="en-US" dirty="0"/>
              <a:t>of </a:t>
            </a:r>
            <a:r>
              <a:rPr lang="en-US" dirty="0" smtClean="0"/>
              <a:t>the reactions </a:t>
            </a:r>
            <a:r>
              <a:rPr lang="en-US" dirty="0"/>
              <a:t>at the pin supports </a:t>
            </a:r>
            <a:r>
              <a:rPr lang="en-US" i="1" dirty="0"/>
              <a:t>A</a:t>
            </a:r>
            <a:r>
              <a:rPr lang="en-US" dirty="0"/>
              <a:t> and </a:t>
            </a:r>
            <a:r>
              <a:rPr lang="en-US" i="1" dirty="0"/>
              <a:t>D</a:t>
            </a:r>
            <a:endParaRPr lang="en-US" dirty="0"/>
          </a:p>
          <a:p>
            <a:r>
              <a:rPr lang="en-GB" dirty="0"/>
              <a:t>(ii) </a:t>
            </a:r>
            <a:r>
              <a:rPr lang="en-GB" dirty="0" smtClean="0"/>
              <a:t>The </a:t>
            </a:r>
            <a:r>
              <a:rPr lang="en-US" dirty="0"/>
              <a:t>force on the beam at </a:t>
            </a:r>
            <a:r>
              <a:rPr lang="en-US" i="1" dirty="0"/>
              <a:t>C</a:t>
            </a:r>
            <a:r>
              <a:rPr lang="en-GB" dirty="0"/>
              <a:t>.</a:t>
            </a:r>
            <a:endParaRPr lang="en-US" dirty="0"/>
          </a:p>
        </p:txBody>
      </p:sp>
      <p:pic>
        <p:nvPicPr>
          <p:cNvPr id="463881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67000" y="3048000"/>
            <a:ext cx="416484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85990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939</Words>
  <Application>Microsoft Macintosh PowerPoint</Application>
  <PresentationFormat>On-screen Show (4:3)</PresentationFormat>
  <Paragraphs>127</Paragraphs>
  <Slides>31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3" baseType="lpstr">
      <vt:lpstr>Office Theme</vt:lpstr>
      <vt:lpstr>Equation</vt:lpstr>
      <vt:lpstr>Analysis of Frames</vt:lpstr>
      <vt:lpstr>Two force members</vt:lpstr>
      <vt:lpstr>Multi-force members</vt:lpstr>
      <vt:lpstr>Frames and Machines</vt:lpstr>
      <vt:lpstr>Frames and Machines (contd.)</vt:lpstr>
      <vt:lpstr>How to solve frame problems</vt:lpstr>
      <vt:lpstr>Analysis of Frames</vt:lpstr>
      <vt:lpstr>PowerPoint Presentation</vt:lpstr>
      <vt:lpstr>Problem-1</vt:lpstr>
      <vt:lpstr>Solution (Free Body Diagrams)</vt:lpstr>
      <vt:lpstr>PowerPoint Presentation</vt:lpstr>
      <vt:lpstr>PowerPoint Presentation</vt:lpstr>
      <vt:lpstr>Problem -2</vt:lpstr>
      <vt:lpstr>Solution (a): Free body diagrams</vt:lpstr>
      <vt:lpstr>  Solution (b): Forces at the pin B</vt:lpstr>
      <vt:lpstr>Solution (c): Reactions at the pin supports C and D </vt:lpstr>
      <vt:lpstr>Problem-3</vt:lpstr>
      <vt:lpstr>Solution</vt:lpstr>
      <vt:lpstr>Solution (contd.)</vt:lpstr>
      <vt:lpstr>Example 8: Analysis of Frames </vt:lpstr>
      <vt:lpstr>Example 8 (continued):</vt:lpstr>
      <vt:lpstr>Example 9: Analysis of Frames </vt:lpstr>
      <vt:lpstr>Example 9 (continued):</vt:lpstr>
      <vt:lpstr>Example 10: Analysis of Frames </vt:lpstr>
      <vt:lpstr>Example 10 (continued):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King Saud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Analysis of Frames</dc:title>
  <dc:creator>User</dc:creator>
  <cp:lastModifiedBy>Fahad Alrshoudi</cp:lastModifiedBy>
  <cp:revision>6</cp:revision>
  <dcterms:created xsi:type="dcterms:W3CDTF">2016-03-01T12:14:17Z</dcterms:created>
  <dcterms:modified xsi:type="dcterms:W3CDTF">2016-03-18T12:42:15Z</dcterms:modified>
</cp:coreProperties>
</file>