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7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8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6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0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9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0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8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4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7434-81F9-448F-8557-75B1A40CBE8B}" type="datetimeFigureOut">
              <a:rPr lang="en-US" smtClean="0"/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CA59-221D-459B-8361-8DF0C4CFB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5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722104"/>
              </p:ext>
            </p:extLst>
          </p:nvPr>
        </p:nvGraphicFramePr>
        <p:xfrm>
          <a:off x="1153217" y="3962400"/>
          <a:ext cx="6489700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3771720" imgH="1282680" progId="Equation.3">
                  <p:embed/>
                </p:oleObj>
              </mc:Choice>
              <mc:Fallback>
                <p:oleObj name="Equation" r:id="rId3" imgW="377172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217" y="3962400"/>
                        <a:ext cx="6489700" cy="220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361747" y="1511300"/>
            <a:ext cx="3062288" cy="2148840"/>
            <a:chOff x="5943600" y="1447800"/>
            <a:chExt cx="3062288" cy="2148840"/>
          </a:xfrm>
        </p:grpSpPr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7532688" y="3016250"/>
              <a:ext cx="134938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5943600" y="1447800"/>
              <a:ext cx="3062288" cy="2148840"/>
              <a:chOff x="533400" y="3505200"/>
              <a:chExt cx="3062288" cy="2148840"/>
            </a:xfrm>
          </p:grpSpPr>
          <p:sp>
            <p:nvSpPr>
              <p:cNvPr id="10" name="Freeform 44"/>
              <p:cNvSpPr>
                <a:spLocks noEditPoints="1"/>
              </p:cNvSpPr>
              <p:nvPr/>
            </p:nvSpPr>
            <p:spPr bwMode="auto">
              <a:xfrm>
                <a:off x="533400" y="4033203"/>
                <a:ext cx="1155700" cy="9525"/>
              </a:xfrm>
              <a:custGeom>
                <a:avLst/>
                <a:gdLst/>
                <a:ahLst/>
                <a:cxnLst>
                  <a:cxn ang="0">
                    <a:pos x="350" y="0"/>
                  </a:cxn>
                  <a:cxn ang="0">
                    <a:pos x="350" y="100"/>
                  </a:cxn>
                  <a:cxn ang="0">
                    <a:pos x="0" y="50"/>
                  </a:cxn>
                  <a:cxn ang="0">
                    <a:pos x="750" y="0"/>
                  </a:cxn>
                  <a:cxn ang="0">
                    <a:pos x="1100" y="50"/>
                  </a:cxn>
                  <a:cxn ang="0">
                    <a:pos x="750" y="100"/>
                  </a:cxn>
                  <a:cxn ang="0">
                    <a:pos x="750" y="0"/>
                  </a:cxn>
                  <a:cxn ang="0">
                    <a:pos x="1750" y="0"/>
                  </a:cxn>
                  <a:cxn ang="0">
                    <a:pos x="1750" y="100"/>
                  </a:cxn>
                  <a:cxn ang="0">
                    <a:pos x="1400" y="50"/>
                  </a:cxn>
                  <a:cxn ang="0">
                    <a:pos x="2150" y="0"/>
                  </a:cxn>
                  <a:cxn ang="0">
                    <a:pos x="2500" y="50"/>
                  </a:cxn>
                  <a:cxn ang="0">
                    <a:pos x="2150" y="100"/>
                  </a:cxn>
                  <a:cxn ang="0">
                    <a:pos x="2150" y="0"/>
                  </a:cxn>
                  <a:cxn ang="0">
                    <a:pos x="3150" y="0"/>
                  </a:cxn>
                  <a:cxn ang="0">
                    <a:pos x="3150" y="100"/>
                  </a:cxn>
                  <a:cxn ang="0">
                    <a:pos x="2800" y="50"/>
                  </a:cxn>
                  <a:cxn ang="0">
                    <a:pos x="3550" y="0"/>
                  </a:cxn>
                  <a:cxn ang="0">
                    <a:pos x="3900" y="50"/>
                  </a:cxn>
                  <a:cxn ang="0">
                    <a:pos x="3550" y="100"/>
                  </a:cxn>
                  <a:cxn ang="0">
                    <a:pos x="3550" y="0"/>
                  </a:cxn>
                  <a:cxn ang="0">
                    <a:pos x="4550" y="0"/>
                  </a:cxn>
                  <a:cxn ang="0">
                    <a:pos x="4550" y="100"/>
                  </a:cxn>
                  <a:cxn ang="0">
                    <a:pos x="4200" y="50"/>
                  </a:cxn>
                  <a:cxn ang="0">
                    <a:pos x="4950" y="0"/>
                  </a:cxn>
                  <a:cxn ang="0">
                    <a:pos x="5300" y="50"/>
                  </a:cxn>
                  <a:cxn ang="0">
                    <a:pos x="4950" y="100"/>
                  </a:cxn>
                  <a:cxn ang="0">
                    <a:pos x="4950" y="0"/>
                  </a:cxn>
                  <a:cxn ang="0">
                    <a:pos x="5950" y="0"/>
                  </a:cxn>
                  <a:cxn ang="0">
                    <a:pos x="5950" y="100"/>
                  </a:cxn>
                  <a:cxn ang="0">
                    <a:pos x="5600" y="50"/>
                  </a:cxn>
                  <a:cxn ang="0">
                    <a:pos x="6350" y="0"/>
                  </a:cxn>
                  <a:cxn ang="0">
                    <a:pos x="6700" y="50"/>
                  </a:cxn>
                  <a:cxn ang="0">
                    <a:pos x="6350" y="100"/>
                  </a:cxn>
                  <a:cxn ang="0">
                    <a:pos x="6350" y="0"/>
                  </a:cxn>
                  <a:cxn ang="0">
                    <a:pos x="7350" y="0"/>
                  </a:cxn>
                  <a:cxn ang="0">
                    <a:pos x="7350" y="100"/>
                  </a:cxn>
                  <a:cxn ang="0">
                    <a:pos x="7000" y="50"/>
                  </a:cxn>
                  <a:cxn ang="0">
                    <a:pos x="7750" y="0"/>
                  </a:cxn>
                  <a:cxn ang="0">
                    <a:pos x="8100" y="50"/>
                  </a:cxn>
                  <a:cxn ang="0">
                    <a:pos x="7750" y="100"/>
                  </a:cxn>
                  <a:cxn ang="0">
                    <a:pos x="7750" y="0"/>
                  </a:cxn>
                  <a:cxn ang="0">
                    <a:pos x="8750" y="0"/>
                  </a:cxn>
                  <a:cxn ang="0">
                    <a:pos x="8750" y="100"/>
                  </a:cxn>
                  <a:cxn ang="0">
                    <a:pos x="8400" y="50"/>
                  </a:cxn>
                  <a:cxn ang="0">
                    <a:pos x="9150" y="0"/>
                  </a:cxn>
                  <a:cxn ang="0">
                    <a:pos x="9500" y="50"/>
                  </a:cxn>
                  <a:cxn ang="0">
                    <a:pos x="9150" y="100"/>
                  </a:cxn>
                  <a:cxn ang="0">
                    <a:pos x="9150" y="0"/>
                  </a:cxn>
                  <a:cxn ang="0">
                    <a:pos x="10150" y="0"/>
                  </a:cxn>
                  <a:cxn ang="0">
                    <a:pos x="10150" y="100"/>
                  </a:cxn>
                  <a:cxn ang="0">
                    <a:pos x="9800" y="50"/>
                  </a:cxn>
                  <a:cxn ang="0">
                    <a:pos x="10550" y="0"/>
                  </a:cxn>
                  <a:cxn ang="0">
                    <a:pos x="10900" y="50"/>
                  </a:cxn>
                  <a:cxn ang="0">
                    <a:pos x="10550" y="100"/>
                  </a:cxn>
                  <a:cxn ang="0">
                    <a:pos x="10550" y="0"/>
                  </a:cxn>
                  <a:cxn ang="0">
                    <a:pos x="11550" y="0"/>
                  </a:cxn>
                  <a:cxn ang="0">
                    <a:pos x="11550" y="100"/>
                  </a:cxn>
                  <a:cxn ang="0">
                    <a:pos x="11200" y="50"/>
                  </a:cxn>
                  <a:cxn ang="0">
                    <a:pos x="11950" y="0"/>
                  </a:cxn>
                  <a:cxn ang="0">
                    <a:pos x="12100" y="50"/>
                  </a:cxn>
                  <a:cxn ang="0">
                    <a:pos x="11950" y="100"/>
                  </a:cxn>
                  <a:cxn ang="0">
                    <a:pos x="11950" y="0"/>
                  </a:cxn>
                </a:cxnLst>
                <a:rect l="0" t="0" r="r" b="b"/>
                <a:pathLst>
                  <a:path w="12100" h="100">
                    <a:moveTo>
                      <a:pt x="50" y="0"/>
                    </a:moveTo>
                    <a:lnTo>
                      <a:pt x="350" y="0"/>
                    </a:lnTo>
                    <a:cubicBezTo>
                      <a:pt x="378" y="0"/>
                      <a:pt x="400" y="23"/>
                      <a:pt x="400" y="50"/>
                    </a:cubicBezTo>
                    <a:cubicBezTo>
                      <a:pt x="400" y="78"/>
                      <a:pt x="378" y="100"/>
                      <a:pt x="350" y="100"/>
                    </a:cubicBezTo>
                    <a:lnTo>
                      <a:pt x="50" y="100"/>
                    </a:lnTo>
                    <a:cubicBezTo>
                      <a:pt x="23" y="100"/>
                      <a:pt x="0" y="78"/>
                      <a:pt x="0" y="50"/>
                    </a:cubicBezTo>
                    <a:cubicBezTo>
                      <a:pt x="0" y="23"/>
                      <a:pt x="23" y="0"/>
                      <a:pt x="50" y="0"/>
                    </a:cubicBezTo>
                    <a:close/>
                    <a:moveTo>
                      <a:pt x="750" y="0"/>
                    </a:moveTo>
                    <a:lnTo>
                      <a:pt x="1050" y="0"/>
                    </a:lnTo>
                    <a:cubicBezTo>
                      <a:pt x="1078" y="0"/>
                      <a:pt x="1100" y="23"/>
                      <a:pt x="1100" y="50"/>
                    </a:cubicBezTo>
                    <a:cubicBezTo>
                      <a:pt x="1100" y="78"/>
                      <a:pt x="1078" y="100"/>
                      <a:pt x="1050" y="100"/>
                    </a:cubicBezTo>
                    <a:lnTo>
                      <a:pt x="750" y="100"/>
                    </a:lnTo>
                    <a:cubicBezTo>
                      <a:pt x="723" y="100"/>
                      <a:pt x="700" y="78"/>
                      <a:pt x="700" y="50"/>
                    </a:cubicBezTo>
                    <a:cubicBezTo>
                      <a:pt x="700" y="23"/>
                      <a:pt x="723" y="0"/>
                      <a:pt x="750" y="0"/>
                    </a:cubicBezTo>
                    <a:close/>
                    <a:moveTo>
                      <a:pt x="1450" y="0"/>
                    </a:moveTo>
                    <a:lnTo>
                      <a:pt x="1750" y="0"/>
                    </a:lnTo>
                    <a:cubicBezTo>
                      <a:pt x="1778" y="0"/>
                      <a:pt x="1800" y="23"/>
                      <a:pt x="1800" y="50"/>
                    </a:cubicBezTo>
                    <a:cubicBezTo>
                      <a:pt x="1800" y="78"/>
                      <a:pt x="1778" y="100"/>
                      <a:pt x="1750" y="100"/>
                    </a:cubicBezTo>
                    <a:lnTo>
                      <a:pt x="1450" y="100"/>
                    </a:lnTo>
                    <a:cubicBezTo>
                      <a:pt x="1423" y="100"/>
                      <a:pt x="1400" y="78"/>
                      <a:pt x="1400" y="50"/>
                    </a:cubicBezTo>
                    <a:cubicBezTo>
                      <a:pt x="1400" y="23"/>
                      <a:pt x="1423" y="0"/>
                      <a:pt x="1450" y="0"/>
                    </a:cubicBezTo>
                    <a:close/>
                    <a:moveTo>
                      <a:pt x="2150" y="0"/>
                    </a:moveTo>
                    <a:lnTo>
                      <a:pt x="2450" y="0"/>
                    </a:lnTo>
                    <a:cubicBezTo>
                      <a:pt x="2478" y="0"/>
                      <a:pt x="2500" y="23"/>
                      <a:pt x="2500" y="50"/>
                    </a:cubicBezTo>
                    <a:cubicBezTo>
                      <a:pt x="2500" y="78"/>
                      <a:pt x="2478" y="100"/>
                      <a:pt x="2450" y="100"/>
                    </a:cubicBezTo>
                    <a:lnTo>
                      <a:pt x="2150" y="100"/>
                    </a:lnTo>
                    <a:cubicBezTo>
                      <a:pt x="2123" y="100"/>
                      <a:pt x="2100" y="78"/>
                      <a:pt x="2100" y="50"/>
                    </a:cubicBezTo>
                    <a:cubicBezTo>
                      <a:pt x="2100" y="23"/>
                      <a:pt x="2123" y="0"/>
                      <a:pt x="2150" y="0"/>
                    </a:cubicBezTo>
                    <a:close/>
                    <a:moveTo>
                      <a:pt x="2850" y="0"/>
                    </a:moveTo>
                    <a:lnTo>
                      <a:pt x="3150" y="0"/>
                    </a:lnTo>
                    <a:cubicBezTo>
                      <a:pt x="3178" y="0"/>
                      <a:pt x="3200" y="23"/>
                      <a:pt x="3200" y="50"/>
                    </a:cubicBezTo>
                    <a:cubicBezTo>
                      <a:pt x="3200" y="78"/>
                      <a:pt x="3178" y="100"/>
                      <a:pt x="3150" y="100"/>
                    </a:cubicBezTo>
                    <a:lnTo>
                      <a:pt x="2850" y="100"/>
                    </a:lnTo>
                    <a:cubicBezTo>
                      <a:pt x="2823" y="100"/>
                      <a:pt x="2800" y="78"/>
                      <a:pt x="2800" y="50"/>
                    </a:cubicBezTo>
                    <a:cubicBezTo>
                      <a:pt x="2800" y="23"/>
                      <a:pt x="2823" y="0"/>
                      <a:pt x="2850" y="0"/>
                    </a:cubicBezTo>
                    <a:close/>
                    <a:moveTo>
                      <a:pt x="3550" y="0"/>
                    </a:moveTo>
                    <a:lnTo>
                      <a:pt x="3850" y="0"/>
                    </a:lnTo>
                    <a:cubicBezTo>
                      <a:pt x="3878" y="0"/>
                      <a:pt x="3900" y="23"/>
                      <a:pt x="3900" y="50"/>
                    </a:cubicBezTo>
                    <a:cubicBezTo>
                      <a:pt x="3900" y="78"/>
                      <a:pt x="3878" y="100"/>
                      <a:pt x="3850" y="100"/>
                    </a:cubicBezTo>
                    <a:lnTo>
                      <a:pt x="3550" y="100"/>
                    </a:lnTo>
                    <a:cubicBezTo>
                      <a:pt x="3523" y="100"/>
                      <a:pt x="3500" y="78"/>
                      <a:pt x="3500" y="50"/>
                    </a:cubicBezTo>
                    <a:cubicBezTo>
                      <a:pt x="3500" y="23"/>
                      <a:pt x="3523" y="0"/>
                      <a:pt x="3550" y="0"/>
                    </a:cubicBezTo>
                    <a:close/>
                    <a:moveTo>
                      <a:pt x="4250" y="0"/>
                    </a:moveTo>
                    <a:lnTo>
                      <a:pt x="4550" y="0"/>
                    </a:lnTo>
                    <a:cubicBezTo>
                      <a:pt x="4578" y="0"/>
                      <a:pt x="4600" y="23"/>
                      <a:pt x="4600" y="50"/>
                    </a:cubicBezTo>
                    <a:cubicBezTo>
                      <a:pt x="4600" y="78"/>
                      <a:pt x="4578" y="100"/>
                      <a:pt x="4550" y="100"/>
                    </a:cubicBezTo>
                    <a:lnTo>
                      <a:pt x="4250" y="100"/>
                    </a:lnTo>
                    <a:cubicBezTo>
                      <a:pt x="4223" y="100"/>
                      <a:pt x="4200" y="78"/>
                      <a:pt x="4200" y="50"/>
                    </a:cubicBezTo>
                    <a:cubicBezTo>
                      <a:pt x="4200" y="23"/>
                      <a:pt x="4223" y="0"/>
                      <a:pt x="4250" y="0"/>
                    </a:cubicBezTo>
                    <a:close/>
                    <a:moveTo>
                      <a:pt x="4950" y="0"/>
                    </a:moveTo>
                    <a:lnTo>
                      <a:pt x="5250" y="0"/>
                    </a:lnTo>
                    <a:cubicBezTo>
                      <a:pt x="5278" y="0"/>
                      <a:pt x="5300" y="23"/>
                      <a:pt x="5300" y="50"/>
                    </a:cubicBezTo>
                    <a:cubicBezTo>
                      <a:pt x="5300" y="78"/>
                      <a:pt x="5278" y="100"/>
                      <a:pt x="5250" y="100"/>
                    </a:cubicBezTo>
                    <a:lnTo>
                      <a:pt x="4950" y="100"/>
                    </a:lnTo>
                    <a:cubicBezTo>
                      <a:pt x="4923" y="100"/>
                      <a:pt x="4900" y="78"/>
                      <a:pt x="4900" y="50"/>
                    </a:cubicBezTo>
                    <a:cubicBezTo>
                      <a:pt x="4900" y="23"/>
                      <a:pt x="4923" y="0"/>
                      <a:pt x="4950" y="0"/>
                    </a:cubicBezTo>
                    <a:close/>
                    <a:moveTo>
                      <a:pt x="5650" y="0"/>
                    </a:moveTo>
                    <a:lnTo>
                      <a:pt x="5950" y="0"/>
                    </a:lnTo>
                    <a:cubicBezTo>
                      <a:pt x="5978" y="0"/>
                      <a:pt x="6000" y="23"/>
                      <a:pt x="6000" y="50"/>
                    </a:cubicBezTo>
                    <a:cubicBezTo>
                      <a:pt x="6000" y="78"/>
                      <a:pt x="5978" y="100"/>
                      <a:pt x="5950" y="100"/>
                    </a:cubicBezTo>
                    <a:lnTo>
                      <a:pt x="5650" y="100"/>
                    </a:lnTo>
                    <a:cubicBezTo>
                      <a:pt x="5623" y="100"/>
                      <a:pt x="5600" y="78"/>
                      <a:pt x="5600" y="50"/>
                    </a:cubicBezTo>
                    <a:cubicBezTo>
                      <a:pt x="5600" y="23"/>
                      <a:pt x="5623" y="0"/>
                      <a:pt x="5650" y="0"/>
                    </a:cubicBezTo>
                    <a:close/>
                    <a:moveTo>
                      <a:pt x="6350" y="0"/>
                    </a:moveTo>
                    <a:lnTo>
                      <a:pt x="6650" y="0"/>
                    </a:lnTo>
                    <a:cubicBezTo>
                      <a:pt x="6678" y="0"/>
                      <a:pt x="6700" y="23"/>
                      <a:pt x="6700" y="50"/>
                    </a:cubicBezTo>
                    <a:cubicBezTo>
                      <a:pt x="6700" y="78"/>
                      <a:pt x="6678" y="100"/>
                      <a:pt x="6650" y="100"/>
                    </a:cubicBezTo>
                    <a:lnTo>
                      <a:pt x="6350" y="100"/>
                    </a:lnTo>
                    <a:cubicBezTo>
                      <a:pt x="6323" y="100"/>
                      <a:pt x="6300" y="78"/>
                      <a:pt x="6300" y="50"/>
                    </a:cubicBezTo>
                    <a:cubicBezTo>
                      <a:pt x="6300" y="23"/>
                      <a:pt x="6323" y="0"/>
                      <a:pt x="6350" y="0"/>
                    </a:cubicBezTo>
                    <a:close/>
                    <a:moveTo>
                      <a:pt x="7050" y="0"/>
                    </a:moveTo>
                    <a:lnTo>
                      <a:pt x="7350" y="0"/>
                    </a:lnTo>
                    <a:cubicBezTo>
                      <a:pt x="7378" y="0"/>
                      <a:pt x="7400" y="23"/>
                      <a:pt x="7400" y="50"/>
                    </a:cubicBezTo>
                    <a:cubicBezTo>
                      <a:pt x="7400" y="78"/>
                      <a:pt x="7378" y="100"/>
                      <a:pt x="7350" y="100"/>
                    </a:cubicBezTo>
                    <a:lnTo>
                      <a:pt x="7050" y="100"/>
                    </a:lnTo>
                    <a:cubicBezTo>
                      <a:pt x="7023" y="100"/>
                      <a:pt x="7000" y="78"/>
                      <a:pt x="7000" y="50"/>
                    </a:cubicBezTo>
                    <a:cubicBezTo>
                      <a:pt x="7000" y="23"/>
                      <a:pt x="7023" y="0"/>
                      <a:pt x="7050" y="0"/>
                    </a:cubicBezTo>
                    <a:close/>
                    <a:moveTo>
                      <a:pt x="7750" y="0"/>
                    </a:moveTo>
                    <a:lnTo>
                      <a:pt x="8050" y="0"/>
                    </a:lnTo>
                    <a:cubicBezTo>
                      <a:pt x="8078" y="0"/>
                      <a:pt x="8100" y="23"/>
                      <a:pt x="8100" y="50"/>
                    </a:cubicBezTo>
                    <a:cubicBezTo>
                      <a:pt x="8100" y="78"/>
                      <a:pt x="8078" y="100"/>
                      <a:pt x="8050" y="100"/>
                    </a:cubicBezTo>
                    <a:lnTo>
                      <a:pt x="7750" y="100"/>
                    </a:lnTo>
                    <a:cubicBezTo>
                      <a:pt x="7723" y="100"/>
                      <a:pt x="7700" y="78"/>
                      <a:pt x="7700" y="50"/>
                    </a:cubicBezTo>
                    <a:cubicBezTo>
                      <a:pt x="7700" y="23"/>
                      <a:pt x="7723" y="0"/>
                      <a:pt x="7750" y="0"/>
                    </a:cubicBezTo>
                    <a:close/>
                    <a:moveTo>
                      <a:pt x="8450" y="0"/>
                    </a:moveTo>
                    <a:lnTo>
                      <a:pt x="8750" y="0"/>
                    </a:lnTo>
                    <a:cubicBezTo>
                      <a:pt x="8778" y="0"/>
                      <a:pt x="8800" y="23"/>
                      <a:pt x="8800" y="50"/>
                    </a:cubicBezTo>
                    <a:cubicBezTo>
                      <a:pt x="8800" y="78"/>
                      <a:pt x="8778" y="100"/>
                      <a:pt x="8750" y="100"/>
                    </a:cubicBezTo>
                    <a:lnTo>
                      <a:pt x="8450" y="100"/>
                    </a:lnTo>
                    <a:cubicBezTo>
                      <a:pt x="8423" y="100"/>
                      <a:pt x="8400" y="78"/>
                      <a:pt x="8400" y="50"/>
                    </a:cubicBezTo>
                    <a:cubicBezTo>
                      <a:pt x="8400" y="23"/>
                      <a:pt x="8423" y="0"/>
                      <a:pt x="8450" y="0"/>
                    </a:cubicBezTo>
                    <a:close/>
                    <a:moveTo>
                      <a:pt x="9150" y="0"/>
                    </a:moveTo>
                    <a:lnTo>
                      <a:pt x="9450" y="0"/>
                    </a:lnTo>
                    <a:cubicBezTo>
                      <a:pt x="9478" y="0"/>
                      <a:pt x="9500" y="23"/>
                      <a:pt x="9500" y="50"/>
                    </a:cubicBezTo>
                    <a:cubicBezTo>
                      <a:pt x="9500" y="78"/>
                      <a:pt x="9478" y="100"/>
                      <a:pt x="9450" y="100"/>
                    </a:cubicBezTo>
                    <a:lnTo>
                      <a:pt x="9150" y="100"/>
                    </a:lnTo>
                    <a:cubicBezTo>
                      <a:pt x="9123" y="100"/>
                      <a:pt x="9100" y="78"/>
                      <a:pt x="9100" y="50"/>
                    </a:cubicBezTo>
                    <a:cubicBezTo>
                      <a:pt x="9100" y="23"/>
                      <a:pt x="9123" y="0"/>
                      <a:pt x="9150" y="0"/>
                    </a:cubicBezTo>
                    <a:close/>
                    <a:moveTo>
                      <a:pt x="9850" y="0"/>
                    </a:moveTo>
                    <a:lnTo>
                      <a:pt x="10150" y="0"/>
                    </a:lnTo>
                    <a:cubicBezTo>
                      <a:pt x="10178" y="0"/>
                      <a:pt x="10200" y="23"/>
                      <a:pt x="10200" y="50"/>
                    </a:cubicBezTo>
                    <a:cubicBezTo>
                      <a:pt x="10200" y="78"/>
                      <a:pt x="10178" y="100"/>
                      <a:pt x="10150" y="100"/>
                    </a:cubicBezTo>
                    <a:lnTo>
                      <a:pt x="9850" y="100"/>
                    </a:lnTo>
                    <a:cubicBezTo>
                      <a:pt x="9823" y="100"/>
                      <a:pt x="9800" y="78"/>
                      <a:pt x="9800" y="50"/>
                    </a:cubicBezTo>
                    <a:cubicBezTo>
                      <a:pt x="9800" y="23"/>
                      <a:pt x="9823" y="0"/>
                      <a:pt x="9850" y="0"/>
                    </a:cubicBezTo>
                    <a:close/>
                    <a:moveTo>
                      <a:pt x="10550" y="0"/>
                    </a:moveTo>
                    <a:lnTo>
                      <a:pt x="10850" y="0"/>
                    </a:lnTo>
                    <a:cubicBezTo>
                      <a:pt x="10878" y="0"/>
                      <a:pt x="10900" y="23"/>
                      <a:pt x="10900" y="50"/>
                    </a:cubicBezTo>
                    <a:cubicBezTo>
                      <a:pt x="10900" y="78"/>
                      <a:pt x="10878" y="100"/>
                      <a:pt x="10850" y="100"/>
                    </a:cubicBezTo>
                    <a:lnTo>
                      <a:pt x="10550" y="100"/>
                    </a:lnTo>
                    <a:cubicBezTo>
                      <a:pt x="10523" y="100"/>
                      <a:pt x="10500" y="78"/>
                      <a:pt x="10500" y="50"/>
                    </a:cubicBezTo>
                    <a:cubicBezTo>
                      <a:pt x="10500" y="23"/>
                      <a:pt x="10523" y="0"/>
                      <a:pt x="10550" y="0"/>
                    </a:cubicBezTo>
                    <a:close/>
                    <a:moveTo>
                      <a:pt x="11250" y="0"/>
                    </a:moveTo>
                    <a:lnTo>
                      <a:pt x="11550" y="0"/>
                    </a:lnTo>
                    <a:cubicBezTo>
                      <a:pt x="11578" y="0"/>
                      <a:pt x="11600" y="23"/>
                      <a:pt x="11600" y="50"/>
                    </a:cubicBezTo>
                    <a:cubicBezTo>
                      <a:pt x="11600" y="78"/>
                      <a:pt x="11578" y="100"/>
                      <a:pt x="11550" y="100"/>
                    </a:cubicBezTo>
                    <a:lnTo>
                      <a:pt x="11250" y="100"/>
                    </a:lnTo>
                    <a:cubicBezTo>
                      <a:pt x="11223" y="100"/>
                      <a:pt x="11200" y="78"/>
                      <a:pt x="11200" y="50"/>
                    </a:cubicBezTo>
                    <a:cubicBezTo>
                      <a:pt x="11200" y="23"/>
                      <a:pt x="11223" y="0"/>
                      <a:pt x="11250" y="0"/>
                    </a:cubicBezTo>
                    <a:close/>
                    <a:moveTo>
                      <a:pt x="11950" y="0"/>
                    </a:moveTo>
                    <a:lnTo>
                      <a:pt x="12050" y="0"/>
                    </a:lnTo>
                    <a:cubicBezTo>
                      <a:pt x="12078" y="0"/>
                      <a:pt x="12100" y="23"/>
                      <a:pt x="12100" y="50"/>
                    </a:cubicBezTo>
                    <a:cubicBezTo>
                      <a:pt x="12100" y="78"/>
                      <a:pt x="12078" y="100"/>
                      <a:pt x="12050" y="100"/>
                    </a:cubicBezTo>
                    <a:lnTo>
                      <a:pt x="11950" y="100"/>
                    </a:lnTo>
                    <a:cubicBezTo>
                      <a:pt x="11923" y="100"/>
                      <a:pt x="11900" y="78"/>
                      <a:pt x="11900" y="50"/>
                    </a:cubicBezTo>
                    <a:cubicBezTo>
                      <a:pt x="11900" y="23"/>
                      <a:pt x="11923" y="0"/>
                      <a:pt x="119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rot="10800000">
                <a:off x="1076325" y="4048396"/>
                <a:ext cx="609600" cy="158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5400000">
                <a:off x="1371600" y="4377690"/>
                <a:ext cx="609600" cy="158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1175657" y="4029347"/>
                <a:ext cx="511629" cy="566057"/>
              </a:xfrm>
              <a:custGeom>
                <a:avLst/>
                <a:gdLst>
                  <a:gd name="connsiteX0" fmla="*/ 0 w 511629"/>
                  <a:gd name="connsiteY0" fmla="*/ 566057 h 566057"/>
                  <a:gd name="connsiteX1" fmla="*/ 0 w 511629"/>
                  <a:gd name="connsiteY1" fmla="*/ 391886 h 566057"/>
                  <a:gd name="connsiteX2" fmla="*/ 0 w 511629"/>
                  <a:gd name="connsiteY2" fmla="*/ 391886 h 566057"/>
                  <a:gd name="connsiteX3" fmla="*/ 119743 w 511629"/>
                  <a:gd name="connsiteY3" fmla="*/ 370114 h 566057"/>
                  <a:gd name="connsiteX4" fmla="*/ 304800 w 511629"/>
                  <a:gd name="connsiteY4" fmla="*/ 413657 h 566057"/>
                  <a:gd name="connsiteX5" fmla="*/ 283029 w 511629"/>
                  <a:gd name="connsiteY5" fmla="*/ 130629 h 566057"/>
                  <a:gd name="connsiteX6" fmla="*/ 511629 w 511629"/>
                  <a:gd name="connsiteY6" fmla="*/ 0 h 566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1629" h="566057">
                    <a:moveTo>
                      <a:pt x="0" y="566057"/>
                    </a:moveTo>
                    <a:lnTo>
                      <a:pt x="0" y="391886"/>
                    </a:lnTo>
                    <a:lnTo>
                      <a:pt x="0" y="391886"/>
                    </a:lnTo>
                    <a:cubicBezTo>
                      <a:pt x="19957" y="388257"/>
                      <a:pt x="68943" y="366486"/>
                      <a:pt x="119743" y="370114"/>
                    </a:cubicBezTo>
                    <a:cubicBezTo>
                      <a:pt x="170543" y="373742"/>
                      <a:pt x="277586" y="453571"/>
                      <a:pt x="304800" y="413657"/>
                    </a:cubicBezTo>
                    <a:cubicBezTo>
                      <a:pt x="332014" y="373743"/>
                      <a:pt x="248558" y="199572"/>
                      <a:pt x="283029" y="130629"/>
                    </a:cubicBezTo>
                    <a:cubicBezTo>
                      <a:pt x="317500" y="61686"/>
                      <a:pt x="462643" y="23586"/>
                      <a:pt x="511629" y="0"/>
                    </a:cubicBezTo>
                  </a:path>
                </a:pathLst>
              </a:cu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3136900" y="3842703"/>
                <a:ext cx="458788" cy="341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3238500" y="3943350"/>
                <a:ext cx="70532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545080" y="5341620"/>
                <a:ext cx="10900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kumimoji="0" lang="en-US" sz="18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2359025" y="3798253"/>
                <a:ext cx="363538" cy="466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2473960" y="3842703"/>
                <a:ext cx="12984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kumimoji="0" lang="en-US" sz="18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1901825" y="3641090"/>
                <a:ext cx="27411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 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>
                <a:off x="2127250" y="3660140"/>
                <a:ext cx="130175" cy="265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Rectangle 21"/>
              <p:cNvSpPr>
                <a:spLocks noChangeArrowheads="1"/>
              </p:cNvSpPr>
              <p:nvPr/>
            </p:nvSpPr>
            <p:spPr bwMode="auto">
              <a:xfrm>
                <a:off x="1143000" y="4069715"/>
                <a:ext cx="458788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22"/>
              <p:cNvSpPr>
                <a:spLocks noChangeArrowheads="1"/>
              </p:cNvSpPr>
              <p:nvPr/>
            </p:nvSpPr>
            <p:spPr bwMode="auto">
              <a:xfrm>
                <a:off x="1235075" y="4115753"/>
                <a:ext cx="14106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45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1377950" y="4101465"/>
                <a:ext cx="88900" cy="13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420813" y="4101465"/>
                <a:ext cx="65088" cy="131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2419350" y="3505200"/>
                <a:ext cx="952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876300" y="4558665"/>
                <a:ext cx="763588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966788" y="4603115"/>
                <a:ext cx="37991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400 N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Rectangle 31"/>
              <p:cNvSpPr>
                <a:spLocks noChangeArrowheads="1"/>
              </p:cNvSpPr>
              <p:nvPr/>
            </p:nvSpPr>
            <p:spPr bwMode="auto">
              <a:xfrm>
                <a:off x="1301750" y="4603115"/>
                <a:ext cx="103188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32"/>
              <p:cNvSpPr>
                <a:spLocks noChangeArrowheads="1"/>
              </p:cNvSpPr>
              <p:nvPr/>
            </p:nvSpPr>
            <p:spPr bwMode="auto">
              <a:xfrm>
                <a:off x="2362200" y="4037965"/>
                <a:ext cx="163513" cy="155892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33"/>
              <p:cNvSpPr>
                <a:spLocks noChangeArrowheads="1"/>
              </p:cNvSpPr>
              <p:nvPr/>
            </p:nvSpPr>
            <p:spPr bwMode="auto">
              <a:xfrm>
                <a:off x="2371725" y="4037965"/>
                <a:ext cx="142875" cy="1558925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 noEditPoints="1"/>
              </p:cNvSpPr>
              <p:nvPr/>
            </p:nvSpPr>
            <p:spPr bwMode="auto">
              <a:xfrm>
                <a:off x="1154113" y="4026853"/>
                <a:ext cx="546100" cy="581025"/>
              </a:xfrm>
              <a:custGeom>
                <a:avLst/>
                <a:gdLst/>
                <a:ahLst/>
                <a:cxnLst>
                  <a:cxn ang="0">
                    <a:pos x="344" y="12"/>
                  </a:cxn>
                  <a:cxn ang="0">
                    <a:pos x="37" y="339"/>
                  </a:cxn>
                  <a:cxn ang="0">
                    <a:pos x="24" y="327"/>
                  </a:cxn>
                  <a:cxn ang="0">
                    <a:pos x="330" y="0"/>
                  </a:cxn>
                  <a:cxn ang="0">
                    <a:pos x="344" y="12"/>
                  </a:cxn>
                  <a:cxn ang="0">
                    <a:pos x="57" y="345"/>
                  </a:cxn>
                  <a:cxn ang="0">
                    <a:pos x="0" y="366"/>
                  </a:cxn>
                  <a:cxn ang="0">
                    <a:pos x="17" y="308"/>
                  </a:cxn>
                  <a:cxn ang="0">
                    <a:pos x="57" y="345"/>
                  </a:cxn>
                </a:cxnLst>
                <a:rect l="0" t="0" r="r" b="b"/>
                <a:pathLst>
                  <a:path w="344" h="366">
                    <a:moveTo>
                      <a:pt x="344" y="12"/>
                    </a:moveTo>
                    <a:lnTo>
                      <a:pt x="37" y="339"/>
                    </a:lnTo>
                    <a:lnTo>
                      <a:pt x="24" y="327"/>
                    </a:lnTo>
                    <a:lnTo>
                      <a:pt x="330" y="0"/>
                    </a:lnTo>
                    <a:lnTo>
                      <a:pt x="344" y="12"/>
                    </a:lnTo>
                    <a:close/>
                    <a:moveTo>
                      <a:pt x="57" y="345"/>
                    </a:moveTo>
                    <a:lnTo>
                      <a:pt x="0" y="366"/>
                    </a:lnTo>
                    <a:lnTo>
                      <a:pt x="17" y="308"/>
                    </a:lnTo>
                    <a:lnTo>
                      <a:pt x="57" y="345"/>
                    </a:ln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36"/>
              <p:cNvSpPr>
                <a:spLocks noChangeShapeType="1"/>
              </p:cNvSpPr>
              <p:nvPr/>
            </p:nvSpPr>
            <p:spPr bwMode="auto">
              <a:xfrm>
                <a:off x="2449830" y="3722370"/>
                <a:ext cx="1588" cy="1828800"/>
              </a:xfrm>
              <a:prstGeom prst="lin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" name="Group 39"/>
              <p:cNvGrpSpPr>
                <a:grpSpLocks/>
              </p:cNvGrpSpPr>
              <p:nvPr/>
            </p:nvGrpSpPr>
            <p:grpSpPr bwMode="auto">
              <a:xfrm>
                <a:off x="1752600" y="5539740"/>
                <a:ext cx="1376363" cy="114300"/>
                <a:chOff x="1253" y="2499"/>
                <a:chExt cx="867" cy="72"/>
              </a:xfrm>
            </p:grpSpPr>
            <p:sp>
              <p:nvSpPr>
                <p:cNvPr id="46" name="Rectangle 37"/>
                <p:cNvSpPr>
                  <a:spLocks noChangeArrowheads="1"/>
                </p:cNvSpPr>
                <p:nvPr/>
              </p:nvSpPr>
              <p:spPr bwMode="auto">
                <a:xfrm>
                  <a:off x="1253" y="2499"/>
                  <a:ext cx="867" cy="72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53" y="2499"/>
                  <a:ext cx="867" cy="72"/>
                </a:xfrm>
                <a:prstGeom prst="rect">
                  <a:avLst/>
                </a:prstGeom>
                <a:noFill/>
                <a:ln w="6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" name="Freeform 40"/>
              <p:cNvSpPr>
                <a:spLocks/>
              </p:cNvSpPr>
              <p:nvPr/>
            </p:nvSpPr>
            <p:spPr bwMode="auto">
              <a:xfrm>
                <a:off x="1441450" y="4033203"/>
                <a:ext cx="107950" cy="1635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8" y="103"/>
                  </a:cxn>
                </a:cxnLst>
                <a:rect l="0" t="0" r="r" b="b"/>
                <a:pathLst>
                  <a:path w="68" h="103">
                    <a:moveTo>
                      <a:pt x="6" y="0"/>
                    </a:moveTo>
                    <a:cubicBezTo>
                      <a:pt x="0" y="53"/>
                      <a:pt x="28" y="99"/>
                      <a:pt x="68" y="103"/>
                    </a:cubicBezTo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5" name="Group 43"/>
              <p:cNvGrpSpPr>
                <a:grpSpLocks/>
              </p:cNvGrpSpPr>
              <p:nvPr/>
            </p:nvGrpSpPr>
            <p:grpSpPr bwMode="auto">
              <a:xfrm>
                <a:off x="1689418" y="4036378"/>
                <a:ext cx="687388" cy="685800"/>
                <a:chOff x="1201" y="1273"/>
                <a:chExt cx="433" cy="432"/>
              </a:xfrm>
            </p:grpSpPr>
            <p:sp>
              <p:nvSpPr>
                <p:cNvPr id="44" name="Freeform 41"/>
                <p:cNvSpPr>
                  <a:spLocks/>
                </p:cNvSpPr>
                <p:nvPr/>
              </p:nvSpPr>
              <p:spPr bwMode="auto">
                <a:xfrm>
                  <a:off x="1201" y="1273"/>
                  <a:ext cx="433" cy="432"/>
                </a:xfrm>
                <a:custGeom>
                  <a:avLst/>
                  <a:gdLst/>
                  <a:ahLst/>
                  <a:cxnLst>
                    <a:cxn ang="0">
                      <a:pos x="433" y="432"/>
                    </a:cxn>
                    <a:cxn ang="0">
                      <a:pos x="433" y="0"/>
                    </a:cxn>
                    <a:cxn ang="0">
                      <a:pos x="0" y="0"/>
                    </a:cxn>
                    <a:cxn ang="0">
                      <a:pos x="433" y="432"/>
                    </a:cxn>
                  </a:cxnLst>
                  <a:rect l="0" t="0" r="r" b="b"/>
                  <a:pathLst>
                    <a:path w="433" h="432">
                      <a:moveTo>
                        <a:pt x="433" y="432"/>
                      </a:moveTo>
                      <a:lnTo>
                        <a:pt x="433" y="0"/>
                      </a:lnTo>
                      <a:lnTo>
                        <a:pt x="0" y="0"/>
                      </a:lnTo>
                      <a:lnTo>
                        <a:pt x="433" y="4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42"/>
                <p:cNvSpPr>
                  <a:spLocks/>
                </p:cNvSpPr>
                <p:nvPr/>
              </p:nvSpPr>
              <p:spPr bwMode="auto">
                <a:xfrm>
                  <a:off x="1201" y="1273"/>
                  <a:ext cx="433" cy="432"/>
                </a:xfrm>
                <a:custGeom>
                  <a:avLst/>
                  <a:gdLst/>
                  <a:ahLst/>
                  <a:cxnLst>
                    <a:cxn ang="0">
                      <a:pos x="433" y="432"/>
                    </a:cxn>
                    <a:cxn ang="0">
                      <a:pos x="433" y="0"/>
                    </a:cxn>
                    <a:cxn ang="0">
                      <a:pos x="0" y="0"/>
                    </a:cxn>
                    <a:cxn ang="0">
                      <a:pos x="433" y="432"/>
                    </a:cxn>
                  </a:cxnLst>
                  <a:rect l="0" t="0" r="r" b="b"/>
                  <a:pathLst>
                    <a:path w="433" h="432">
                      <a:moveTo>
                        <a:pt x="433" y="432"/>
                      </a:moveTo>
                      <a:lnTo>
                        <a:pt x="433" y="0"/>
                      </a:lnTo>
                      <a:lnTo>
                        <a:pt x="0" y="0"/>
                      </a:lnTo>
                      <a:lnTo>
                        <a:pt x="433" y="432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6" name="Freeform 45"/>
              <p:cNvSpPr>
                <a:spLocks noEditPoints="1"/>
              </p:cNvSpPr>
              <p:nvPr/>
            </p:nvSpPr>
            <p:spPr bwMode="auto">
              <a:xfrm>
                <a:off x="2667000" y="4042410"/>
                <a:ext cx="45719" cy="1489075"/>
              </a:xfrm>
              <a:custGeom>
                <a:avLst/>
                <a:gdLst/>
                <a:ahLst/>
                <a:cxnLst>
                  <a:cxn ang="0">
                    <a:pos x="467" y="666"/>
                  </a:cxn>
                  <a:cxn ang="0">
                    <a:pos x="467" y="19733"/>
                  </a:cxn>
                  <a:cxn ang="0">
                    <a:pos x="400" y="19800"/>
                  </a:cxn>
                  <a:cxn ang="0">
                    <a:pos x="334" y="19733"/>
                  </a:cxn>
                  <a:cxn ang="0">
                    <a:pos x="334" y="666"/>
                  </a:cxn>
                  <a:cxn ang="0">
                    <a:pos x="400" y="600"/>
                  </a:cxn>
                  <a:cxn ang="0">
                    <a:pos x="467" y="666"/>
                  </a:cxn>
                  <a:cxn ang="0">
                    <a:pos x="0" y="800"/>
                  </a:cxn>
                  <a:cxn ang="0">
                    <a:pos x="400" y="0"/>
                  </a:cxn>
                  <a:cxn ang="0">
                    <a:pos x="800" y="800"/>
                  </a:cxn>
                  <a:cxn ang="0">
                    <a:pos x="0" y="800"/>
                  </a:cxn>
                  <a:cxn ang="0">
                    <a:pos x="800" y="19600"/>
                  </a:cxn>
                  <a:cxn ang="0">
                    <a:pos x="400" y="20400"/>
                  </a:cxn>
                  <a:cxn ang="0">
                    <a:pos x="0" y="19600"/>
                  </a:cxn>
                  <a:cxn ang="0">
                    <a:pos x="800" y="19600"/>
                  </a:cxn>
                </a:cxnLst>
                <a:rect l="0" t="0" r="r" b="b"/>
                <a:pathLst>
                  <a:path w="800" h="20400">
                    <a:moveTo>
                      <a:pt x="467" y="666"/>
                    </a:moveTo>
                    <a:lnTo>
                      <a:pt x="467" y="19733"/>
                    </a:lnTo>
                    <a:cubicBezTo>
                      <a:pt x="467" y="19770"/>
                      <a:pt x="437" y="19800"/>
                      <a:pt x="400" y="19800"/>
                    </a:cubicBezTo>
                    <a:cubicBezTo>
                      <a:pt x="364" y="19800"/>
                      <a:pt x="334" y="19770"/>
                      <a:pt x="334" y="19733"/>
                    </a:cubicBezTo>
                    <a:lnTo>
                      <a:pt x="334" y="666"/>
                    </a:lnTo>
                    <a:cubicBezTo>
                      <a:pt x="334" y="630"/>
                      <a:pt x="364" y="600"/>
                      <a:pt x="400" y="600"/>
                    </a:cubicBezTo>
                    <a:cubicBezTo>
                      <a:pt x="437" y="600"/>
                      <a:pt x="467" y="630"/>
                      <a:pt x="467" y="666"/>
                    </a:cubicBezTo>
                    <a:close/>
                    <a:moveTo>
                      <a:pt x="0" y="800"/>
                    </a:moveTo>
                    <a:lnTo>
                      <a:pt x="400" y="0"/>
                    </a:lnTo>
                    <a:lnTo>
                      <a:pt x="800" y="800"/>
                    </a:lnTo>
                    <a:lnTo>
                      <a:pt x="0" y="800"/>
                    </a:lnTo>
                    <a:close/>
                    <a:moveTo>
                      <a:pt x="800" y="19600"/>
                    </a:moveTo>
                    <a:lnTo>
                      <a:pt x="400" y="20400"/>
                    </a:lnTo>
                    <a:lnTo>
                      <a:pt x="0" y="19600"/>
                    </a:lnTo>
                    <a:lnTo>
                      <a:pt x="800" y="19600"/>
                    </a:ln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46"/>
              <p:cNvSpPr>
                <a:spLocks noChangeArrowheads="1"/>
              </p:cNvSpPr>
              <p:nvPr/>
            </p:nvSpPr>
            <p:spPr bwMode="auto">
              <a:xfrm>
                <a:off x="2678113" y="4869815"/>
                <a:ext cx="534988" cy="466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47"/>
              <p:cNvSpPr>
                <a:spLocks noChangeArrowheads="1"/>
              </p:cNvSpPr>
              <p:nvPr/>
            </p:nvSpPr>
            <p:spPr bwMode="auto">
              <a:xfrm>
                <a:off x="2743200" y="4636770"/>
                <a:ext cx="27411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6 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48"/>
              <p:cNvSpPr>
                <a:spLocks noChangeArrowheads="1"/>
              </p:cNvSpPr>
              <p:nvPr/>
            </p:nvSpPr>
            <p:spPr bwMode="auto">
              <a:xfrm>
                <a:off x="3044825" y="4915853"/>
                <a:ext cx="130175" cy="265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Line 49"/>
              <p:cNvSpPr>
                <a:spLocks noChangeShapeType="1"/>
              </p:cNvSpPr>
              <p:nvPr/>
            </p:nvSpPr>
            <p:spPr bwMode="auto">
              <a:xfrm>
                <a:off x="1684338" y="3779203"/>
                <a:ext cx="1588" cy="112713"/>
              </a:xfrm>
              <a:prstGeom prst="lin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50"/>
              <p:cNvSpPr>
                <a:spLocks noEditPoints="1"/>
              </p:cNvSpPr>
              <p:nvPr/>
            </p:nvSpPr>
            <p:spPr bwMode="auto">
              <a:xfrm>
                <a:off x="1684338" y="3804603"/>
                <a:ext cx="765175" cy="74613"/>
              </a:xfrm>
              <a:custGeom>
                <a:avLst/>
                <a:gdLst/>
                <a:ahLst/>
                <a:cxnLst>
                  <a:cxn ang="0">
                    <a:pos x="667" y="333"/>
                  </a:cxn>
                  <a:cxn ang="0">
                    <a:pos x="7334" y="333"/>
                  </a:cxn>
                  <a:cxn ang="0">
                    <a:pos x="7400" y="400"/>
                  </a:cxn>
                  <a:cxn ang="0">
                    <a:pos x="7334" y="466"/>
                  </a:cxn>
                  <a:cxn ang="0">
                    <a:pos x="667" y="466"/>
                  </a:cxn>
                  <a:cxn ang="0">
                    <a:pos x="600" y="400"/>
                  </a:cxn>
                  <a:cxn ang="0">
                    <a:pos x="667" y="333"/>
                  </a:cxn>
                  <a:cxn ang="0">
                    <a:pos x="800" y="800"/>
                  </a:cxn>
                  <a:cxn ang="0">
                    <a:pos x="0" y="400"/>
                  </a:cxn>
                  <a:cxn ang="0">
                    <a:pos x="800" y="0"/>
                  </a:cxn>
                  <a:cxn ang="0">
                    <a:pos x="800" y="800"/>
                  </a:cxn>
                  <a:cxn ang="0">
                    <a:pos x="7200" y="0"/>
                  </a:cxn>
                  <a:cxn ang="0">
                    <a:pos x="8000" y="400"/>
                  </a:cxn>
                  <a:cxn ang="0">
                    <a:pos x="7200" y="800"/>
                  </a:cxn>
                  <a:cxn ang="0">
                    <a:pos x="7200" y="0"/>
                  </a:cxn>
                </a:cxnLst>
                <a:rect l="0" t="0" r="r" b="b"/>
                <a:pathLst>
                  <a:path w="8000" h="800">
                    <a:moveTo>
                      <a:pt x="667" y="333"/>
                    </a:moveTo>
                    <a:lnTo>
                      <a:pt x="7334" y="333"/>
                    </a:lnTo>
                    <a:cubicBezTo>
                      <a:pt x="7371" y="333"/>
                      <a:pt x="7400" y="363"/>
                      <a:pt x="7400" y="400"/>
                    </a:cubicBezTo>
                    <a:cubicBezTo>
                      <a:pt x="7400" y="437"/>
                      <a:pt x="7371" y="466"/>
                      <a:pt x="7334" y="466"/>
                    </a:cubicBezTo>
                    <a:lnTo>
                      <a:pt x="667" y="466"/>
                    </a:lnTo>
                    <a:cubicBezTo>
                      <a:pt x="630" y="466"/>
                      <a:pt x="600" y="437"/>
                      <a:pt x="600" y="400"/>
                    </a:cubicBezTo>
                    <a:cubicBezTo>
                      <a:pt x="600" y="363"/>
                      <a:pt x="630" y="333"/>
                      <a:pt x="667" y="333"/>
                    </a:cubicBezTo>
                    <a:close/>
                    <a:moveTo>
                      <a:pt x="800" y="800"/>
                    </a:moveTo>
                    <a:lnTo>
                      <a:pt x="0" y="400"/>
                    </a:lnTo>
                    <a:lnTo>
                      <a:pt x="800" y="0"/>
                    </a:lnTo>
                    <a:lnTo>
                      <a:pt x="800" y="800"/>
                    </a:lnTo>
                    <a:close/>
                    <a:moveTo>
                      <a:pt x="7200" y="0"/>
                    </a:moveTo>
                    <a:lnTo>
                      <a:pt x="8000" y="400"/>
                    </a:lnTo>
                    <a:lnTo>
                      <a:pt x="7200" y="800"/>
                    </a:lnTo>
                    <a:lnTo>
                      <a:pt x="7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51"/>
              <p:cNvSpPr>
                <a:spLocks noChangeShapeType="1"/>
              </p:cNvSpPr>
              <p:nvPr/>
            </p:nvSpPr>
            <p:spPr bwMode="auto">
              <a:xfrm>
                <a:off x="2443163" y="4037965"/>
                <a:ext cx="763588" cy="1588"/>
              </a:xfrm>
              <a:prstGeom prst="lin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3" name="Straight Arrow Connector 42"/>
              <p:cNvCxnSpPr>
                <a:stCxn id="47" idx="0"/>
                <a:endCxn id="45" idx="1"/>
              </p:cNvCxnSpPr>
              <p:nvPr/>
            </p:nvCxnSpPr>
            <p:spPr>
              <a:xfrm rot="16200000" flipV="1">
                <a:off x="1313636" y="4412593"/>
                <a:ext cx="1503362" cy="750931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7105650" y="315849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(0,-6)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84620" y="165354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(-3,0)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66147" y="12827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Vector Approach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5" y="152400"/>
            <a:ext cx="8974316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0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etin kutusu"/>
          <p:cNvSpPr txBox="1">
            <a:spLocks noChangeArrowheads="1"/>
          </p:cNvSpPr>
          <p:nvPr/>
        </p:nvSpPr>
        <p:spPr bwMode="auto">
          <a:xfrm>
            <a:off x="500063" y="1357313"/>
            <a:ext cx="7929562" cy="480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altLang="en-US" sz="1800" b="1" u="sng" dirty="0">
                <a:latin typeface="Arial" charset="0"/>
              </a:rPr>
              <a:t>Alternative Solution (Using Varignon’s Theorem):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altLang="en-US" sz="1800" dirty="0">
                <a:latin typeface="Arial" charset="0"/>
              </a:rPr>
              <a:t>Assuming that the counterclockwise moment is positive;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altLang="en-US" sz="1800" dirty="0">
                <a:latin typeface="Arial" charset="0"/>
              </a:rPr>
              <a:t>M</a:t>
            </a:r>
            <a:r>
              <a:rPr lang="tr-TR" altLang="en-US" sz="1800" baseline="-25000" dirty="0">
                <a:latin typeface="Arial" charset="0"/>
              </a:rPr>
              <a:t>B </a:t>
            </a:r>
            <a:r>
              <a:rPr lang="tr-TR" altLang="en-US" sz="1800" dirty="0">
                <a:latin typeface="Arial" charset="0"/>
              </a:rPr>
              <a:t>= - F</a:t>
            </a:r>
            <a:r>
              <a:rPr lang="tr-TR" altLang="en-US" sz="1800" baseline="-25000" dirty="0">
                <a:latin typeface="Arial" charset="0"/>
              </a:rPr>
              <a:t>x</a:t>
            </a:r>
            <a:r>
              <a:rPr lang="tr-TR" altLang="en-US" sz="1800" dirty="0">
                <a:latin typeface="Arial" charset="0"/>
              </a:rPr>
              <a:t>.(0.16m) - F</a:t>
            </a:r>
            <a:r>
              <a:rPr lang="tr-TR" altLang="en-US" sz="1800" baseline="-25000" dirty="0">
                <a:latin typeface="Arial" charset="0"/>
              </a:rPr>
              <a:t>y</a:t>
            </a:r>
            <a:r>
              <a:rPr lang="tr-TR" altLang="en-US" sz="1800" dirty="0">
                <a:latin typeface="Arial" charset="0"/>
              </a:rPr>
              <a:t>.(0.2m)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altLang="en-US" sz="1800" dirty="0">
                <a:latin typeface="Arial" charset="0"/>
              </a:rPr>
              <a:t>where  F</a:t>
            </a:r>
            <a:r>
              <a:rPr lang="tr-TR" altLang="en-US" sz="1800" baseline="-25000" dirty="0">
                <a:latin typeface="Arial" charset="0"/>
              </a:rPr>
              <a:t>x</a:t>
            </a:r>
            <a:r>
              <a:rPr lang="tr-TR" altLang="en-US" sz="1800" dirty="0">
                <a:latin typeface="Arial" charset="0"/>
              </a:rPr>
              <a:t>= 400 N and F</a:t>
            </a:r>
            <a:r>
              <a:rPr lang="tr-TR" altLang="en-US" sz="1800" baseline="-25000" dirty="0">
                <a:latin typeface="Arial" charset="0"/>
              </a:rPr>
              <a:t>y</a:t>
            </a:r>
            <a:r>
              <a:rPr lang="tr-TR" altLang="en-US" sz="1800" dirty="0">
                <a:latin typeface="Arial" charset="0"/>
              </a:rPr>
              <a:t>= 693 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altLang="en-US" sz="1800" dirty="0">
                <a:latin typeface="Arial" charset="0"/>
              </a:rPr>
              <a:t>M</a:t>
            </a:r>
            <a:r>
              <a:rPr lang="tr-TR" altLang="en-US" sz="1800" baseline="-25000" dirty="0">
                <a:latin typeface="Arial" charset="0"/>
              </a:rPr>
              <a:t>B</a:t>
            </a:r>
            <a:r>
              <a:rPr lang="tr-TR" altLang="en-US" sz="1800" dirty="0">
                <a:latin typeface="Arial" charset="0"/>
              </a:rPr>
              <a:t> = -400N(0.16m)-693N(0.2m) = -202.6 N.m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altLang="en-US" sz="1800" dirty="0">
                <a:latin typeface="Arial" charset="0"/>
              </a:rPr>
              <a:t>We can say  M</a:t>
            </a:r>
            <a:r>
              <a:rPr lang="tr-TR" altLang="en-US" sz="1800" baseline="-25000" dirty="0">
                <a:latin typeface="Arial" charset="0"/>
              </a:rPr>
              <a:t>B</a:t>
            </a:r>
            <a:r>
              <a:rPr lang="tr-TR" altLang="en-US" sz="1800" dirty="0">
                <a:latin typeface="Arial" charset="0"/>
              </a:rPr>
              <a:t> = -203 N.m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altLang="en-US" sz="1800" dirty="0">
                <a:latin typeface="Arial" charset="0"/>
              </a:rPr>
              <a:t>Since we assumed that the counterclockwise  moment is positive and we obtained a negative moment value, this implies that the direction of M</a:t>
            </a:r>
            <a:r>
              <a:rPr lang="tr-TR" altLang="en-US" sz="1800" baseline="-25000" dirty="0">
                <a:latin typeface="Arial" charset="0"/>
              </a:rPr>
              <a:t>B</a:t>
            </a:r>
            <a:r>
              <a:rPr lang="tr-TR" altLang="en-US" sz="1800" dirty="0">
                <a:latin typeface="Arial" charset="0"/>
              </a:rPr>
              <a:t> is actually clockwise.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altLang="en-US" sz="1800" dirty="0">
                <a:latin typeface="Arial" charset="0"/>
              </a:rPr>
              <a:t>So; the result is exactly the same as before, i.e.</a:t>
            </a:r>
          </a:p>
          <a:p>
            <a:endParaRPr lang="tr-TR" altLang="en-US" sz="1800" dirty="0">
              <a:latin typeface="Arial" charset="0"/>
            </a:endParaRPr>
          </a:p>
          <a:p>
            <a:endParaRPr lang="tr-TR" altLang="en-US" sz="1800" dirty="0">
              <a:latin typeface="Arial" charset="0"/>
            </a:endParaRPr>
          </a:p>
          <a:p>
            <a:endParaRPr lang="tr-TR" altLang="en-US" sz="1800" dirty="0">
              <a:latin typeface="Arial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83683"/>
            <a:ext cx="2619375" cy="215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6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addition to the tendency to move a body in the direction of its </a:t>
            </a:r>
            <a:r>
              <a:rPr lang="en-US" sz="2400" dirty="0" smtClean="0"/>
              <a:t>application, a </a:t>
            </a:r>
            <a:r>
              <a:rPr lang="en-US" sz="2400" dirty="0"/>
              <a:t>force can also tend to </a:t>
            </a:r>
            <a:r>
              <a:rPr lang="en-US" sz="2400" b="1" u="sng" dirty="0">
                <a:solidFill>
                  <a:srgbClr val="00B0F0"/>
                </a:solidFill>
              </a:rPr>
              <a:t>rotate</a:t>
            </a:r>
            <a:r>
              <a:rPr lang="en-US" sz="2400" dirty="0"/>
              <a:t> a body about an axis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axis may </a:t>
            </a:r>
            <a:r>
              <a:rPr lang="en-US" sz="2400" dirty="0"/>
              <a:t>be any line which neither </a:t>
            </a:r>
            <a:r>
              <a:rPr lang="en-US" sz="2400" dirty="0">
                <a:solidFill>
                  <a:srgbClr val="FF0000"/>
                </a:solidFill>
              </a:rPr>
              <a:t>intersects</a:t>
            </a:r>
            <a:r>
              <a:rPr lang="en-US" sz="2400" dirty="0"/>
              <a:t> nor is </a:t>
            </a:r>
            <a:r>
              <a:rPr lang="en-US" sz="2400" dirty="0">
                <a:solidFill>
                  <a:srgbClr val="FF0000"/>
                </a:solidFill>
              </a:rPr>
              <a:t>parallel</a:t>
            </a:r>
            <a:r>
              <a:rPr lang="en-US" sz="2400" dirty="0"/>
              <a:t> to the line of </a:t>
            </a:r>
            <a:r>
              <a:rPr lang="en-US" sz="2400" dirty="0" smtClean="0"/>
              <a:t>action of </a:t>
            </a:r>
            <a:r>
              <a:rPr lang="en-US" sz="2400" dirty="0"/>
              <a:t>the </a:t>
            </a:r>
            <a:r>
              <a:rPr lang="en-US" sz="2400" dirty="0" smtClean="0"/>
              <a:t>force.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505200"/>
            <a:ext cx="4105275" cy="266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about a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1800" dirty="0" smtClean="0"/>
              <a:t>Point of application of a force and line of action of a </a:t>
            </a:r>
            <a:r>
              <a:rPr lang="en-US" sz="1800" dirty="0" smtClean="0"/>
              <a:t>force are as in Fig:                                                 					           </a:t>
            </a:r>
            <a:r>
              <a:rPr lang="en-US" dirty="0" smtClean="0"/>
              <a:t>F   </a:t>
            </a:r>
            <a:r>
              <a:rPr lang="en-US" sz="1800" dirty="0" smtClean="0"/>
              <a:t>line </a:t>
            </a:r>
            <a:r>
              <a:rPr lang="en-US" sz="1800" dirty="0" smtClean="0"/>
              <a:t>of action of a </a:t>
            </a:r>
            <a:r>
              <a:rPr lang="en-US" sz="1800" dirty="0" smtClean="0"/>
              <a:t>force</a:t>
            </a:r>
          </a:p>
          <a:p>
            <a:endParaRPr lang="en-US" dirty="0" smtClean="0"/>
          </a:p>
          <a:p>
            <a:r>
              <a:rPr lang="en-US" sz="1800" dirty="0" smtClean="0"/>
              <a:t>                                                                                             point </a:t>
            </a:r>
            <a:r>
              <a:rPr lang="en-US" sz="1800" dirty="0" smtClean="0"/>
              <a:t>of application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The magnitude of the moment or tendency of the force to </a:t>
            </a:r>
            <a:r>
              <a:rPr lang="en-US" sz="1800" dirty="0" smtClean="0"/>
              <a:t>rotate </a:t>
            </a:r>
            <a:r>
              <a:rPr lang="en-US" sz="1800" dirty="0"/>
              <a:t>the body about the axis perpendicular to the plane of the body is proportional both to the </a:t>
            </a:r>
            <a:r>
              <a:rPr lang="en-US" sz="1800" dirty="0">
                <a:solidFill>
                  <a:srgbClr val="FF0000"/>
                </a:solidFill>
              </a:rPr>
              <a:t>magnitude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of the force </a:t>
            </a:r>
            <a:r>
              <a:rPr lang="en-US" sz="1800" dirty="0"/>
              <a:t>and to the </a:t>
            </a:r>
            <a:r>
              <a:rPr lang="en-US" sz="1800" i="1" dirty="0" smtClean="0">
                <a:solidFill>
                  <a:srgbClr val="FF0000"/>
                </a:solidFill>
              </a:rPr>
              <a:t>moment </a:t>
            </a:r>
            <a:r>
              <a:rPr lang="en-US" sz="1800" i="1" dirty="0">
                <a:solidFill>
                  <a:srgbClr val="FF0000"/>
                </a:solidFill>
              </a:rPr>
              <a:t>arm d</a:t>
            </a:r>
            <a:r>
              <a:rPr lang="en-US" sz="1800" dirty="0"/>
              <a:t>, which is </a:t>
            </a:r>
            <a:r>
              <a:rPr lang="en-US" sz="1800" dirty="0">
                <a:solidFill>
                  <a:srgbClr val="92D050"/>
                </a:solidFill>
              </a:rPr>
              <a:t>the perpendicular distance </a:t>
            </a:r>
            <a:r>
              <a:rPr lang="en-US" sz="1800" dirty="0"/>
              <a:t>from the axis to the line of action of the force. 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18526" y="1600200"/>
            <a:ext cx="467895" cy="14170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986421" y="2057400"/>
            <a:ext cx="106947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684187" y="2057400"/>
            <a:ext cx="128336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55895" y="2057400"/>
            <a:ext cx="895684" cy="0"/>
          </a:xfrm>
          <a:prstGeom prst="line">
            <a:avLst/>
          </a:prstGeom>
          <a:ln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86421" y="2057400"/>
            <a:ext cx="701843" cy="585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163412" y="3017252"/>
            <a:ext cx="11496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799" y="4599774"/>
            <a:ext cx="2342163" cy="17760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599774"/>
            <a:ext cx="2690404" cy="177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000" dirty="0"/>
              <a:t>In some two-dimensional and many of </a:t>
            </a:r>
            <a:r>
              <a:rPr lang="en-US" sz="2000" dirty="0">
                <a:solidFill>
                  <a:srgbClr val="FF0000"/>
                </a:solidFill>
              </a:rPr>
              <a:t>the three-dimensional </a:t>
            </a:r>
            <a:r>
              <a:rPr lang="en-US" sz="2000" dirty="0" smtClean="0"/>
              <a:t>problems </a:t>
            </a:r>
            <a:r>
              <a:rPr lang="en-US" sz="2000" dirty="0"/>
              <a:t>to follow, it is convenient to use a vector approach for moment </a:t>
            </a:r>
            <a:r>
              <a:rPr lang="en-US" sz="2000" dirty="0" smtClean="0"/>
              <a:t>calculations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Moment: Vector Definition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294697"/>
              </p:ext>
            </p:extLst>
          </p:nvPr>
        </p:nvGraphicFramePr>
        <p:xfrm>
          <a:off x="990600" y="1752600"/>
          <a:ext cx="1514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3" imgW="672808" imgH="203112" progId="Equation.3">
                  <p:embed/>
                </p:oleObj>
              </mc:Choice>
              <mc:Fallback>
                <p:oleObj name="Equation" r:id="rId3" imgW="672808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1514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014517"/>
              </p:ext>
            </p:extLst>
          </p:nvPr>
        </p:nvGraphicFramePr>
        <p:xfrm>
          <a:off x="990600" y="2362200"/>
          <a:ext cx="50974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5" imgW="3238500" imgH="457200" progId="Equation.3">
                  <p:embed/>
                </p:oleObj>
              </mc:Choice>
              <mc:Fallback>
                <p:oleObj name="Equation" r:id="rId5" imgW="32385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50974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674027"/>
              </p:ext>
            </p:extLst>
          </p:nvPr>
        </p:nvGraphicFramePr>
        <p:xfrm>
          <a:off x="990600" y="3429000"/>
          <a:ext cx="481647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7" imgW="2362200" imgH="482600" progId="Equation.3">
                  <p:embed/>
                </p:oleObj>
              </mc:Choice>
              <mc:Fallback>
                <p:oleObj name="Equation" r:id="rId7" imgW="2362200" imgH="4826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4816475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019800" y="1676400"/>
            <a:ext cx="2862943" cy="4267200"/>
            <a:chOff x="5638800" y="1447800"/>
            <a:chExt cx="3243943" cy="4854575"/>
          </a:xfrm>
        </p:grpSpPr>
        <p:grpSp>
          <p:nvGrpSpPr>
            <p:cNvPr id="10" name="Group 34"/>
            <p:cNvGrpSpPr/>
            <p:nvPr/>
          </p:nvGrpSpPr>
          <p:grpSpPr>
            <a:xfrm>
              <a:off x="5638800" y="1447800"/>
              <a:ext cx="3243943" cy="3305634"/>
              <a:chOff x="870857" y="783766"/>
              <a:chExt cx="3243943" cy="3305634"/>
            </a:xfrm>
          </p:grpSpPr>
          <p:grpSp>
            <p:nvGrpSpPr>
              <p:cNvPr id="12" name="Group 85"/>
              <p:cNvGrpSpPr/>
              <p:nvPr/>
            </p:nvGrpSpPr>
            <p:grpSpPr>
              <a:xfrm>
                <a:off x="870857" y="783766"/>
                <a:ext cx="3243943" cy="3305634"/>
                <a:chOff x="870857" y="783766"/>
                <a:chExt cx="3243943" cy="3305634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2009209" y="3531621"/>
                  <a:ext cx="55517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oup 84"/>
                <p:cNvGrpSpPr/>
                <p:nvPr/>
              </p:nvGrpSpPr>
              <p:grpSpPr>
                <a:xfrm>
                  <a:off x="870857" y="783766"/>
                  <a:ext cx="3243943" cy="3305634"/>
                  <a:chOff x="870857" y="783766"/>
                  <a:chExt cx="3243943" cy="3305634"/>
                </a:xfrm>
              </p:grpSpPr>
              <p:sp>
                <p:nvSpPr>
                  <p:cNvPr id="16" name="Freeform 15"/>
                  <p:cNvSpPr/>
                  <p:nvPr/>
                </p:nvSpPr>
                <p:spPr>
                  <a:xfrm>
                    <a:off x="870857" y="2155371"/>
                    <a:ext cx="2681033" cy="1195190"/>
                  </a:xfrm>
                  <a:custGeom>
                    <a:avLst/>
                    <a:gdLst>
                      <a:gd name="connsiteX0" fmla="*/ 217714 w 2681033"/>
                      <a:gd name="connsiteY0" fmla="*/ 337458 h 1195190"/>
                      <a:gd name="connsiteX1" fmla="*/ 239486 w 2681033"/>
                      <a:gd name="connsiteY1" fmla="*/ 304800 h 1195190"/>
                      <a:gd name="connsiteX2" fmla="*/ 359229 w 2681033"/>
                      <a:gd name="connsiteY2" fmla="*/ 217715 h 1195190"/>
                      <a:gd name="connsiteX3" fmla="*/ 402772 w 2681033"/>
                      <a:gd name="connsiteY3" fmla="*/ 195943 h 1195190"/>
                      <a:gd name="connsiteX4" fmla="*/ 609600 w 2681033"/>
                      <a:gd name="connsiteY4" fmla="*/ 76200 h 1195190"/>
                      <a:gd name="connsiteX5" fmla="*/ 707572 w 2681033"/>
                      <a:gd name="connsiteY5" fmla="*/ 43543 h 1195190"/>
                      <a:gd name="connsiteX6" fmla="*/ 772886 w 2681033"/>
                      <a:gd name="connsiteY6" fmla="*/ 21772 h 1195190"/>
                      <a:gd name="connsiteX7" fmla="*/ 805543 w 2681033"/>
                      <a:gd name="connsiteY7" fmla="*/ 10886 h 1195190"/>
                      <a:gd name="connsiteX8" fmla="*/ 849086 w 2681033"/>
                      <a:gd name="connsiteY8" fmla="*/ 0 h 1195190"/>
                      <a:gd name="connsiteX9" fmla="*/ 1524000 w 2681033"/>
                      <a:gd name="connsiteY9" fmla="*/ 21772 h 1195190"/>
                      <a:gd name="connsiteX10" fmla="*/ 1883229 w 2681033"/>
                      <a:gd name="connsiteY10" fmla="*/ 43543 h 1195190"/>
                      <a:gd name="connsiteX11" fmla="*/ 1915886 w 2681033"/>
                      <a:gd name="connsiteY11" fmla="*/ 54429 h 1195190"/>
                      <a:gd name="connsiteX12" fmla="*/ 2046514 w 2681033"/>
                      <a:gd name="connsiteY12" fmla="*/ 76200 h 1195190"/>
                      <a:gd name="connsiteX13" fmla="*/ 2198914 w 2681033"/>
                      <a:gd name="connsiteY13" fmla="*/ 152400 h 1195190"/>
                      <a:gd name="connsiteX14" fmla="*/ 2198914 w 2681033"/>
                      <a:gd name="connsiteY14" fmla="*/ 152400 h 1195190"/>
                      <a:gd name="connsiteX15" fmla="*/ 2286000 w 2681033"/>
                      <a:gd name="connsiteY15" fmla="*/ 185058 h 1195190"/>
                      <a:gd name="connsiteX16" fmla="*/ 2340429 w 2681033"/>
                      <a:gd name="connsiteY16" fmla="*/ 195943 h 1195190"/>
                      <a:gd name="connsiteX17" fmla="*/ 2373086 w 2681033"/>
                      <a:gd name="connsiteY17" fmla="*/ 228600 h 1195190"/>
                      <a:gd name="connsiteX18" fmla="*/ 2405743 w 2681033"/>
                      <a:gd name="connsiteY18" fmla="*/ 239486 h 1195190"/>
                      <a:gd name="connsiteX19" fmla="*/ 2503714 w 2681033"/>
                      <a:gd name="connsiteY19" fmla="*/ 283029 h 1195190"/>
                      <a:gd name="connsiteX20" fmla="*/ 2558143 w 2681033"/>
                      <a:gd name="connsiteY20" fmla="*/ 337458 h 1195190"/>
                      <a:gd name="connsiteX21" fmla="*/ 2634343 w 2681033"/>
                      <a:gd name="connsiteY21" fmla="*/ 391886 h 1195190"/>
                      <a:gd name="connsiteX22" fmla="*/ 2656114 w 2681033"/>
                      <a:gd name="connsiteY22" fmla="*/ 424543 h 1195190"/>
                      <a:gd name="connsiteX23" fmla="*/ 2677886 w 2681033"/>
                      <a:gd name="connsiteY23" fmla="*/ 446315 h 1195190"/>
                      <a:gd name="connsiteX24" fmla="*/ 2667000 w 2681033"/>
                      <a:gd name="connsiteY24" fmla="*/ 587829 h 1195190"/>
                      <a:gd name="connsiteX25" fmla="*/ 2656114 w 2681033"/>
                      <a:gd name="connsiteY25" fmla="*/ 620486 h 1195190"/>
                      <a:gd name="connsiteX26" fmla="*/ 2645229 w 2681033"/>
                      <a:gd name="connsiteY26" fmla="*/ 664029 h 1195190"/>
                      <a:gd name="connsiteX27" fmla="*/ 2634343 w 2681033"/>
                      <a:gd name="connsiteY27" fmla="*/ 696686 h 1195190"/>
                      <a:gd name="connsiteX28" fmla="*/ 2601686 w 2681033"/>
                      <a:gd name="connsiteY28" fmla="*/ 772886 h 1195190"/>
                      <a:gd name="connsiteX29" fmla="*/ 2569029 w 2681033"/>
                      <a:gd name="connsiteY29" fmla="*/ 827315 h 1195190"/>
                      <a:gd name="connsiteX30" fmla="*/ 2536372 w 2681033"/>
                      <a:gd name="connsiteY30" fmla="*/ 838200 h 1195190"/>
                      <a:gd name="connsiteX31" fmla="*/ 2492829 w 2681033"/>
                      <a:gd name="connsiteY31" fmla="*/ 870858 h 1195190"/>
                      <a:gd name="connsiteX32" fmla="*/ 2438400 w 2681033"/>
                      <a:gd name="connsiteY32" fmla="*/ 914400 h 1195190"/>
                      <a:gd name="connsiteX33" fmla="*/ 2318657 w 2681033"/>
                      <a:gd name="connsiteY33" fmla="*/ 957943 h 1195190"/>
                      <a:gd name="connsiteX34" fmla="*/ 2275114 w 2681033"/>
                      <a:gd name="connsiteY34" fmla="*/ 979715 h 1195190"/>
                      <a:gd name="connsiteX35" fmla="*/ 2242457 w 2681033"/>
                      <a:gd name="connsiteY35" fmla="*/ 990600 h 1195190"/>
                      <a:gd name="connsiteX36" fmla="*/ 2198914 w 2681033"/>
                      <a:gd name="connsiteY36" fmla="*/ 1012372 h 1195190"/>
                      <a:gd name="connsiteX37" fmla="*/ 2166257 w 2681033"/>
                      <a:gd name="connsiteY37" fmla="*/ 1023258 h 1195190"/>
                      <a:gd name="connsiteX38" fmla="*/ 2090057 w 2681033"/>
                      <a:gd name="connsiteY38" fmla="*/ 1066800 h 1195190"/>
                      <a:gd name="connsiteX39" fmla="*/ 2002972 w 2681033"/>
                      <a:gd name="connsiteY39" fmla="*/ 1077686 h 1195190"/>
                      <a:gd name="connsiteX40" fmla="*/ 1121229 w 2681033"/>
                      <a:gd name="connsiteY40" fmla="*/ 1088572 h 1195190"/>
                      <a:gd name="connsiteX41" fmla="*/ 1066800 w 2681033"/>
                      <a:gd name="connsiteY41" fmla="*/ 1110343 h 1195190"/>
                      <a:gd name="connsiteX42" fmla="*/ 1023257 w 2681033"/>
                      <a:gd name="connsiteY42" fmla="*/ 1132115 h 1195190"/>
                      <a:gd name="connsiteX43" fmla="*/ 881743 w 2681033"/>
                      <a:gd name="connsiteY43" fmla="*/ 1153886 h 1195190"/>
                      <a:gd name="connsiteX44" fmla="*/ 653143 w 2681033"/>
                      <a:gd name="connsiteY44" fmla="*/ 1164772 h 1195190"/>
                      <a:gd name="connsiteX45" fmla="*/ 348343 w 2681033"/>
                      <a:gd name="connsiteY45" fmla="*/ 1153886 h 1195190"/>
                      <a:gd name="connsiteX46" fmla="*/ 293914 w 2681033"/>
                      <a:gd name="connsiteY46" fmla="*/ 1132115 h 1195190"/>
                      <a:gd name="connsiteX47" fmla="*/ 261257 w 2681033"/>
                      <a:gd name="connsiteY47" fmla="*/ 1121229 h 1195190"/>
                      <a:gd name="connsiteX48" fmla="*/ 174172 w 2681033"/>
                      <a:gd name="connsiteY48" fmla="*/ 1077686 h 1195190"/>
                      <a:gd name="connsiteX49" fmla="*/ 119743 w 2681033"/>
                      <a:gd name="connsiteY49" fmla="*/ 1023258 h 1195190"/>
                      <a:gd name="connsiteX50" fmla="*/ 76200 w 2681033"/>
                      <a:gd name="connsiteY50" fmla="*/ 979715 h 1195190"/>
                      <a:gd name="connsiteX51" fmla="*/ 54429 w 2681033"/>
                      <a:gd name="connsiteY51" fmla="*/ 936172 h 1195190"/>
                      <a:gd name="connsiteX52" fmla="*/ 32657 w 2681033"/>
                      <a:gd name="connsiteY52" fmla="*/ 914400 h 1195190"/>
                      <a:gd name="connsiteX53" fmla="*/ 10886 w 2681033"/>
                      <a:gd name="connsiteY53" fmla="*/ 849086 h 1195190"/>
                      <a:gd name="connsiteX54" fmla="*/ 0 w 2681033"/>
                      <a:gd name="connsiteY54" fmla="*/ 751115 h 1195190"/>
                      <a:gd name="connsiteX55" fmla="*/ 21772 w 2681033"/>
                      <a:gd name="connsiteY55" fmla="*/ 587829 h 1195190"/>
                      <a:gd name="connsiteX56" fmla="*/ 32657 w 2681033"/>
                      <a:gd name="connsiteY56" fmla="*/ 555172 h 1195190"/>
                      <a:gd name="connsiteX57" fmla="*/ 54429 w 2681033"/>
                      <a:gd name="connsiteY57" fmla="*/ 435429 h 1195190"/>
                      <a:gd name="connsiteX58" fmla="*/ 87086 w 2681033"/>
                      <a:gd name="connsiteY58" fmla="*/ 402772 h 1195190"/>
                      <a:gd name="connsiteX59" fmla="*/ 97972 w 2681033"/>
                      <a:gd name="connsiteY59" fmla="*/ 370115 h 1195190"/>
                      <a:gd name="connsiteX60" fmla="*/ 152400 w 2681033"/>
                      <a:gd name="connsiteY60" fmla="*/ 326572 h 1195190"/>
                      <a:gd name="connsiteX61" fmla="*/ 217714 w 2681033"/>
                      <a:gd name="connsiteY61" fmla="*/ 337458 h 1195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2681033" h="1195190">
                        <a:moveTo>
                          <a:pt x="217714" y="337458"/>
                        </a:moveTo>
                        <a:cubicBezTo>
                          <a:pt x="232228" y="333829"/>
                          <a:pt x="230235" y="314051"/>
                          <a:pt x="239486" y="304800"/>
                        </a:cubicBezTo>
                        <a:cubicBezTo>
                          <a:pt x="259349" y="284937"/>
                          <a:pt x="336521" y="229069"/>
                          <a:pt x="359229" y="217715"/>
                        </a:cubicBezTo>
                        <a:cubicBezTo>
                          <a:pt x="373743" y="210458"/>
                          <a:pt x="388857" y="204292"/>
                          <a:pt x="402772" y="195943"/>
                        </a:cubicBezTo>
                        <a:cubicBezTo>
                          <a:pt x="478314" y="150617"/>
                          <a:pt x="515377" y="107607"/>
                          <a:pt x="609600" y="76200"/>
                        </a:cubicBezTo>
                        <a:lnTo>
                          <a:pt x="707572" y="43543"/>
                        </a:lnTo>
                        <a:lnTo>
                          <a:pt x="772886" y="21772"/>
                        </a:lnTo>
                        <a:cubicBezTo>
                          <a:pt x="783772" y="18143"/>
                          <a:pt x="794411" y="13669"/>
                          <a:pt x="805543" y="10886"/>
                        </a:cubicBezTo>
                        <a:lnTo>
                          <a:pt x="849086" y="0"/>
                        </a:lnTo>
                        <a:cubicBezTo>
                          <a:pt x="1074057" y="7257"/>
                          <a:pt x="1299324" y="8156"/>
                          <a:pt x="1524000" y="21772"/>
                        </a:cubicBezTo>
                        <a:lnTo>
                          <a:pt x="1883229" y="43543"/>
                        </a:lnTo>
                        <a:cubicBezTo>
                          <a:pt x="1894115" y="47172"/>
                          <a:pt x="1904754" y="51646"/>
                          <a:pt x="1915886" y="54429"/>
                        </a:cubicBezTo>
                        <a:cubicBezTo>
                          <a:pt x="1958338" y="65042"/>
                          <a:pt x="2003496" y="70055"/>
                          <a:pt x="2046514" y="76200"/>
                        </a:cubicBezTo>
                        <a:cubicBezTo>
                          <a:pt x="2144304" y="108797"/>
                          <a:pt x="2092368" y="85809"/>
                          <a:pt x="2198914" y="152400"/>
                        </a:cubicBezTo>
                        <a:lnTo>
                          <a:pt x="2198914" y="152400"/>
                        </a:lnTo>
                        <a:cubicBezTo>
                          <a:pt x="2215557" y="159057"/>
                          <a:pt x="2263250" y="179371"/>
                          <a:pt x="2286000" y="185058"/>
                        </a:cubicBezTo>
                        <a:cubicBezTo>
                          <a:pt x="2303950" y="189545"/>
                          <a:pt x="2322286" y="192315"/>
                          <a:pt x="2340429" y="195943"/>
                        </a:cubicBezTo>
                        <a:cubicBezTo>
                          <a:pt x="2351315" y="206829"/>
                          <a:pt x="2360277" y="220061"/>
                          <a:pt x="2373086" y="228600"/>
                        </a:cubicBezTo>
                        <a:cubicBezTo>
                          <a:pt x="2382633" y="234965"/>
                          <a:pt x="2395257" y="234826"/>
                          <a:pt x="2405743" y="239486"/>
                        </a:cubicBezTo>
                        <a:cubicBezTo>
                          <a:pt x="2519109" y="289871"/>
                          <a:pt x="2430151" y="258507"/>
                          <a:pt x="2503714" y="283029"/>
                        </a:cubicBezTo>
                        <a:cubicBezTo>
                          <a:pt x="2521857" y="301172"/>
                          <a:pt x="2537616" y="322063"/>
                          <a:pt x="2558143" y="337458"/>
                        </a:cubicBezTo>
                        <a:cubicBezTo>
                          <a:pt x="2612152" y="377965"/>
                          <a:pt x="2586590" y="360051"/>
                          <a:pt x="2634343" y="391886"/>
                        </a:cubicBezTo>
                        <a:cubicBezTo>
                          <a:pt x="2641600" y="402772"/>
                          <a:pt x="2647941" y="414327"/>
                          <a:pt x="2656114" y="424543"/>
                        </a:cubicBezTo>
                        <a:cubicBezTo>
                          <a:pt x="2662525" y="432557"/>
                          <a:pt x="2677203" y="436074"/>
                          <a:pt x="2677886" y="446315"/>
                        </a:cubicBezTo>
                        <a:cubicBezTo>
                          <a:pt x="2681033" y="493521"/>
                          <a:pt x="2672868" y="540884"/>
                          <a:pt x="2667000" y="587829"/>
                        </a:cubicBezTo>
                        <a:cubicBezTo>
                          <a:pt x="2665577" y="599215"/>
                          <a:pt x="2659266" y="609453"/>
                          <a:pt x="2656114" y="620486"/>
                        </a:cubicBezTo>
                        <a:cubicBezTo>
                          <a:pt x="2652004" y="634871"/>
                          <a:pt x="2649339" y="649644"/>
                          <a:pt x="2645229" y="664029"/>
                        </a:cubicBezTo>
                        <a:cubicBezTo>
                          <a:pt x="2642077" y="675062"/>
                          <a:pt x="2637495" y="685653"/>
                          <a:pt x="2634343" y="696686"/>
                        </a:cubicBezTo>
                        <a:cubicBezTo>
                          <a:pt x="2604135" y="802412"/>
                          <a:pt x="2645878" y="684503"/>
                          <a:pt x="2601686" y="772886"/>
                        </a:cubicBezTo>
                        <a:cubicBezTo>
                          <a:pt x="2587009" y="802241"/>
                          <a:pt x="2599402" y="809091"/>
                          <a:pt x="2569029" y="827315"/>
                        </a:cubicBezTo>
                        <a:cubicBezTo>
                          <a:pt x="2559190" y="833219"/>
                          <a:pt x="2547258" y="834572"/>
                          <a:pt x="2536372" y="838200"/>
                        </a:cubicBezTo>
                        <a:cubicBezTo>
                          <a:pt x="2521858" y="849086"/>
                          <a:pt x="2506767" y="859243"/>
                          <a:pt x="2492829" y="870858"/>
                        </a:cubicBezTo>
                        <a:cubicBezTo>
                          <a:pt x="2462456" y="896169"/>
                          <a:pt x="2478768" y="894216"/>
                          <a:pt x="2438400" y="914400"/>
                        </a:cubicBezTo>
                        <a:cubicBezTo>
                          <a:pt x="2390787" y="938207"/>
                          <a:pt x="2369481" y="937614"/>
                          <a:pt x="2318657" y="957943"/>
                        </a:cubicBezTo>
                        <a:cubicBezTo>
                          <a:pt x="2303590" y="963970"/>
                          <a:pt x="2290030" y="973323"/>
                          <a:pt x="2275114" y="979715"/>
                        </a:cubicBezTo>
                        <a:cubicBezTo>
                          <a:pt x="2264567" y="984235"/>
                          <a:pt x="2253004" y="986080"/>
                          <a:pt x="2242457" y="990600"/>
                        </a:cubicBezTo>
                        <a:cubicBezTo>
                          <a:pt x="2227541" y="996992"/>
                          <a:pt x="2213829" y="1005979"/>
                          <a:pt x="2198914" y="1012372"/>
                        </a:cubicBezTo>
                        <a:cubicBezTo>
                          <a:pt x="2188367" y="1016892"/>
                          <a:pt x="2176520" y="1018126"/>
                          <a:pt x="2166257" y="1023258"/>
                        </a:cubicBezTo>
                        <a:cubicBezTo>
                          <a:pt x="2133864" y="1039454"/>
                          <a:pt x="2128226" y="1057258"/>
                          <a:pt x="2090057" y="1066800"/>
                        </a:cubicBezTo>
                        <a:cubicBezTo>
                          <a:pt x="2061676" y="1073895"/>
                          <a:pt x="2032219" y="1077029"/>
                          <a:pt x="2002972" y="1077686"/>
                        </a:cubicBezTo>
                        <a:cubicBezTo>
                          <a:pt x="1709109" y="1084290"/>
                          <a:pt x="1415143" y="1084943"/>
                          <a:pt x="1121229" y="1088572"/>
                        </a:cubicBezTo>
                        <a:cubicBezTo>
                          <a:pt x="1103086" y="1095829"/>
                          <a:pt x="1084656" y="1102407"/>
                          <a:pt x="1066800" y="1110343"/>
                        </a:cubicBezTo>
                        <a:cubicBezTo>
                          <a:pt x="1051971" y="1116934"/>
                          <a:pt x="1038451" y="1126417"/>
                          <a:pt x="1023257" y="1132115"/>
                        </a:cubicBezTo>
                        <a:cubicBezTo>
                          <a:pt x="985823" y="1146153"/>
                          <a:pt x="911157" y="1151925"/>
                          <a:pt x="881743" y="1153886"/>
                        </a:cubicBezTo>
                        <a:cubicBezTo>
                          <a:pt x="805626" y="1158961"/>
                          <a:pt x="729343" y="1161143"/>
                          <a:pt x="653143" y="1164772"/>
                        </a:cubicBezTo>
                        <a:cubicBezTo>
                          <a:pt x="531476" y="1195190"/>
                          <a:pt x="585643" y="1186617"/>
                          <a:pt x="348343" y="1153886"/>
                        </a:cubicBezTo>
                        <a:cubicBezTo>
                          <a:pt x="328986" y="1151216"/>
                          <a:pt x="312210" y="1138976"/>
                          <a:pt x="293914" y="1132115"/>
                        </a:cubicBezTo>
                        <a:cubicBezTo>
                          <a:pt x="283170" y="1128086"/>
                          <a:pt x="271703" y="1125977"/>
                          <a:pt x="261257" y="1121229"/>
                        </a:cubicBezTo>
                        <a:cubicBezTo>
                          <a:pt x="231711" y="1107799"/>
                          <a:pt x="174172" y="1077686"/>
                          <a:pt x="174172" y="1077686"/>
                        </a:cubicBezTo>
                        <a:cubicBezTo>
                          <a:pt x="132240" y="1014790"/>
                          <a:pt x="176189" y="1071640"/>
                          <a:pt x="119743" y="1023258"/>
                        </a:cubicBezTo>
                        <a:cubicBezTo>
                          <a:pt x="104158" y="1009900"/>
                          <a:pt x="76200" y="979715"/>
                          <a:pt x="76200" y="979715"/>
                        </a:cubicBezTo>
                        <a:cubicBezTo>
                          <a:pt x="68943" y="965201"/>
                          <a:pt x="63430" y="949674"/>
                          <a:pt x="54429" y="936172"/>
                        </a:cubicBezTo>
                        <a:cubicBezTo>
                          <a:pt x="48736" y="927632"/>
                          <a:pt x="37247" y="923580"/>
                          <a:pt x="32657" y="914400"/>
                        </a:cubicBezTo>
                        <a:cubicBezTo>
                          <a:pt x="22394" y="893874"/>
                          <a:pt x="10886" y="849086"/>
                          <a:pt x="10886" y="849086"/>
                        </a:cubicBezTo>
                        <a:cubicBezTo>
                          <a:pt x="7257" y="816429"/>
                          <a:pt x="0" y="783973"/>
                          <a:pt x="0" y="751115"/>
                        </a:cubicBezTo>
                        <a:cubicBezTo>
                          <a:pt x="0" y="710302"/>
                          <a:pt x="10192" y="634152"/>
                          <a:pt x="21772" y="587829"/>
                        </a:cubicBezTo>
                        <a:cubicBezTo>
                          <a:pt x="24555" y="576697"/>
                          <a:pt x="29029" y="566058"/>
                          <a:pt x="32657" y="555172"/>
                        </a:cubicBezTo>
                        <a:cubicBezTo>
                          <a:pt x="33119" y="551478"/>
                          <a:pt x="38939" y="458664"/>
                          <a:pt x="54429" y="435429"/>
                        </a:cubicBezTo>
                        <a:cubicBezTo>
                          <a:pt x="62968" y="422620"/>
                          <a:pt x="76200" y="413658"/>
                          <a:pt x="87086" y="402772"/>
                        </a:cubicBezTo>
                        <a:cubicBezTo>
                          <a:pt x="90715" y="391886"/>
                          <a:pt x="92068" y="379954"/>
                          <a:pt x="97972" y="370115"/>
                        </a:cubicBezTo>
                        <a:cubicBezTo>
                          <a:pt x="104611" y="359050"/>
                          <a:pt x="142285" y="328595"/>
                          <a:pt x="152400" y="326572"/>
                        </a:cubicBezTo>
                        <a:cubicBezTo>
                          <a:pt x="177307" y="321591"/>
                          <a:pt x="203200" y="341087"/>
                          <a:pt x="217714" y="337458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 w="38100"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" name="Straight Arrow Connector 16"/>
                  <p:cNvCxnSpPr/>
                  <p:nvPr/>
                </p:nvCxnSpPr>
                <p:spPr>
                  <a:xfrm>
                    <a:off x="2286000" y="2667000"/>
                    <a:ext cx="762000" cy="1588"/>
                  </a:xfrm>
                  <a:prstGeom prst="straightConnector1">
                    <a:avLst/>
                  </a:prstGeom>
                  <a:ln w="28575">
                    <a:solidFill>
                      <a:srgbClr val="FFFF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3048000" y="2133600"/>
                    <a:ext cx="762000" cy="5334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rot="10800000" flipV="1">
                    <a:off x="1524000" y="2667000"/>
                    <a:ext cx="1524000" cy="9144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0" name="Content Placeholder 31"/>
                  <p:cNvGraphicFramePr>
                    <a:graphicFrameLocks noGrp="1" noChangeAspect="1"/>
                  </p:cNvGraphicFramePr>
                  <p:nvPr>
                    <p:ph sz="quarter" idx="1"/>
                  </p:nvPr>
                </p:nvGraphicFramePr>
                <p:xfrm>
                  <a:off x="3657600" y="1752600"/>
                  <a:ext cx="304800" cy="37513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05" name="Equation" r:id="rId9" imgW="164880" imgH="203040" progId="Equation.3">
                          <p:embed/>
                        </p:oleObj>
                      </mc:Choice>
                      <mc:Fallback>
                        <p:oleObj name="Equation" r:id="rId9" imgW="164880" imgH="2030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657600" y="1752600"/>
                                <a:ext cx="304800" cy="37513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21" name="Curved Right Arrow 20"/>
                  <p:cNvSpPr/>
                  <p:nvPr/>
                </p:nvSpPr>
                <p:spPr>
                  <a:xfrm>
                    <a:off x="2133600" y="2133600"/>
                    <a:ext cx="304800" cy="304800"/>
                  </a:xfrm>
                  <a:prstGeom prst="curvedRightArrow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>
                  <a:xfrm rot="5400000" flipH="1" flipV="1">
                    <a:off x="2069080" y="2057400"/>
                    <a:ext cx="456406" cy="794"/>
                  </a:xfrm>
                  <a:prstGeom prst="straightConnector1">
                    <a:avLst/>
                  </a:prstGeom>
                  <a:ln w="28575"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rot="5400000" flipH="1" flipV="1">
                    <a:off x="2144486" y="2525480"/>
                    <a:ext cx="304800" cy="1588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4" name="Object 23"/>
                  <p:cNvGraphicFramePr>
                    <a:graphicFrameLocks noChangeAspect="1"/>
                  </p:cNvGraphicFramePr>
                  <p:nvPr/>
                </p:nvGraphicFramePr>
                <p:xfrm>
                  <a:off x="2514600" y="2296884"/>
                  <a:ext cx="292100" cy="37973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06" name="Equation" r:id="rId11" imgW="126720" imgH="164880" progId="Equation.3">
                          <p:embed/>
                        </p:oleObj>
                      </mc:Choice>
                      <mc:Fallback>
                        <p:oleObj name="Equation" r:id="rId11" imgW="126720" imgH="1648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514600" y="2296884"/>
                                <a:ext cx="292100" cy="37973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25" name="Straight Connector 24"/>
                  <p:cNvCxnSpPr/>
                  <p:nvPr/>
                </p:nvCxnSpPr>
                <p:spPr>
                  <a:xfrm rot="16200000" flipH="1">
                    <a:off x="2247900" y="2705100"/>
                    <a:ext cx="304800" cy="22860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9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6" name="Object 25"/>
                  <p:cNvGraphicFramePr>
                    <a:graphicFrameLocks noChangeAspect="1"/>
                  </p:cNvGraphicFramePr>
                  <p:nvPr/>
                </p:nvGraphicFramePr>
                <p:xfrm>
                  <a:off x="2198908" y="2743199"/>
                  <a:ext cx="228600" cy="29094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07" name="Equation" r:id="rId13" imgW="139680" imgH="177480" progId="Equation.3">
                          <p:embed/>
                        </p:oleObj>
                      </mc:Choice>
                      <mc:Fallback>
                        <p:oleObj name="Equation" r:id="rId13" imgW="139680" imgH="1774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98908" y="2743199"/>
                                <a:ext cx="228600" cy="29094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7" name="Content Placeholder 31"/>
                  <p:cNvGraphicFramePr>
                    <a:graphicFrameLocks noChangeAspect="1"/>
                  </p:cNvGraphicFramePr>
                  <p:nvPr/>
                </p:nvGraphicFramePr>
                <p:xfrm>
                  <a:off x="1752600" y="2209800"/>
                  <a:ext cx="455612" cy="45561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08" name="Equation" r:id="rId15" imgW="203040" imgH="203040" progId="Equation.3">
                          <p:embed/>
                        </p:oleObj>
                      </mc:Choice>
                      <mc:Fallback>
                        <p:oleObj name="Equation" r:id="rId15" imgW="203040" imgH="2030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752600" y="2209800"/>
                                <a:ext cx="455612" cy="45561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28" name="Straight Connector 27"/>
                  <p:cNvCxnSpPr/>
                  <p:nvPr/>
                </p:nvCxnSpPr>
                <p:spPr>
                  <a:xfrm rot="5400000">
                    <a:off x="1916680" y="1468778"/>
                    <a:ext cx="762000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9" name="Object 28"/>
                  <p:cNvGraphicFramePr>
                    <a:graphicFrameLocks noChangeAspect="1"/>
                  </p:cNvGraphicFramePr>
                  <p:nvPr/>
                </p:nvGraphicFramePr>
                <p:xfrm>
                  <a:off x="2166256" y="783766"/>
                  <a:ext cx="304800" cy="3556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09" name="Equation" r:id="rId17" imgW="152280" imgH="177480" progId="Equation.3">
                          <p:embed/>
                        </p:oleObj>
                      </mc:Choice>
                      <mc:Fallback>
                        <p:oleObj name="Equation" r:id="rId17" imgW="152280" imgH="1774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66256" y="783766"/>
                                <a:ext cx="304800" cy="3556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0" name="Object 13"/>
                  <p:cNvGraphicFramePr>
                    <a:graphicFrameLocks noChangeAspect="1"/>
                  </p:cNvGraphicFramePr>
                  <p:nvPr/>
                </p:nvGraphicFramePr>
                <p:xfrm>
                  <a:off x="2133600" y="3733800"/>
                  <a:ext cx="304800" cy="3556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10" name="Equation" r:id="rId19" imgW="152280" imgH="177480" progId="Equation.3">
                          <p:embed/>
                        </p:oleObj>
                      </mc:Choice>
                      <mc:Fallback>
                        <p:oleObj name="Equation" r:id="rId19" imgW="152280" imgH="1774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33600" y="3733800"/>
                                <a:ext cx="304800" cy="3556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048000" y="2667000"/>
                    <a:ext cx="1066800" cy="1588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/>
                  <p:nvPr/>
                </p:nvSpPr>
                <p:spPr>
                  <a:xfrm>
                    <a:off x="3243942" y="2286002"/>
                    <a:ext cx="457200" cy="762000"/>
                  </a:xfrm>
                  <a:prstGeom prst="arc">
                    <a:avLst>
                      <a:gd name="adj1" fmla="val 16968320"/>
                      <a:gd name="adj2" fmla="val 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aphicFrame>
                <p:nvGraphicFramePr>
                  <p:cNvPr id="33" name="Object 32"/>
                  <p:cNvGraphicFramePr>
                    <a:graphicFrameLocks noChangeAspect="1"/>
                  </p:cNvGraphicFramePr>
                  <p:nvPr/>
                </p:nvGraphicFramePr>
                <p:xfrm>
                  <a:off x="3646712" y="2318658"/>
                  <a:ext cx="381000" cy="3492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11" name="Equation" r:id="rId21" imgW="152280" imgH="139680" progId="Equation.3">
                          <p:embed/>
                        </p:oleObj>
                      </mc:Choice>
                      <mc:Fallback>
                        <p:oleObj name="Equation" r:id="rId21" imgW="152280" imgH="1396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646712" y="2318658"/>
                                <a:ext cx="381000" cy="34925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aphicFrame>
            <p:nvGraphicFramePr>
              <p:cNvPr id="13" name="Object 17"/>
              <p:cNvGraphicFramePr>
                <a:graphicFrameLocks noChangeAspect="1"/>
              </p:cNvGraphicFramePr>
              <p:nvPr/>
            </p:nvGraphicFramePr>
            <p:xfrm>
              <a:off x="2057400" y="2514600"/>
              <a:ext cx="280987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2" name="Equation" r:id="rId23" imgW="152280" imgH="164880" progId="Equation.3">
                      <p:embed/>
                    </p:oleObj>
                  </mc:Choice>
                  <mc:Fallback>
                    <p:oleObj name="Equation" r:id="rId23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7400" y="2514600"/>
                            <a:ext cx="280987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1" name="Picture 18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6629400" y="4876800"/>
              <a:ext cx="830263" cy="142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896706"/>
              </p:ext>
            </p:extLst>
          </p:nvPr>
        </p:nvGraphicFramePr>
        <p:xfrm>
          <a:off x="685800" y="4553467"/>
          <a:ext cx="6370638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26" imgW="3936960" imgH="939600" progId="Equation.3">
                  <p:embed/>
                </p:oleObj>
              </mc:Choice>
              <mc:Fallback>
                <p:oleObj name="Equation" r:id="rId26" imgW="3936960" imgH="939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53467"/>
                        <a:ext cx="6370638" cy="152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06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Clockwise and Counterclockwise moments: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tendency of the force is to rotate its </a:t>
            </a:r>
            <a:r>
              <a:rPr lang="en-US" sz="2000" i="1" dirty="0" smtClean="0"/>
              <a:t>moment arm</a:t>
            </a:r>
            <a:r>
              <a:rPr lang="en-US" sz="2000" dirty="0" smtClean="0"/>
              <a:t> in a counter clockwise manner it is called counterclockwise moment (CCW). We will assume CCW moment as a positive moment (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If tendency of the force is to rotate its </a:t>
            </a:r>
            <a:r>
              <a:rPr lang="en-US" sz="2000" i="1" dirty="0" smtClean="0"/>
              <a:t>moment arm</a:t>
            </a:r>
            <a:r>
              <a:rPr lang="en-US" sz="2000" dirty="0" smtClean="0"/>
              <a:t> in a clockwise manner it is called clockwise moment (CW). We will assume CW moment as a negative moment (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/>
              <a:t>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429000"/>
            <a:ext cx="3962774" cy="247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Zero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i="1" dirty="0" smtClean="0"/>
              <a:t>- If line of action of the force </a:t>
            </a:r>
            <a:r>
              <a:rPr lang="en-US" sz="2400" i="1" dirty="0" smtClean="0">
                <a:solidFill>
                  <a:srgbClr val="FF0000"/>
                </a:solidFill>
              </a:rPr>
              <a:t>intersects</a:t>
            </a:r>
            <a:r>
              <a:rPr lang="en-US" sz="2400" i="1" dirty="0" smtClean="0"/>
              <a:t> the axis of rotation</a:t>
            </a:r>
            <a:r>
              <a:rPr lang="en-US" sz="2400" dirty="0" smtClean="0"/>
              <a:t>, there is no moment of the force about this axis of rotation</a:t>
            </a:r>
          </a:p>
          <a:p>
            <a:pPr marL="457200" lvl="1" indent="0">
              <a:buNone/>
            </a:pPr>
            <a:r>
              <a:rPr lang="en-US" sz="2400" i="1" dirty="0" smtClean="0"/>
              <a:t>- If line of action of the force is </a:t>
            </a:r>
            <a:r>
              <a:rPr lang="en-US" sz="2400" i="1" dirty="0" smtClean="0">
                <a:solidFill>
                  <a:srgbClr val="FF0000"/>
                </a:solidFill>
              </a:rPr>
              <a:t>parallel</a:t>
            </a:r>
            <a:r>
              <a:rPr lang="en-US" sz="2400" i="1" dirty="0" smtClean="0"/>
              <a:t> to the axis of rotation</a:t>
            </a:r>
            <a:r>
              <a:rPr lang="en-US" sz="2400" dirty="0" smtClean="0"/>
              <a:t>, there is no moment of the force about this axis of rotation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Varignon’s</a:t>
            </a:r>
            <a:r>
              <a:rPr lang="en-US" b="1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000" dirty="0" smtClean="0"/>
              <a:t>The moment of a force about any point is equal to the sum of the moments of the components of the force about the same point.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93" y="1981199"/>
            <a:ext cx="5357813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4648200"/>
            <a:ext cx="13525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5148262"/>
            <a:ext cx="2209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5648325"/>
            <a:ext cx="31908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4" y="4409279"/>
            <a:ext cx="50720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6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For the figure shown below, find moment of 400 N force about point </a:t>
            </a:r>
            <a:r>
              <a:rPr lang="en-US" sz="2400" i="1" dirty="0" smtClean="0"/>
              <a:t>A</a:t>
            </a:r>
            <a:r>
              <a:rPr lang="en-US" sz="2400" dirty="0" smtClean="0"/>
              <a:t> using: </a:t>
            </a:r>
          </a:p>
          <a:p>
            <a:pPr>
              <a:buAutoNum type="arabicPeriod"/>
            </a:pPr>
            <a:r>
              <a:rPr lang="en-US" sz="2400" dirty="0" smtClean="0"/>
              <a:t>Scalar approach</a:t>
            </a:r>
          </a:p>
          <a:p>
            <a:pPr>
              <a:buAutoNum type="arabicPeriod"/>
            </a:pPr>
            <a:r>
              <a:rPr lang="en-US" sz="2400" dirty="0" smtClean="0"/>
              <a:t>vector approach.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0" y="2971800"/>
            <a:ext cx="3062288" cy="2148840"/>
            <a:chOff x="533400" y="3505200"/>
            <a:chExt cx="3062288" cy="2148840"/>
          </a:xfrm>
        </p:grpSpPr>
        <p:sp>
          <p:nvSpPr>
            <p:cNvPr id="5" name="Freeform 44"/>
            <p:cNvSpPr>
              <a:spLocks noEditPoints="1"/>
            </p:cNvSpPr>
            <p:nvPr/>
          </p:nvSpPr>
          <p:spPr bwMode="auto">
            <a:xfrm>
              <a:off x="533400" y="4033203"/>
              <a:ext cx="1155700" cy="9525"/>
            </a:xfrm>
            <a:custGeom>
              <a:avLst/>
              <a:gdLst/>
              <a:ahLst/>
              <a:cxnLst>
                <a:cxn ang="0">
                  <a:pos x="350" y="0"/>
                </a:cxn>
                <a:cxn ang="0">
                  <a:pos x="350" y="100"/>
                </a:cxn>
                <a:cxn ang="0">
                  <a:pos x="0" y="50"/>
                </a:cxn>
                <a:cxn ang="0">
                  <a:pos x="750" y="0"/>
                </a:cxn>
                <a:cxn ang="0">
                  <a:pos x="1100" y="50"/>
                </a:cxn>
                <a:cxn ang="0">
                  <a:pos x="750" y="100"/>
                </a:cxn>
                <a:cxn ang="0">
                  <a:pos x="750" y="0"/>
                </a:cxn>
                <a:cxn ang="0">
                  <a:pos x="1750" y="0"/>
                </a:cxn>
                <a:cxn ang="0">
                  <a:pos x="1750" y="100"/>
                </a:cxn>
                <a:cxn ang="0">
                  <a:pos x="1400" y="50"/>
                </a:cxn>
                <a:cxn ang="0">
                  <a:pos x="2150" y="0"/>
                </a:cxn>
                <a:cxn ang="0">
                  <a:pos x="2500" y="50"/>
                </a:cxn>
                <a:cxn ang="0">
                  <a:pos x="2150" y="100"/>
                </a:cxn>
                <a:cxn ang="0">
                  <a:pos x="2150" y="0"/>
                </a:cxn>
                <a:cxn ang="0">
                  <a:pos x="3150" y="0"/>
                </a:cxn>
                <a:cxn ang="0">
                  <a:pos x="3150" y="100"/>
                </a:cxn>
                <a:cxn ang="0">
                  <a:pos x="2800" y="50"/>
                </a:cxn>
                <a:cxn ang="0">
                  <a:pos x="3550" y="0"/>
                </a:cxn>
                <a:cxn ang="0">
                  <a:pos x="3900" y="50"/>
                </a:cxn>
                <a:cxn ang="0">
                  <a:pos x="3550" y="100"/>
                </a:cxn>
                <a:cxn ang="0">
                  <a:pos x="3550" y="0"/>
                </a:cxn>
                <a:cxn ang="0">
                  <a:pos x="4550" y="0"/>
                </a:cxn>
                <a:cxn ang="0">
                  <a:pos x="4550" y="100"/>
                </a:cxn>
                <a:cxn ang="0">
                  <a:pos x="4200" y="50"/>
                </a:cxn>
                <a:cxn ang="0">
                  <a:pos x="4950" y="0"/>
                </a:cxn>
                <a:cxn ang="0">
                  <a:pos x="5300" y="50"/>
                </a:cxn>
                <a:cxn ang="0">
                  <a:pos x="4950" y="100"/>
                </a:cxn>
                <a:cxn ang="0">
                  <a:pos x="4950" y="0"/>
                </a:cxn>
                <a:cxn ang="0">
                  <a:pos x="5950" y="0"/>
                </a:cxn>
                <a:cxn ang="0">
                  <a:pos x="5950" y="100"/>
                </a:cxn>
                <a:cxn ang="0">
                  <a:pos x="5600" y="50"/>
                </a:cxn>
                <a:cxn ang="0">
                  <a:pos x="6350" y="0"/>
                </a:cxn>
                <a:cxn ang="0">
                  <a:pos x="6700" y="50"/>
                </a:cxn>
                <a:cxn ang="0">
                  <a:pos x="6350" y="100"/>
                </a:cxn>
                <a:cxn ang="0">
                  <a:pos x="6350" y="0"/>
                </a:cxn>
                <a:cxn ang="0">
                  <a:pos x="7350" y="0"/>
                </a:cxn>
                <a:cxn ang="0">
                  <a:pos x="7350" y="100"/>
                </a:cxn>
                <a:cxn ang="0">
                  <a:pos x="7000" y="50"/>
                </a:cxn>
                <a:cxn ang="0">
                  <a:pos x="7750" y="0"/>
                </a:cxn>
                <a:cxn ang="0">
                  <a:pos x="8100" y="50"/>
                </a:cxn>
                <a:cxn ang="0">
                  <a:pos x="7750" y="100"/>
                </a:cxn>
                <a:cxn ang="0">
                  <a:pos x="7750" y="0"/>
                </a:cxn>
                <a:cxn ang="0">
                  <a:pos x="8750" y="0"/>
                </a:cxn>
                <a:cxn ang="0">
                  <a:pos x="8750" y="100"/>
                </a:cxn>
                <a:cxn ang="0">
                  <a:pos x="8400" y="50"/>
                </a:cxn>
                <a:cxn ang="0">
                  <a:pos x="9150" y="0"/>
                </a:cxn>
                <a:cxn ang="0">
                  <a:pos x="9500" y="50"/>
                </a:cxn>
                <a:cxn ang="0">
                  <a:pos x="9150" y="100"/>
                </a:cxn>
                <a:cxn ang="0">
                  <a:pos x="9150" y="0"/>
                </a:cxn>
                <a:cxn ang="0">
                  <a:pos x="10150" y="0"/>
                </a:cxn>
                <a:cxn ang="0">
                  <a:pos x="10150" y="100"/>
                </a:cxn>
                <a:cxn ang="0">
                  <a:pos x="9800" y="50"/>
                </a:cxn>
                <a:cxn ang="0">
                  <a:pos x="10550" y="0"/>
                </a:cxn>
                <a:cxn ang="0">
                  <a:pos x="10900" y="50"/>
                </a:cxn>
                <a:cxn ang="0">
                  <a:pos x="10550" y="100"/>
                </a:cxn>
                <a:cxn ang="0">
                  <a:pos x="10550" y="0"/>
                </a:cxn>
                <a:cxn ang="0">
                  <a:pos x="11550" y="0"/>
                </a:cxn>
                <a:cxn ang="0">
                  <a:pos x="11550" y="100"/>
                </a:cxn>
                <a:cxn ang="0">
                  <a:pos x="11200" y="50"/>
                </a:cxn>
                <a:cxn ang="0">
                  <a:pos x="11950" y="0"/>
                </a:cxn>
                <a:cxn ang="0">
                  <a:pos x="12100" y="50"/>
                </a:cxn>
                <a:cxn ang="0">
                  <a:pos x="11950" y="100"/>
                </a:cxn>
                <a:cxn ang="0">
                  <a:pos x="11950" y="0"/>
                </a:cxn>
              </a:cxnLst>
              <a:rect l="0" t="0" r="r" b="b"/>
              <a:pathLst>
                <a:path w="12100" h="100">
                  <a:moveTo>
                    <a:pt x="50" y="0"/>
                  </a:moveTo>
                  <a:lnTo>
                    <a:pt x="350" y="0"/>
                  </a:lnTo>
                  <a:cubicBezTo>
                    <a:pt x="378" y="0"/>
                    <a:pt x="400" y="23"/>
                    <a:pt x="400" y="50"/>
                  </a:cubicBezTo>
                  <a:cubicBezTo>
                    <a:pt x="400" y="78"/>
                    <a:pt x="378" y="100"/>
                    <a:pt x="350" y="100"/>
                  </a:cubicBezTo>
                  <a:lnTo>
                    <a:pt x="50" y="100"/>
                  </a:lnTo>
                  <a:cubicBezTo>
                    <a:pt x="23" y="100"/>
                    <a:pt x="0" y="78"/>
                    <a:pt x="0" y="50"/>
                  </a:cubicBezTo>
                  <a:cubicBezTo>
                    <a:pt x="0" y="23"/>
                    <a:pt x="23" y="0"/>
                    <a:pt x="50" y="0"/>
                  </a:cubicBezTo>
                  <a:close/>
                  <a:moveTo>
                    <a:pt x="750" y="0"/>
                  </a:moveTo>
                  <a:lnTo>
                    <a:pt x="1050" y="0"/>
                  </a:lnTo>
                  <a:cubicBezTo>
                    <a:pt x="1078" y="0"/>
                    <a:pt x="1100" y="23"/>
                    <a:pt x="1100" y="50"/>
                  </a:cubicBezTo>
                  <a:cubicBezTo>
                    <a:pt x="1100" y="78"/>
                    <a:pt x="1078" y="100"/>
                    <a:pt x="1050" y="100"/>
                  </a:cubicBezTo>
                  <a:lnTo>
                    <a:pt x="750" y="100"/>
                  </a:lnTo>
                  <a:cubicBezTo>
                    <a:pt x="723" y="100"/>
                    <a:pt x="700" y="78"/>
                    <a:pt x="700" y="50"/>
                  </a:cubicBezTo>
                  <a:cubicBezTo>
                    <a:pt x="700" y="23"/>
                    <a:pt x="723" y="0"/>
                    <a:pt x="750" y="0"/>
                  </a:cubicBezTo>
                  <a:close/>
                  <a:moveTo>
                    <a:pt x="1450" y="0"/>
                  </a:moveTo>
                  <a:lnTo>
                    <a:pt x="1750" y="0"/>
                  </a:lnTo>
                  <a:cubicBezTo>
                    <a:pt x="1778" y="0"/>
                    <a:pt x="1800" y="23"/>
                    <a:pt x="1800" y="50"/>
                  </a:cubicBezTo>
                  <a:cubicBezTo>
                    <a:pt x="1800" y="78"/>
                    <a:pt x="1778" y="100"/>
                    <a:pt x="1750" y="100"/>
                  </a:cubicBezTo>
                  <a:lnTo>
                    <a:pt x="1450" y="100"/>
                  </a:lnTo>
                  <a:cubicBezTo>
                    <a:pt x="1423" y="100"/>
                    <a:pt x="1400" y="78"/>
                    <a:pt x="1400" y="50"/>
                  </a:cubicBezTo>
                  <a:cubicBezTo>
                    <a:pt x="1400" y="23"/>
                    <a:pt x="1423" y="0"/>
                    <a:pt x="1450" y="0"/>
                  </a:cubicBezTo>
                  <a:close/>
                  <a:moveTo>
                    <a:pt x="2150" y="0"/>
                  </a:moveTo>
                  <a:lnTo>
                    <a:pt x="2450" y="0"/>
                  </a:lnTo>
                  <a:cubicBezTo>
                    <a:pt x="2478" y="0"/>
                    <a:pt x="2500" y="23"/>
                    <a:pt x="2500" y="50"/>
                  </a:cubicBezTo>
                  <a:cubicBezTo>
                    <a:pt x="2500" y="78"/>
                    <a:pt x="2478" y="100"/>
                    <a:pt x="2450" y="100"/>
                  </a:cubicBezTo>
                  <a:lnTo>
                    <a:pt x="2150" y="100"/>
                  </a:lnTo>
                  <a:cubicBezTo>
                    <a:pt x="2123" y="100"/>
                    <a:pt x="2100" y="78"/>
                    <a:pt x="2100" y="50"/>
                  </a:cubicBezTo>
                  <a:cubicBezTo>
                    <a:pt x="2100" y="23"/>
                    <a:pt x="2123" y="0"/>
                    <a:pt x="2150" y="0"/>
                  </a:cubicBezTo>
                  <a:close/>
                  <a:moveTo>
                    <a:pt x="2850" y="0"/>
                  </a:moveTo>
                  <a:lnTo>
                    <a:pt x="3150" y="0"/>
                  </a:lnTo>
                  <a:cubicBezTo>
                    <a:pt x="3178" y="0"/>
                    <a:pt x="3200" y="23"/>
                    <a:pt x="3200" y="50"/>
                  </a:cubicBezTo>
                  <a:cubicBezTo>
                    <a:pt x="3200" y="78"/>
                    <a:pt x="3178" y="100"/>
                    <a:pt x="3150" y="100"/>
                  </a:cubicBezTo>
                  <a:lnTo>
                    <a:pt x="2850" y="100"/>
                  </a:lnTo>
                  <a:cubicBezTo>
                    <a:pt x="2823" y="100"/>
                    <a:pt x="2800" y="78"/>
                    <a:pt x="2800" y="50"/>
                  </a:cubicBezTo>
                  <a:cubicBezTo>
                    <a:pt x="2800" y="23"/>
                    <a:pt x="2823" y="0"/>
                    <a:pt x="2850" y="0"/>
                  </a:cubicBezTo>
                  <a:close/>
                  <a:moveTo>
                    <a:pt x="3550" y="0"/>
                  </a:moveTo>
                  <a:lnTo>
                    <a:pt x="3850" y="0"/>
                  </a:lnTo>
                  <a:cubicBezTo>
                    <a:pt x="3878" y="0"/>
                    <a:pt x="3900" y="23"/>
                    <a:pt x="3900" y="50"/>
                  </a:cubicBezTo>
                  <a:cubicBezTo>
                    <a:pt x="3900" y="78"/>
                    <a:pt x="3878" y="100"/>
                    <a:pt x="3850" y="100"/>
                  </a:cubicBezTo>
                  <a:lnTo>
                    <a:pt x="3550" y="100"/>
                  </a:lnTo>
                  <a:cubicBezTo>
                    <a:pt x="3523" y="100"/>
                    <a:pt x="3500" y="78"/>
                    <a:pt x="3500" y="50"/>
                  </a:cubicBezTo>
                  <a:cubicBezTo>
                    <a:pt x="3500" y="23"/>
                    <a:pt x="3523" y="0"/>
                    <a:pt x="3550" y="0"/>
                  </a:cubicBezTo>
                  <a:close/>
                  <a:moveTo>
                    <a:pt x="4250" y="0"/>
                  </a:moveTo>
                  <a:lnTo>
                    <a:pt x="4550" y="0"/>
                  </a:lnTo>
                  <a:cubicBezTo>
                    <a:pt x="4578" y="0"/>
                    <a:pt x="4600" y="23"/>
                    <a:pt x="4600" y="50"/>
                  </a:cubicBezTo>
                  <a:cubicBezTo>
                    <a:pt x="4600" y="78"/>
                    <a:pt x="4578" y="100"/>
                    <a:pt x="4550" y="100"/>
                  </a:cubicBezTo>
                  <a:lnTo>
                    <a:pt x="4250" y="100"/>
                  </a:lnTo>
                  <a:cubicBezTo>
                    <a:pt x="4223" y="100"/>
                    <a:pt x="4200" y="78"/>
                    <a:pt x="4200" y="50"/>
                  </a:cubicBezTo>
                  <a:cubicBezTo>
                    <a:pt x="4200" y="23"/>
                    <a:pt x="4223" y="0"/>
                    <a:pt x="4250" y="0"/>
                  </a:cubicBezTo>
                  <a:close/>
                  <a:moveTo>
                    <a:pt x="4950" y="0"/>
                  </a:moveTo>
                  <a:lnTo>
                    <a:pt x="5250" y="0"/>
                  </a:lnTo>
                  <a:cubicBezTo>
                    <a:pt x="5278" y="0"/>
                    <a:pt x="5300" y="23"/>
                    <a:pt x="5300" y="50"/>
                  </a:cubicBezTo>
                  <a:cubicBezTo>
                    <a:pt x="5300" y="78"/>
                    <a:pt x="5278" y="100"/>
                    <a:pt x="5250" y="100"/>
                  </a:cubicBezTo>
                  <a:lnTo>
                    <a:pt x="4950" y="100"/>
                  </a:lnTo>
                  <a:cubicBezTo>
                    <a:pt x="4923" y="100"/>
                    <a:pt x="4900" y="78"/>
                    <a:pt x="4900" y="50"/>
                  </a:cubicBezTo>
                  <a:cubicBezTo>
                    <a:pt x="4900" y="23"/>
                    <a:pt x="4923" y="0"/>
                    <a:pt x="4950" y="0"/>
                  </a:cubicBezTo>
                  <a:close/>
                  <a:moveTo>
                    <a:pt x="5650" y="0"/>
                  </a:moveTo>
                  <a:lnTo>
                    <a:pt x="5950" y="0"/>
                  </a:lnTo>
                  <a:cubicBezTo>
                    <a:pt x="5978" y="0"/>
                    <a:pt x="6000" y="23"/>
                    <a:pt x="6000" y="50"/>
                  </a:cubicBezTo>
                  <a:cubicBezTo>
                    <a:pt x="6000" y="78"/>
                    <a:pt x="5978" y="100"/>
                    <a:pt x="5950" y="100"/>
                  </a:cubicBezTo>
                  <a:lnTo>
                    <a:pt x="5650" y="100"/>
                  </a:lnTo>
                  <a:cubicBezTo>
                    <a:pt x="5623" y="100"/>
                    <a:pt x="5600" y="78"/>
                    <a:pt x="5600" y="50"/>
                  </a:cubicBezTo>
                  <a:cubicBezTo>
                    <a:pt x="5600" y="23"/>
                    <a:pt x="5623" y="0"/>
                    <a:pt x="5650" y="0"/>
                  </a:cubicBezTo>
                  <a:close/>
                  <a:moveTo>
                    <a:pt x="6350" y="0"/>
                  </a:moveTo>
                  <a:lnTo>
                    <a:pt x="6650" y="0"/>
                  </a:lnTo>
                  <a:cubicBezTo>
                    <a:pt x="6678" y="0"/>
                    <a:pt x="6700" y="23"/>
                    <a:pt x="6700" y="50"/>
                  </a:cubicBezTo>
                  <a:cubicBezTo>
                    <a:pt x="6700" y="78"/>
                    <a:pt x="6678" y="100"/>
                    <a:pt x="6650" y="100"/>
                  </a:cubicBezTo>
                  <a:lnTo>
                    <a:pt x="6350" y="100"/>
                  </a:lnTo>
                  <a:cubicBezTo>
                    <a:pt x="6323" y="100"/>
                    <a:pt x="6300" y="78"/>
                    <a:pt x="6300" y="50"/>
                  </a:cubicBezTo>
                  <a:cubicBezTo>
                    <a:pt x="6300" y="23"/>
                    <a:pt x="6323" y="0"/>
                    <a:pt x="6350" y="0"/>
                  </a:cubicBezTo>
                  <a:close/>
                  <a:moveTo>
                    <a:pt x="7050" y="0"/>
                  </a:moveTo>
                  <a:lnTo>
                    <a:pt x="7350" y="0"/>
                  </a:lnTo>
                  <a:cubicBezTo>
                    <a:pt x="7378" y="0"/>
                    <a:pt x="7400" y="23"/>
                    <a:pt x="7400" y="50"/>
                  </a:cubicBezTo>
                  <a:cubicBezTo>
                    <a:pt x="7400" y="78"/>
                    <a:pt x="7378" y="100"/>
                    <a:pt x="7350" y="100"/>
                  </a:cubicBezTo>
                  <a:lnTo>
                    <a:pt x="7050" y="100"/>
                  </a:lnTo>
                  <a:cubicBezTo>
                    <a:pt x="7023" y="100"/>
                    <a:pt x="7000" y="78"/>
                    <a:pt x="7000" y="50"/>
                  </a:cubicBezTo>
                  <a:cubicBezTo>
                    <a:pt x="7000" y="23"/>
                    <a:pt x="7023" y="0"/>
                    <a:pt x="7050" y="0"/>
                  </a:cubicBezTo>
                  <a:close/>
                  <a:moveTo>
                    <a:pt x="7750" y="0"/>
                  </a:moveTo>
                  <a:lnTo>
                    <a:pt x="8050" y="0"/>
                  </a:lnTo>
                  <a:cubicBezTo>
                    <a:pt x="8078" y="0"/>
                    <a:pt x="8100" y="23"/>
                    <a:pt x="8100" y="50"/>
                  </a:cubicBezTo>
                  <a:cubicBezTo>
                    <a:pt x="8100" y="78"/>
                    <a:pt x="8078" y="100"/>
                    <a:pt x="8050" y="100"/>
                  </a:cubicBezTo>
                  <a:lnTo>
                    <a:pt x="7750" y="100"/>
                  </a:lnTo>
                  <a:cubicBezTo>
                    <a:pt x="7723" y="100"/>
                    <a:pt x="7700" y="78"/>
                    <a:pt x="7700" y="50"/>
                  </a:cubicBezTo>
                  <a:cubicBezTo>
                    <a:pt x="7700" y="23"/>
                    <a:pt x="7723" y="0"/>
                    <a:pt x="7750" y="0"/>
                  </a:cubicBezTo>
                  <a:close/>
                  <a:moveTo>
                    <a:pt x="8450" y="0"/>
                  </a:moveTo>
                  <a:lnTo>
                    <a:pt x="8750" y="0"/>
                  </a:lnTo>
                  <a:cubicBezTo>
                    <a:pt x="8778" y="0"/>
                    <a:pt x="8800" y="23"/>
                    <a:pt x="8800" y="50"/>
                  </a:cubicBezTo>
                  <a:cubicBezTo>
                    <a:pt x="8800" y="78"/>
                    <a:pt x="8778" y="100"/>
                    <a:pt x="8750" y="100"/>
                  </a:cubicBezTo>
                  <a:lnTo>
                    <a:pt x="8450" y="100"/>
                  </a:lnTo>
                  <a:cubicBezTo>
                    <a:pt x="8423" y="100"/>
                    <a:pt x="8400" y="78"/>
                    <a:pt x="8400" y="50"/>
                  </a:cubicBezTo>
                  <a:cubicBezTo>
                    <a:pt x="8400" y="23"/>
                    <a:pt x="8423" y="0"/>
                    <a:pt x="8450" y="0"/>
                  </a:cubicBezTo>
                  <a:close/>
                  <a:moveTo>
                    <a:pt x="9150" y="0"/>
                  </a:moveTo>
                  <a:lnTo>
                    <a:pt x="9450" y="0"/>
                  </a:lnTo>
                  <a:cubicBezTo>
                    <a:pt x="9478" y="0"/>
                    <a:pt x="9500" y="23"/>
                    <a:pt x="9500" y="50"/>
                  </a:cubicBezTo>
                  <a:cubicBezTo>
                    <a:pt x="9500" y="78"/>
                    <a:pt x="9478" y="100"/>
                    <a:pt x="9450" y="100"/>
                  </a:cubicBezTo>
                  <a:lnTo>
                    <a:pt x="9150" y="100"/>
                  </a:lnTo>
                  <a:cubicBezTo>
                    <a:pt x="9123" y="100"/>
                    <a:pt x="9100" y="78"/>
                    <a:pt x="9100" y="50"/>
                  </a:cubicBezTo>
                  <a:cubicBezTo>
                    <a:pt x="9100" y="23"/>
                    <a:pt x="9123" y="0"/>
                    <a:pt x="9150" y="0"/>
                  </a:cubicBezTo>
                  <a:close/>
                  <a:moveTo>
                    <a:pt x="9850" y="0"/>
                  </a:moveTo>
                  <a:lnTo>
                    <a:pt x="10150" y="0"/>
                  </a:lnTo>
                  <a:cubicBezTo>
                    <a:pt x="10178" y="0"/>
                    <a:pt x="10200" y="23"/>
                    <a:pt x="10200" y="50"/>
                  </a:cubicBezTo>
                  <a:cubicBezTo>
                    <a:pt x="10200" y="78"/>
                    <a:pt x="10178" y="100"/>
                    <a:pt x="10150" y="100"/>
                  </a:cubicBezTo>
                  <a:lnTo>
                    <a:pt x="9850" y="100"/>
                  </a:lnTo>
                  <a:cubicBezTo>
                    <a:pt x="9823" y="100"/>
                    <a:pt x="9800" y="78"/>
                    <a:pt x="9800" y="50"/>
                  </a:cubicBezTo>
                  <a:cubicBezTo>
                    <a:pt x="9800" y="23"/>
                    <a:pt x="9823" y="0"/>
                    <a:pt x="9850" y="0"/>
                  </a:cubicBezTo>
                  <a:close/>
                  <a:moveTo>
                    <a:pt x="10550" y="0"/>
                  </a:moveTo>
                  <a:lnTo>
                    <a:pt x="10850" y="0"/>
                  </a:lnTo>
                  <a:cubicBezTo>
                    <a:pt x="10878" y="0"/>
                    <a:pt x="10900" y="23"/>
                    <a:pt x="10900" y="50"/>
                  </a:cubicBezTo>
                  <a:cubicBezTo>
                    <a:pt x="10900" y="78"/>
                    <a:pt x="10878" y="100"/>
                    <a:pt x="10850" y="100"/>
                  </a:cubicBezTo>
                  <a:lnTo>
                    <a:pt x="10550" y="100"/>
                  </a:lnTo>
                  <a:cubicBezTo>
                    <a:pt x="10523" y="100"/>
                    <a:pt x="10500" y="78"/>
                    <a:pt x="10500" y="50"/>
                  </a:cubicBezTo>
                  <a:cubicBezTo>
                    <a:pt x="10500" y="23"/>
                    <a:pt x="10523" y="0"/>
                    <a:pt x="10550" y="0"/>
                  </a:cubicBezTo>
                  <a:close/>
                  <a:moveTo>
                    <a:pt x="11250" y="0"/>
                  </a:moveTo>
                  <a:lnTo>
                    <a:pt x="11550" y="0"/>
                  </a:lnTo>
                  <a:cubicBezTo>
                    <a:pt x="11578" y="0"/>
                    <a:pt x="11600" y="23"/>
                    <a:pt x="11600" y="50"/>
                  </a:cubicBezTo>
                  <a:cubicBezTo>
                    <a:pt x="11600" y="78"/>
                    <a:pt x="11578" y="100"/>
                    <a:pt x="11550" y="100"/>
                  </a:cubicBezTo>
                  <a:lnTo>
                    <a:pt x="11250" y="100"/>
                  </a:lnTo>
                  <a:cubicBezTo>
                    <a:pt x="11223" y="100"/>
                    <a:pt x="11200" y="78"/>
                    <a:pt x="11200" y="50"/>
                  </a:cubicBezTo>
                  <a:cubicBezTo>
                    <a:pt x="11200" y="23"/>
                    <a:pt x="11223" y="0"/>
                    <a:pt x="11250" y="0"/>
                  </a:cubicBezTo>
                  <a:close/>
                  <a:moveTo>
                    <a:pt x="11950" y="0"/>
                  </a:moveTo>
                  <a:lnTo>
                    <a:pt x="12050" y="0"/>
                  </a:lnTo>
                  <a:cubicBezTo>
                    <a:pt x="12078" y="0"/>
                    <a:pt x="12100" y="23"/>
                    <a:pt x="12100" y="50"/>
                  </a:cubicBezTo>
                  <a:cubicBezTo>
                    <a:pt x="12100" y="78"/>
                    <a:pt x="12078" y="100"/>
                    <a:pt x="12050" y="100"/>
                  </a:cubicBezTo>
                  <a:lnTo>
                    <a:pt x="11950" y="100"/>
                  </a:lnTo>
                  <a:cubicBezTo>
                    <a:pt x="11923" y="100"/>
                    <a:pt x="11900" y="78"/>
                    <a:pt x="11900" y="50"/>
                  </a:cubicBezTo>
                  <a:cubicBezTo>
                    <a:pt x="11900" y="23"/>
                    <a:pt x="11923" y="0"/>
                    <a:pt x="11950" y="0"/>
                  </a:cubicBez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136900" y="3842703"/>
              <a:ext cx="458788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238500" y="3943350"/>
              <a:ext cx="7053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2545080" y="5341620"/>
              <a:ext cx="1090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359025" y="3798253"/>
              <a:ext cx="363538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2473960" y="3842703"/>
              <a:ext cx="1298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O</a:t>
              </a:r>
              <a:endParaRPr kumimoji="0" lang="en-US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1901825" y="3641090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 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2127250" y="3660140"/>
              <a:ext cx="130175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2"/>
            <p:cNvSpPr>
              <a:spLocks noChangeArrowheads="1"/>
            </p:cNvSpPr>
            <p:nvPr/>
          </p:nvSpPr>
          <p:spPr bwMode="auto">
            <a:xfrm>
              <a:off x="1235075" y="4115753"/>
              <a:ext cx="14106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1377950" y="4101465"/>
              <a:ext cx="88900" cy="13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24"/>
            <p:cNvSpPr>
              <a:spLocks noChangeArrowheads="1"/>
            </p:cNvSpPr>
            <p:nvPr/>
          </p:nvSpPr>
          <p:spPr bwMode="auto">
            <a:xfrm>
              <a:off x="1420813" y="4101465"/>
              <a:ext cx="65088" cy="13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2419350" y="3505200"/>
              <a:ext cx="952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29"/>
            <p:cNvSpPr>
              <a:spLocks noChangeArrowheads="1"/>
            </p:cNvSpPr>
            <p:nvPr/>
          </p:nvSpPr>
          <p:spPr bwMode="auto">
            <a:xfrm>
              <a:off x="876300" y="4558665"/>
              <a:ext cx="7635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>
              <a:off x="966788" y="4603115"/>
              <a:ext cx="37991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400 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1301750" y="4603115"/>
              <a:ext cx="103188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2362200" y="4037965"/>
              <a:ext cx="163513" cy="155892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2371725" y="4037965"/>
              <a:ext cx="142875" cy="1558925"/>
            </a:xfrm>
            <a:prstGeom prst="rect">
              <a:avLst/>
            </a:prstGeom>
            <a:noFill/>
            <a:ln w="6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1154113" y="4026853"/>
              <a:ext cx="546100" cy="581025"/>
            </a:xfrm>
            <a:custGeom>
              <a:avLst/>
              <a:gdLst/>
              <a:ahLst/>
              <a:cxnLst>
                <a:cxn ang="0">
                  <a:pos x="344" y="12"/>
                </a:cxn>
                <a:cxn ang="0">
                  <a:pos x="37" y="339"/>
                </a:cxn>
                <a:cxn ang="0">
                  <a:pos x="24" y="327"/>
                </a:cxn>
                <a:cxn ang="0">
                  <a:pos x="330" y="0"/>
                </a:cxn>
                <a:cxn ang="0">
                  <a:pos x="344" y="12"/>
                </a:cxn>
                <a:cxn ang="0">
                  <a:pos x="57" y="345"/>
                </a:cxn>
                <a:cxn ang="0">
                  <a:pos x="0" y="366"/>
                </a:cxn>
                <a:cxn ang="0">
                  <a:pos x="17" y="308"/>
                </a:cxn>
                <a:cxn ang="0">
                  <a:pos x="57" y="345"/>
                </a:cxn>
              </a:cxnLst>
              <a:rect l="0" t="0" r="r" b="b"/>
              <a:pathLst>
                <a:path w="344" h="366">
                  <a:moveTo>
                    <a:pt x="344" y="12"/>
                  </a:moveTo>
                  <a:lnTo>
                    <a:pt x="37" y="339"/>
                  </a:lnTo>
                  <a:lnTo>
                    <a:pt x="24" y="327"/>
                  </a:lnTo>
                  <a:lnTo>
                    <a:pt x="330" y="0"/>
                  </a:lnTo>
                  <a:lnTo>
                    <a:pt x="344" y="12"/>
                  </a:lnTo>
                  <a:close/>
                  <a:moveTo>
                    <a:pt x="57" y="345"/>
                  </a:moveTo>
                  <a:lnTo>
                    <a:pt x="0" y="366"/>
                  </a:lnTo>
                  <a:lnTo>
                    <a:pt x="17" y="308"/>
                  </a:lnTo>
                  <a:lnTo>
                    <a:pt x="57" y="345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2449830" y="3722370"/>
              <a:ext cx="1588" cy="1828800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" name="Group 39"/>
            <p:cNvGrpSpPr>
              <a:grpSpLocks/>
            </p:cNvGrpSpPr>
            <p:nvPr/>
          </p:nvGrpSpPr>
          <p:grpSpPr bwMode="auto">
            <a:xfrm>
              <a:off x="1752600" y="5539740"/>
              <a:ext cx="1376363" cy="114300"/>
              <a:chOff x="1253" y="2499"/>
              <a:chExt cx="867" cy="72"/>
            </a:xfrm>
          </p:grpSpPr>
          <p:sp>
            <p:nvSpPr>
              <p:cNvPr id="36" name="Rectangle 37"/>
              <p:cNvSpPr>
                <a:spLocks noChangeArrowheads="1"/>
              </p:cNvSpPr>
              <p:nvPr/>
            </p:nvSpPr>
            <p:spPr bwMode="auto">
              <a:xfrm>
                <a:off x="1253" y="2499"/>
                <a:ext cx="867" cy="72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1253" y="2499"/>
                <a:ext cx="867" cy="72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" name="Freeform 40"/>
            <p:cNvSpPr>
              <a:spLocks/>
            </p:cNvSpPr>
            <p:nvPr/>
          </p:nvSpPr>
          <p:spPr bwMode="auto">
            <a:xfrm>
              <a:off x="1441450" y="4033203"/>
              <a:ext cx="107950" cy="1635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8" y="103"/>
                </a:cxn>
              </a:cxnLst>
              <a:rect l="0" t="0" r="r" b="b"/>
              <a:pathLst>
                <a:path w="68" h="103">
                  <a:moveTo>
                    <a:pt x="6" y="0"/>
                  </a:moveTo>
                  <a:cubicBezTo>
                    <a:pt x="0" y="53"/>
                    <a:pt x="28" y="99"/>
                    <a:pt x="68" y="103"/>
                  </a:cubicBezTo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43"/>
            <p:cNvGrpSpPr>
              <a:grpSpLocks/>
            </p:cNvGrpSpPr>
            <p:nvPr/>
          </p:nvGrpSpPr>
          <p:grpSpPr bwMode="auto">
            <a:xfrm>
              <a:off x="1678307" y="4047491"/>
              <a:ext cx="698501" cy="696913"/>
              <a:chOff x="1194" y="1280"/>
              <a:chExt cx="440" cy="439"/>
            </a:xfrm>
          </p:grpSpPr>
          <p:sp>
            <p:nvSpPr>
              <p:cNvPr id="34" name="Freeform 41"/>
              <p:cNvSpPr>
                <a:spLocks/>
              </p:cNvSpPr>
              <p:nvPr/>
            </p:nvSpPr>
            <p:spPr bwMode="auto">
              <a:xfrm>
                <a:off x="1194" y="1287"/>
                <a:ext cx="433" cy="432"/>
              </a:xfrm>
              <a:custGeom>
                <a:avLst/>
                <a:gdLst/>
                <a:ahLst/>
                <a:cxnLst>
                  <a:cxn ang="0">
                    <a:pos x="433" y="432"/>
                  </a:cxn>
                  <a:cxn ang="0">
                    <a:pos x="433" y="0"/>
                  </a:cxn>
                  <a:cxn ang="0">
                    <a:pos x="0" y="0"/>
                  </a:cxn>
                  <a:cxn ang="0">
                    <a:pos x="433" y="432"/>
                  </a:cxn>
                </a:cxnLst>
                <a:rect l="0" t="0" r="r" b="b"/>
                <a:pathLst>
                  <a:path w="433" h="432">
                    <a:moveTo>
                      <a:pt x="433" y="432"/>
                    </a:moveTo>
                    <a:lnTo>
                      <a:pt x="433" y="0"/>
                    </a:lnTo>
                    <a:lnTo>
                      <a:pt x="0" y="0"/>
                    </a:lnTo>
                    <a:lnTo>
                      <a:pt x="433" y="43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42"/>
              <p:cNvSpPr>
                <a:spLocks/>
              </p:cNvSpPr>
              <p:nvPr/>
            </p:nvSpPr>
            <p:spPr bwMode="auto">
              <a:xfrm>
                <a:off x="1201" y="1280"/>
                <a:ext cx="433" cy="432"/>
              </a:xfrm>
              <a:custGeom>
                <a:avLst/>
                <a:gdLst/>
                <a:ahLst/>
                <a:cxnLst>
                  <a:cxn ang="0">
                    <a:pos x="433" y="432"/>
                  </a:cxn>
                  <a:cxn ang="0">
                    <a:pos x="433" y="0"/>
                  </a:cxn>
                  <a:cxn ang="0">
                    <a:pos x="0" y="0"/>
                  </a:cxn>
                  <a:cxn ang="0">
                    <a:pos x="433" y="432"/>
                  </a:cxn>
                </a:cxnLst>
                <a:rect l="0" t="0" r="r" b="b"/>
                <a:pathLst>
                  <a:path w="433" h="432">
                    <a:moveTo>
                      <a:pt x="433" y="432"/>
                    </a:moveTo>
                    <a:lnTo>
                      <a:pt x="433" y="0"/>
                    </a:lnTo>
                    <a:lnTo>
                      <a:pt x="0" y="0"/>
                    </a:lnTo>
                    <a:lnTo>
                      <a:pt x="433" y="432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2667000" y="4042410"/>
              <a:ext cx="45719" cy="1489075"/>
            </a:xfrm>
            <a:custGeom>
              <a:avLst/>
              <a:gdLst/>
              <a:ahLst/>
              <a:cxnLst>
                <a:cxn ang="0">
                  <a:pos x="467" y="666"/>
                </a:cxn>
                <a:cxn ang="0">
                  <a:pos x="467" y="19733"/>
                </a:cxn>
                <a:cxn ang="0">
                  <a:pos x="400" y="19800"/>
                </a:cxn>
                <a:cxn ang="0">
                  <a:pos x="334" y="19733"/>
                </a:cxn>
                <a:cxn ang="0">
                  <a:pos x="334" y="666"/>
                </a:cxn>
                <a:cxn ang="0">
                  <a:pos x="400" y="600"/>
                </a:cxn>
                <a:cxn ang="0">
                  <a:pos x="467" y="666"/>
                </a:cxn>
                <a:cxn ang="0">
                  <a:pos x="0" y="800"/>
                </a:cxn>
                <a:cxn ang="0">
                  <a:pos x="400" y="0"/>
                </a:cxn>
                <a:cxn ang="0">
                  <a:pos x="800" y="800"/>
                </a:cxn>
                <a:cxn ang="0">
                  <a:pos x="0" y="800"/>
                </a:cxn>
                <a:cxn ang="0">
                  <a:pos x="800" y="19600"/>
                </a:cxn>
                <a:cxn ang="0">
                  <a:pos x="400" y="20400"/>
                </a:cxn>
                <a:cxn ang="0">
                  <a:pos x="0" y="19600"/>
                </a:cxn>
                <a:cxn ang="0">
                  <a:pos x="800" y="19600"/>
                </a:cxn>
              </a:cxnLst>
              <a:rect l="0" t="0" r="r" b="b"/>
              <a:pathLst>
                <a:path w="800" h="20400">
                  <a:moveTo>
                    <a:pt x="467" y="666"/>
                  </a:moveTo>
                  <a:lnTo>
                    <a:pt x="467" y="19733"/>
                  </a:lnTo>
                  <a:cubicBezTo>
                    <a:pt x="467" y="19770"/>
                    <a:pt x="437" y="19800"/>
                    <a:pt x="400" y="19800"/>
                  </a:cubicBezTo>
                  <a:cubicBezTo>
                    <a:pt x="364" y="19800"/>
                    <a:pt x="334" y="19770"/>
                    <a:pt x="334" y="19733"/>
                  </a:cubicBezTo>
                  <a:lnTo>
                    <a:pt x="334" y="666"/>
                  </a:lnTo>
                  <a:cubicBezTo>
                    <a:pt x="334" y="630"/>
                    <a:pt x="364" y="600"/>
                    <a:pt x="400" y="600"/>
                  </a:cubicBezTo>
                  <a:cubicBezTo>
                    <a:pt x="437" y="600"/>
                    <a:pt x="467" y="630"/>
                    <a:pt x="467" y="666"/>
                  </a:cubicBezTo>
                  <a:close/>
                  <a:moveTo>
                    <a:pt x="0" y="800"/>
                  </a:moveTo>
                  <a:lnTo>
                    <a:pt x="400" y="0"/>
                  </a:lnTo>
                  <a:lnTo>
                    <a:pt x="800" y="800"/>
                  </a:lnTo>
                  <a:lnTo>
                    <a:pt x="0" y="800"/>
                  </a:lnTo>
                  <a:close/>
                  <a:moveTo>
                    <a:pt x="800" y="19600"/>
                  </a:moveTo>
                  <a:lnTo>
                    <a:pt x="400" y="20400"/>
                  </a:lnTo>
                  <a:lnTo>
                    <a:pt x="0" y="19600"/>
                  </a:lnTo>
                  <a:lnTo>
                    <a:pt x="800" y="196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2678113" y="4869815"/>
              <a:ext cx="534988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2743200" y="4636770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 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3044825" y="4915853"/>
              <a:ext cx="130175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1684338" y="3779203"/>
              <a:ext cx="1588" cy="112713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1684338" y="3804603"/>
              <a:ext cx="765175" cy="74613"/>
            </a:xfrm>
            <a:custGeom>
              <a:avLst/>
              <a:gdLst/>
              <a:ahLst/>
              <a:cxnLst>
                <a:cxn ang="0">
                  <a:pos x="667" y="333"/>
                </a:cxn>
                <a:cxn ang="0">
                  <a:pos x="7334" y="333"/>
                </a:cxn>
                <a:cxn ang="0">
                  <a:pos x="7400" y="400"/>
                </a:cxn>
                <a:cxn ang="0">
                  <a:pos x="7334" y="466"/>
                </a:cxn>
                <a:cxn ang="0">
                  <a:pos x="667" y="466"/>
                </a:cxn>
                <a:cxn ang="0">
                  <a:pos x="600" y="400"/>
                </a:cxn>
                <a:cxn ang="0">
                  <a:pos x="667" y="333"/>
                </a:cxn>
                <a:cxn ang="0">
                  <a:pos x="800" y="800"/>
                </a:cxn>
                <a:cxn ang="0">
                  <a:pos x="0" y="400"/>
                </a:cxn>
                <a:cxn ang="0">
                  <a:pos x="800" y="0"/>
                </a:cxn>
                <a:cxn ang="0">
                  <a:pos x="800" y="800"/>
                </a:cxn>
                <a:cxn ang="0">
                  <a:pos x="7200" y="0"/>
                </a:cxn>
                <a:cxn ang="0">
                  <a:pos x="8000" y="400"/>
                </a:cxn>
                <a:cxn ang="0">
                  <a:pos x="7200" y="800"/>
                </a:cxn>
                <a:cxn ang="0">
                  <a:pos x="7200" y="0"/>
                </a:cxn>
              </a:cxnLst>
              <a:rect l="0" t="0" r="r" b="b"/>
              <a:pathLst>
                <a:path w="8000" h="800">
                  <a:moveTo>
                    <a:pt x="667" y="333"/>
                  </a:moveTo>
                  <a:lnTo>
                    <a:pt x="7334" y="333"/>
                  </a:lnTo>
                  <a:cubicBezTo>
                    <a:pt x="7371" y="333"/>
                    <a:pt x="7400" y="363"/>
                    <a:pt x="7400" y="400"/>
                  </a:cubicBezTo>
                  <a:cubicBezTo>
                    <a:pt x="7400" y="437"/>
                    <a:pt x="7371" y="466"/>
                    <a:pt x="7334" y="466"/>
                  </a:cubicBezTo>
                  <a:lnTo>
                    <a:pt x="667" y="466"/>
                  </a:lnTo>
                  <a:cubicBezTo>
                    <a:pt x="630" y="466"/>
                    <a:pt x="600" y="437"/>
                    <a:pt x="600" y="400"/>
                  </a:cubicBezTo>
                  <a:cubicBezTo>
                    <a:pt x="600" y="363"/>
                    <a:pt x="630" y="333"/>
                    <a:pt x="667" y="333"/>
                  </a:cubicBezTo>
                  <a:close/>
                  <a:moveTo>
                    <a:pt x="800" y="800"/>
                  </a:moveTo>
                  <a:lnTo>
                    <a:pt x="0" y="400"/>
                  </a:lnTo>
                  <a:lnTo>
                    <a:pt x="800" y="0"/>
                  </a:lnTo>
                  <a:lnTo>
                    <a:pt x="800" y="800"/>
                  </a:lnTo>
                  <a:close/>
                  <a:moveTo>
                    <a:pt x="7200" y="0"/>
                  </a:moveTo>
                  <a:lnTo>
                    <a:pt x="8000" y="400"/>
                  </a:lnTo>
                  <a:lnTo>
                    <a:pt x="7200" y="8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51"/>
            <p:cNvSpPr>
              <a:spLocks noChangeShapeType="1"/>
            </p:cNvSpPr>
            <p:nvPr/>
          </p:nvSpPr>
          <p:spPr bwMode="auto">
            <a:xfrm>
              <a:off x="2443163" y="4037965"/>
              <a:ext cx="763588" cy="1588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622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909892"/>
              </p:ext>
            </p:extLst>
          </p:nvPr>
        </p:nvGraphicFramePr>
        <p:xfrm>
          <a:off x="2194296" y="4953000"/>
          <a:ext cx="4953000" cy="766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2958840" imgH="457200" progId="Equation.3">
                  <p:embed/>
                </p:oleObj>
              </mc:Choice>
              <mc:Fallback>
                <p:oleObj name="Equation" r:id="rId3" imgW="2958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296" y="4953000"/>
                        <a:ext cx="4953000" cy="7661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184896" y="2057400"/>
            <a:ext cx="3062288" cy="2148840"/>
            <a:chOff x="533400" y="3505200"/>
            <a:chExt cx="3062288" cy="2148840"/>
          </a:xfrm>
        </p:grpSpPr>
        <p:sp>
          <p:nvSpPr>
            <p:cNvPr id="6" name="Freeform 44"/>
            <p:cNvSpPr>
              <a:spLocks noEditPoints="1"/>
            </p:cNvSpPr>
            <p:nvPr/>
          </p:nvSpPr>
          <p:spPr bwMode="auto">
            <a:xfrm>
              <a:off x="533400" y="4033203"/>
              <a:ext cx="1155700" cy="9525"/>
            </a:xfrm>
            <a:custGeom>
              <a:avLst/>
              <a:gdLst/>
              <a:ahLst/>
              <a:cxnLst>
                <a:cxn ang="0">
                  <a:pos x="350" y="0"/>
                </a:cxn>
                <a:cxn ang="0">
                  <a:pos x="350" y="100"/>
                </a:cxn>
                <a:cxn ang="0">
                  <a:pos x="0" y="50"/>
                </a:cxn>
                <a:cxn ang="0">
                  <a:pos x="750" y="0"/>
                </a:cxn>
                <a:cxn ang="0">
                  <a:pos x="1100" y="50"/>
                </a:cxn>
                <a:cxn ang="0">
                  <a:pos x="750" y="100"/>
                </a:cxn>
                <a:cxn ang="0">
                  <a:pos x="750" y="0"/>
                </a:cxn>
                <a:cxn ang="0">
                  <a:pos x="1750" y="0"/>
                </a:cxn>
                <a:cxn ang="0">
                  <a:pos x="1750" y="100"/>
                </a:cxn>
                <a:cxn ang="0">
                  <a:pos x="1400" y="50"/>
                </a:cxn>
                <a:cxn ang="0">
                  <a:pos x="2150" y="0"/>
                </a:cxn>
                <a:cxn ang="0">
                  <a:pos x="2500" y="50"/>
                </a:cxn>
                <a:cxn ang="0">
                  <a:pos x="2150" y="100"/>
                </a:cxn>
                <a:cxn ang="0">
                  <a:pos x="2150" y="0"/>
                </a:cxn>
                <a:cxn ang="0">
                  <a:pos x="3150" y="0"/>
                </a:cxn>
                <a:cxn ang="0">
                  <a:pos x="3150" y="100"/>
                </a:cxn>
                <a:cxn ang="0">
                  <a:pos x="2800" y="50"/>
                </a:cxn>
                <a:cxn ang="0">
                  <a:pos x="3550" y="0"/>
                </a:cxn>
                <a:cxn ang="0">
                  <a:pos x="3900" y="50"/>
                </a:cxn>
                <a:cxn ang="0">
                  <a:pos x="3550" y="100"/>
                </a:cxn>
                <a:cxn ang="0">
                  <a:pos x="3550" y="0"/>
                </a:cxn>
                <a:cxn ang="0">
                  <a:pos x="4550" y="0"/>
                </a:cxn>
                <a:cxn ang="0">
                  <a:pos x="4550" y="100"/>
                </a:cxn>
                <a:cxn ang="0">
                  <a:pos x="4200" y="50"/>
                </a:cxn>
                <a:cxn ang="0">
                  <a:pos x="4950" y="0"/>
                </a:cxn>
                <a:cxn ang="0">
                  <a:pos x="5300" y="50"/>
                </a:cxn>
                <a:cxn ang="0">
                  <a:pos x="4950" y="100"/>
                </a:cxn>
                <a:cxn ang="0">
                  <a:pos x="4950" y="0"/>
                </a:cxn>
                <a:cxn ang="0">
                  <a:pos x="5950" y="0"/>
                </a:cxn>
                <a:cxn ang="0">
                  <a:pos x="5950" y="100"/>
                </a:cxn>
                <a:cxn ang="0">
                  <a:pos x="5600" y="50"/>
                </a:cxn>
                <a:cxn ang="0">
                  <a:pos x="6350" y="0"/>
                </a:cxn>
                <a:cxn ang="0">
                  <a:pos x="6700" y="50"/>
                </a:cxn>
                <a:cxn ang="0">
                  <a:pos x="6350" y="100"/>
                </a:cxn>
                <a:cxn ang="0">
                  <a:pos x="6350" y="0"/>
                </a:cxn>
                <a:cxn ang="0">
                  <a:pos x="7350" y="0"/>
                </a:cxn>
                <a:cxn ang="0">
                  <a:pos x="7350" y="100"/>
                </a:cxn>
                <a:cxn ang="0">
                  <a:pos x="7000" y="50"/>
                </a:cxn>
                <a:cxn ang="0">
                  <a:pos x="7750" y="0"/>
                </a:cxn>
                <a:cxn ang="0">
                  <a:pos x="8100" y="50"/>
                </a:cxn>
                <a:cxn ang="0">
                  <a:pos x="7750" y="100"/>
                </a:cxn>
                <a:cxn ang="0">
                  <a:pos x="7750" y="0"/>
                </a:cxn>
                <a:cxn ang="0">
                  <a:pos x="8750" y="0"/>
                </a:cxn>
                <a:cxn ang="0">
                  <a:pos x="8750" y="100"/>
                </a:cxn>
                <a:cxn ang="0">
                  <a:pos x="8400" y="50"/>
                </a:cxn>
                <a:cxn ang="0">
                  <a:pos x="9150" y="0"/>
                </a:cxn>
                <a:cxn ang="0">
                  <a:pos x="9500" y="50"/>
                </a:cxn>
                <a:cxn ang="0">
                  <a:pos x="9150" y="100"/>
                </a:cxn>
                <a:cxn ang="0">
                  <a:pos x="9150" y="0"/>
                </a:cxn>
                <a:cxn ang="0">
                  <a:pos x="10150" y="0"/>
                </a:cxn>
                <a:cxn ang="0">
                  <a:pos x="10150" y="100"/>
                </a:cxn>
                <a:cxn ang="0">
                  <a:pos x="9800" y="50"/>
                </a:cxn>
                <a:cxn ang="0">
                  <a:pos x="10550" y="0"/>
                </a:cxn>
                <a:cxn ang="0">
                  <a:pos x="10900" y="50"/>
                </a:cxn>
                <a:cxn ang="0">
                  <a:pos x="10550" y="100"/>
                </a:cxn>
                <a:cxn ang="0">
                  <a:pos x="10550" y="0"/>
                </a:cxn>
                <a:cxn ang="0">
                  <a:pos x="11550" y="0"/>
                </a:cxn>
                <a:cxn ang="0">
                  <a:pos x="11550" y="100"/>
                </a:cxn>
                <a:cxn ang="0">
                  <a:pos x="11200" y="50"/>
                </a:cxn>
                <a:cxn ang="0">
                  <a:pos x="11950" y="0"/>
                </a:cxn>
                <a:cxn ang="0">
                  <a:pos x="12100" y="50"/>
                </a:cxn>
                <a:cxn ang="0">
                  <a:pos x="11950" y="100"/>
                </a:cxn>
                <a:cxn ang="0">
                  <a:pos x="11950" y="0"/>
                </a:cxn>
              </a:cxnLst>
              <a:rect l="0" t="0" r="r" b="b"/>
              <a:pathLst>
                <a:path w="12100" h="100">
                  <a:moveTo>
                    <a:pt x="50" y="0"/>
                  </a:moveTo>
                  <a:lnTo>
                    <a:pt x="350" y="0"/>
                  </a:lnTo>
                  <a:cubicBezTo>
                    <a:pt x="378" y="0"/>
                    <a:pt x="400" y="23"/>
                    <a:pt x="400" y="50"/>
                  </a:cubicBezTo>
                  <a:cubicBezTo>
                    <a:pt x="400" y="78"/>
                    <a:pt x="378" y="100"/>
                    <a:pt x="350" y="100"/>
                  </a:cubicBezTo>
                  <a:lnTo>
                    <a:pt x="50" y="100"/>
                  </a:lnTo>
                  <a:cubicBezTo>
                    <a:pt x="23" y="100"/>
                    <a:pt x="0" y="78"/>
                    <a:pt x="0" y="50"/>
                  </a:cubicBezTo>
                  <a:cubicBezTo>
                    <a:pt x="0" y="23"/>
                    <a:pt x="23" y="0"/>
                    <a:pt x="50" y="0"/>
                  </a:cubicBezTo>
                  <a:close/>
                  <a:moveTo>
                    <a:pt x="750" y="0"/>
                  </a:moveTo>
                  <a:lnTo>
                    <a:pt x="1050" y="0"/>
                  </a:lnTo>
                  <a:cubicBezTo>
                    <a:pt x="1078" y="0"/>
                    <a:pt x="1100" y="23"/>
                    <a:pt x="1100" y="50"/>
                  </a:cubicBezTo>
                  <a:cubicBezTo>
                    <a:pt x="1100" y="78"/>
                    <a:pt x="1078" y="100"/>
                    <a:pt x="1050" y="100"/>
                  </a:cubicBezTo>
                  <a:lnTo>
                    <a:pt x="750" y="100"/>
                  </a:lnTo>
                  <a:cubicBezTo>
                    <a:pt x="723" y="100"/>
                    <a:pt x="700" y="78"/>
                    <a:pt x="700" y="50"/>
                  </a:cubicBezTo>
                  <a:cubicBezTo>
                    <a:pt x="700" y="23"/>
                    <a:pt x="723" y="0"/>
                    <a:pt x="750" y="0"/>
                  </a:cubicBezTo>
                  <a:close/>
                  <a:moveTo>
                    <a:pt x="1450" y="0"/>
                  </a:moveTo>
                  <a:lnTo>
                    <a:pt x="1750" y="0"/>
                  </a:lnTo>
                  <a:cubicBezTo>
                    <a:pt x="1778" y="0"/>
                    <a:pt x="1800" y="23"/>
                    <a:pt x="1800" y="50"/>
                  </a:cubicBezTo>
                  <a:cubicBezTo>
                    <a:pt x="1800" y="78"/>
                    <a:pt x="1778" y="100"/>
                    <a:pt x="1750" y="100"/>
                  </a:cubicBezTo>
                  <a:lnTo>
                    <a:pt x="1450" y="100"/>
                  </a:lnTo>
                  <a:cubicBezTo>
                    <a:pt x="1423" y="100"/>
                    <a:pt x="1400" y="78"/>
                    <a:pt x="1400" y="50"/>
                  </a:cubicBezTo>
                  <a:cubicBezTo>
                    <a:pt x="1400" y="23"/>
                    <a:pt x="1423" y="0"/>
                    <a:pt x="1450" y="0"/>
                  </a:cubicBezTo>
                  <a:close/>
                  <a:moveTo>
                    <a:pt x="2150" y="0"/>
                  </a:moveTo>
                  <a:lnTo>
                    <a:pt x="2450" y="0"/>
                  </a:lnTo>
                  <a:cubicBezTo>
                    <a:pt x="2478" y="0"/>
                    <a:pt x="2500" y="23"/>
                    <a:pt x="2500" y="50"/>
                  </a:cubicBezTo>
                  <a:cubicBezTo>
                    <a:pt x="2500" y="78"/>
                    <a:pt x="2478" y="100"/>
                    <a:pt x="2450" y="100"/>
                  </a:cubicBezTo>
                  <a:lnTo>
                    <a:pt x="2150" y="100"/>
                  </a:lnTo>
                  <a:cubicBezTo>
                    <a:pt x="2123" y="100"/>
                    <a:pt x="2100" y="78"/>
                    <a:pt x="2100" y="50"/>
                  </a:cubicBezTo>
                  <a:cubicBezTo>
                    <a:pt x="2100" y="23"/>
                    <a:pt x="2123" y="0"/>
                    <a:pt x="2150" y="0"/>
                  </a:cubicBezTo>
                  <a:close/>
                  <a:moveTo>
                    <a:pt x="2850" y="0"/>
                  </a:moveTo>
                  <a:lnTo>
                    <a:pt x="3150" y="0"/>
                  </a:lnTo>
                  <a:cubicBezTo>
                    <a:pt x="3178" y="0"/>
                    <a:pt x="3200" y="23"/>
                    <a:pt x="3200" y="50"/>
                  </a:cubicBezTo>
                  <a:cubicBezTo>
                    <a:pt x="3200" y="78"/>
                    <a:pt x="3178" y="100"/>
                    <a:pt x="3150" y="100"/>
                  </a:cubicBezTo>
                  <a:lnTo>
                    <a:pt x="2850" y="100"/>
                  </a:lnTo>
                  <a:cubicBezTo>
                    <a:pt x="2823" y="100"/>
                    <a:pt x="2800" y="78"/>
                    <a:pt x="2800" y="50"/>
                  </a:cubicBezTo>
                  <a:cubicBezTo>
                    <a:pt x="2800" y="23"/>
                    <a:pt x="2823" y="0"/>
                    <a:pt x="2850" y="0"/>
                  </a:cubicBezTo>
                  <a:close/>
                  <a:moveTo>
                    <a:pt x="3550" y="0"/>
                  </a:moveTo>
                  <a:lnTo>
                    <a:pt x="3850" y="0"/>
                  </a:lnTo>
                  <a:cubicBezTo>
                    <a:pt x="3878" y="0"/>
                    <a:pt x="3900" y="23"/>
                    <a:pt x="3900" y="50"/>
                  </a:cubicBezTo>
                  <a:cubicBezTo>
                    <a:pt x="3900" y="78"/>
                    <a:pt x="3878" y="100"/>
                    <a:pt x="3850" y="100"/>
                  </a:cubicBezTo>
                  <a:lnTo>
                    <a:pt x="3550" y="100"/>
                  </a:lnTo>
                  <a:cubicBezTo>
                    <a:pt x="3523" y="100"/>
                    <a:pt x="3500" y="78"/>
                    <a:pt x="3500" y="50"/>
                  </a:cubicBezTo>
                  <a:cubicBezTo>
                    <a:pt x="3500" y="23"/>
                    <a:pt x="3523" y="0"/>
                    <a:pt x="3550" y="0"/>
                  </a:cubicBezTo>
                  <a:close/>
                  <a:moveTo>
                    <a:pt x="4250" y="0"/>
                  </a:moveTo>
                  <a:lnTo>
                    <a:pt x="4550" y="0"/>
                  </a:lnTo>
                  <a:cubicBezTo>
                    <a:pt x="4578" y="0"/>
                    <a:pt x="4600" y="23"/>
                    <a:pt x="4600" y="50"/>
                  </a:cubicBezTo>
                  <a:cubicBezTo>
                    <a:pt x="4600" y="78"/>
                    <a:pt x="4578" y="100"/>
                    <a:pt x="4550" y="100"/>
                  </a:cubicBezTo>
                  <a:lnTo>
                    <a:pt x="4250" y="100"/>
                  </a:lnTo>
                  <a:cubicBezTo>
                    <a:pt x="4223" y="100"/>
                    <a:pt x="4200" y="78"/>
                    <a:pt x="4200" y="50"/>
                  </a:cubicBezTo>
                  <a:cubicBezTo>
                    <a:pt x="4200" y="23"/>
                    <a:pt x="4223" y="0"/>
                    <a:pt x="4250" y="0"/>
                  </a:cubicBezTo>
                  <a:close/>
                  <a:moveTo>
                    <a:pt x="4950" y="0"/>
                  </a:moveTo>
                  <a:lnTo>
                    <a:pt x="5250" y="0"/>
                  </a:lnTo>
                  <a:cubicBezTo>
                    <a:pt x="5278" y="0"/>
                    <a:pt x="5300" y="23"/>
                    <a:pt x="5300" y="50"/>
                  </a:cubicBezTo>
                  <a:cubicBezTo>
                    <a:pt x="5300" y="78"/>
                    <a:pt x="5278" y="100"/>
                    <a:pt x="5250" y="100"/>
                  </a:cubicBezTo>
                  <a:lnTo>
                    <a:pt x="4950" y="100"/>
                  </a:lnTo>
                  <a:cubicBezTo>
                    <a:pt x="4923" y="100"/>
                    <a:pt x="4900" y="78"/>
                    <a:pt x="4900" y="50"/>
                  </a:cubicBezTo>
                  <a:cubicBezTo>
                    <a:pt x="4900" y="23"/>
                    <a:pt x="4923" y="0"/>
                    <a:pt x="4950" y="0"/>
                  </a:cubicBezTo>
                  <a:close/>
                  <a:moveTo>
                    <a:pt x="5650" y="0"/>
                  </a:moveTo>
                  <a:lnTo>
                    <a:pt x="5950" y="0"/>
                  </a:lnTo>
                  <a:cubicBezTo>
                    <a:pt x="5978" y="0"/>
                    <a:pt x="6000" y="23"/>
                    <a:pt x="6000" y="50"/>
                  </a:cubicBezTo>
                  <a:cubicBezTo>
                    <a:pt x="6000" y="78"/>
                    <a:pt x="5978" y="100"/>
                    <a:pt x="5950" y="100"/>
                  </a:cubicBezTo>
                  <a:lnTo>
                    <a:pt x="5650" y="100"/>
                  </a:lnTo>
                  <a:cubicBezTo>
                    <a:pt x="5623" y="100"/>
                    <a:pt x="5600" y="78"/>
                    <a:pt x="5600" y="50"/>
                  </a:cubicBezTo>
                  <a:cubicBezTo>
                    <a:pt x="5600" y="23"/>
                    <a:pt x="5623" y="0"/>
                    <a:pt x="5650" y="0"/>
                  </a:cubicBezTo>
                  <a:close/>
                  <a:moveTo>
                    <a:pt x="6350" y="0"/>
                  </a:moveTo>
                  <a:lnTo>
                    <a:pt x="6650" y="0"/>
                  </a:lnTo>
                  <a:cubicBezTo>
                    <a:pt x="6678" y="0"/>
                    <a:pt x="6700" y="23"/>
                    <a:pt x="6700" y="50"/>
                  </a:cubicBezTo>
                  <a:cubicBezTo>
                    <a:pt x="6700" y="78"/>
                    <a:pt x="6678" y="100"/>
                    <a:pt x="6650" y="100"/>
                  </a:cubicBezTo>
                  <a:lnTo>
                    <a:pt x="6350" y="100"/>
                  </a:lnTo>
                  <a:cubicBezTo>
                    <a:pt x="6323" y="100"/>
                    <a:pt x="6300" y="78"/>
                    <a:pt x="6300" y="50"/>
                  </a:cubicBezTo>
                  <a:cubicBezTo>
                    <a:pt x="6300" y="23"/>
                    <a:pt x="6323" y="0"/>
                    <a:pt x="6350" y="0"/>
                  </a:cubicBezTo>
                  <a:close/>
                  <a:moveTo>
                    <a:pt x="7050" y="0"/>
                  </a:moveTo>
                  <a:lnTo>
                    <a:pt x="7350" y="0"/>
                  </a:lnTo>
                  <a:cubicBezTo>
                    <a:pt x="7378" y="0"/>
                    <a:pt x="7400" y="23"/>
                    <a:pt x="7400" y="50"/>
                  </a:cubicBezTo>
                  <a:cubicBezTo>
                    <a:pt x="7400" y="78"/>
                    <a:pt x="7378" y="100"/>
                    <a:pt x="7350" y="100"/>
                  </a:cubicBezTo>
                  <a:lnTo>
                    <a:pt x="7050" y="100"/>
                  </a:lnTo>
                  <a:cubicBezTo>
                    <a:pt x="7023" y="100"/>
                    <a:pt x="7000" y="78"/>
                    <a:pt x="7000" y="50"/>
                  </a:cubicBezTo>
                  <a:cubicBezTo>
                    <a:pt x="7000" y="23"/>
                    <a:pt x="7023" y="0"/>
                    <a:pt x="7050" y="0"/>
                  </a:cubicBezTo>
                  <a:close/>
                  <a:moveTo>
                    <a:pt x="7750" y="0"/>
                  </a:moveTo>
                  <a:lnTo>
                    <a:pt x="8050" y="0"/>
                  </a:lnTo>
                  <a:cubicBezTo>
                    <a:pt x="8078" y="0"/>
                    <a:pt x="8100" y="23"/>
                    <a:pt x="8100" y="50"/>
                  </a:cubicBezTo>
                  <a:cubicBezTo>
                    <a:pt x="8100" y="78"/>
                    <a:pt x="8078" y="100"/>
                    <a:pt x="8050" y="100"/>
                  </a:cubicBezTo>
                  <a:lnTo>
                    <a:pt x="7750" y="100"/>
                  </a:lnTo>
                  <a:cubicBezTo>
                    <a:pt x="7723" y="100"/>
                    <a:pt x="7700" y="78"/>
                    <a:pt x="7700" y="50"/>
                  </a:cubicBezTo>
                  <a:cubicBezTo>
                    <a:pt x="7700" y="23"/>
                    <a:pt x="7723" y="0"/>
                    <a:pt x="7750" y="0"/>
                  </a:cubicBezTo>
                  <a:close/>
                  <a:moveTo>
                    <a:pt x="8450" y="0"/>
                  </a:moveTo>
                  <a:lnTo>
                    <a:pt x="8750" y="0"/>
                  </a:lnTo>
                  <a:cubicBezTo>
                    <a:pt x="8778" y="0"/>
                    <a:pt x="8800" y="23"/>
                    <a:pt x="8800" y="50"/>
                  </a:cubicBezTo>
                  <a:cubicBezTo>
                    <a:pt x="8800" y="78"/>
                    <a:pt x="8778" y="100"/>
                    <a:pt x="8750" y="100"/>
                  </a:cubicBezTo>
                  <a:lnTo>
                    <a:pt x="8450" y="100"/>
                  </a:lnTo>
                  <a:cubicBezTo>
                    <a:pt x="8423" y="100"/>
                    <a:pt x="8400" y="78"/>
                    <a:pt x="8400" y="50"/>
                  </a:cubicBezTo>
                  <a:cubicBezTo>
                    <a:pt x="8400" y="23"/>
                    <a:pt x="8423" y="0"/>
                    <a:pt x="8450" y="0"/>
                  </a:cubicBezTo>
                  <a:close/>
                  <a:moveTo>
                    <a:pt x="9150" y="0"/>
                  </a:moveTo>
                  <a:lnTo>
                    <a:pt x="9450" y="0"/>
                  </a:lnTo>
                  <a:cubicBezTo>
                    <a:pt x="9478" y="0"/>
                    <a:pt x="9500" y="23"/>
                    <a:pt x="9500" y="50"/>
                  </a:cubicBezTo>
                  <a:cubicBezTo>
                    <a:pt x="9500" y="78"/>
                    <a:pt x="9478" y="100"/>
                    <a:pt x="9450" y="100"/>
                  </a:cubicBezTo>
                  <a:lnTo>
                    <a:pt x="9150" y="100"/>
                  </a:lnTo>
                  <a:cubicBezTo>
                    <a:pt x="9123" y="100"/>
                    <a:pt x="9100" y="78"/>
                    <a:pt x="9100" y="50"/>
                  </a:cubicBezTo>
                  <a:cubicBezTo>
                    <a:pt x="9100" y="23"/>
                    <a:pt x="9123" y="0"/>
                    <a:pt x="9150" y="0"/>
                  </a:cubicBezTo>
                  <a:close/>
                  <a:moveTo>
                    <a:pt x="9850" y="0"/>
                  </a:moveTo>
                  <a:lnTo>
                    <a:pt x="10150" y="0"/>
                  </a:lnTo>
                  <a:cubicBezTo>
                    <a:pt x="10178" y="0"/>
                    <a:pt x="10200" y="23"/>
                    <a:pt x="10200" y="50"/>
                  </a:cubicBezTo>
                  <a:cubicBezTo>
                    <a:pt x="10200" y="78"/>
                    <a:pt x="10178" y="100"/>
                    <a:pt x="10150" y="100"/>
                  </a:cubicBezTo>
                  <a:lnTo>
                    <a:pt x="9850" y="100"/>
                  </a:lnTo>
                  <a:cubicBezTo>
                    <a:pt x="9823" y="100"/>
                    <a:pt x="9800" y="78"/>
                    <a:pt x="9800" y="50"/>
                  </a:cubicBezTo>
                  <a:cubicBezTo>
                    <a:pt x="9800" y="23"/>
                    <a:pt x="9823" y="0"/>
                    <a:pt x="9850" y="0"/>
                  </a:cubicBezTo>
                  <a:close/>
                  <a:moveTo>
                    <a:pt x="10550" y="0"/>
                  </a:moveTo>
                  <a:lnTo>
                    <a:pt x="10850" y="0"/>
                  </a:lnTo>
                  <a:cubicBezTo>
                    <a:pt x="10878" y="0"/>
                    <a:pt x="10900" y="23"/>
                    <a:pt x="10900" y="50"/>
                  </a:cubicBezTo>
                  <a:cubicBezTo>
                    <a:pt x="10900" y="78"/>
                    <a:pt x="10878" y="100"/>
                    <a:pt x="10850" y="100"/>
                  </a:cubicBezTo>
                  <a:lnTo>
                    <a:pt x="10550" y="100"/>
                  </a:lnTo>
                  <a:cubicBezTo>
                    <a:pt x="10523" y="100"/>
                    <a:pt x="10500" y="78"/>
                    <a:pt x="10500" y="50"/>
                  </a:cubicBezTo>
                  <a:cubicBezTo>
                    <a:pt x="10500" y="23"/>
                    <a:pt x="10523" y="0"/>
                    <a:pt x="10550" y="0"/>
                  </a:cubicBezTo>
                  <a:close/>
                  <a:moveTo>
                    <a:pt x="11250" y="0"/>
                  </a:moveTo>
                  <a:lnTo>
                    <a:pt x="11550" y="0"/>
                  </a:lnTo>
                  <a:cubicBezTo>
                    <a:pt x="11578" y="0"/>
                    <a:pt x="11600" y="23"/>
                    <a:pt x="11600" y="50"/>
                  </a:cubicBezTo>
                  <a:cubicBezTo>
                    <a:pt x="11600" y="78"/>
                    <a:pt x="11578" y="100"/>
                    <a:pt x="11550" y="100"/>
                  </a:cubicBezTo>
                  <a:lnTo>
                    <a:pt x="11250" y="100"/>
                  </a:lnTo>
                  <a:cubicBezTo>
                    <a:pt x="11223" y="100"/>
                    <a:pt x="11200" y="78"/>
                    <a:pt x="11200" y="50"/>
                  </a:cubicBezTo>
                  <a:cubicBezTo>
                    <a:pt x="11200" y="23"/>
                    <a:pt x="11223" y="0"/>
                    <a:pt x="11250" y="0"/>
                  </a:cubicBezTo>
                  <a:close/>
                  <a:moveTo>
                    <a:pt x="11950" y="0"/>
                  </a:moveTo>
                  <a:lnTo>
                    <a:pt x="12050" y="0"/>
                  </a:lnTo>
                  <a:cubicBezTo>
                    <a:pt x="12078" y="0"/>
                    <a:pt x="12100" y="23"/>
                    <a:pt x="12100" y="50"/>
                  </a:cubicBezTo>
                  <a:cubicBezTo>
                    <a:pt x="12100" y="78"/>
                    <a:pt x="12078" y="100"/>
                    <a:pt x="12050" y="100"/>
                  </a:cubicBezTo>
                  <a:lnTo>
                    <a:pt x="11950" y="100"/>
                  </a:lnTo>
                  <a:cubicBezTo>
                    <a:pt x="11923" y="100"/>
                    <a:pt x="11900" y="78"/>
                    <a:pt x="11900" y="50"/>
                  </a:cubicBezTo>
                  <a:cubicBezTo>
                    <a:pt x="11900" y="23"/>
                    <a:pt x="11923" y="0"/>
                    <a:pt x="11950" y="0"/>
                  </a:cubicBez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10800000">
              <a:off x="1076325" y="4048396"/>
              <a:ext cx="6096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371600" y="4377690"/>
              <a:ext cx="6096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1175657" y="4029347"/>
              <a:ext cx="511629" cy="566057"/>
            </a:xfrm>
            <a:custGeom>
              <a:avLst/>
              <a:gdLst>
                <a:gd name="connsiteX0" fmla="*/ 0 w 511629"/>
                <a:gd name="connsiteY0" fmla="*/ 566057 h 566057"/>
                <a:gd name="connsiteX1" fmla="*/ 0 w 511629"/>
                <a:gd name="connsiteY1" fmla="*/ 391886 h 566057"/>
                <a:gd name="connsiteX2" fmla="*/ 0 w 511629"/>
                <a:gd name="connsiteY2" fmla="*/ 391886 h 566057"/>
                <a:gd name="connsiteX3" fmla="*/ 119743 w 511629"/>
                <a:gd name="connsiteY3" fmla="*/ 370114 h 566057"/>
                <a:gd name="connsiteX4" fmla="*/ 304800 w 511629"/>
                <a:gd name="connsiteY4" fmla="*/ 413657 h 566057"/>
                <a:gd name="connsiteX5" fmla="*/ 283029 w 511629"/>
                <a:gd name="connsiteY5" fmla="*/ 130629 h 566057"/>
                <a:gd name="connsiteX6" fmla="*/ 511629 w 511629"/>
                <a:gd name="connsiteY6" fmla="*/ 0 h 5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629" h="566057">
                  <a:moveTo>
                    <a:pt x="0" y="566057"/>
                  </a:moveTo>
                  <a:lnTo>
                    <a:pt x="0" y="391886"/>
                  </a:lnTo>
                  <a:lnTo>
                    <a:pt x="0" y="391886"/>
                  </a:lnTo>
                  <a:cubicBezTo>
                    <a:pt x="19957" y="388257"/>
                    <a:pt x="68943" y="366486"/>
                    <a:pt x="119743" y="370114"/>
                  </a:cubicBezTo>
                  <a:cubicBezTo>
                    <a:pt x="170543" y="373742"/>
                    <a:pt x="277586" y="453571"/>
                    <a:pt x="304800" y="413657"/>
                  </a:cubicBezTo>
                  <a:cubicBezTo>
                    <a:pt x="332014" y="373743"/>
                    <a:pt x="248558" y="199572"/>
                    <a:pt x="283029" y="130629"/>
                  </a:cubicBezTo>
                  <a:cubicBezTo>
                    <a:pt x="317500" y="61686"/>
                    <a:pt x="462643" y="23586"/>
                    <a:pt x="511629" y="0"/>
                  </a:cubicBezTo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136900" y="3842703"/>
              <a:ext cx="458788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238500" y="3943350"/>
              <a:ext cx="7053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545080" y="5341620"/>
              <a:ext cx="1090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359025" y="3798253"/>
              <a:ext cx="363538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473960" y="3842703"/>
              <a:ext cx="1298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O</a:t>
              </a:r>
              <a:endParaRPr kumimoji="0" lang="en-US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1901825" y="3641090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 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2127250" y="3660140"/>
              <a:ext cx="130175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1143000" y="4069715"/>
              <a:ext cx="458788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1235075" y="4115753"/>
              <a:ext cx="14106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1377950" y="4101465"/>
              <a:ext cx="88900" cy="13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1420813" y="4101465"/>
              <a:ext cx="65088" cy="13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419350" y="3505200"/>
              <a:ext cx="952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876300" y="4558665"/>
              <a:ext cx="7635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966788" y="4603115"/>
              <a:ext cx="37991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400 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1301750" y="4603115"/>
              <a:ext cx="103188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2362200" y="4037965"/>
              <a:ext cx="163513" cy="155892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2371725" y="4037965"/>
              <a:ext cx="142875" cy="1558925"/>
            </a:xfrm>
            <a:prstGeom prst="rect">
              <a:avLst/>
            </a:prstGeom>
            <a:noFill/>
            <a:ln w="6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1154113" y="4026853"/>
              <a:ext cx="546100" cy="581025"/>
            </a:xfrm>
            <a:custGeom>
              <a:avLst/>
              <a:gdLst/>
              <a:ahLst/>
              <a:cxnLst>
                <a:cxn ang="0">
                  <a:pos x="344" y="12"/>
                </a:cxn>
                <a:cxn ang="0">
                  <a:pos x="37" y="339"/>
                </a:cxn>
                <a:cxn ang="0">
                  <a:pos x="24" y="327"/>
                </a:cxn>
                <a:cxn ang="0">
                  <a:pos x="330" y="0"/>
                </a:cxn>
                <a:cxn ang="0">
                  <a:pos x="344" y="12"/>
                </a:cxn>
                <a:cxn ang="0">
                  <a:pos x="57" y="345"/>
                </a:cxn>
                <a:cxn ang="0">
                  <a:pos x="0" y="366"/>
                </a:cxn>
                <a:cxn ang="0">
                  <a:pos x="17" y="308"/>
                </a:cxn>
                <a:cxn ang="0">
                  <a:pos x="57" y="345"/>
                </a:cxn>
              </a:cxnLst>
              <a:rect l="0" t="0" r="r" b="b"/>
              <a:pathLst>
                <a:path w="344" h="366">
                  <a:moveTo>
                    <a:pt x="344" y="12"/>
                  </a:moveTo>
                  <a:lnTo>
                    <a:pt x="37" y="339"/>
                  </a:lnTo>
                  <a:lnTo>
                    <a:pt x="24" y="327"/>
                  </a:lnTo>
                  <a:lnTo>
                    <a:pt x="330" y="0"/>
                  </a:lnTo>
                  <a:lnTo>
                    <a:pt x="344" y="12"/>
                  </a:lnTo>
                  <a:close/>
                  <a:moveTo>
                    <a:pt x="57" y="345"/>
                  </a:moveTo>
                  <a:lnTo>
                    <a:pt x="0" y="366"/>
                  </a:lnTo>
                  <a:lnTo>
                    <a:pt x="17" y="308"/>
                  </a:lnTo>
                  <a:lnTo>
                    <a:pt x="57" y="345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2449830" y="3722370"/>
              <a:ext cx="1588" cy="1828800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39"/>
            <p:cNvGrpSpPr>
              <a:grpSpLocks/>
            </p:cNvGrpSpPr>
            <p:nvPr/>
          </p:nvGrpSpPr>
          <p:grpSpPr bwMode="auto">
            <a:xfrm>
              <a:off x="1752600" y="5539740"/>
              <a:ext cx="1376363" cy="114300"/>
              <a:chOff x="1253" y="2499"/>
              <a:chExt cx="867" cy="72"/>
            </a:xfrm>
          </p:grpSpPr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1253" y="2499"/>
                <a:ext cx="867" cy="72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1253" y="2499"/>
                <a:ext cx="867" cy="72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1441450" y="4033203"/>
              <a:ext cx="107950" cy="1635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8" y="103"/>
                </a:cxn>
              </a:cxnLst>
              <a:rect l="0" t="0" r="r" b="b"/>
              <a:pathLst>
                <a:path w="68" h="103">
                  <a:moveTo>
                    <a:pt x="6" y="0"/>
                  </a:moveTo>
                  <a:cubicBezTo>
                    <a:pt x="0" y="53"/>
                    <a:pt x="28" y="99"/>
                    <a:pt x="68" y="103"/>
                  </a:cubicBezTo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43"/>
            <p:cNvGrpSpPr>
              <a:grpSpLocks/>
            </p:cNvGrpSpPr>
            <p:nvPr/>
          </p:nvGrpSpPr>
          <p:grpSpPr bwMode="auto">
            <a:xfrm>
              <a:off x="1678307" y="4047491"/>
              <a:ext cx="698501" cy="696913"/>
              <a:chOff x="1194" y="1280"/>
              <a:chExt cx="440" cy="439"/>
            </a:xfrm>
          </p:grpSpPr>
          <p:sp>
            <p:nvSpPr>
              <p:cNvPr id="39" name="Freeform 41"/>
              <p:cNvSpPr>
                <a:spLocks/>
              </p:cNvSpPr>
              <p:nvPr/>
            </p:nvSpPr>
            <p:spPr bwMode="auto">
              <a:xfrm>
                <a:off x="1194" y="1287"/>
                <a:ext cx="433" cy="432"/>
              </a:xfrm>
              <a:custGeom>
                <a:avLst/>
                <a:gdLst/>
                <a:ahLst/>
                <a:cxnLst>
                  <a:cxn ang="0">
                    <a:pos x="433" y="432"/>
                  </a:cxn>
                  <a:cxn ang="0">
                    <a:pos x="433" y="0"/>
                  </a:cxn>
                  <a:cxn ang="0">
                    <a:pos x="0" y="0"/>
                  </a:cxn>
                  <a:cxn ang="0">
                    <a:pos x="433" y="432"/>
                  </a:cxn>
                </a:cxnLst>
                <a:rect l="0" t="0" r="r" b="b"/>
                <a:pathLst>
                  <a:path w="433" h="432">
                    <a:moveTo>
                      <a:pt x="433" y="432"/>
                    </a:moveTo>
                    <a:lnTo>
                      <a:pt x="433" y="0"/>
                    </a:lnTo>
                    <a:lnTo>
                      <a:pt x="0" y="0"/>
                    </a:lnTo>
                    <a:lnTo>
                      <a:pt x="433" y="43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42"/>
              <p:cNvSpPr>
                <a:spLocks/>
              </p:cNvSpPr>
              <p:nvPr/>
            </p:nvSpPr>
            <p:spPr bwMode="auto">
              <a:xfrm>
                <a:off x="1201" y="1280"/>
                <a:ext cx="433" cy="432"/>
              </a:xfrm>
              <a:custGeom>
                <a:avLst/>
                <a:gdLst/>
                <a:ahLst/>
                <a:cxnLst>
                  <a:cxn ang="0">
                    <a:pos x="433" y="432"/>
                  </a:cxn>
                  <a:cxn ang="0">
                    <a:pos x="433" y="0"/>
                  </a:cxn>
                  <a:cxn ang="0">
                    <a:pos x="0" y="0"/>
                  </a:cxn>
                  <a:cxn ang="0">
                    <a:pos x="433" y="432"/>
                  </a:cxn>
                </a:cxnLst>
                <a:rect l="0" t="0" r="r" b="b"/>
                <a:pathLst>
                  <a:path w="433" h="432">
                    <a:moveTo>
                      <a:pt x="433" y="432"/>
                    </a:moveTo>
                    <a:lnTo>
                      <a:pt x="433" y="0"/>
                    </a:lnTo>
                    <a:lnTo>
                      <a:pt x="0" y="0"/>
                    </a:lnTo>
                    <a:lnTo>
                      <a:pt x="433" y="432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Freeform 45"/>
            <p:cNvSpPr>
              <a:spLocks noEditPoints="1"/>
            </p:cNvSpPr>
            <p:nvPr/>
          </p:nvSpPr>
          <p:spPr bwMode="auto">
            <a:xfrm>
              <a:off x="2667000" y="4042410"/>
              <a:ext cx="45719" cy="1489075"/>
            </a:xfrm>
            <a:custGeom>
              <a:avLst/>
              <a:gdLst/>
              <a:ahLst/>
              <a:cxnLst>
                <a:cxn ang="0">
                  <a:pos x="467" y="666"/>
                </a:cxn>
                <a:cxn ang="0">
                  <a:pos x="467" y="19733"/>
                </a:cxn>
                <a:cxn ang="0">
                  <a:pos x="400" y="19800"/>
                </a:cxn>
                <a:cxn ang="0">
                  <a:pos x="334" y="19733"/>
                </a:cxn>
                <a:cxn ang="0">
                  <a:pos x="334" y="666"/>
                </a:cxn>
                <a:cxn ang="0">
                  <a:pos x="400" y="600"/>
                </a:cxn>
                <a:cxn ang="0">
                  <a:pos x="467" y="666"/>
                </a:cxn>
                <a:cxn ang="0">
                  <a:pos x="0" y="800"/>
                </a:cxn>
                <a:cxn ang="0">
                  <a:pos x="400" y="0"/>
                </a:cxn>
                <a:cxn ang="0">
                  <a:pos x="800" y="800"/>
                </a:cxn>
                <a:cxn ang="0">
                  <a:pos x="0" y="800"/>
                </a:cxn>
                <a:cxn ang="0">
                  <a:pos x="800" y="19600"/>
                </a:cxn>
                <a:cxn ang="0">
                  <a:pos x="400" y="20400"/>
                </a:cxn>
                <a:cxn ang="0">
                  <a:pos x="0" y="19600"/>
                </a:cxn>
                <a:cxn ang="0">
                  <a:pos x="800" y="19600"/>
                </a:cxn>
              </a:cxnLst>
              <a:rect l="0" t="0" r="r" b="b"/>
              <a:pathLst>
                <a:path w="800" h="20400">
                  <a:moveTo>
                    <a:pt x="467" y="666"/>
                  </a:moveTo>
                  <a:lnTo>
                    <a:pt x="467" y="19733"/>
                  </a:lnTo>
                  <a:cubicBezTo>
                    <a:pt x="467" y="19770"/>
                    <a:pt x="437" y="19800"/>
                    <a:pt x="400" y="19800"/>
                  </a:cubicBezTo>
                  <a:cubicBezTo>
                    <a:pt x="364" y="19800"/>
                    <a:pt x="334" y="19770"/>
                    <a:pt x="334" y="19733"/>
                  </a:cubicBezTo>
                  <a:lnTo>
                    <a:pt x="334" y="666"/>
                  </a:lnTo>
                  <a:cubicBezTo>
                    <a:pt x="334" y="630"/>
                    <a:pt x="364" y="600"/>
                    <a:pt x="400" y="600"/>
                  </a:cubicBezTo>
                  <a:cubicBezTo>
                    <a:pt x="437" y="600"/>
                    <a:pt x="467" y="630"/>
                    <a:pt x="467" y="666"/>
                  </a:cubicBezTo>
                  <a:close/>
                  <a:moveTo>
                    <a:pt x="0" y="800"/>
                  </a:moveTo>
                  <a:lnTo>
                    <a:pt x="400" y="0"/>
                  </a:lnTo>
                  <a:lnTo>
                    <a:pt x="800" y="800"/>
                  </a:lnTo>
                  <a:lnTo>
                    <a:pt x="0" y="800"/>
                  </a:lnTo>
                  <a:close/>
                  <a:moveTo>
                    <a:pt x="800" y="19600"/>
                  </a:moveTo>
                  <a:lnTo>
                    <a:pt x="400" y="20400"/>
                  </a:lnTo>
                  <a:lnTo>
                    <a:pt x="0" y="19600"/>
                  </a:lnTo>
                  <a:lnTo>
                    <a:pt x="800" y="196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2678113" y="4869815"/>
              <a:ext cx="534988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2743200" y="4636770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 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3044825" y="4915853"/>
              <a:ext cx="130175" cy="26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>
              <a:off x="1684338" y="3779203"/>
              <a:ext cx="1588" cy="112713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0"/>
            <p:cNvSpPr>
              <a:spLocks noEditPoints="1"/>
            </p:cNvSpPr>
            <p:nvPr/>
          </p:nvSpPr>
          <p:spPr bwMode="auto">
            <a:xfrm>
              <a:off x="1684338" y="3804603"/>
              <a:ext cx="765175" cy="74613"/>
            </a:xfrm>
            <a:custGeom>
              <a:avLst/>
              <a:gdLst/>
              <a:ahLst/>
              <a:cxnLst>
                <a:cxn ang="0">
                  <a:pos x="667" y="333"/>
                </a:cxn>
                <a:cxn ang="0">
                  <a:pos x="7334" y="333"/>
                </a:cxn>
                <a:cxn ang="0">
                  <a:pos x="7400" y="400"/>
                </a:cxn>
                <a:cxn ang="0">
                  <a:pos x="7334" y="466"/>
                </a:cxn>
                <a:cxn ang="0">
                  <a:pos x="667" y="466"/>
                </a:cxn>
                <a:cxn ang="0">
                  <a:pos x="600" y="400"/>
                </a:cxn>
                <a:cxn ang="0">
                  <a:pos x="667" y="333"/>
                </a:cxn>
                <a:cxn ang="0">
                  <a:pos x="800" y="800"/>
                </a:cxn>
                <a:cxn ang="0">
                  <a:pos x="0" y="400"/>
                </a:cxn>
                <a:cxn ang="0">
                  <a:pos x="800" y="0"/>
                </a:cxn>
                <a:cxn ang="0">
                  <a:pos x="800" y="800"/>
                </a:cxn>
                <a:cxn ang="0">
                  <a:pos x="7200" y="0"/>
                </a:cxn>
                <a:cxn ang="0">
                  <a:pos x="8000" y="400"/>
                </a:cxn>
                <a:cxn ang="0">
                  <a:pos x="7200" y="800"/>
                </a:cxn>
                <a:cxn ang="0">
                  <a:pos x="7200" y="0"/>
                </a:cxn>
              </a:cxnLst>
              <a:rect l="0" t="0" r="r" b="b"/>
              <a:pathLst>
                <a:path w="8000" h="800">
                  <a:moveTo>
                    <a:pt x="667" y="333"/>
                  </a:moveTo>
                  <a:lnTo>
                    <a:pt x="7334" y="333"/>
                  </a:lnTo>
                  <a:cubicBezTo>
                    <a:pt x="7371" y="333"/>
                    <a:pt x="7400" y="363"/>
                    <a:pt x="7400" y="400"/>
                  </a:cubicBezTo>
                  <a:cubicBezTo>
                    <a:pt x="7400" y="437"/>
                    <a:pt x="7371" y="466"/>
                    <a:pt x="7334" y="466"/>
                  </a:cubicBezTo>
                  <a:lnTo>
                    <a:pt x="667" y="466"/>
                  </a:lnTo>
                  <a:cubicBezTo>
                    <a:pt x="630" y="466"/>
                    <a:pt x="600" y="437"/>
                    <a:pt x="600" y="400"/>
                  </a:cubicBezTo>
                  <a:cubicBezTo>
                    <a:pt x="600" y="363"/>
                    <a:pt x="630" y="333"/>
                    <a:pt x="667" y="333"/>
                  </a:cubicBezTo>
                  <a:close/>
                  <a:moveTo>
                    <a:pt x="800" y="800"/>
                  </a:moveTo>
                  <a:lnTo>
                    <a:pt x="0" y="400"/>
                  </a:lnTo>
                  <a:lnTo>
                    <a:pt x="800" y="0"/>
                  </a:lnTo>
                  <a:lnTo>
                    <a:pt x="800" y="800"/>
                  </a:lnTo>
                  <a:close/>
                  <a:moveTo>
                    <a:pt x="7200" y="0"/>
                  </a:moveTo>
                  <a:lnTo>
                    <a:pt x="8000" y="400"/>
                  </a:lnTo>
                  <a:lnTo>
                    <a:pt x="7200" y="8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51"/>
            <p:cNvSpPr>
              <a:spLocks noChangeShapeType="1"/>
            </p:cNvSpPr>
            <p:nvPr/>
          </p:nvSpPr>
          <p:spPr bwMode="auto">
            <a:xfrm>
              <a:off x="2443163" y="4037965"/>
              <a:ext cx="763588" cy="1588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051296" y="1828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Scalar Approach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436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Moment</vt:lpstr>
      <vt:lpstr>Moment</vt:lpstr>
      <vt:lpstr>Moment about a Point</vt:lpstr>
      <vt:lpstr>Moment: Vector Definition</vt:lpstr>
      <vt:lpstr> Clockwise and Counterclockwise moments: </vt:lpstr>
      <vt:lpstr>Zero moments</vt:lpstr>
      <vt:lpstr>Varignon’s Theorem</vt:lpstr>
      <vt:lpstr>Problems</vt:lpstr>
      <vt:lpstr>PowerPoint Presentation</vt:lpstr>
      <vt:lpstr>PowerPoint Presentation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2016-01-27T09:50:18Z</dcterms:created>
  <dcterms:modified xsi:type="dcterms:W3CDTF">2016-01-28T10:16:33Z</dcterms:modified>
</cp:coreProperties>
</file>