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6DA2E5-660D-F541-A025-FDBA71782AF2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DD9472-DCB3-7945-99AE-FC34556A1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49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 title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341E8-EBA3-41B3-A002-218A6D0FA36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90D7-B5DC-AB48-B57C-CAAB5CFBF92A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8C11-6FA1-3A4D-8EE0-D018D3FAF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263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90D7-B5DC-AB48-B57C-CAAB5CFBF92A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8C11-6FA1-3A4D-8EE0-D018D3FAF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588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90D7-B5DC-AB48-B57C-CAAB5CFBF92A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8C11-6FA1-3A4D-8EE0-D018D3FAF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63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90D7-B5DC-AB48-B57C-CAAB5CFBF92A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8C11-6FA1-3A4D-8EE0-D018D3FAF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7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90D7-B5DC-AB48-B57C-CAAB5CFBF92A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8C11-6FA1-3A4D-8EE0-D018D3FAF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52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90D7-B5DC-AB48-B57C-CAAB5CFBF92A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8C11-6FA1-3A4D-8EE0-D018D3FAF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90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90D7-B5DC-AB48-B57C-CAAB5CFBF92A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8C11-6FA1-3A4D-8EE0-D018D3FAF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44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90D7-B5DC-AB48-B57C-CAAB5CFBF92A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8C11-6FA1-3A4D-8EE0-D018D3FAF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7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90D7-B5DC-AB48-B57C-CAAB5CFBF92A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8C11-6FA1-3A4D-8EE0-D018D3FAF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45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90D7-B5DC-AB48-B57C-CAAB5CFBF92A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8C11-6FA1-3A4D-8EE0-D018D3FAF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07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90D7-B5DC-AB48-B57C-CAAB5CFBF92A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8C11-6FA1-3A4D-8EE0-D018D3FAF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848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390D7-B5DC-AB48-B57C-CAAB5CFBF92A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B8C11-6FA1-3A4D-8EE0-D018D3FAF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3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7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04800" y="2667000"/>
            <a:ext cx="8686800" cy="1447800"/>
          </a:xfrm>
        </p:spPr>
        <p:txBody>
          <a:bodyPr>
            <a:noAutofit/>
          </a:bodyPr>
          <a:lstStyle/>
          <a:p>
            <a:endParaRPr lang="en-US" sz="1800" dirty="0" smtClean="0">
              <a:solidFill>
                <a:srgbClr val="C00000"/>
              </a:solidFill>
              <a:latin typeface="Algerian" pitchFamily="82" charset="0"/>
            </a:endParaRPr>
          </a:p>
          <a:p>
            <a:r>
              <a:rPr lang="en-US" sz="3200" cap="none" dirty="0" smtClean="0">
                <a:solidFill>
                  <a:schemeClr val="tx1"/>
                </a:solidFill>
                <a:latin typeface="Agency FB" pitchFamily="34" charset="0"/>
                <a:ea typeface="+mj-ea"/>
                <a:cs typeface="+mj-cs"/>
              </a:rPr>
              <a:t>Area </a:t>
            </a:r>
            <a:r>
              <a:rPr lang="en-US" sz="3200" cap="none" dirty="0" smtClean="0">
                <a:solidFill>
                  <a:schemeClr val="tx1"/>
                </a:solidFill>
                <a:latin typeface="Agency FB" pitchFamily="34" charset="0"/>
                <a:ea typeface="+mj-ea"/>
                <a:cs typeface="+mj-cs"/>
              </a:rPr>
              <a:t>moment of Inertia-Problems</a:t>
            </a:r>
            <a:endParaRPr lang="x-none" sz="3200" cap="none" dirty="0">
              <a:solidFill>
                <a:schemeClr val="tx1"/>
              </a:solidFill>
              <a:latin typeface="Agency FB" pitchFamily="34" charset="0"/>
              <a:ea typeface="+mj-ea"/>
              <a:cs typeface="+mj-cs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5E8E-A307-41ED-A185-2E52AFF54DFF}" type="datetime4">
              <a:rPr lang="en-US" smtClean="0"/>
              <a:pPr/>
              <a:t>April 16, 2016</a:t>
            </a:fld>
            <a:endParaRPr lang="x-non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3B51-63E8-4965-8E9C-542AB5A98F24}" type="slidenum">
              <a:rPr lang="x-none" smtClean="0"/>
              <a:pPr/>
              <a:t>1</a:t>
            </a:fld>
            <a:endParaRPr lang="x-none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371600" y="838200"/>
            <a:ext cx="6292552" cy="114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C00000"/>
                </a:solidFill>
              </a:rPr>
              <a:t>STATICS</a:t>
            </a:r>
            <a:br>
              <a:rPr lang="en-US" sz="2400" b="1" dirty="0" smtClean="0">
                <a:solidFill>
                  <a:srgbClr val="C00000"/>
                </a:solidFill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(ENGINEERING MECHANICS-I)</a:t>
            </a:r>
            <a:endParaRPr lang="en-US" sz="2400" b="1" i="1" dirty="0">
              <a:solidFill>
                <a:srgbClr val="002060"/>
              </a:solidFill>
              <a:cs typeface="+mn-cs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419872" y="260648"/>
            <a:ext cx="21653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x-none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بسم الله الرحمن الرحيم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8" descr="D:\Local Disk (D)\King Saud University\ksuLogo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51" r="9692" b="2423"/>
          <a:stretch/>
        </p:blipFill>
        <p:spPr bwMode="auto">
          <a:xfrm>
            <a:off x="7848600" y="457200"/>
            <a:ext cx="914400" cy="12016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val="1245961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Problem-4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2B96-32B1-418B-AFE6-E220A02ED922}" type="datetime4">
              <a:rPr lang="en-US" smtClean="0"/>
              <a:pPr/>
              <a:t>April 16, 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649218" name="Group 2"/>
          <p:cNvGrpSpPr>
            <a:grpSpLocks/>
          </p:cNvGrpSpPr>
          <p:nvPr/>
        </p:nvGrpSpPr>
        <p:grpSpPr bwMode="auto">
          <a:xfrm>
            <a:off x="3200400" y="2362200"/>
            <a:ext cx="2352675" cy="2565400"/>
            <a:chOff x="6625" y="2129"/>
            <a:chExt cx="3705" cy="4041"/>
          </a:xfrm>
        </p:grpSpPr>
        <p:cxnSp>
          <p:nvCxnSpPr>
            <p:cNvPr id="649219" name="AutoShape 3"/>
            <p:cNvCxnSpPr>
              <a:cxnSpLocks noChangeShapeType="1"/>
            </p:cNvCxnSpPr>
            <p:nvPr/>
          </p:nvCxnSpPr>
          <p:spPr bwMode="auto">
            <a:xfrm>
              <a:off x="8552" y="2773"/>
              <a:ext cx="0" cy="345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49220" name="AutoShape 4"/>
            <p:cNvCxnSpPr>
              <a:cxnSpLocks noChangeShapeType="1"/>
            </p:cNvCxnSpPr>
            <p:nvPr/>
          </p:nvCxnSpPr>
          <p:spPr bwMode="auto">
            <a:xfrm>
              <a:off x="9010" y="2829"/>
              <a:ext cx="0" cy="360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 type="stealth" w="med" len="med"/>
            </a:ln>
          </p:spPr>
        </p:cxnSp>
        <p:sp>
          <p:nvSpPr>
            <p:cNvPr id="649221" name="Text Box 5"/>
            <p:cNvSpPr txBox="1">
              <a:spLocks noChangeArrowheads="1"/>
            </p:cNvSpPr>
            <p:nvPr/>
          </p:nvSpPr>
          <p:spPr bwMode="auto">
            <a:xfrm>
              <a:off x="8961" y="2790"/>
              <a:ext cx="870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20 mm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9222" name="Text Box 6"/>
            <p:cNvSpPr txBox="1">
              <a:spLocks noChangeArrowheads="1"/>
            </p:cNvSpPr>
            <p:nvPr/>
          </p:nvSpPr>
          <p:spPr bwMode="auto">
            <a:xfrm>
              <a:off x="6625" y="5099"/>
              <a:ext cx="1168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20 mm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49223" name="AutoShape 7"/>
            <p:cNvCxnSpPr>
              <a:cxnSpLocks noChangeShapeType="1"/>
            </p:cNvCxnSpPr>
            <p:nvPr/>
          </p:nvCxnSpPr>
          <p:spPr bwMode="auto">
            <a:xfrm>
              <a:off x="7429" y="2508"/>
              <a:ext cx="0" cy="340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649224" name="Text Box 8"/>
            <p:cNvSpPr txBox="1">
              <a:spLocks noChangeArrowheads="1"/>
            </p:cNvSpPr>
            <p:nvPr/>
          </p:nvSpPr>
          <p:spPr bwMode="auto">
            <a:xfrm>
              <a:off x="7266" y="2129"/>
              <a:ext cx="651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y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49225" name="AutoShape 9"/>
            <p:cNvCxnSpPr>
              <a:cxnSpLocks noChangeShapeType="1"/>
            </p:cNvCxnSpPr>
            <p:nvPr/>
          </p:nvCxnSpPr>
          <p:spPr bwMode="auto">
            <a:xfrm>
              <a:off x="8668" y="3977"/>
              <a:ext cx="658" cy="0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649226" name="Text Box 10"/>
            <p:cNvSpPr txBox="1">
              <a:spLocks noChangeArrowheads="1"/>
            </p:cNvSpPr>
            <p:nvPr/>
          </p:nvSpPr>
          <p:spPr bwMode="auto">
            <a:xfrm>
              <a:off x="7544" y="3893"/>
              <a:ext cx="1083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20 mm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49227" name="AutoShape 11"/>
            <p:cNvCxnSpPr>
              <a:cxnSpLocks noChangeShapeType="1"/>
            </p:cNvCxnSpPr>
            <p:nvPr/>
          </p:nvCxnSpPr>
          <p:spPr bwMode="auto">
            <a:xfrm>
              <a:off x="6664" y="5425"/>
              <a:ext cx="765" cy="1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 type="stealth" w="med" len="med"/>
            </a:ln>
          </p:spPr>
        </p:cxnSp>
        <p:cxnSp>
          <p:nvCxnSpPr>
            <p:cNvPr id="649228" name="AutoShape 12"/>
            <p:cNvCxnSpPr>
              <a:cxnSpLocks noChangeShapeType="1"/>
            </p:cNvCxnSpPr>
            <p:nvPr/>
          </p:nvCxnSpPr>
          <p:spPr bwMode="auto">
            <a:xfrm>
              <a:off x="7429" y="2969"/>
              <a:ext cx="1123" cy="1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649229" name="AutoShape 13"/>
            <p:cNvCxnSpPr>
              <a:cxnSpLocks noChangeShapeType="1"/>
            </p:cNvCxnSpPr>
            <p:nvPr/>
          </p:nvCxnSpPr>
          <p:spPr bwMode="auto">
            <a:xfrm>
              <a:off x="8669" y="3410"/>
              <a:ext cx="658" cy="0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649230" name="Text Box 14"/>
            <p:cNvSpPr txBox="1">
              <a:spLocks noChangeArrowheads="1"/>
            </p:cNvSpPr>
            <p:nvPr/>
          </p:nvSpPr>
          <p:spPr bwMode="auto">
            <a:xfrm>
              <a:off x="7583" y="2630"/>
              <a:ext cx="1044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100 mm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49231" name="AutoShape 15"/>
            <p:cNvCxnSpPr>
              <a:cxnSpLocks noChangeShapeType="1"/>
            </p:cNvCxnSpPr>
            <p:nvPr/>
          </p:nvCxnSpPr>
          <p:spPr bwMode="auto">
            <a:xfrm>
              <a:off x="9010" y="3979"/>
              <a:ext cx="0" cy="1931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649232" name="AutoShape 16"/>
            <p:cNvCxnSpPr>
              <a:cxnSpLocks noChangeShapeType="1"/>
            </p:cNvCxnSpPr>
            <p:nvPr/>
          </p:nvCxnSpPr>
          <p:spPr bwMode="auto">
            <a:xfrm>
              <a:off x="7878" y="4241"/>
              <a:ext cx="460" cy="1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 type="stealth" w="med" len="med"/>
            </a:ln>
          </p:spPr>
        </p:cxnSp>
        <p:cxnSp>
          <p:nvCxnSpPr>
            <p:cNvPr id="649233" name="AutoShape 17"/>
            <p:cNvCxnSpPr>
              <a:cxnSpLocks noChangeShapeType="1"/>
            </p:cNvCxnSpPr>
            <p:nvPr/>
          </p:nvCxnSpPr>
          <p:spPr bwMode="auto">
            <a:xfrm flipH="1">
              <a:off x="7656" y="5425"/>
              <a:ext cx="254" cy="3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 type="stealth" w="med" len="med"/>
            </a:ln>
          </p:spPr>
        </p:cxnSp>
        <p:sp>
          <p:nvSpPr>
            <p:cNvPr id="649234" name="Text Box 18"/>
            <p:cNvSpPr txBox="1">
              <a:spLocks noChangeArrowheads="1"/>
            </p:cNvSpPr>
            <p:nvPr/>
          </p:nvSpPr>
          <p:spPr bwMode="auto">
            <a:xfrm>
              <a:off x="8947" y="4890"/>
              <a:ext cx="1090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170 mm 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49235" name="AutoShape 19"/>
            <p:cNvCxnSpPr>
              <a:cxnSpLocks noChangeShapeType="1"/>
            </p:cNvCxnSpPr>
            <p:nvPr/>
          </p:nvCxnSpPr>
          <p:spPr bwMode="auto">
            <a:xfrm>
              <a:off x="7429" y="5923"/>
              <a:ext cx="233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649236" name="Text Box 20"/>
            <p:cNvSpPr txBox="1">
              <a:spLocks noChangeArrowheads="1"/>
            </p:cNvSpPr>
            <p:nvPr/>
          </p:nvSpPr>
          <p:spPr bwMode="auto">
            <a:xfrm>
              <a:off x="9679" y="5696"/>
              <a:ext cx="651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x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49237" name="AutoShape 21"/>
            <p:cNvCxnSpPr>
              <a:cxnSpLocks noChangeShapeType="1"/>
            </p:cNvCxnSpPr>
            <p:nvPr/>
          </p:nvCxnSpPr>
          <p:spPr bwMode="auto">
            <a:xfrm>
              <a:off x="8669" y="3202"/>
              <a:ext cx="658" cy="0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49238" name="AutoShape 22"/>
            <p:cNvCxnSpPr>
              <a:cxnSpLocks noChangeShapeType="1"/>
            </p:cNvCxnSpPr>
            <p:nvPr/>
          </p:nvCxnSpPr>
          <p:spPr bwMode="auto">
            <a:xfrm>
              <a:off x="9010" y="3410"/>
              <a:ext cx="0" cy="567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649239" name="Text Box 23"/>
            <p:cNvSpPr txBox="1">
              <a:spLocks noChangeArrowheads="1"/>
            </p:cNvSpPr>
            <p:nvPr/>
          </p:nvSpPr>
          <p:spPr bwMode="auto">
            <a:xfrm>
              <a:off x="8948" y="3514"/>
              <a:ext cx="870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50 mm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49240" name="AutoShape 24"/>
            <p:cNvCxnSpPr>
              <a:cxnSpLocks noChangeShapeType="1"/>
            </p:cNvCxnSpPr>
            <p:nvPr/>
          </p:nvCxnSpPr>
          <p:spPr bwMode="auto">
            <a:xfrm>
              <a:off x="8338" y="4011"/>
              <a:ext cx="0" cy="345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49241" name="AutoShape 25"/>
            <p:cNvCxnSpPr>
              <a:cxnSpLocks noChangeShapeType="1"/>
            </p:cNvCxnSpPr>
            <p:nvPr/>
          </p:nvCxnSpPr>
          <p:spPr bwMode="auto">
            <a:xfrm>
              <a:off x="8552" y="4017"/>
              <a:ext cx="0" cy="345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49242" name="AutoShape 26"/>
            <p:cNvCxnSpPr>
              <a:cxnSpLocks noChangeShapeType="1"/>
            </p:cNvCxnSpPr>
            <p:nvPr/>
          </p:nvCxnSpPr>
          <p:spPr bwMode="auto">
            <a:xfrm flipH="1">
              <a:off x="8547" y="4242"/>
              <a:ext cx="294" cy="6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 type="stealth" w="med" len="med"/>
            </a:ln>
          </p:spPr>
        </p:cxnSp>
        <p:sp>
          <p:nvSpPr>
            <p:cNvPr id="649243" name="Text Box 27"/>
            <p:cNvSpPr txBox="1">
              <a:spLocks noChangeArrowheads="1"/>
            </p:cNvSpPr>
            <p:nvPr/>
          </p:nvSpPr>
          <p:spPr bwMode="auto">
            <a:xfrm>
              <a:off x="7131" y="5836"/>
              <a:ext cx="517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9244" name="Rectangle 28"/>
            <p:cNvSpPr>
              <a:spLocks noChangeArrowheads="1"/>
            </p:cNvSpPr>
            <p:nvPr/>
          </p:nvSpPr>
          <p:spPr bwMode="auto">
            <a:xfrm>
              <a:off x="7432" y="3189"/>
              <a:ext cx="227" cy="2721"/>
            </a:xfrm>
            <a:prstGeom prst="rect">
              <a:avLst/>
            </a:prstGeom>
            <a:pattFill prst="pct50">
              <a:fgClr>
                <a:srgbClr val="0070C0"/>
              </a:fgClr>
              <a:bgClr>
                <a:srgbClr val="5A5A5A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9245" name="Rectangle 29"/>
            <p:cNvSpPr>
              <a:spLocks noChangeArrowheads="1"/>
            </p:cNvSpPr>
            <p:nvPr/>
          </p:nvSpPr>
          <p:spPr bwMode="auto">
            <a:xfrm>
              <a:off x="7432" y="3183"/>
              <a:ext cx="1134" cy="227"/>
            </a:xfrm>
            <a:prstGeom prst="rect">
              <a:avLst/>
            </a:prstGeom>
            <a:pattFill prst="pct50">
              <a:fgClr>
                <a:srgbClr val="0070C0"/>
              </a:fgClr>
              <a:bgClr>
                <a:srgbClr val="5A5A5A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9246" name="Rectangle 30"/>
            <p:cNvSpPr>
              <a:spLocks noChangeArrowheads="1"/>
            </p:cNvSpPr>
            <p:nvPr/>
          </p:nvSpPr>
          <p:spPr bwMode="auto">
            <a:xfrm rot="5400000">
              <a:off x="8171" y="3580"/>
              <a:ext cx="567" cy="227"/>
            </a:xfrm>
            <a:prstGeom prst="rect">
              <a:avLst/>
            </a:prstGeom>
            <a:pattFill prst="pct50">
              <a:fgClr>
                <a:srgbClr val="0070C0"/>
              </a:fgClr>
              <a:bgClr>
                <a:srgbClr val="5A5A5A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49288" name="Rectangle 7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49293" name="Rectangle 77"/>
          <p:cNvSpPr>
            <a:spLocks noChangeArrowheads="1"/>
          </p:cNvSpPr>
          <p:nvPr/>
        </p:nvSpPr>
        <p:spPr bwMode="auto">
          <a:xfrm>
            <a:off x="457200" y="1600200"/>
            <a:ext cx="7239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Determine the moment of inertia of the shaded area about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</a:t>
            </a:r>
            <a:r>
              <a:rPr kumimoji="0" lang="tr-TR" sz="2000" b="0" i="1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-axis.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074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9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9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929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Solution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2B96-32B1-418B-AFE6-E220A02ED922}" type="datetime4">
              <a:rPr lang="en-US" smtClean="0"/>
              <a:pPr/>
              <a:t>April 16, 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6096000" y="1828800"/>
            <a:ext cx="2352675" cy="2566987"/>
            <a:chOff x="6664" y="6730"/>
            <a:chExt cx="3705" cy="4041"/>
          </a:xfrm>
        </p:grpSpPr>
        <p:cxnSp>
          <p:nvCxnSpPr>
            <p:cNvPr id="649248" name="AutoShape 32"/>
            <p:cNvCxnSpPr>
              <a:cxnSpLocks noChangeShapeType="1"/>
            </p:cNvCxnSpPr>
            <p:nvPr/>
          </p:nvCxnSpPr>
          <p:spPr bwMode="auto">
            <a:xfrm>
              <a:off x="8591" y="7374"/>
              <a:ext cx="0" cy="345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49249" name="AutoShape 33"/>
            <p:cNvCxnSpPr>
              <a:cxnSpLocks noChangeShapeType="1"/>
            </p:cNvCxnSpPr>
            <p:nvPr/>
          </p:nvCxnSpPr>
          <p:spPr bwMode="auto">
            <a:xfrm>
              <a:off x="9049" y="7430"/>
              <a:ext cx="0" cy="360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 type="stealth" w="med" len="med"/>
            </a:ln>
          </p:spPr>
        </p:cxnSp>
        <p:sp>
          <p:nvSpPr>
            <p:cNvPr id="649250" name="Text Box 34"/>
            <p:cNvSpPr txBox="1">
              <a:spLocks noChangeArrowheads="1"/>
            </p:cNvSpPr>
            <p:nvPr/>
          </p:nvSpPr>
          <p:spPr bwMode="auto">
            <a:xfrm>
              <a:off x="9000" y="7391"/>
              <a:ext cx="870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20 mm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9251" name="Text Box 35"/>
            <p:cNvSpPr txBox="1">
              <a:spLocks noChangeArrowheads="1"/>
            </p:cNvSpPr>
            <p:nvPr/>
          </p:nvSpPr>
          <p:spPr bwMode="auto">
            <a:xfrm>
              <a:off x="6664" y="9700"/>
              <a:ext cx="1168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20 mm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49252" name="AutoShape 36"/>
            <p:cNvCxnSpPr>
              <a:cxnSpLocks noChangeShapeType="1"/>
            </p:cNvCxnSpPr>
            <p:nvPr/>
          </p:nvCxnSpPr>
          <p:spPr bwMode="auto">
            <a:xfrm>
              <a:off x="7468" y="7109"/>
              <a:ext cx="0" cy="340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649253" name="Text Box 37"/>
            <p:cNvSpPr txBox="1">
              <a:spLocks noChangeArrowheads="1"/>
            </p:cNvSpPr>
            <p:nvPr/>
          </p:nvSpPr>
          <p:spPr bwMode="auto">
            <a:xfrm>
              <a:off x="7305" y="6730"/>
              <a:ext cx="651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y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49254" name="AutoShape 38"/>
            <p:cNvCxnSpPr>
              <a:cxnSpLocks noChangeShapeType="1"/>
            </p:cNvCxnSpPr>
            <p:nvPr/>
          </p:nvCxnSpPr>
          <p:spPr bwMode="auto">
            <a:xfrm>
              <a:off x="8707" y="8578"/>
              <a:ext cx="658" cy="0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649255" name="Text Box 39"/>
            <p:cNvSpPr txBox="1">
              <a:spLocks noChangeArrowheads="1"/>
            </p:cNvSpPr>
            <p:nvPr/>
          </p:nvSpPr>
          <p:spPr bwMode="auto">
            <a:xfrm>
              <a:off x="7583" y="8494"/>
              <a:ext cx="1083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20 mm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49256" name="AutoShape 40"/>
            <p:cNvCxnSpPr>
              <a:cxnSpLocks noChangeShapeType="1"/>
            </p:cNvCxnSpPr>
            <p:nvPr/>
          </p:nvCxnSpPr>
          <p:spPr bwMode="auto">
            <a:xfrm>
              <a:off x="6703" y="10026"/>
              <a:ext cx="765" cy="1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 type="stealth" w="med" len="med"/>
            </a:ln>
          </p:spPr>
        </p:cxnSp>
        <p:cxnSp>
          <p:nvCxnSpPr>
            <p:cNvPr id="649257" name="AutoShape 41"/>
            <p:cNvCxnSpPr>
              <a:cxnSpLocks noChangeShapeType="1"/>
            </p:cNvCxnSpPr>
            <p:nvPr/>
          </p:nvCxnSpPr>
          <p:spPr bwMode="auto">
            <a:xfrm>
              <a:off x="7468" y="7570"/>
              <a:ext cx="1123" cy="1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649258" name="AutoShape 42"/>
            <p:cNvCxnSpPr>
              <a:cxnSpLocks noChangeShapeType="1"/>
            </p:cNvCxnSpPr>
            <p:nvPr/>
          </p:nvCxnSpPr>
          <p:spPr bwMode="auto">
            <a:xfrm>
              <a:off x="8708" y="8011"/>
              <a:ext cx="658" cy="0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649259" name="Text Box 43"/>
            <p:cNvSpPr txBox="1">
              <a:spLocks noChangeArrowheads="1"/>
            </p:cNvSpPr>
            <p:nvPr/>
          </p:nvSpPr>
          <p:spPr bwMode="auto">
            <a:xfrm>
              <a:off x="7622" y="7231"/>
              <a:ext cx="1044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100 mm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49260" name="AutoShape 44"/>
            <p:cNvCxnSpPr>
              <a:cxnSpLocks noChangeShapeType="1"/>
            </p:cNvCxnSpPr>
            <p:nvPr/>
          </p:nvCxnSpPr>
          <p:spPr bwMode="auto">
            <a:xfrm>
              <a:off x="9049" y="8580"/>
              <a:ext cx="0" cy="1931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649261" name="AutoShape 45"/>
            <p:cNvCxnSpPr>
              <a:cxnSpLocks noChangeShapeType="1"/>
            </p:cNvCxnSpPr>
            <p:nvPr/>
          </p:nvCxnSpPr>
          <p:spPr bwMode="auto">
            <a:xfrm>
              <a:off x="7917" y="8842"/>
              <a:ext cx="460" cy="1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 type="stealth" w="med" len="med"/>
            </a:ln>
          </p:spPr>
        </p:cxnSp>
        <p:cxnSp>
          <p:nvCxnSpPr>
            <p:cNvPr id="649262" name="AutoShape 46"/>
            <p:cNvCxnSpPr>
              <a:cxnSpLocks noChangeShapeType="1"/>
            </p:cNvCxnSpPr>
            <p:nvPr/>
          </p:nvCxnSpPr>
          <p:spPr bwMode="auto">
            <a:xfrm flipH="1">
              <a:off x="7695" y="10026"/>
              <a:ext cx="254" cy="3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 type="stealth" w="med" len="med"/>
            </a:ln>
          </p:spPr>
        </p:cxnSp>
        <p:sp>
          <p:nvSpPr>
            <p:cNvPr id="649263" name="Text Box 47"/>
            <p:cNvSpPr txBox="1">
              <a:spLocks noChangeArrowheads="1"/>
            </p:cNvSpPr>
            <p:nvPr/>
          </p:nvSpPr>
          <p:spPr bwMode="auto">
            <a:xfrm>
              <a:off x="8986" y="9369"/>
              <a:ext cx="1090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170 mm 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49264" name="AutoShape 48"/>
            <p:cNvCxnSpPr>
              <a:cxnSpLocks noChangeShapeType="1"/>
            </p:cNvCxnSpPr>
            <p:nvPr/>
          </p:nvCxnSpPr>
          <p:spPr bwMode="auto">
            <a:xfrm>
              <a:off x="7468" y="10524"/>
              <a:ext cx="233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649265" name="Text Box 49"/>
            <p:cNvSpPr txBox="1">
              <a:spLocks noChangeArrowheads="1"/>
            </p:cNvSpPr>
            <p:nvPr/>
          </p:nvSpPr>
          <p:spPr bwMode="auto">
            <a:xfrm>
              <a:off x="9718" y="10297"/>
              <a:ext cx="651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x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49266" name="AutoShape 50"/>
            <p:cNvCxnSpPr>
              <a:cxnSpLocks noChangeShapeType="1"/>
            </p:cNvCxnSpPr>
            <p:nvPr/>
          </p:nvCxnSpPr>
          <p:spPr bwMode="auto">
            <a:xfrm>
              <a:off x="8708" y="7803"/>
              <a:ext cx="658" cy="0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49267" name="AutoShape 51"/>
            <p:cNvCxnSpPr>
              <a:cxnSpLocks noChangeShapeType="1"/>
            </p:cNvCxnSpPr>
            <p:nvPr/>
          </p:nvCxnSpPr>
          <p:spPr bwMode="auto">
            <a:xfrm>
              <a:off x="9049" y="8011"/>
              <a:ext cx="0" cy="567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649268" name="Text Box 52"/>
            <p:cNvSpPr txBox="1">
              <a:spLocks noChangeArrowheads="1"/>
            </p:cNvSpPr>
            <p:nvPr/>
          </p:nvSpPr>
          <p:spPr bwMode="auto">
            <a:xfrm>
              <a:off x="9005" y="8115"/>
              <a:ext cx="870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50 mm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49269" name="AutoShape 53"/>
            <p:cNvCxnSpPr>
              <a:cxnSpLocks noChangeShapeType="1"/>
            </p:cNvCxnSpPr>
            <p:nvPr/>
          </p:nvCxnSpPr>
          <p:spPr bwMode="auto">
            <a:xfrm>
              <a:off x="8377" y="8612"/>
              <a:ext cx="0" cy="345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49270" name="AutoShape 54"/>
            <p:cNvCxnSpPr>
              <a:cxnSpLocks noChangeShapeType="1"/>
            </p:cNvCxnSpPr>
            <p:nvPr/>
          </p:nvCxnSpPr>
          <p:spPr bwMode="auto">
            <a:xfrm>
              <a:off x="8591" y="8618"/>
              <a:ext cx="0" cy="345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49271" name="AutoShape 55"/>
            <p:cNvCxnSpPr>
              <a:cxnSpLocks noChangeShapeType="1"/>
            </p:cNvCxnSpPr>
            <p:nvPr/>
          </p:nvCxnSpPr>
          <p:spPr bwMode="auto">
            <a:xfrm flipH="1">
              <a:off x="8586" y="8843"/>
              <a:ext cx="294" cy="6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 type="stealth" w="med" len="med"/>
            </a:ln>
          </p:spPr>
        </p:cxnSp>
        <p:sp>
          <p:nvSpPr>
            <p:cNvPr id="649272" name="Text Box 56"/>
            <p:cNvSpPr txBox="1">
              <a:spLocks noChangeArrowheads="1"/>
            </p:cNvSpPr>
            <p:nvPr/>
          </p:nvSpPr>
          <p:spPr bwMode="auto">
            <a:xfrm>
              <a:off x="7170" y="10437"/>
              <a:ext cx="517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9273" name="Rectangle 57"/>
            <p:cNvSpPr>
              <a:spLocks noChangeArrowheads="1"/>
            </p:cNvSpPr>
            <p:nvPr/>
          </p:nvSpPr>
          <p:spPr bwMode="auto">
            <a:xfrm>
              <a:off x="7471" y="7790"/>
              <a:ext cx="227" cy="2721"/>
            </a:xfrm>
            <a:prstGeom prst="rect">
              <a:avLst/>
            </a:prstGeom>
            <a:pattFill prst="pct50">
              <a:fgClr>
                <a:srgbClr val="0070C0"/>
              </a:fgClr>
              <a:bgClr>
                <a:srgbClr val="5A5A5A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9274" name="Rectangle 58"/>
            <p:cNvSpPr>
              <a:spLocks noChangeArrowheads="1"/>
            </p:cNvSpPr>
            <p:nvPr/>
          </p:nvSpPr>
          <p:spPr bwMode="auto">
            <a:xfrm>
              <a:off x="7471" y="7784"/>
              <a:ext cx="1134" cy="227"/>
            </a:xfrm>
            <a:prstGeom prst="rect">
              <a:avLst/>
            </a:prstGeom>
            <a:pattFill prst="pct50">
              <a:fgClr>
                <a:srgbClr val="0070C0"/>
              </a:fgClr>
              <a:bgClr>
                <a:srgbClr val="5A5A5A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9275" name="Rectangle 59"/>
            <p:cNvSpPr>
              <a:spLocks noChangeArrowheads="1"/>
            </p:cNvSpPr>
            <p:nvPr/>
          </p:nvSpPr>
          <p:spPr bwMode="auto">
            <a:xfrm rot="5400000">
              <a:off x="8210" y="8181"/>
              <a:ext cx="567" cy="227"/>
            </a:xfrm>
            <a:prstGeom prst="rect">
              <a:avLst/>
            </a:prstGeom>
            <a:pattFill prst="pct50">
              <a:fgClr>
                <a:srgbClr val="0070C0"/>
              </a:fgClr>
              <a:bgClr>
                <a:srgbClr val="5A5A5A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49276" name="AutoShape 60"/>
            <p:cNvCxnSpPr>
              <a:cxnSpLocks noChangeShapeType="1"/>
            </p:cNvCxnSpPr>
            <p:nvPr/>
          </p:nvCxnSpPr>
          <p:spPr bwMode="auto">
            <a:xfrm>
              <a:off x="7687" y="7797"/>
              <a:ext cx="0" cy="227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649277" name="AutoShape 61"/>
            <p:cNvCxnSpPr>
              <a:cxnSpLocks noChangeShapeType="1"/>
            </p:cNvCxnSpPr>
            <p:nvPr/>
          </p:nvCxnSpPr>
          <p:spPr bwMode="auto">
            <a:xfrm>
              <a:off x="8377" y="7810"/>
              <a:ext cx="0" cy="227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</p:spPr>
        </p:cxnSp>
        <p:sp>
          <p:nvSpPr>
            <p:cNvPr id="649278" name="Text Box 62"/>
            <p:cNvSpPr txBox="1">
              <a:spLocks noChangeArrowheads="1"/>
            </p:cNvSpPr>
            <p:nvPr/>
          </p:nvSpPr>
          <p:spPr bwMode="auto">
            <a:xfrm>
              <a:off x="6909" y="9151"/>
              <a:ext cx="344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9279" name="Oval 63"/>
            <p:cNvSpPr>
              <a:spLocks noChangeArrowheads="1"/>
            </p:cNvSpPr>
            <p:nvPr/>
          </p:nvSpPr>
          <p:spPr bwMode="auto">
            <a:xfrm>
              <a:off x="6922" y="9164"/>
              <a:ext cx="344" cy="353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9280" name="Arc 64"/>
            <p:cNvSpPr>
              <a:spLocks/>
            </p:cNvSpPr>
            <p:nvPr/>
          </p:nvSpPr>
          <p:spPr bwMode="auto">
            <a:xfrm flipH="1">
              <a:off x="7209" y="9073"/>
              <a:ext cx="413" cy="14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9281" name="Arc 65"/>
            <p:cNvSpPr>
              <a:spLocks/>
            </p:cNvSpPr>
            <p:nvPr/>
          </p:nvSpPr>
          <p:spPr bwMode="auto">
            <a:xfrm flipV="1">
              <a:off x="7956" y="7888"/>
              <a:ext cx="143" cy="316"/>
            </a:xfrm>
            <a:custGeom>
              <a:avLst/>
              <a:gdLst>
                <a:gd name="G0" fmla="+- 0 0 0"/>
                <a:gd name="G1" fmla="+- 18454 0 0"/>
                <a:gd name="G2" fmla="+- 21600 0 0"/>
                <a:gd name="T0" fmla="*/ 11225 w 21600"/>
                <a:gd name="T1" fmla="*/ 0 h 18454"/>
                <a:gd name="T2" fmla="*/ 21600 w 21600"/>
                <a:gd name="T3" fmla="*/ 18454 h 18454"/>
                <a:gd name="T4" fmla="*/ 0 w 21600"/>
                <a:gd name="T5" fmla="*/ 18454 h 18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8454" fill="none" extrusionOk="0">
                  <a:moveTo>
                    <a:pt x="11225" y="-1"/>
                  </a:moveTo>
                  <a:cubicBezTo>
                    <a:pt x="17667" y="3918"/>
                    <a:pt x="21600" y="10913"/>
                    <a:pt x="21600" y="18454"/>
                  </a:cubicBezTo>
                </a:path>
                <a:path w="21600" h="18454" stroke="0" extrusionOk="0">
                  <a:moveTo>
                    <a:pt x="11225" y="-1"/>
                  </a:moveTo>
                  <a:cubicBezTo>
                    <a:pt x="17667" y="3918"/>
                    <a:pt x="21600" y="10913"/>
                    <a:pt x="21600" y="18454"/>
                  </a:cubicBezTo>
                  <a:lnTo>
                    <a:pt x="0" y="18454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9282" name="Oval 66"/>
            <p:cNvSpPr>
              <a:spLocks noChangeArrowheads="1"/>
            </p:cNvSpPr>
            <p:nvPr/>
          </p:nvSpPr>
          <p:spPr bwMode="auto">
            <a:xfrm>
              <a:off x="7806" y="8206"/>
              <a:ext cx="344" cy="353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9283" name="Text Box 67"/>
            <p:cNvSpPr txBox="1">
              <a:spLocks noChangeArrowheads="1"/>
            </p:cNvSpPr>
            <p:nvPr/>
          </p:nvSpPr>
          <p:spPr bwMode="auto">
            <a:xfrm>
              <a:off x="7780" y="8167"/>
              <a:ext cx="344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9284" name="Arc 68"/>
            <p:cNvSpPr>
              <a:spLocks/>
            </p:cNvSpPr>
            <p:nvPr/>
          </p:nvSpPr>
          <p:spPr bwMode="auto">
            <a:xfrm>
              <a:off x="8485" y="8100"/>
              <a:ext cx="171" cy="14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9285" name="Text Box 69"/>
            <p:cNvSpPr txBox="1">
              <a:spLocks noChangeArrowheads="1"/>
            </p:cNvSpPr>
            <p:nvPr/>
          </p:nvSpPr>
          <p:spPr bwMode="auto">
            <a:xfrm>
              <a:off x="8614" y="8089"/>
              <a:ext cx="344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9286" name="Oval 70"/>
            <p:cNvSpPr>
              <a:spLocks noChangeArrowheads="1"/>
            </p:cNvSpPr>
            <p:nvPr/>
          </p:nvSpPr>
          <p:spPr bwMode="auto">
            <a:xfrm>
              <a:off x="8659" y="8115"/>
              <a:ext cx="344" cy="353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49288" name="Rectangle 7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49287" name="Object 71"/>
          <p:cNvGraphicFramePr>
            <a:graphicFrameLocks noChangeAspect="1"/>
          </p:cNvGraphicFramePr>
          <p:nvPr/>
        </p:nvGraphicFramePr>
        <p:xfrm>
          <a:off x="285750" y="2152650"/>
          <a:ext cx="5349875" cy="224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3" imgW="3454200" imgH="1447560" progId="Equation.3">
                  <p:embed/>
                </p:oleObj>
              </mc:Choice>
              <mc:Fallback>
                <p:oleObj name="Equation" r:id="rId3" imgW="3454200" imgH="1447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2152650"/>
                        <a:ext cx="5349875" cy="2246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8243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9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9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Problem-1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6888B-7F76-42D8-AD51-2A9A1D165794}" type="datetime1">
              <a:rPr lang="en-US" smtClean="0"/>
              <a:pPr/>
              <a:t>4/16/2016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07874" name="Picture 2"/>
          <p:cNvPicPr>
            <a:picLocks noChangeAspect="1" noChangeArrowheads="1"/>
          </p:cNvPicPr>
          <p:nvPr/>
        </p:nvPicPr>
        <p:blipFill>
          <a:blip r:embed="rId2"/>
          <a:srcRect l="12381" r="11429"/>
          <a:stretch>
            <a:fillRect/>
          </a:stretch>
        </p:blipFill>
        <p:spPr bwMode="auto">
          <a:xfrm>
            <a:off x="3124200" y="2971800"/>
            <a:ext cx="3048000" cy="29622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152400" y="1524000"/>
            <a:ext cx="8686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Determine the moments of inertia of the triangular area about:</a:t>
            </a:r>
          </a:p>
          <a:p>
            <a:pPr marL="400050" indent="-400050">
              <a:buAutoNum type="romanLcParenBoth"/>
            </a:pPr>
            <a:r>
              <a:rPr lang="en-US" dirty="0" smtClean="0">
                <a:solidFill>
                  <a:srgbClr val="002060"/>
                </a:solidFill>
              </a:rPr>
              <a:t>The base, </a:t>
            </a:r>
          </a:p>
          <a:p>
            <a:pPr marL="400050" indent="-400050">
              <a:buAutoNum type="romanLcParenBoth"/>
            </a:pPr>
            <a:r>
              <a:rPr lang="en-US" dirty="0" smtClean="0">
                <a:solidFill>
                  <a:srgbClr val="002060"/>
                </a:solidFill>
              </a:rPr>
              <a:t>The parallel axis passing through its centroid,</a:t>
            </a:r>
          </a:p>
          <a:p>
            <a:pPr marL="400050" indent="-400050">
              <a:buFontTx/>
              <a:buAutoNum type="romanLcParenBoth"/>
            </a:pPr>
            <a:r>
              <a:rPr lang="en-US" dirty="0" smtClean="0">
                <a:solidFill>
                  <a:srgbClr val="002060"/>
                </a:solidFill>
              </a:rPr>
              <a:t>The parallel axis passing through its vertex,</a:t>
            </a:r>
          </a:p>
          <a:p>
            <a:pPr marL="400050" indent="-400050">
              <a:buAutoNum type="romanLcParenBoth"/>
            </a:pP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33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Solution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6888B-7F76-42D8-AD51-2A9A1D165794}" type="datetime1">
              <a:rPr lang="en-US" smtClean="0"/>
              <a:pPr/>
              <a:t>4/16/2016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232450" name="Object 2"/>
          <p:cNvGraphicFramePr>
            <a:graphicFrameLocks noChangeAspect="1"/>
          </p:cNvGraphicFramePr>
          <p:nvPr/>
        </p:nvGraphicFramePr>
        <p:xfrm>
          <a:off x="228600" y="1371600"/>
          <a:ext cx="546735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3" imgW="3288960" imgH="736560" progId="Equation.3">
                  <p:embed/>
                </p:oleObj>
              </mc:Choice>
              <mc:Fallback>
                <p:oleObj name="Equation" r:id="rId3" imgW="328896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371600"/>
                        <a:ext cx="5467350" cy="1231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2451" name="Object 3"/>
          <p:cNvGraphicFramePr>
            <a:graphicFrameLocks noChangeAspect="1"/>
          </p:cNvGraphicFramePr>
          <p:nvPr/>
        </p:nvGraphicFramePr>
        <p:xfrm>
          <a:off x="112713" y="2743200"/>
          <a:ext cx="5319712" cy="157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5" imgW="3200400" imgH="939600" progId="Equation.3">
                  <p:embed/>
                </p:oleObj>
              </mc:Choice>
              <mc:Fallback>
                <p:oleObj name="Equation" r:id="rId5" imgW="320040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13" y="2743200"/>
                        <a:ext cx="5319712" cy="157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2452" name="Object 4"/>
          <p:cNvGraphicFramePr>
            <a:graphicFrameLocks noChangeAspect="1"/>
          </p:cNvGraphicFramePr>
          <p:nvPr/>
        </p:nvGraphicFramePr>
        <p:xfrm>
          <a:off x="152400" y="4648200"/>
          <a:ext cx="5297487" cy="152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7" imgW="3187440" imgH="914400" progId="Equation.3">
                  <p:embed/>
                </p:oleObj>
              </mc:Choice>
              <mc:Fallback>
                <p:oleObj name="Equation" r:id="rId7" imgW="318744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648200"/>
                        <a:ext cx="5297487" cy="1528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9"/>
          <a:srcRect l="12381" r="11429"/>
          <a:stretch>
            <a:fillRect/>
          </a:stretch>
        </p:blipFill>
        <p:spPr bwMode="auto">
          <a:xfrm>
            <a:off x="5867400" y="2133600"/>
            <a:ext cx="3048000" cy="29622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366391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2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2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2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2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Problem-2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2B96-32B1-418B-AFE6-E220A02ED922}" type="datetime4">
              <a:rPr lang="en-US" smtClean="0"/>
              <a:pPr/>
              <a:t>April 16, 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3592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838200" y="2667000"/>
            <a:ext cx="3455988" cy="2209800"/>
            <a:chOff x="6894" y="1982"/>
            <a:chExt cx="5031" cy="3190"/>
          </a:xfrm>
        </p:grpSpPr>
        <p:sp>
          <p:nvSpPr>
            <p:cNvPr id="635919" name="AutoShape 15"/>
            <p:cNvSpPr>
              <a:spLocks noChangeArrowheads="1"/>
            </p:cNvSpPr>
            <p:nvPr/>
          </p:nvSpPr>
          <p:spPr bwMode="auto">
            <a:xfrm rot="16200000">
              <a:off x="8817" y="2785"/>
              <a:ext cx="1479" cy="2677"/>
            </a:xfrm>
            <a:prstGeom prst="rt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918" name="Arc 14"/>
            <p:cNvSpPr>
              <a:spLocks/>
            </p:cNvSpPr>
            <p:nvPr/>
          </p:nvSpPr>
          <p:spPr bwMode="auto">
            <a:xfrm flipV="1">
              <a:off x="6894" y="2714"/>
              <a:ext cx="3996" cy="2131"/>
            </a:xfrm>
            <a:custGeom>
              <a:avLst/>
              <a:gdLst>
                <a:gd name="G0" fmla="+- 0 0 0"/>
                <a:gd name="G1" fmla="+- 20492 0 0"/>
                <a:gd name="G2" fmla="+- 21600 0 0"/>
                <a:gd name="T0" fmla="*/ 6829 w 20627"/>
                <a:gd name="T1" fmla="*/ 0 h 20492"/>
                <a:gd name="T2" fmla="*/ 20627 w 20627"/>
                <a:gd name="T3" fmla="*/ 14084 h 20492"/>
                <a:gd name="T4" fmla="*/ 0 w 20627"/>
                <a:gd name="T5" fmla="*/ 20492 h 20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27" h="20492" fill="none" extrusionOk="0">
                  <a:moveTo>
                    <a:pt x="6829" y="-1"/>
                  </a:moveTo>
                  <a:cubicBezTo>
                    <a:pt x="13427" y="2199"/>
                    <a:pt x="18563" y="7441"/>
                    <a:pt x="20627" y="14083"/>
                  </a:cubicBezTo>
                </a:path>
                <a:path w="20627" h="20492" stroke="0" extrusionOk="0">
                  <a:moveTo>
                    <a:pt x="6829" y="-1"/>
                  </a:moveTo>
                  <a:cubicBezTo>
                    <a:pt x="13427" y="2199"/>
                    <a:pt x="18563" y="7441"/>
                    <a:pt x="20627" y="14083"/>
                  </a:cubicBezTo>
                  <a:lnTo>
                    <a:pt x="0" y="2049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917" name="Line 13"/>
            <p:cNvSpPr>
              <a:spLocks noChangeAspect="1" noChangeShapeType="1"/>
            </p:cNvSpPr>
            <p:nvPr/>
          </p:nvSpPr>
          <p:spPr bwMode="auto">
            <a:xfrm>
              <a:off x="8225" y="3374"/>
              <a:ext cx="26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916" name="Text Box 12"/>
            <p:cNvSpPr txBox="1">
              <a:spLocks noChangeAspect="1" noChangeArrowheads="1"/>
            </p:cNvSpPr>
            <p:nvPr/>
          </p:nvSpPr>
          <p:spPr bwMode="auto">
            <a:xfrm>
              <a:off x="11400" y="4707"/>
              <a:ext cx="525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x</a:t>
              </a:r>
              <a:endParaRPr kumimoji="0" lang="en-GB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915" name="Text Box 11"/>
            <p:cNvSpPr txBox="1">
              <a:spLocks noChangeAspect="1" noChangeArrowheads="1"/>
            </p:cNvSpPr>
            <p:nvPr/>
          </p:nvSpPr>
          <p:spPr bwMode="auto">
            <a:xfrm>
              <a:off x="10552" y="4779"/>
              <a:ext cx="689" cy="3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743200" algn="ctr"/>
                  <a:tab pos="5486400" algn="r"/>
                </a:tabLst>
              </a:pPr>
              <a:r>
                <a:rPr kumimoji="0" lang="en-GB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6 m</a:t>
              </a:r>
              <a:endPara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914" name="Text Box 10"/>
            <p:cNvSpPr txBox="1">
              <a:spLocks noChangeAspect="1" noChangeArrowheads="1"/>
            </p:cNvSpPr>
            <p:nvPr/>
          </p:nvSpPr>
          <p:spPr bwMode="auto">
            <a:xfrm>
              <a:off x="8983" y="3550"/>
              <a:ext cx="1123" cy="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y</a:t>
              </a:r>
              <a:r>
                <a:rPr kumimoji="0" lang="en-GB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= </a:t>
              </a:r>
              <a:r>
                <a:rPr kumimoji="0" lang="en-GB" sz="1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x</a:t>
              </a:r>
              <a:r>
                <a:rPr kumimoji="0" lang="en-GB" sz="12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 </a:t>
              </a:r>
              <a:r>
                <a:rPr kumimoji="0" lang="en-GB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/ 12</a:t>
              </a:r>
              <a:endPara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913" name="Arc 9"/>
            <p:cNvSpPr>
              <a:spLocks/>
            </p:cNvSpPr>
            <p:nvPr/>
          </p:nvSpPr>
          <p:spPr bwMode="auto">
            <a:xfrm rot="-2661754">
              <a:off x="9763" y="3669"/>
              <a:ext cx="759" cy="410"/>
            </a:xfrm>
            <a:custGeom>
              <a:avLst/>
              <a:gdLst>
                <a:gd name="G0" fmla="+- 0 0 0"/>
                <a:gd name="G1" fmla="+- 19565 0 0"/>
                <a:gd name="G2" fmla="+- 21600 0 0"/>
                <a:gd name="T0" fmla="*/ 9153 w 21600"/>
                <a:gd name="T1" fmla="*/ 0 h 19565"/>
                <a:gd name="T2" fmla="*/ 21600 w 21600"/>
                <a:gd name="T3" fmla="*/ 19565 h 19565"/>
                <a:gd name="T4" fmla="*/ 0 w 21600"/>
                <a:gd name="T5" fmla="*/ 19565 h 19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9565" fill="none" extrusionOk="0">
                  <a:moveTo>
                    <a:pt x="9152" y="0"/>
                  </a:moveTo>
                  <a:cubicBezTo>
                    <a:pt x="16747" y="3553"/>
                    <a:pt x="21600" y="11180"/>
                    <a:pt x="21600" y="19565"/>
                  </a:cubicBezTo>
                </a:path>
                <a:path w="21600" h="19565" stroke="0" extrusionOk="0">
                  <a:moveTo>
                    <a:pt x="9152" y="0"/>
                  </a:moveTo>
                  <a:cubicBezTo>
                    <a:pt x="16747" y="3553"/>
                    <a:pt x="21600" y="11180"/>
                    <a:pt x="21600" y="19565"/>
                  </a:cubicBezTo>
                  <a:lnTo>
                    <a:pt x="0" y="19565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912" name="Line 8"/>
            <p:cNvSpPr>
              <a:spLocks noChangeAspect="1" noChangeShapeType="1"/>
            </p:cNvSpPr>
            <p:nvPr/>
          </p:nvSpPr>
          <p:spPr bwMode="auto">
            <a:xfrm>
              <a:off x="7873" y="4852"/>
              <a:ext cx="36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911" name="Line 7"/>
            <p:cNvSpPr>
              <a:spLocks noChangeShapeType="1"/>
            </p:cNvSpPr>
            <p:nvPr/>
          </p:nvSpPr>
          <p:spPr bwMode="auto">
            <a:xfrm>
              <a:off x="10898" y="4171"/>
              <a:ext cx="6" cy="6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910" name="Line 6"/>
            <p:cNvSpPr>
              <a:spLocks noChangeAspect="1" noChangeShapeType="1"/>
            </p:cNvSpPr>
            <p:nvPr/>
          </p:nvSpPr>
          <p:spPr bwMode="auto">
            <a:xfrm flipV="1">
              <a:off x="8225" y="2388"/>
              <a:ext cx="0" cy="26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909" name="Text Box 5"/>
            <p:cNvSpPr txBox="1">
              <a:spLocks noChangeAspect="1" noChangeArrowheads="1"/>
            </p:cNvSpPr>
            <p:nvPr/>
          </p:nvSpPr>
          <p:spPr bwMode="auto">
            <a:xfrm>
              <a:off x="7684" y="3136"/>
              <a:ext cx="629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3 m</a:t>
              </a:r>
              <a:endPara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908" name="Text Box 4"/>
            <p:cNvSpPr txBox="1">
              <a:spLocks noChangeAspect="1" noChangeArrowheads="1"/>
            </p:cNvSpPr>
            <p:nvPr/>
          </p:nvSpPr>
          <p:spPr bwMode="auto">
            <a:xfrm>
              <a:off x="8062" y="1982"/>
              <a:ext cx="435" cy="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y</a:t>
              </a:r>
              <a:endParaRPr kumimoji="0" lang="en-GB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906" name="AutoShape 2" descr="Wide upward diagonal"/>
            <p:cNvSpPr>
              <a:spLocks noChangeArrowheads="1"/>
            </p:cNvSpPr>
            <p:nvPr/>
          </p:nvSpPr>
          <p:spPr bwMode="auto">
            <a:xfrm>
              <a:off x="9744" y="4338"/>
              <a:ext cx="1160" cy="99"/>
            </a:xfrm>
            <a:prstGeom prst="roundRect">
              <a:avLst>
                <a:gd name="adj" fmla="val 16667"/>
              </a:avLst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35940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4419600" y="2667000"/>
            <a:ext cx="3657600" cy="2286000"/>
            <a:chOff x="6516" y="8530"/>
            <a:chExt cx="4918" cy="3062"/>
          </a:xfrm>
        </p:grpSpPr>
        <p:sp>
          <p:nvSpPr>
            <p:cNvPr id="635939" name="AutoShape 35"/>
            <p:cNvSpPr>
              <a:spLocks noChangeArrowheads="1"/>
            </p:cNvSpPr>
            <p:nvPr/>
          </p:nvSpPr>
          <p:spPr bwMode="auto">
            <a:xfrm rot="16200000">
              <a:off x="8439" y="9188"/>
              <a:ext cx="1479" cy="2677"/>
            </a:xfrm>
            <a:prstGeom prst="rt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938" name="Arc 34"/>
            <p:cNvSpPr>
              <a:spLocks/>
            </p:cNvSpPr>
            <p:nvPr/>
          </p:nvSpPr>
          <p:spPr bwMode="auto">
            <a:xfrm flipV="1">
              <a:off x="6516" y="9135"/>
              <a:ext cx="3996" cy="2131"/>
            </a:xfrm>
            <a:custGeom>
              <a:avLst/>
              <a:gdLst>
                <a:gd name="G0" fmla="+- 0 0 0"/>
                <a:gd name="G1" fmla="+- 20492 0 0"/>
                <a:gd name="G2" fmla="+- 21600 0 0"/>
                <a:gd name="T0" fmla="*/ 6829 w 20627"/>
                <a:gd name="T1" fmla="*/ 0 h 20492"/>
                <a:gd name="T2" fmla="*/ 20627 w 20627"/>
                <a:gd name="T3" fmla="*/ 14084 h 20492"/>
                <a:gd name="T4" fmla="*/ 0 w 20627"/>
                <a:gd name="T5" fmla="*/ 20492 h 20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27" h="20492" fill="none" extrusionOk="0">
                  <a:moveTo>
                    <a:pt x="6829" y="-1"/>
                  </a:moveTo>
                  <a:cubicBezTo>
                    <a:pt x="13427" y="2199"/>
                    <a:pt x="18563" y="7441"/>
                    <a:pt x="20627" y="14083"/>
                  </a:cubicBezTo>
                </a:path>
                <a:path w="20627" h="20492" stroke="0" extrusionOk="0">
                  <a:moveTo>
                    <a:pt x="6829" y="-1"/>
                  </a:moveTo>
                  <a:cubicBezTo>
                    <a:pt x="13427" y="2199"/>
                    <a:pt x="18563" y="7441"/>
                    <a:pt x="20627" y="14083"/>
                  </a:cubicBezTo>
                  <a:lnTo>
                    <a:pt x="0" y="2049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937" name="Line 33"/>
            <p:cNvSpPr>
              <a:spLocks noChangeAspect="1" noChangeShapeType="1"/>
            </p:cNvSpPr>
            <p:nvPr/>
          </p:nvSpPr>
          <p:spPr bwMode="auto">
            <a:xfrm>
              <a:off x="7847" y="9795"/>
              <a:ext cx="26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936" name="Text Box 32"/>
            <p:cNvSpPr txBox="1">
              <a:spLocks noChangeAspect="1" noChangeArrowheads="1"/>
            </p:cNvSpPr>
            <p:nvPr/>
          </p:nvSpPr>
          <p:spPr bwMode="auto">
            <a:xfrm>
              <a:off x="10963" y="11016"/>
              <a:ext cx="471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x</a:t>
              </a:r>
              <a:endParaRPr kumimoji="0" lang="en-GB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935" name="Text Box 31"/>
            <p:cNvSpPr txBox="1">
              <a:spLocks noChangeAspect="1" noChangeArrowheads="1"/>
            </p:cNvSpPr>
            <p:nvPr/>
          </p:nvSpPr>
          <p:spPr bwMode="auto">
            <a:xfrm>
              <a:off x="10155" y="11215"/>
              <a:ext cx="689" cy="3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743200" algn="ctr"/>
                  <a:tab pos="5486400" algn="r"/>
                </a:tabLst>
              </a:pPr>
              <a:r>
                <a:rPr kumimoji="0" lang="en-GB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6 m</a:t>
              </a:r>
              <a:endPara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934" name="Text Box 30"/>
            <p:cNvSpPr txBox="1">
              <a:spLocks noChangeAspect="1" noChangeArrowheads="1"/>
            </p:cNvSpPr>
            <p:nvPr/>
          </p:nvSpPr>
          <p:spPr bwMode="auto">
            <a:xfrm>
              <a:off x="8620" y="9971"/>
              <a:ext cx="1123" cy="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y = x</a:t>
              </a:r>
              <a:r>
                <a:rPr kumimoji="0" lang="en-GB" sz="12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 </a:t>
              </a:r>
              <a:r>
                <a:rPr kumimoji="0" lang="en-GB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/ 12</a:t>
              </a:r>
              <a:endPara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933" name="Arc 29"/>
            <p:cNvSpPr>
              <a:spLocks/>
            </p:cNvSpPr>
            <p:nvPr/>
          </p:nvSpPr>
          <p:spPr bwMode="auto">
            <a:xfrm rot="-2661754">
              <a:off x="9385" y="10090"/>
              <a:ext cx="759" cy="410"/>
            </a:xfrm>
            <a:custGeom>
              <a:avLst/>
              <a:gdLst>
                <a:gd name="G0" fmla="+- 0 0 0"/>
                <a:gd name="G1" fmla="+- 19565 0 0"/>
                <a:gd name="G2" fmla="+- 21600 0 0"/>
                <a:gd name="T0" fmla="*/ 9153 w 21600"/>
                <a:gd name="T1" fmla="*/ 0 h 19565"/>
                <a:gd name="T2" fmla="*/ 21600 w 21600"/>
                <a:gd name="T3" fmla="*/ 19565 h 19565"/>
                <a:gd name="T4" fmla="*/ 0 w 21600"/>
                <a:gd name="T5" fmla="*/ 19565 h 19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9565" fill="none" extrusionOk="0">
                  <a:moveTo>
                    <a:pt x="9152" y="0"/>
                  </a:moveTo>
                  <a:cubicBezTo>
                    <a:pt x="16747" y="3553"/>
                    <a:pt x="21600" y="11180"/>
                    <a:pt x="21600" y="19565"/>
                  </a:cubicBezTo>
                </a:path>
                <a:path w="21600" h="19565" stroke="0" extrusionOk="0">
                  <a:moveTo>
                    <a:pt x="9152" y="0"/>
                  </a:moveTo>
                  <a:cubicBezTo>
                    <a:pt x="16747" y="3553"/>
                    <a:pt x="21600" y="11180"/>
                    <a:pt x="21600" y="19565"/>
                  </a:cubicBezTo>
                  <a:lnTo>
                    <a:pt x="0" y="19565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932" name="Line 28"/>
            <p:cNvSpPr>
              <a:spLocks noChangeAspect="1" noChangeShapeType="1"/>
            </p:cNvSpPr>
            <p:nvPr/>
          </p:nvSpPr>
          <p:spPr bwMode="auto">
            <a:xfrm>
              <a:off x="7495" y="11273"/>
              <a:ext cx="35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931" name="Line 27"/>
            <p:cNvSpPr>
              <a:spLocks noChangeShapeType="1"/>
            </p:cNvSpPr>
            <p:nvPr/>
          </p:nvSpPr>
          <p:spPr bwMode="auto">
            <a:xfrm>
              <a:off x="10520" y="10592"/>
              <a:ext cx="6" cy="6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930" name="Line 26"/>
            <p:cNvSpPr>
              <a:spLocks noChangeAspect="1" noChangeShapeType="1"/>
            </p:cNvSpPr>
            <p:nvPr/>
          </p:nvSpPr>
          <p:spPr bwMode="auto">
            <a:xfrm flipV="1">
              <a:off x="7847" y="8904"/>
              <a:ext cx="0" cy="25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929" name="Text Box 25"/>
            <p:cNvSpPr txBox="1">
              <a:spLocks noChangeAspect="1" noChangeArrowheads="1"/>
            </p:cNvSpPr>
            <p:nvPr/>
          </p:nvSpPr>
          <p:spPr bwMode="auto">
            <a:xfrm>
              <a:off x="7322" y="9556"/>
              <a:ext cx="629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3 m</a:t>
              </a:r>
              <a:endPara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928" name="Text Box 24"/>
            <p:cNvSpPr txBox="1">
              <a:spLocks noChangeAspect="1" noChangeArrowheads="1"/>
            </p:cNvSpPr>
            <p:nvPr/>
          </p:nvSpPr>
          <p:spPr bwMode="auto">
            <a:xfrm>
              <a:off x="7673" y="8530"/>
              <a:ext cx="557" cy="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y</a:t>
              </a:r>
              <a:endParaRPr kumimoji="0" lang="en-GB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927" name="AutoShape 23" descr="Wide upward diagonal"/>
            <p:cNvSpPr>
              <a:spLocks noChangeArrowheads="1"/>
            </p:cNvSpPr>
            <p:nvPr/>
          </p:nvSpPr>
          <p:spPr bwMode="auto">
            <a:xfrm rot="5400000">
              <a:off x="9439" y="10855"/>
              <a:ext cx="733" cy="93"/>
            </a:xfrm>
            <a:prstGeom prst="roundRect">
              <a:avLst>
                <a:gd name="adj" fmla="val 16667"/>
              </a:avLst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35946" name="Rectangle 42"/>
          <p:cNvSpPr>
            <a:spLocks noChangeArrowheads="1"/>
          </p:cNvSpPr>
          <p:nvPr/>
        </p:nvSpPr>
        <p:spPr bwMode="auto">
          <a:xfrm>
            <a:off x="381000" y="1524000"/>
            <a:ext cx="8305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Low" fontAlgn="base">
              <a:spcBef>
                <a:spcPct val="0"/>
              </a:spcBef>
              <a:spcAft>
                <a:spcPct val="0"/>
              </a:spcAft>
            </a:pPr>
            <a:r>
              <a:rPr lang="en-GB" dirty="0" smtClean="0">
                <a:solidFill>
                  <a:srgbClr val="0033CC"/>
                </a:solidFill>
              </a:rPr>
              <a:t>For the shaded area and the strip shown in the two figures, calculate the moment of Inertia and radius of gyration about the </a:t>
            </a:r>
            <a:r>
              <a:rPr lang="en-GB" i="1" dirty="0" smtClean="0">
                <a:solidFill>
                  <a:srgbClr val="0033CC"/>
                </a:solidFill>
              </a:rPr>
              <a:t>x</a:t>
            </a:r>
            <a:r>
              <a:rPr lang="en-GB" dirty="0" smtClean="0">
                <a:solidFill>
                  <a:srgbClr val="0033CC"/>
                </a:solidFill>
              </a:rPr>
              <a:t>-axis (i.e. </a:t>
            </a:r>
            <a:r>
              <a:rPr lang="en-GB" i="1" dirty="0" smtClean="0">
                <a:solidFill>
                  <a:srgbClr val="0033CC"/>
                </a:solidFill>
              </a:rPr>
              <a:t>I</a:t>
            </a:r>
            <a:r>
              <a:rPr lang="en-GB" i="1" baseline="-25000" dirty="0" smtClean="0">
                <a:solidFill>
                  <a:srgbClr val="0033CC"/>
                </a:solidFill>
              </a:rPr>
              <a:t>x</a:t>
            </a:r>
            <a:r>
              <a:rPr lang="en-GB" dirty="0" smtClean="0">
                <a:solidFill>
                  <a:srgbClr val="0033CC"/>
                </a:solidFill>
              </a:rPr>
              <a:t> and </a:t>
            </a:r>
            <a:r>
              <a:rPr lang="en-GB" i="1" dirty="0" err="1" smtClean="0">
                <a:solidFill>
                  <a:srgbClr val="0033CC"/>
                </a:solidFill>
              </a:rPr>
              <a:t>r</a:t>
            </a:r>
            <a:r>
              <a:rPr lang="en-GB" i="1" baseline="-25000" dirty="0" err="1" smtClean="0">
                <a:solidFill>
                  <a:srgbClr val="0033CC"/>
                </a:solidFill>
              </a:rPr>
              <a:t>x</a:t>
            </a:r>
            <a:r>
              <a:rPr lang="en-GB" dirty="0" smtClean="0">
                <a:solidFill>
                  <a:srgbClr val="0033CC"/>
                </a:solidFill>
              </a:rPr>
              <a:t>)</a:t>
            </a:r>
            <a:endParaRPr kumimoji="0" lang="en-GB" sz="1800" b="0" i="1" u="none" strike="noStrike" cap="none" normalizeH="0" baseline="-25000" dirty="0" smtClean="0">
              <a:ln>
                <a:noFill/>
              </a:ln>
              <a:solidFill>
                <a:srgbClr val="0033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023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5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5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9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Solution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2B96-32B1-418B-AFE6-E220A02ED922}" type="datetime4">
              <a:rPr lang="en-US" smtClean="0"/>
              <a:pPr/>
              <a:t>April 16, 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3592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0" y="1371600"/>
            <a:ext cx="3810000" cy="2362200"/>
            <a:chOff x="6894" y="1982"/>
            <a:chExt cx="5031" cy="3190"/>
          </a:xfrm>
        </p:grpSpPr>
        <p:sp>
          <p:nvSpPr>
            <p:cNvPr id="635919" name="AutoShape 15"/>
            <p:cNvSpPr>
              <a:spLocks noChangeArrowheads="1"/>
            </p:cNvSpPr>
            <p:nvPr/>
          </p:nvSpPr>
          <p:spPr bwMode="auto">
            <a:xfrm rot="16200000">
              <a:off x="8817" y="2785"/>
              <a:ext cx="1479" cy="2677"/>
            </a:xfrm>
            <a:prstGeom prst="rt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918" name="Arc 14"/>
            <p:cNvSpPr>
              <a:spLocks/>
            </p:cNvSpPr>
            <p:nvPr/>
          </p:nvSpPr>
          <p:spPr bwMode="auto">
            <a:xfrm flipV="1">
              <a:off x="6894" y="2714"/>
              <a:ext cx="3996" cy="2131"/>
            </a:xfrm>
            <a:custGeom>
              <a:avLst/>
              <a:gdLst>
                <a:gd name="G0" fmla="+- 0 0 0"/>
                <a:gd name="G1" fmla="+- 20492 0 0"/>
                <a:gd name="G2" fmla="+- 21600 0 0"/>
                <a:gd name="T0" fmla="*/ 6829 w 20627"/>
                <a:gd name="T1" fmla="*/ 0 h 20492"/>
                <a:gd name="T2" fmla="*/ 20627 w 20627"/>
                <a:gd name="T3" fmla="*/ 14084 h 20492"/>
                <a:gd name="T4" fmla="*/ 0 w 20627"/>
                <a:gd name="T5" fmla="*/ 20492 h 20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27" h="20492" fill="none" extrusionOk="0">
                  <a:moveTo>
                    <a:pt x="6829" y="-1"/>
                  </a:moveTo>
                  <a:cubicBezTo>
                    <a:pt x="13427" y="2199"/>
                    <a:pt x="18563" y="7441"/>
                    <a:pt x="20627" y="14083"/>
                  </a:cubicBezTo>
                </a:path>
                <a:path w="20627" h="20492" stroke="0" extrusionOk="0">
                  <a:moveTo>
                    <a:pt x="6829" y="-1"/>
                  </a:moveTo>
                  <a:cubicBezTo>
                    <a:pt x="13427" y="2199"/>
                    <a:pt x="18563" y="7441"/>
                    <a:pt x="20627" y="14083"/>
                  </a:cubicBezTo>
                  <a:lnTo>
                    <a:pt x="0" y="2049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917" name="Line 13"/>
            <p:cNvSpPr>
              <a:spLocks noChangeAspect="1" noChangeShapeType="1"/>
            </p:cNvSpPr>
            <p:nvPr/>
          </p:nvSpPr>
          <p:spPr bwMode="auto">
            <a:xfrm>
              <a:off x="8225" y="3374"/>
              <a:ext cx="26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916" name="Text Box 12"/>
            <p:cNvSpPr txBox="1">
              <a:spLocks noChangeAspect="1" noChangeArrowheads="1"/>
            </p:cNvSpPr>
            <p:nvPr/>
          </p:nvSpPr>
          <p:spPr bwMode="auto">
            <a:xfrm>
              <a:off x="11400" y="4707"/>
              <a:ext cx="525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x</a:t>
              </a:r>
              <a:endParaRPr kumimoji="0" lang="en-GB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915" name="Text Box 11"/>
            <p:cNvSpPr txBox="1">
              <a:spLocks noChangeAspect="1" noChangeArrowheads="1"/>
            </p:cNvSpPr>
            <p:nvPr/>
          </p:nvSpPr>
          <p:spPr bwMode="auto">
            <a:xfrm>
              <a:off x="10552" y="4779"/>
              <a:ext cx="689" cy="3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743200" algn="ctr"/>
                  <a:tab pos="5486400" algn="r"/>
                </a:tabLst>
              </a:pPr>
              <a:r>
                <a:rPr kumimoji="0" lang="en-GB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6 m</a:t>
              </a:r>
              <a:endPara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914" name="Text Box 10"/>
            <p:cNvSpPr txBox="1">
              <a:spLocks noChangeAspect="1" noChangeArrowheads="1"/>
            </p:cNvSpPr>
            <p:nvPr/>
          </p:nvSpPr>
          <p:spPr bwMode="auto">
            <a:xfrm>
              <a:off x="8983" y="3550"/>
              <a:ext cx="1123" cy="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y</a:t>
              </a:r>
              <a:r>
                <a:rPr kumimoji="0" lang="en-GB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= </a:t>
              </a:r>
              <a:r>
                <a:rPr kumimoji="0" lang="en-GB" sz="1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x</a:t>
              </a:r>
              <a:r>
                <a:rPr kumimoji="0" lang="en-GB" sz="12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 </a:t>
              </a:r>
              <a:r>
                <a:rPr kumimoji="0" lang="en-GB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/ 12</a:t>
              </a:r>
              <a:endPara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913" name="Arc 9"/>
            <p:cNvSpPr>
              <a:spLocks/>
            </p:cNvSpPr>
            <p:nvPr/>
          </p:nvSpPr>
          <p:spPr bwMode="auto">
            <a:xfrm rot="-2661754">
              <a:off x="9763" y="3669"/>
              <a:ext cx="759" cy="410"/>
            </a:xfrm>
            <a:custGeom>
              <a:avLst/>
              <a:gdLst>
                <a:gd name="G0" fmla="+- 0 0 0"/>
                <a:gd name="G1" fmla="+- 19565 0 0"/>
                <a:gd name="G2" fmla="+- 21600 0 0"/>
                <a:gd name="T0" fmla="*/ 9153 w 21600"/>
                <a:gd name="T1" fmla="*/ 0 h 19565"/>
                <a:gd name="T2" fmla="*/ 21600 w 21600"/>
                <a:gd name="T3" fmla="*/ 19565 h 19565"/>
                <a:gd name="T4" fmla="*/ 0 w 21600"/>
                <a:gd name="T5" fmla="*/ 19565 h 19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9565" fill="none" extrusionOk="0">
                  <a:moveTo>
                    <a:pt x="9152" y="0"/>
                  </a:moveTo>
                  <a:cubicBezTo>
                    <a:pt x="16747" y="3553"/>
                    <a:pt x="21600" y="11180"/>
                    <a:pt x="21600" y="19565"/>
                  </a:cubicBezTo>
                </a:path>
                <a:path w="21600" h="19565" stroke="0" extrusionOk="0">
                  <a:moveTo>
                    <a:pt x="9152" y="0"/>
                  </a:moveTo>
                  <a:cubicBezTo>
                    <a:pt x="16747" y="3553"/>
                    <a:pt x="21600" y="11180"/>
                    <a:pt x="21600" y="19565"/>
                  </a:cubicBezTo>
                  <a:lnTo>
                    <a:pt x="0" y="19565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912" name="Line 8"/>
            <p:cNvSpPr>
              <a:spLocks noChangeAspect="1" noChangeShapeType="1"/>
            </p:cNvSpPr>
            <p:nvPr/>
          </p:nvSpPr>
          <p:spPr bwMode="auto">
            <a:xfrm>
              <a:off x="7873" y="4852"/>
              <a:ext cx="36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911" name="Line 7"/>
            <p:cNvSpPr>
              <a:spLocks noChangeShapeType="1"/>
            </p:cNvSpPr>
            <p:nvPr/>
          </p:nvSpPr>
          <p:spPr bwMode="auto">
            <a:xfrm>
              <a:off x="10898" y="4171"/>
              <a:ext cx="6" cy="6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910" name="Line 6"/>
            <p:cNvSpPr>
              <a:spLocks noChangeAspect="1" noChangeShapeType="1"/>
            </p:cNvSpPr>
            <p:nvPr/>
          </p:nvSpPr>
          <p:spPr bwMode="auto">
            <a:xfrm flipV="1">
              <a:off x="8225" y="2388"/>
              <a:ext cx="0" cy="26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909" name="Text Box 5"/>
            <p:cNvSpPr txBox="1">
              <a:spLocks noChangeAspect="1" noChangeArrowheads="1"/>
            </p:cNvSpPr>
            <p:nvPr/>
          </p:nvSpPr>
          <p:spPr bwMode="auto">
            <a:xfrm>
              <a:off x="7684" y="3136"/>
              <a:ext cx="629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3 m</a:t>
              </a:r>
              <a:endPara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908" name="Text Box 4"/>
            <p:cNvSpPr txBox="1">
              <a:spLocks noChangeAspect="1" noChangeArrowheads="1"/>
            </p:cNvSpPr>
            <p:nvPr/>
          </p:nvSpPr>
          <p:spPr bwMode="auto">
            <a:xfrm>
              <a:off x="8062" y="1982"/>
              <a:ext cx="435" cy="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y</a:t>
              </a:r>
              <a:endParaRPr kumimoji="0" lang="en-GB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906" name="AutoShape 2" descr="Wide upward diagonal"/>
            <p:cNvSpPr>
              <a:spLocks noChangeArrowheads="1"/>
            </p:cNvSpPr>
            <p:nvPr/>
          </p:nvSpPr>
          <p:spPr bwMode="auto">
            <a:xfrm>
              <a:off x="9744" y="4338"/>
              <a:ext cx="1160" cy="99"/>
            </a:xfrm>
            <a:prstGeom prst="roundRect">
              <a:avLst>
                <a:gd name="adj" fmla="val 16667"/>
              </a:avLst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35940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4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45123" name="Rectangle 3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45125" name="Object 5"/>
          <p:cNvGraphicFramePr>
            <a:graphicFrameLocks noChangeAspect="1"/>
          </p:cNvGraphicFramePr>
          <p:nvPr/>
        </p:nvGraphicFramePr>
        <p:xfrm>
          <a:off x="304800" y="3810000"/>
          <a:ext cx="5334000" cy="1378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3" imgW="3733560" imgH="990360" progId="Equation.3">
                  <p:embed/>
                </p:oleObj>
              </mc:Choice>
              <mc:Fallback>
                <p:oleObj name="Equation" r:id="rId3" imgW="373356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810000"/>
                        <a:ext cx="5334000" cy="13787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127" name="Rectangle 7"/>
          <p:cNvSpPr>
            <a:spLocks noChangeArrowheads="1"/>
          </p:cNvSpPr>
          <p:nvPr/>
        </p:nvSpPr>
        <p:spPr bwMode="auto">
          <a:xfrm>
            <a:off x="457200" y="971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45128" name="Rectangle 8"/>
          <p:cNvSpPr>
            <a:spLocks noChangeArrowheads="1"/>
          </p:cNvSpPr>
          <p:nvPr/>
        </p:nvSpPr>
        <p:spPr bwMode="auto">
          <a:xfrm>
            <a:off x="0" y="1866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4513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45130" name="Object 10"/>
          <p:cNvGraphicFramePr>
            <a:graphicFrameLocks noChangeAspect="1"/>
          </p:cNvGraphicFramePr>
          <p:nvPr/>
        </p:nvGraphicFramePr>
        <p:xfrm>
          <a:off x="138113" y="5281613"/>
          <a:ext cx="3533775" cy="98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5" imgW="2286000" imgH="660240" progId="Equation.3">
                  <p:embed/>
                </p:oleObj>
              </mc:Choice>
              <mc:Fallback>
                <p:oleObj name="Equation" r:id="rId5" imgW="228600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113" y="5281613"/>
                        <a:ext cx="3533775" cy="989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132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4513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45133" name="Object 13"/>
          <p:cNvGraphicFramePr>
            <a:graphicFrameLocks noChangeAspect="1"/>
          </p:cNvGraphicFramePr>
          <p:nvPr/>
        </p:nvGraphicFramePr>
        <p:xfrm>
          <a:off x="4876800" y="2286000"/>
          <a:ext cx="36766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7" imgW="2501640" imgH="482400" progId="Equation.3">
                  <p:embed/>
                </p:oleObj>
              </mc:Choice>
              <mc:Fallback>
                <p:oleObj name="Equation" r:id="rId7" imgW="250164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286000"/>
                        <a:ext cx="367665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135" name="Rectangle 15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4513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45136" name="Object 16"/>
          <p:cNvGraphicFramePr>
            <a:graphicFrameLocks noChangeAspect="1"/>
          </p:cNvGraphicFramePr>
          <p:nvPr/>
        </p:nvGraphicFramePr>
        <p:xfrm>
          <a:off x="5511800" y="2971800"/>
          <a:ext cx="2417234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9" imgW="1739880" imgH="507960" progId="Equation.3">
                  <p:embed/>
                </p:oleObj>
              </mc:Choice>
              <mc:Fallback>
                <p:oleObj name="Equation" r:id="rId9" imgW="173988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1800" y="2971800"/>
                        <a:ext cx="2417234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138" name="Rectangle 18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500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4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4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4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4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4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4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Solution (Contd.)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2B96-32B1-418B-AFE6-E220A02ED922}" type="datetime4">
              <a:rPr lang="en-US" smtClean="0"/>
              <a:pPr/>
              <a:t>April 16, 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3592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5940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2590800" y="1219200"/>
            <a:ext cx="3810000" cy="2362200"/>
            <a:chOff x="6516" y="8530"/>
            <a:chExt cx="4918" cy="3062"/>
          </a:xfrm>
        </p:grpSpPr>
        <p:sp>
          <p:nvSpPr>
            <p:cNvPr id="635939" name="AutoShape 35"/>
            <p:cNvSpPr>
              <a:spLocks noChangeArrowheads="1"/>
            </p:cNvSpPr>
            <p:nvPr/>
          </p:nvSpPr>
          <p:spPr bwMode="auto">
            <a:xfrm rot="16200000">
              <a:off x="8439" y="9188"/>
              <a:ext cx="1479" cy="2677"/>
            </a:xfrm>
            <a:prstGeom prst="rt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938" name="Arc 34"/>
            <p:cNvSpPr>
              <a:spLocks/>
            </p:cNvSpPr>
            <p:nvPr/>
          </p:nvSpPr>
          <p:spPr bwMode="auto">
            <a:xfrm flipV="1">
              <a:off x="6516" y="9135"/>
              <a:ext cx="3996" cy="2131"/>
            </a:xfrm>
            <a:custGeom>
              <a:avLst/>
              <a:gdLst>
                <a:gd name="G0" fmla="+- 0 0 0"/>
                <a:gd name="G1" fmla="+- 20492 0 0"/>
                <a:gd name="G2" fmla="+- 21600 0 0"/>
                <a:gd name="T0" fmla="*/ 6829 w 20627"/>
                <a:gd name="T1" fmla="*/ 0 h 20492"/>
                <a:gd name="T2" fmla="*/ 20627 w 20627"/>
                <a:gd name="T3" fmla="*/ 14084 h 20492"/>
                <a:gd name="T4" fmla="*/ 0 w 20627"/>
                <a:gd name="T5" fmla="*/ 20492 h 20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27" h="20492" fill="none" extrusionOk="0">
                  <a:moveTo>
                    <a:pt x="6829" y="-1"/>
                  </a:moveTo>
                  <a:cubicBezTo>
                    <a:pt x="13427" y="2199"/>
                    <a:pt x="18563" y="7441"/>
                    <a:pt x="20627" y="14083"/>
                  </a:cubicBezTo>
                </a:path>
                <a:path w="20627" h="20492" stroke="0" extrusionOk="0">
                  <a:moveTo>
                    <a:pt x="6829" y="-1"/>
                  </a:moveTo>
                  <a:cubicBezTo>
                    <a:pt x="13427" y="2199"/>
                    <a:pt x="18563" y="7441"/>
                    <a:pt x="20627" y="14083"/>
                  </a:cubicBezTo>
                  <a:lnTo>
                    <a:pt x="0" y="2049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937" name="Line 33"/>
            <p:cNvSpPr>
              <a:spLocks noChangeAspect="1" noChangeShapeType="1"/>
            </p:cNvSpPr>
            <p:nvPr/>
          </p:nvSpPr>
          <p:spPr bwMode="auto">
            <a:xfrm>
              <a:off x="7847" y="9795"/>
              <a:ext cx="26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936" name="Text Box 32"/>
            <p:cNvSpPr txBox="1">
              <a:spLocks noChangeAspect="1" noChangeArrowheads="1"/>
            </p:cNvSpPr>
            <p:nvPr/>
          </p:nvSpPr>
          <p:spPr bwMode="auto">
            <a:xfrm>
              <a:off x="10963" y="11016"/>
              <a:ext cx="471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x</a:t>
              </a:r>
              <a:endParaRPr kumimoji="0" lang="en-GB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935" name="Text Box 31"/>
            <p:cNvSpPr txBox="1">
              <a:spLocks noChangeAspect="1" noChangeArrowheads="1"/>
            </p:cNvSpPr>
            <p:nvPr/>
          </p:nvSpPr>
          <p:spPr bwMode="auto">
            <a:xfrm>
              <a:off x="10155" y="11215"/>
              <a:ext cx="689" cy="3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743200" algn="ctr"/>
                  <a:tab pos="5486400" algn="r"/>
                </a:tabLst>
              </a:pPr>
              <a:r>
                <a:rPr kumimoji="0" lang="en-GB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6 m</a:t>
              </a:r>
              <a:endPara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934" name="Text Box 30"/>
            <p:cNvSpPr txBox="1">
              <a:spLocks noChangeAspect="1" noChangeArrowheads="1"/>
            </p:cNvSpPr>
            <p:nvPr/>
          </p:nvSpPr>
          <p:spPr bwMode="auto">
            <a:xfrm>
              <a:off x="8620" y="9971"/>
              <a:ext cx="1123" cy="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y = x</a:t>
              </a:r>
              <a:r>
                <a:rPr kumimoji="0" lang="en-GB" sz="12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 </a:t>
              </a:r>
              <a:r>
                <a:rPr kumimoji="0" lang="en-GB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/ 12</a:t>
              </a:r>
              <a:endPara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933" name="Arc 29"/>
            <p:cNvSpPr>
              <a:spLocks/>
            </p:cNvSpPr>
            <p:nvPr/>
          </p:nvSpPr>
          <p:spPr bwMode="auto">
            <a:xfrm rot="-2661754">
              <a:off x="9385" y="10090"/>
              <a:ext cx="759" cy="410"/>
            </a:xfrm>
            <a:custGeom>
              <a:avLst/>
              <a:gdLst>
                <a:gd name="G0" fmla="+- 0 0 0"/>
                <a:gd name="G1" fmla="+- 19565 0 0"/>
                <a:gd name="G2" fmla="+- 21600 0 0"/>
                <a:gd name="T0" fmla="*/ 9153 w 21600"/>
                <a:gd name="T1" fmla="*/ 0 h 19565"/>
                <a:gd name="T2" fmla="*/ 21600 w 21600"/>
                <a:gd name="T3" fmla="*/ 19565 h 19565"/>
                <a:gd name="T4" fmla="*/ 0 w 21600"/>
                <a:gd name="T5" fmla="*/ 19565 h 19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9565" fill="none" extrusionOk="0">
                  <a:moveTo>
                    <a:pt x="9152" y="0"/>
                  </a:moveTo>
                  <a:cubicBezTo>
                    <a:pt x="16747" y="3553"/>
                    <a:pt x="21600" y="11180"/>
                    <a:pt x="21600" y="19565"/>
                  </a:cubicBezTo>
                </a:path>
                <a:path w="21600" h="19565" stroke="0" extrusionOk="0">
                  <a:moveTo>
                    <a:pt x="9152" y="0"/>
                  </a:moveTo>
                  <a:cubicBezTo>
                    <a:pt x="16747" y="3553"/>
                    <a:pt x="21600" y="11180"/>
                    <a:pt x="21600" y="19565"/>
                  </a:cubicBezTo>
                  <a:lnTo>
                    <a:pt x="0" y="19565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932" name="Line 28"/>
            <p:cNvSpPr>
              <a:spLocks noChangeAspect="1" noChangeShapeType="1"/>
            </p:cNvSpPr>
            <p:nvPr/>
          </p:nvSpPr>
          <p:spPr bwMode="auto">
            <a:xfrm>
              <a:off x="7495" y="11273"/>
              <a:ext cx="35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931" name="Line 27"/>
            <p:cNvSpPr>
              <a:spLocks noChangeShapeType="1"/>
            </p:cNvSpPr>
            <p:nvPr/>
          </p:nvSpPr>
          <p:spPr bwMode="auto">
            <a:xfrm>
              <a:off x="10520" y="10592"/>
              <a:ext cx="6" cy="6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930" name="Line 26"/>
            <p:cNvSpPr>
              <a:spLocks noChangeAspect="1" noChangeShapeType="1"/>
            </p:cNvSpPr>
            <p:nvPr/>
          </p:nvSpPr>
          <p:spPr bwMode="auto">
            <a:xfrm flipV="1">
              <a:off x="7847" y="8904"/>
              <a:ext cx="0" cy="25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929" name="Text Box 25"/>
            <p:cNvSpPr txBox="1">
              <a:spLocks noChangeAspect="1" noChangeArrowheads="1"/>
            </p:cNvSpPr>
            <p:nvPr/>
          </p:nvSpPr>
          <p:spPr bwMode="auto">
            <a:xfrm>
              <a:off x="7322" y="9556"/>
              <a:ext cx="629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3 m</a:t>
              </a:r>
              <a:endPara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928" name="Text Box 24"/>
            <p:cNvSpPr txBox="1">
              <a:spLocks noChangeAspect="1" noChangeArrowheads="1"/>
            </p:cNvSpPr>
            <p:nvPr/>
          </p:nvSpPr>
          <p:spPr bwMode="auto">
            <a:xfrm>
              <a:off x="7673" y="8530"/>
              <a:ext cx="557" cy="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y</a:t>
              </a:r>
              <a:endParaRPr kumimoji="0" lang="en-GB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927" name="AutoShape 23" descr="Wide upward diagonal"/>
            <p:cNvSpPr>
              <a:spLocks noChangeArrowheads="1"/>
            </p:cNvSpPr>
            <p:nvPr/>
          </p:nvSpPr>
          <p:spPr bwMode="auto">
            <a:xfrm rot="5400000">
              <a:off x="9439" y="10855"/>
              <a:ext cx="733" cy="93"/>
            </a:xfrm>
            <a:prstGeom prst="roundRect">
              <a:avLst>
                <a:gd name="adj" fmla="val 16667"/>
              </a:avLst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4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45121" name="Object 1"/>
          <p:cNvGraphicFramePr>
            <a:graphicFrameLocks noChangeAspect="1"/>
          </p:cNvGraphicFramePr>
          <p:nvPr/>
        </p:nvGraphicFramePr>
        <p:xfrm>
          <a:off x="457200" y="3657600"/>
          <a:ext cx="448400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3" imgW="2908080" imgH="609480" progId="Equation.3">
                  <p:embed/>
                </p:oleObj>
              </mc:Choice>
              <mc:Fallback>
                <p:oleObj name="Equation" r:id="rId3" imgW="290808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657600"/>
                        <a:ext cx="4484003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123" name="Rectangle 3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45127" name="Rectangle 7"/>
          <p:cNvSpPr>
            <a:spLocks noChangeArrowheads="1"/>
          </p:cNvSpPr>
          <p:nvPr/>
        </p:nvSpPr>
        <p:spPr bwMode="auto">
          <a:xfrm>
            <a:off x="457200" y="971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45128" name="Rectangle 8"/>
          <p:cNvSpPr>
            <a:spLocks noChangeArrowheads="1"/>
          </p:cNvSpPr>
          <p:nvPr/>
        </p:nvSpPr>
        <p:spPr bwMode="auto">
          <a:xfrm>
            <a:off x="0" y="1866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45129" name="Object 9"/>
          <p:cNvGraphicFramePr>
            <a:graphicFrameLocks noChangeAspect="1"/>
          </p:cNvGraphicFramePr>
          <p:nvPr/>
        </p:nvGraphicFramePr>
        <p:xfrm>
          <a:off x="381000" y="4648200"/>
          <a:ext cx="6553200" cy="823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5" imgW="3936960" imgH="507960" progId="Equation.3">
                  <p:embed/>
                </p:oleObj>
              </mc:Choice>
              <mc:Fallback>
                <p:oleObj name="Equation" r:id="rId5" imgW="393696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648200"/>
                        <a:ext cx="6553200" cy="8231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6149" name="Object 5"/>
          <p:cNvGraphicFramePr>
            <a:graphicFrameLocks noChangeAspect="1"/>
          </p:cNvGraphicFramePr>
          <p:nvPr/>
        </p:nvGraphicFramePr>
        <p:xfrm>
          <a:off x="381000" y="5562600"/>
          <a:ext cx="2846387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7" imgW="1841400" imgH="444240" progId="Equation.3">
                  <p:embed/>
                </p:oleObj>
              </mc:Choice>
              <mc:Fallback>
                <p:oleObj name="Equation" r:id="rId7" imgW="18414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562600"/>
                        <a:ext cx="2846387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2956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Problem-3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6888B-7F76-42D8-AD51-2A9A1D165794}" type="datetime1">
              <a:rPr lang="en-US" smtClean="0"/>
              <a:pPr/>
              <a:t>4/16/2016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12994" name="Picture 2"/>
          <p:cNvPicPr>
            <a:picLocks noChangeAspect="1" noChangeArrowheads="1"/>
          </p:cNvPicPr>
          <p:nvPr/>
        </p:nvPicPr>
        <p:blipFill>
          <a:blip r:embed="rId2"/>
          <a:srcRect l="16418" r="15352"/>
          <a:stretch>
            <a:fillRect/>
          </a:stretch>
        </p:blipFill>
        <p:spPr bwMode="auto">
          <a:xfrm>
            <a:off x="3200400" y="2514600"/>
            <a:ext cx="3048000" cy="32480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TextBox 7"/>
          <p:cNvSpPr txBox="1"/>
          <p:nvPr/>
        </p:nvSpPr>
        <p:spPr>
          <a:xfrm>
            <a:off x="609600" y="15240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Calculate the moments of inertia of the area of a circle about a diametral axis and about the polar axis through the center. Specify the radii of gyration.</a:t>
            </a:r>
            <a:endParaRPr lang="en-US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191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Solution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6888B-7F76-42D8-AD51-2A9A1D165794}" type="datetime1">
              <a:rPr lang="en-US" smtClean="0"/>
              <a:pPr/>
              <a:t>4/16/2016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 l="16418" r="15352"/>
          <a:stretch>
            <a:fillRect/>
          </a:stretch>
        </p:blipFill>
        <p:spPr bwMode="auto">
          <a:xfrm>
            <a:off x="6172200" y="1676400"/>
            <a:ext cx="2404434" cy="25622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graphicFrame>
        <p:nvGraphicFramePr>
          <p:cNvPr id="228353" name="Object 1"/>
          <p:cNvGraphicFramePr>
            <a:graphicFrameLocks noChangeAspect="1"/>
          </p:cNvGraphicFramePr>
          <p:nvPr/>
        </p:nvGraphicFramePr>
        <p:xfrm>
          <a:off x="685800" y="1295400"/>
          <a:ext cx="3400425" cy="197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4" imgW="2044440" imgH="1180800" progId="Equation.3">
                  <p:embed/>
                </p:oleObj>
              </mc:Choice>
              <mc:Fallback>
                <p:oleObj name="Equation" r:id="rId4" imgW="2044440" imgH="1180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95400"/>
                        <a:ext cx="3400425" cy="1973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8354" name="Object 2"/>
          <p:cNvGraphicFramePr>
            <a:graphicFrameLocks noChangeAspect="1"/>
          </p:cNvGraphicFramePr>
          <p:nvPr/>
        </p:nvGraphicFramePr>
        <p:xfrm>
          <a:off x="609600" y="3581400"/>
          <a:ext cx="5005387" cy="229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6" imgW="3009600" imgH="1371600" progId="Equation.3">
                  <p:embed/>
                </p:oleObj>
              </mc:Choice>
              <mc:Fallback>
                <p:oleObj name="Equation" r:id="rId6" imgW="3009600" imgH="1371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581400"/>
                        <a:ext cx="5005387" cy="2292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417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8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8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8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8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Moment of Inertia of Composite Areas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2B96-32B1-418B-AFE6-E220A02ED922}" type="datetime4">
              <a:rPr lang="en-US" smtClean="0"/>
              <a:pPr/>
              <a:t>April 16, 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524000" y="1981200"/>
            <a:ext cx="6477000" cy="408359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200400" y="16002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Important Formulas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274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242</Words>
  <Application>Microsoft Office PowerPoint</Application>
  <PresentationFormat>On-screen Show (4:3)</PresentationFormat>
  <Paragraphs>89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Agency FB</vt:lpstr>
      <vt:lpstr>Algerian</vt:lpstr>
      <vt:lpstr>Arial</vt:lpstr>
      <vt:lpstr>Calibri</vt:lpstr>
      <vt:lpstr>Times New Roman</vt:lpstr>
      <vt:lpstr>Office Theme</vt:lpstr>
      <vt:lpstr>Equation</vt:lpstr>
      <vt:lpstr>STATICS (ENGINEERING MECHANICS-I)</vt:lpstr>
      <vt:lpstr>Problem-1</vt:lpstr>
      <vt:lpstr>Solution</vt:lpstr>
      <vt:lpstr>Problem-2</vt:lpstr>
      <vt:lpstr>Solution</vt:lpstr>
      <vt:lpstr>Solution (Contd.)</vt:lpstr>
      <vt:lpstr>Problem-3</vt:lpstr>
      <vt:lpstr>Solution</vt:lpstr>
      <vt:lpstr>Moment of Inertia of Composite Areas</vt:lpstr>
      <vt:lpstr>Problem-4</vt:lpstr>
      <vt:lpstr>Solution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STATICS (ENGINEERING MECHANICS-I)</dc:title>
  <dc:creator>Fahad Alrshoudi</dc:creator>
  <cp:lastModifiedBy>user</cp:lastModifiedBy>
  <cp:revision>3</cp:revision>
  <dcterms:created xsi:type="dcterms:W3CDTF">2016-03-12T12:11:20Z</dcterms:created>
  <dcterms:modified xsi:type="dcterms:W3CDTF">2016-04-16T19:00:51Z</dcterms:modified>
</cp:coreProperties>
</file>