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257" r:id="rId2"/>
    <p:sldId id="305" r:id="rId3"/>
    <p:sldId id="306" r:id="rId4"/>
    <p:sldId id="308" r:id="rId5"/>
    <p:sldId id="261" r:id="rId6"/>
    <p:sldId id="262" r:id="rId7"/>
    <p:sldId id="258" r:id="rId8"/>
    <p:sldId id="259" r:id="rId9"/>
    <p:sldId id="260" r:id="rId10"/>
    <p:sldId id="263" r:id="rId11"/>
    <p:sldId id="264" r:id="rId12"/>
    <p:sldId id="265" r:id="rId13"/>
    <p:sldId id="266" r:id="rId14"/>
    <p:sldId id="313" r:id="rId15"/>
    <p:sldId id="314" r:id="rId16"/>
    <p:sldId id="267" r:id="rId17"/>
    <p:sldId id="268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59202-9F33-424F-AC6E-AC16B7E90E4C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11406-4FA3-DE45-A812-DF48F2177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306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a title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5341E8-EBA3-41B3-A002-218A6D0FA36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6C38-8AFB-944C-B71F-BFA25F6EA186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4491-AB82-6346-953E-6C4DFCAD2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519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6C38-8AFB-944C-B71F-BFA25F6EA186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4491-AB82-6346-953E-6C4DFCAD2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758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6C38-8AFB-944C-B71F-BFA25F6EA186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4491-AB82-6346-953E-6C4DFCAD2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473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6C38-8AFB-944C-B71F-BFA25F6EA186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4491-AB82-6346-953E-6C4DFCAD2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609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6C38-8AFB-944C-B71F-BFA25F6EA186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4491-AB82-6346-953E-6C4DFCAD2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605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6C38-8AFB-944C-B71F-BFA25F6EA186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4491-AB82-6346-953E-6C4DFCAD2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646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6C38-8AFB-944C-B71F-BFA25F6EA186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4491-AB82-6346-953E-6C4DFCAD2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152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6C38-8AFB-944C-B71F-BFA25F6EA186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4491-AB82-6346-953E-6C4DFCAD2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985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6C38-8AFB-944C-B71F-BFA25F6EA186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4491-AB82-6346-953E-6C4DFCAD2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0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6C38-8AFB-944C-B71F-BFA25F6EA186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4491-AB82-6346-953E-6C4DFCAD2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531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6C38-8AFB-944C-B71F-BFA25F6EA186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4491-AB82-6346-953E-6C4DFCAD2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048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D6C38-8AFB-944C-B71F-BFA25F6EA186}" type="datetimeFigureOut">
              <a:rPr lang="en-US" smtClean="0"/>
              <a:t>4/8/2016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A4491-AB82-6346-953E-6C4DFCAD2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23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20.png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image" Target="../media/image29.png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32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33.wmf"/><Relationship Id="rId9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10.jpeg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0.jpeg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04800" y="2667000"/>
            <a:ext cx="8686800" cy="1447800"/>
          </a:xfrm>
        </p:spPr>
        <p:txBody>
          <a:bodyPr>
            <a:noAutofit/>
          </a:bodyPr>
          <a:lstStyle/>
          <a:p>
            <a:endParaRPr lang="en-US" sz="1800" dirty="0" smtClean="0">
              <a:solidFill>
                <a:srgbClr val="C00000"/>
              </a:solidFill>
              <a:latin typeface="Algerian" pitchFamily="82" charset="0"/>
            </a:endParaRPr>
          </a:p>
          <a:p>
            <a:r>
              <a:rPr lang="en-US" sz="3200" cap="none" dirty="0" smtClean="0">
                <a:solidFill>
                  <a:schemeClr val="tx1"/>
                </a:solidFill>
                <a:latin typeface="Agency FB" pitchFamily="34" charset="0"/>
                <a:ea typeface="+mj-ea"/>
                <a:cs typeface="+mj-cs"/>
              </a:rPr>
              <a:t>Area </a:t>
            </a:r>
            <a:r>
              <a:rPr lang="en-US" sz="3200" cap="none" dirty="0" smtClean="0">
                <a:solidFill>
                  <a:schemeClr val="tx1"/>
                </a:solidFill>
                <a:latin typeface="Agency FB" pitchFamily="34" charset="0"/>
                <a:ea typeface="+mj-ea"/>
                <a:cs typeface="+mj-cs"/>
              </a:rPr>
              <a:t>moment of Inertia</a:t>
            </a:r>
            <a:endParaRPr lang="x-none" sz="3200" cap="none" dirty="0">
              <a:solidFill>
                <a:schemeClr val="tx1"/>
              </a:solidFill>
              <a:latin typeface="Agency FB" pitchFamily="34" charset="0"/>
              <a:ea typeface="+mj-ea"/>
              <a:cs typeface="+mj-cs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45E8E-A307-41ED-A185-2E52AFF54DFF}" type="datetime4">
              <a:rPr lang="en-US" smtClean="0"/>
              <a:pPr/>
              <a:t>April 8, 2016</a:t>
            </a:fld>
            <a:endParaRPr lang="x-non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53B51-63E8-4965-8E9C-542AB5A98F24}" type="slidenum">
              <a:rPr lang="x-none" smtClean="0"/>
              <a:pPr/>
              <a:t>1</a:t>
            </a:fld>
            <a:endParaRPr lang="x-none"/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371600" y="838200"/>
            <a:ext cx="6292552" cy="114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rgbClr val="C00000"/>
                </a:solidFill>
              </a:rPr>
              <a:t>STATICS</a:t>
            </a:r>
            <a:br>
              <a:rPr lang="en-US" sz="2400" b="1" dirty="0" smtClean="0">
                <a:solidFill>
                  <a:srgbClr val="C00000"/>
                </a:solidFill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(ENGINEERING MECHANICS-I)</a:t>
            </a:r>
            <a:endParaRPr lang="en-US" sz="2400" b="1" i="1" dirty="0">
              <a:solidFill>
                <a:srgbClr val="002060"/>
              </a:solidFill>
              <a:cs typeface="+mn-cs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3419872" y="260648"/>
            <a:ext cx="21653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x-none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بسم الله الرحمن الرحيم</a:t>
            </a:r>
            <a:endParaRPr lang="en-US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8" descr="D:\Local Disk (D)\King Saud University\ksuLogo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51" r="9692" b="2423"/>
          <a:stretch/>
        </p:blipFill>
        <p:spPr bwMode="auto">
          <a:xfrm>
            <a:off x="7848600" y="457200"/>
            <a:ext cx="914400" cy="12016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val="2690218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457200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Radius of Gyration</a:t>
            </a:r>
            <a:endParaRPr lang="en-US" sz="28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9E3C3-C767-46A7-BF9A-7411BD6BC3E2}" type="datetime1">
              <a:rPr lang="en-US" smtClean="0"/>
              <a:pPr/>
              <a:t>4/8/2016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203778" name="Picture 2"/>
          <p:cNvPicPr>
            <a:picLocks noChangeAspect="1" noChangeArrowheads="1"/>
          </p:cNvPicPr>
          <p:nvPr/>
        </p:nvPicPr>
        <p:blipFill>
          <a:blip r:embed="rId3" cstate="print"/>
          <a:srcRect l="26719" t="32170" r="49801" b="13140"/>
          <a:stretch>
            <a:fillRect/>
          </a:stretch>
        </p:blipFill>
        <p:spPr bwMode="auto">
          <a:xfrm>
            <a:off x="3276600" y="914400"/>
            <a:ext cx="2209800" cy="1295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l="5668" t="9651" r="77330" b="13140"/>
          <a:stretch>
            <a:fillRect/>
          </a:stretch>
        </p:blipFill>
        <p:spPr bwMode="auto">
          <a:xfrm>
            <a:off x="533400" y="2438400"/>
            <a:ext cx="1600200" cy="1828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 l="51818" t="6434" r="29560" b="13140"/>
          <a:stretch>
            <a:fillRect/>
          </a:stretch>
        </p:blipFill>
        <p:spPr bwMode="auto">
          <a:xfrm>
            <a:off x="3581400" y="2362200"/>
            <a:ext cx="1676400" cy="182217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 l="73679" r="3651" b="13140"/>
          <a:stretch>
            <a:fillRect/>
          </a:stretch>
        </p:blipFill>
        <p:spPr bwMode="auto">
          <a:xfrm>
            <a:off x="3276600" y="4343400"/>
            <a:ext cx="2133600" cy="2057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Right Arrow 9"/>
          <p:cNvSpPr/>
          <p:nvPr/>
        </p:nvSpPr>
        <p:spPr>
          <a:xfrm rot="19219976">
            <a:off x="2234911" y="1900063"/>
            <a:ext cx="838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2362200" y="3200400"/>
            <a:ext cx="838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2481416">
            <a:off x="2307352" y="4572810"/>
            <a:ext cx="8382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3779" name="Object 3"/>
          <p:cNvGraphicFramePr>
            <a:graphicFrameLocks noChangeAspect="1"/>
          </p:cNvGraphicFramePr>
          <p:nvPr/>
        </p:nvGraphicFramePr>
        <p:xfrm>
          <a:off x="5715000" y="1447800"/>
          <a:ext cx="255587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Equation" r:id="rId4" imgW="1536480" imgH="444240" progId="Equation.3">
                  <p:embed/>
                </p:oleObj>
              </mc:Choice>
              <mc:Fallback>
                <p:oleObj name="Equation" r:id="rId4" imgW="15364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1447800"/>
                        <a:ext cx="2555875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3780" name="Object 4"/>
          <p:cNvGraphicFramePr>
            <a:graphicFrameLocks noChangeAspect="1"/>
          </p:cNvGraphicFramePr>
          <p:nvPr/>
        </p:nvGraphicFramePr>
        <p:xfrm>
          <a:off x="5715000" y="2743200"/>
          <a:ext cx="2597150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Equation" r:id="rId6" imgW="1562040" imgH="457200" progId="Equation.3">
                  <p:embed/>
                </p:oleObj>
              </mc:Choice>
              <mc:Fallback>
                <p:oleObj name="Equation" r:id="rId6" imgW="15620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743200"/>
                        <a:ext cx="2597150" cy="763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3781" name="Object 5"/>
          <p:cNvGraphicFramePr>
            <a:graphicFrameLocks noChangeAspect="1"/>
          </p:cNvGraphicFramePr>
          <p:nvPr/>
        </p:nvGraphicFramePr>
        <p:xfrm>
          <a:off x="5715000" y="4343400"/>
          <a:ext cx="255587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Equation" r:id="rId8" imgW="1536480" imgH="444240" progId="Equation.3">
                  <p:embed/>
                </p:oleObj>
              </mc:Choice>
              <mc:Fallback>
                <p:oleObj name="Equation" r:id="rId8" imgW="15364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343400"/>
                        <a:ext cx="2555875" cy="742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3782" name="Object 6"/>
          <p:cNvGraphicFramePr>
            <a:graphicFrameLocks noChangeAspect="1"/>
          </p:cNvGraphicFramePr>
          <p:nvPr/>
        </p:nvGraphicFramePr>
        <p:xfrm>
          <a:off x="228600" y="5334000"/>
          <a:ext cx="2777584" cy="6050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Equation" r:id="rId10" imgW="2108160" imgH="457200" progId="Equation.3">
                  <p:embed/>
                </p:oleObj>
              </mc:Choice>
              <mc:Fallback>
                <p:oleObj name="Equation" r:id="rId10" imgW="21081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334000"/>
                        <a:ext cx="2777584" cy="6050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715000" y="5103674"/>
            <a:ext cx="2895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33CC"/>
                </a:solidFill>
              </a:rPr>
              <a:t>The radius of gyration is a measure of the distribution of the area from the axis in question. Higher radius of gyration means more area is distributed away from the axis.</a:t>
            </a:r>
            <a:endParaRPr lang="en-US" sz="1400" i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689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3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3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Radius of Gyration (Contd.)</a:t>
            </a:r>
            <a:endParaRPr lang="en-US" sz="28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1F378-A7F1-434A-B85B-CEC74BAD6726}" type="datetime1">
              <a:rPr lang="en-US" smtClean="0"/>
              <a:pPr/>
              <a:t>4/8/2016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 l="73679" r="3651" b="13140"/>
          <a:stretch>
            <a:fillRect/>
          </a:stretch>
        </p:blipFill>
        <p:spPr bwMode="auto">
          <a:xfrm>
            <a:off x="6268156" y="3657600"/>
            <a:ext cx="1580444" cy="1524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graphicFrame>
        <p:nvGraphicFramePr>
          <p:cNvPr id="203779" name="Object 3"/>
          <p:cNvGraphicFramePr>
            <a:graphicFrameLocks noChangeAspect="1"/>
          </p:cNvGraphicFramePr>
          <p:nvPr/>
        </p:nvGraphicFramePr>
        <p:xfrm>
          <a:off x="1752600" y="5486400"/>
          <a:ext cx="4899025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4" imgW="2946240" imgH="253800" progId="Equation.3">
                  <p:embed/>
                </p:oleObj>
              </mc:Choice>
              <mc:Fallback>
                <p:oleObj name="Equation" r:id="rId4" imgW="29462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486400"/>
                        <a:ext cx="4899025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3782" name="Object 6"/>
          <p:cNvGraphicFramePr>
            <a:graphicFrameLocks noChangeAspect="1"/>
          </p:cNvGraphicFramePr>
          <p:nvPr/>
        </p:nvGraphicFramePr>
        <p:xfrm>
          <a:off x="5334000" y="2133600"/>
          <a:ext cx="3127375" cy="6812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6" imgW="2108160" imgH="457200" progId="Equation.3">
                  <p:embed/>
                </p:oleObj>
              </mc:Choice>
              <mc:Fallback>
                <p:oleObj name="Equation" r:id="rId6" imgW="21081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133600"/>
                        <a:ext cx="3127375" cy="6812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ounded Rectangle 17"/>
          <p:cNvSpPr/>
          <p:nvPr/>
        </p:nvSpPr>
        <p:spPr>
          <a:xfrm>
            <a:off x="5334000" y="5486400"/>
            <a:ext cx="1371600" cy="457200"/>
          </a:xfrm>
          <a:prstGeom prst="roundRect">
            <a:avLst/>
          </a:prstGeom>
          <a:noFill/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33CC"/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/>
          <a:srcRect l="26719" t="32170" r="49801" b="13140"/>
          <a:stretch>
            <a:fillRect/>
          </a:stretch>
        </p:blipFill>
        <p:spPr bwMode="auto">
          <a:xfrm>
            <a:off x="705556" y="3886200"/>
            <a:ext cx="1949824" cy="11430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/>
          <a:srcRect l="5668" t="9651" r="77330" b="13140"/>
          <a:stretch>
            <a:fillRect/>
          </a:stretch>
        </p:blipFill>
        <p:spPr bwMode="auto">
          <a:xfrm>
            <a:off x="3448756" y="1600200"/>
            <a:ext cx="1371600" cy="156754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/>
          <a:srcRect l="51818" t="6434" r="29560" b="13140"/>
          <a:stretch>
            <a:fillRect/>
          </a:stretch>
        </p:blipFill>
        <p:spPr bwMode="auto">
          <a:xfrm>
            <a:off x="3429000" y="3733800"/>
            <a:ext cx="1371600" cy="149087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116183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3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3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Parallel Axis Theorem</a:t>
            </a:r>
            <a:endParaRPr lang="en-US" sz="28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87FE-22E8-425D-94A8-A56E57C4B389}" type="datetime1">
              <a:rPr lang="en-US" smtClean="0"/>
              <a:pPr/>
              <a:t>4/8/2016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964050B-6237-4A51-8D91-3999973097D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1000" y="36576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0033CC"/>
                </a:solidFill>
              </a:rPr>
              <a:t>C</a:t>
            </a:r>
            <a:r>
              <a:rPr lang="en-US" dirty="0" smtClean="0">
                <a:solidFill>
                  <a:srgbClr val="0033CC"/>
                </a:solidFill>
              </a:rPr>
              <a:t> represents the centroid of the area </a:t>
            </a:r>
            <a:r>
              <a:rPr lang="en-US" i="1" dirty="0" smtClean="0">
                <a:solidFill>
                  <a:srgbClr val="0033CC"/>
                </a:solidFill>
              </a:rPr>
              <a:t>A.</a:t>
            </a:r>
            <a:endParaRPr lang="en-US" i="1" dirty="0">
              <a:solidFill>
                <a:srgbClr val="0033CC"/>
              </a:solidFill>
            </a:endParaRPr>
          </a:p>
        </p:txBody>
      </p:sp>
      <p:graphicFrame>
        <p:nvGraphicFramePr>
          <p:cNvPr id="181252" name="Object 4"/>
          <p:cNvGraphicFramePr>
            <a:graphicFrameLocks noChangeAspect="1"/>
          </p:cNvGraphicFramePr>
          <p:nvPr/>
        </p:nvGraphicFramePr>
        <p:xfrm>
          <a:off x="457200" y="4191000"/>
          <a:ext cx="7859713" cy="190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3" imgW="4724280" imgH="1143000" progId="Equation.3">
                  <p:embed/>
                </p:oleObj>
              </mc:Choice>
              <mc:Fallback>
                <p:oleObj name="Equation" r:id="rId3" imgW="472428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191000"/>
                        <a:ext cx="7859713" cy="1906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6"/>
          <p:cNvGrpSpPr/>
          <p:nvPr/>
        </p:nvGrpSpPr>
        <p:grpSpPr>
          <a:xfrm>
            <a:off x="762000" y="1447800"/>
            <a:ext cx="8153400" cy="2883932"/>
            <a:chOff x="762000" y="1447800"/>
            <a:chExt cx="8153400" cy="2883932"/>
          </a:xfrm>
        </p:grpSpPr>
        <p:grpSp>
          <p:nvGrpSpPr>
            <p:cNvPr id="7" name="Group 47"/>
            <p:cNvGrpSpPr/>
            <p:nvPr/>
          </p:nvGrpSpPr>
          <p:grpSpPr>
            <a:xfrm>
              <a:off x="762000" y="1447800"/>
              <a:ext cx="8153400" cy="2883932"/>
              <a:chOff x="990600" y="1600200"/>
              <a:chExt cx="8153400" cy="2883932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>
                <a:off x="3429000" y="1600200"/>
                <a:ext cx="1219200" cy="158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1981200" y="1752600"/>
                <a:ext cx="1600200" cy="129540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4648200" y="1600200"/>
                <a:ext cx="2057400" cy="160020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5400000" flipH="1" flipV="1">
                <a:off x="2209800" y="3200400"/>
                <a:ext cx="1588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2133600" y="3200400"/>
                <a:ext cx="4572000" cy="158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1295400" y="2362200"/>
                <a:ext cx="6629400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1363720" y="3657600"/>
                <a:ext cx="6629400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 rot="5400000">
                <a:off x="6743700" y="3009900"/>
                <a:ext cx="12954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Box 29"/>
              <p:cNvSpPr txBox="1"/>
              <p:nvPr/>
            </p:nvSpPr>
            <p:spPr>
              <a:xfrm>
                <a:off x="7391400" y="289560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>
                    <a:solidFill>
                      <a:srgbClr val="0033CC"/>
                    </a:solidFill>
                  </a:rPr>
                  <a:t>h</a:t>
                </a:r>
                <a:endParaRPr lang="en-US" i="1" dirty="0">
                  <a:solidFill>
                    <a:srgbClr val="0033CC"/>
                  </a:solidFill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4309240" y="1849820"/>
                <a:ext cx="228600" cy="1524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33CC"/>
                  </a:solidFill>
                </a:endParaRPr>
              </a:p>
            </p:txBody>
          </p:sp>
          <p:cxnSp>
            <p:nvCxnSpPr>
              <p:cNvPr id="35" name="Straight Arrow Connector 34"/>
              <p:cNvCxnSpPr/>
              <p:nvPr/>
            </p:nvCxnSpPr>
            <p:spPr>
              <a:xfrm rot="5400000">
                <a:off x="4229894" y="2170906"/>
                <a:ext cx="3810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xtBox 35"/>
              <p:cNvSpPr txBox="1"/>
              <p:nvPr/>
            </p:nvSpPr>
            <p:spPr>
              <a:xfrm>
                <a:off x="4401210" y="1949670"/>
                <a:ext cx="6279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>
                    <a:solidFill>
                      <a:srgbClr val="0033CC"/>
                    </a:solidFill>
                  </a:rPr>
                  <a:t>y</a:t>
                </a:r>
                <a:r>
                  <a:rPr lang="en-US" i="1" baseline="-25000" dirty="0" smtClean="0">
                    <a:solidFill>
                      <a:srgbClr val="0033CC"/>
                    </a:solidFill>
                  </a:rPr>
                  <a:t>0</a:t>
                </a:r>
                <a:endParaRPr lang="en-US" i="1" baseline="-25000" dirty="0">
                  <a:solidFill>
                    <a:srgbClr val="0033CC"/>
                  </a:solidFill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038600" y="236220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>
                    <a:solidFill>
                      <a:srgbClr val="0033CC"/>
                    </a:solidFill>
                  </a:rPr>
                  <a:t>C</a:t>
                </a:r>
                <a:endParaRPr lang="en-US" i="1" dirty="0">
                  <a:solidFill>
                    <a:srgbClr val="0033CC"/>
                  </a:solidFill>
                </a:endParaRPr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4191000" y="2330670"/>
                <a:ext cx="76200" cy="76200"/>
              </a:xfrm>
              <a:prstGeom prst="ellips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33CC"/>
                  </a:solidFill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7924800" y="220980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>
                    <a:solidFill>
                      <a:srgbClr val="0033CC"/>
                    </a:solidFill>
                  </a:rPr>
                  <a:t>G</a:t>
                </a:r>
                <a:endParaRPr lang="en-US" i="1" dirty="0">
                  <a:solidFill>
                    <a:srgbClr val="0033CC"/>
                  </a:solidFill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990600" y="220980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>
                    <a:solidFill>
                      <a:srgbClr val="0033CC"/>
                    </a:solidFill>
                  </a:rPr>
                  <a:t>G</a:t>
                </a:r>
                <a:endParaRPr lang="en-US" i="1" dirty="0">
                  <a:solidFill>
                    <a:srgbClr val="0033CC"/>
                  </a:solidFill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990600" y="342900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>
                    <a:solidFill>
                      <a:srgbClr val="0033CC"/>
                    </a:solidFill>
                  </a:rPr>
                  <a:t>A</a:t>
                </a:r>
                <a:endParaRPr lang="en-US" i="1" dirty="0">
                  <a:solidFill>
                    <a:srgbClr val="0033CC"/>
                  </a:solidFill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8001000" y="342900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>
                    <a:solidFill>
                      <a:srgbClr val="0033CC"/>
                    </a:solidFill>
                  </a:rPr>
                  <a:t>B</a:t>
                </a:r>
                <a:endParaRPr lang="en-US" i="1" dirty="0">
                  <a:solidFill>
                    <a:srgbClr val="0033CC"/>
                  </a:solidFill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3901960" y="1742090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err="1" smtClean="0">
                    <a:solidFill>
                      <a:srgbClr val="0033CC"/>
                    </a:solidFill>
                  </a:rPr>
                  <a:t>dA</a:t>
                </a:r>
                <a:endParaRPr lang="en-US" i="1" dirty="0">
                  <a:solidFill>
                    <a:srgbClr val="0033CC"/>
                  </a:solidFill>
                </a:endParaRPr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6568966" y="1933903"/>
                <a:ext cx="423547" cy="441435"/>
              </a:xfrm>
              <a:custGeom>
                <a:avLst/>
                <a:gdLst>
                  <a:gd name="connsiteX0" fmla="*/ 0 w 423547"/>
                  <a:gd name="connsiteY0" fmla="*/ 441435 h 441435"/>
                  <a:gd name="connsiteX1" fmla="*/ 42041 w 423547"/>
                  <a:gd name="connsiteY1" fmla="*/ 294290 h 441435"/>
                  <a:gd name="connsiteX2" fmla="*/ 73572 w 423547"/>
                  <a:gd name="connsiteY2" fmla="*/ 252249 h 441435"/>
                  <a:gd name="connsiteX3" fmla="*/ 157655 w 423547"/>
                  <a:gd name="connsiteY3" fmla="*/ 178676 h 441435"/>
                  <a:gd name="connsiteX4" fmla="*/ 283779 w 423547"/>
                  <a:gd name="connsiteY4" fmla="*/ 94594 h 441435"/>
                  <a:gd name="connsiteX5" fmla="*/ 346841 w 423547"/>
                  <a:gd name="connsiteY5" fmla="*/ 52552 h 441435"/>
                  <a:gd name="connsiteX6" fmla="*/ 378372 w 423547"/>
                  <a:gd name="connsiteY6" fmla="*/ 31531 h 441435"/>
                  <a:gd name="connsiteX7" fmla="*/ 420413 w 423547"/>
                  <a:gd name="connsiteY7" fmla="*/ 0 h 4414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23547" h="441435">
                    <a:moveTo>
                      <a:pt x="0" y="441435"/>
                    </a:moveTo>
                    <a:cubicBezTo>
                      <a:pt x="11151" y="385679"/>
                      <a:pt x="15795" y="351155"/>
                      <a:pt x="42041" y="294290"/>
                    </a:cubicBezTo>
                    <a:cubicBezTo>
                      <a:pt x="49382" y="278385"/>
                      <a:pt x="62172" y="265549"/>
                      <a:pt x="73572" y="252249"/>
                    </a:cubicBezTo>
                    <a:cubicBezTo>
                      <a:pt x="95140" y="227087"/>
                      <a:pt x="132474" y="196451"/>
                      <a:pt x="157655" y="178676"/>
                    </a:cubicBezTo>
                    <a:cubicBezTo>
                      <a:pt x="198934" y="149538"/>
                      <a:pt x="241738" y="122621"/>
                      <a:pt x="283779" y="94594"/>
                    </a:cubicBezTo>
                    <a:lnTo>
                      <a:pt x="346841" y="52552"/>
                    </a:lnTo>
                    <a:cubicBezTo>
                      <a:pt x="357351" y="45545"/>
                      <a:pt x="367074" y="37180"/>
                      <a:pt x="378372" y="31531"/>
                    </a:cubicBezTo>
                    <a:cubicBezTo>
                      <a:pt x="423547" y="8944"/>
                      <a:pt x="420413" y="26179"/>
                      <a:pt x="420413" y="0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33CC"/>
                  </a:solidFill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7086600" y="1676400"/>
                <a:ext cx="1752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>
                    <a:solidFill>
                      <a:srgbClr val="0033CC"/>
                    </a:solidFill>
                  </a:rPr>
                  <a:t>Centroidal Axis</a:t>
                </a:r>
                <a:endParaRPr lang="en-US" i="1" dirty="0">
                  <a:solidFill>
                    <a:srgbClr val="0033CC"/>
                  </a:solidFill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5867400" y="4114800"/>
                <a:ext cx="3276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>
                    <a:solidFill>
                      <a:srgbClr val="0033CC"/>
                    </a:solidFill>
                  </a:rPr>
                  <a:t>Non-Centroidal Axis</a:t>
                </a:r>
                <a:endParaRPr lang="en-US" i="1" dirty="0">
                  <a:solidFill>
                    <a:srgbClr val="0033CC"/>
                  </a:solidFill>
                </a:endParaRPr>
              </a:p>
            </p:txBody>
          </p:sp>
          <p:sp>
            <p:nvSpPr>
              <p:cNvPr id="47" name="Freeform 46"/>
              <p:cNvSpPr/>
              <p:nvPr/>
            </p:nvSpPr>
            <p:spPr>
              <a:xfrm>
                <a:off x="6768662" y="3668110"/>
                <a:ext cx="283779" cy="526626"/>
              </a:xfrm>
              <a:custGeom>
                <a:avLst/>
                <a:gdLst>
                  <a:gd name="connsiteX0" fmla="*/ 0 w 283779"/>
                  <a:gd name="connsiteY0" fmla="*/ 0 h 526626"/>
                  <a:gd name="connsiteX1" fmla="*/ 84083 w 283779"/>
                  <a:gd name="connsiteY1" fmla="*/ 210207 h 526626"/>
                  <a:gd name="connsiteX2" fmla="*/ 115614 w 283779"/>
                  <a:gd name="connsiteY2" fmla="*/ 315311 h 526626"/>
                  <a:gd name="connsiteX3" fmla="*/ 136635 w 283779"/>
                  <a:gd name="connsiteY3" fmla="*/ 399393 h 526626"/>
                  <a:gd name="connsiteX4" fmla="*/ 168166 w 283779"/>
                  <a:gd name="connsiteY4" fmla="*/ 430924 h 526626"/>
                  <a:gd name="connsiteX5" fmla="*/ 241738 w 283779"/>
                  <a:gd name="connsiteY5" fmla="*/ 515007 h 526626"/>
                  <a:gd name="connsiteX6" fmla="*/ 283779 w 283779"/>
                  <a:gd name="connsiteY6" fmla="*/ 525518 h 5266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83779" h="526626">
                    <a:moveTo>
                      <a:pt x="0" y="0"/>
                    </a:moveTo>
                    <a:cubicBezTo>
                      <a:pt x="55820" y="83728"/>
                      <a:pt x="17998" y="21390"/>
                      <a:pt x="84083" y="210207"/>
                    </a:cubicBezTo>
                    <a:cubicBezTo>
                      <a:pt x="95762" y="243575"/>
                      <a:pt x="107427" y="282562"/>
                      <a:pt x="115614" y="315311"/>
                    </a:cubicBezTo>
                    <a:cubicBezTo>
                      <a:pt x="117738" y="323806"/>
                      <a:pt x="127023" y="384975"/>
                      <a:pt x="136635" y="399393"/>
                    </a:cubicBezTo>
                    <a:cubicBezTo>
                      <a:pt x="144880" y="411760"/>
                      <a:pt x="159041" y="419191"/>
                      <a:pt x="168166" y="430924"/>
                    </a:cubicBezTo>
                    <a:cubicBezTo>
                      <a:pt x="208299" y="482525"/>
                      <a:pt x="193643" y="490960"/>
                      <a:pt x="241738" y="515007"/>
                    </a:cubicBezTo>
                    <a:cubicBezTo>
                      <a:pt x="264976" y="526626"/>
                      <a:pt x="265863" y="525518"/>
                      <a:pt x="283779" y="525518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33CC"/>
                  </a:solidFill>
                </a:endParaRPr>
              </a:p>
            </p:txBody>
          </p:sp>
        </p:grpSp>
        <p:sp>
          <p:nvSpPr>
            <p:cNvPr id="50" name="TextBox 49"/>
            <p:cNvSpPr txBox="1"/>
            <p:nvPr/>
          </p:nvSpPr>
          <p:spPr>
            <a:xfrm>
              <a:off x="4572000" y="2590800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solidFill>
                    <a:srgbClr val="0033CC"/>
                  </a:solidFill>
                </a:rPr>
                <a:t>Area=A</a:t>
              </a:r>
              <a:endParaRPr lang="en-US" i="1" dirty="0">
                <a:solidFill>
                  <a:srgbClr val="0033CC"/>
                </a:solidFill>
              </a:endParaRP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2743200" y="5715000"/>
            <a:ext cx="617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solidFill>
                  <a:schemeClr val="accent5"/>
                </a:solidFill>
              </a:rPr>
              <a:t>As total moment of the area about an axis is equal to the area (A) multiplied by distance between the centroid and the axis (say x bar); and here distance is measured from the centroid itself.</a:t>
            </a:r>
            <a:endParaRPr lang="en-US" sz="1200" i="1" dirty="0">
              <a:solidFill>
                <a:schemeClr val="accent5"/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 rot="10800000" flipV="1">
            <a:off x="6781800" y="5105400"/>
            <a:ext cx="11430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740980" y="5715000"/>
            <a:ext cx="1676400" cy="457200"/>
          </a:xfrm>
          <a:prstGeom prst="rect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539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1" grpId="0"/>
      <p:bldP spid="5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Parallel Axis Theorem (contd.)</a:t>
            </a:r>
            <a:endParaRPr lang="en-US" sz="28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887FE-22E8-425D-94A8-A56E57C4B389}" type="datetime1">
              <a:rPr lang="en-US" smtClean="0"/>
              <a:pPr/>
              <a:t>4/8/2016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964050B-6237-4A51-8D91-3999973097D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1000" y="36576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0033CC"/>
                </a:solidFill>
              </a:rPr>
              <a:t>C</a:t>
            </a:r>
            <a:r>
              <a:rPr lang="en-US" dirty="0" smtClean="0">
                <a:solidFill>
                  <a:srgbClr val="0033CC"/>
                </a:solidFill>
              </a:rPr>
              <a:t> represents the centroid of the area </a:t>
            </a:r>
            <a:r>
              <a:rPr lang="en-US" i="1" dirty="0" smtClean="0">
                <a:solidFill>
                  <a:srgbClr val="0033CC"/>
                </a:solidFill>
              </a:rPr>
              <a:t>A.</a:t>
            </a:r>
            <a:endParaRPr lang="en-US" i="1" dirty="0">
              <a:solidFill>
                <a:srgbClr val="0033CC"/>
              </a:solidFill>
            </a:endParaRPr>
          </a:p>
        </p:txBody>
      </p:sp>
      <p:grpSp>
        <p:nvGrpSpPr>
          <p:cNvPr id="6" name="Group 56"/>
          <p:cNvGrpSpPr/>
          <p:nvPr/>
        </p:nvGrpSpPr>
        <p:grpSpPr>
          <a:xfrm>
            <a:off x="762000" y="1447800"/>
            <a:ext cx="8153400" cy="2883932"/>
            <a:chOff x="762000" y="1447800"/>
            <a:chExt cx="8153400" cy="2883932"/>
          </a:xfrm>
        </p:grpSpPr>
        <p:grpSp>
          <p:nvGrpSpPr>
            <p:cNvPr id="7" name="Group 47"/>
            <p:cNvGrpSpPr/>
            <p:nvPr/>
          </p:nvGrpSpPr>
          <p:grpSpPr>
            <a:xfrm>
              <a:off x="762000" y="1447800"/>
              <a:ext cx="8153400" cy="2883932"/>
              <a:chOff x="990600" y="1600200"/>
              <a:chExt cx="8153400" cy="2883932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>
                <a:off x="3429000" y="1600200"/>
                <a:ext cx="1219200" cy="158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1981200" y="1752600"/>
                <a:ext cx="1600200" cy="129540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4648200" y="1600200"/>
                <a:ext cx="2057400" cy="1600200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5400000" flipH="1" flipV="1">
                <a:off x="2209800" y="3200400"/>
                <a:ext cx="1588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2133600" y="3200400"/>
                <a:ext cx="4572000" cy="1588"/>
              </a:xfrm>
              <a:prstGeom prst="line">
                <a:avLst/>
              </a:prstGeom>
              <a:ln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>
                <a:off x="1295400" y="2362200"/>
                <a:ext cx="6629400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>
                <a:off x="1363720" y="3657600"/>
                <a:ext cx="6629400" cy="158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 rot="5400000">
                <a:off x="6743700" y="3009900"/>
                <a:ext cx="12954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TextBox 29"/>
              <p:cNvSpPr txBox="1"/>
              <p:nvPr/>
            </p:nvSpPr>
            <p:spPr>
              <a:xfrm>
                <a:off x="7391400" y="289560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>
                    <a:solidFill>
                      <a:srgbClr val="0033CC"/>
                    </a:solidFill>
                  </a:rPr>
                  <a:t>h</a:t>
                </a:r>
                <a:endParaRPr lang="en-US" i="1" dirty="0">
                  <a:solidFill>
                    <a:srgbClr val="0033CC"/>
                  </a:solidFill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4309240" y="1849820"/>
                <a:ext cx="228600" cy="1524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33CC"/>
                  </a:solidFill>
                </a:endParaRPr>
              </a:p>
            </p:txBody>
          </p:sp>
          <p:cxnSp>
            <p:nvCxnSpPr>
              <p:cNvPr id="35" name="Straight Arrow Connector 34"/>
              <p:cNvCxnSpPr/>
              <p:nvPr/>
            </p:nvCxnSpPr>
            <p:spPr>
              <a:xfrm rot="5400000">
                <a:off x="4229894" y="2170906"/>
                <a:ext cx="3810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TextBox 35"/>
              <p:cNvSpPr txBox="1"/>
              <p:nvPr/>
            </p:nvSpPr>
            <p:spPr>
              <a:xfrm>
                <a:off x="4401210" y="1949670"/>
                <a:ext cx="6279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>
                    <a:solidFill>
                      <a:srgbClr val="0033CC"/>
                    </a:solidFill>
                  </a:rPr>
                  <a:t>y</a:t>
                </a:r>
                <a:r>
                  <a:rPr lang="en-US" i="1" baseline="-25000" dirty="0" smtClean="0">
                    <a:solidFill>
                      <a:srgbClr val="0033CC"/>
                    </a:solidFill>
                  </a:rPr>
                  <a:t>0</a:t>
                </a:r>
                <a:endParaRPr lang="en-US" i="1" baseline="-25000" dirty="0">
                  <a:solidFill>
                    <a:srgbClr val="0033CC"/>
                  </a:solidFill>
                </a:endParaRPr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038600" y="236220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>
                    <a:solidFill>
                      <a:srgbClr val="0033CC"/>
                    </a:solidFill>
                  </a:rPr>
                  <a:t>C</a:t>
                </a:r>
                <a:endParaRPr lang="en-US" i="1" dirty="0">
                  <a:solidFill>
                    <a:srgbClr val="0033CC"/>
                  </a:solidFill>
                </a:endParaRPr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4191000" y="2330670"/>
                <a:ext cx="76200" cy="76200"/>
              </a:xfrm>
              <a:prstGeom prst="ellipse">
                <a:avLst/>
              </a:prstGeom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33CC"/>
                  </a:solidFill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7924800" y="220980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>
                    <a:solidFill>
                      <a:srgbClr val="0033CC"/>
                    </a:solidFill>
                  </a:rPr>
                  <a:t>G</a:t>
                </a:r>
                <a:endParaRPr lang="en-US" i="1" dirty="0">
                  <a:solidFill>
                    <a:srgbClr val="0033CC"/>
                  </a:solidFill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990600" y="220980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>
                    <a:solidFill>
                      <a:srgbClr val="0033CC"/>
                    </a:solidFill>
                  </a:rPr>
                  <a:t>G</a:t>
                </a:r>
                <a:endParaRPr lang="en-US" i="1" dirty="0">
                  <a:solidFill>
                    <a:srgbClr val="0033CC"/>
                  </a:solidFill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990600" y="342900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>
                    <a:solidFill>
                      <a:srgbClr val="0033CC"/>
                    </a:solidFill>
                  </a:rPr>
                  <a:t>A</a:t>
                </a:r>
                <a:endParaRPr lang="en-US" i="1" dirty="0">
                  <a:solidFill>
                    <a:srgbClr val="0033CC"/>
                  </a:solidFill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8001000" y="3429000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>
                    <a:solidFill>
                      <a:srgbClr val="0033CC"/>
                    </a:solidFill>
                  </a:rPr>
                  <a:t>B</a:t>
                </a:r>
                <a:endParaRPr lang="en-US" i="1" dirty="0">
                  <a:solidFill>
                    <a:srgbClr val="0033CC"/>
                  </a:solidFill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3901960" y="1742090"/>
                <a:ext cx="53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err="1" smtClean="0">
                    <a:solidFill>
                      <a:srgbClr val="0033CC"/>
                    </a:solidFill>
                  </a:rPr>
                  <a:t>dA</a:t>
                </a:r>
                <a:endParaRPr lang="en-US" i="1" dirty="0">
                  <a:solidFill>
                    <a:srgbClr val="0033CC"/>
                  </a:solidFill>
                </a:endParaRPr>
              </a:p>
            </p:txBody>
          </p:sp>
          <p:sp>
            <p:nvSpPr>
              <p:cNvPr id="44" name="Freeform 43"/>
              <p:cNvSpPr/>
              <p:nvPr/>
            </p:nvSpPr>
            <p:spPr>
              <a:xfrm>
                <a:off x="6568966" y="1933903"/>
                <a:ext cx="423547" cy="441435"/>
              </a:xfrm>
              <a:custGeom>
                <a:avLst/>
                <a:gdLst>
                  <a:gd name="connsiteX0" fmla="*/ 0 w 423547"/>
                  <a:gd name="connsiteY0" fmla="*/ 441435 h 441435"/>
                  <a:gd name="connsiteX1" fmla="*/ 42041 w 423547"/>
                  <a:gd name="connsiteY1" fmla="*/ 294290 h 441435"/>
                  <a:gd name="connsiteX2" fmla="*/ 73572 w 423547"/>
                  <a:gd name="connsiteY2" fmla="*/ 252249 h 441435"/>
                  <a:gd name="connsiteX3" fmla="*/ 157655 w 423547"/>
                  <a:gd name="connsiteY3" fmla="*/ 178676 h 441435"/>
                  <a:gd name="connsiteX4" fmla="*/ 283779 w 423547"/>
                  <a:gd name="connsiteY4" fmla="*/ 94594 h 441435"/>
                  <a:gd name="connsiteX5" fmla="*/ 346841 w 423547"/>
                  <a:gd name="connsiteY5" fmla="*/ 52552 h 441435"/>
                  <a:gd name="connsiteX6" fmla="*/ 378372 w 423547"/>
                  <a:gd name="connsiteY6" fmla="*/ 31531 h 441435"/>
                  <a:gd name="connsiteX7" fmla="*/ 420413 w 423547"/>
                  <a:gd name="connsiteY7" fmla="*/ 0 h 4414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23547" h="441435">
                    <a:moveTo>
                      <a:pt x="0" y="441435"/>
                    </a:moveTo>
                    <a:cubicBezTo>
                      <a:pt x="11151" y="385679"/>
                      <a:pt x="15795" y="351155"/>
                      <a:pt x="42041" y="294290"/>
                    </a:cubicBezTo>
                    <a:cubicBezTo>
                      <a:pt x="49382" y="278385"/>
                      <a:pt x="62172" y="265549"/>
                      <a:pt x="73572" y="252249"/>
                    </a:cubicBezTo>
                    <a:cubicBezTo>
                      <a:pt x="95140" y="227087"/>
                      <a:pt x="132474" y="196451"/>
                      <a:pt x="157655" y="178676"/>
                    </a:cubicBezTo>
                    <a:cubicBezTo>
                      <a:pt x="198934" y="149538"/>
                      <a:pt x="241738" y="122621"/>
                      <a:pt x="283779" y="94594"/>
                    </a:cubicBezTo>
                    <a:lnTo>
                      <a:pt x="346841" y="52552"/>
                    </a:lnTo>
                    <a:cubicBezTo>
                      <a:pt x="357351" y="45545"/>
                      <a:pt x="367074" y="37180"/>
                      <a:pt x="378372" y="31531"/>
                    </a:cubicBezTo>
                    <a:cubicBezTo>
                      <a:pt x="423547" y="8944"/>
                      <a:pt x="420413" y="26179"/>
                      <a:pt x="420413" y="0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33CC"/>
                  </a:solidFill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7086600" y="1676400"/>
                <a:ext cx="17526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>
                    <a:solidFill>
                      <a:srgbClr val="0033CC"/>
                    </a:solidFill>
                  </a:rPr>
                  <a:t>Centroidal Axis</a:t>
                </a:r>
                <a:endParaRPr lang="en-US" i="1" dirty="0">
                  <a:solidFill>
                    <a:srgbClr val="0033CC"/>
                  </a:solidFill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5867400" y="4114800"/>
                <a:ext cx="3276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 dirty="0" smtClean="0">
                    <a:solidFill>
                      <a:srgbClr val="0033CC"/>
                    </a:solidFill>
                  </a:rPr>
                  <a:t>Non-Centroidal Axis</a:t>
                </a:r>
                <a:endParaRPr lang="en-US" i="1" dirty="0">
                  <a:solidFill>
                    <a:srgbClr val="0033CC"/>
                  </a:solidFill>
                </a:endParaRPr>
              </a:p>
            </p:txBody>
          </p:sp>
          <p:sp>
            <p:nvSpPr>
              <p:cNvPr id="47" name="Freeform 46"/>
              <p:cNvSpPr/>
              <p:nvPr/>
            </p:nvSpPr>
            <p:spPr>
              <a:xfrm>
                <a:off x="6768662" y="3668110"/>
                <a:ext cx="283779" cy="526626"/>
              </a:xfrm>
              <a:custGeom>
                <a:avLst/>
                <a:gdLst>
                  <a:gd name="connsiteX0" fmla="*/ 0 w 283779"/>
                  <a:gd name="connsiteY0" fmla="*/ 0 h 526626"/>
                  <a:gd name="connsiteX1" fmla="*/ 84083 w 283779"/>
                  <a:gd name="connsiteY1" fmla="*/ 210207 h 526626"/>
                  <a:gd name="connsiteX2" fmla="*/ 115614 w 283779"/>
                  <a:gd name="connsiteY2" fmla="*/ 315311 h 526626"/>
                  <a:gd name="connsiteX3" fmla="*/ 136635 w 283779"/>
                  <a:gd name="connsiteY3" fmla="*/ 399393 h 526626"/>
                  <a:gd name="connsiteX4" fmla="*/ 168166 w 283779"/>
                  <a:gd name="connsiteY4" fmla="*/ 430924 h 526626"/>
                  <a:gd name="connsiteX5" fmla="*/ 241738 w 283779"/>
                  <a:gd name="connsiteY5" fmla="*/ 515007 h 526626"/>
                  <a:gd name="connsiteX6" fmla="*/ 283779 w 283779"/>
                  <a:gd name="connsiteY6" fmla="*/ 525518 h 5266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83779" h="526626">
                    <a:moveTo>
                      <a:pt x="0" y="0"/>
                    </a:moveTo>
                    <a:cubicBezTo>
                      <a:pt x="55820" y="83728"/>
                      <a:pt x="17998" y="21390"/>
                      <a:pt x="84083" y="210207"/>
                    </a:cubicBezTo>
                    <a:cubicBezTo>
                      <a:pt x="95762" y="243575"/>
                      <a:pt x="107427" y="282562"/>
                      <a:pt x="115614" y="315311"/>
                    </a:cubicBezTo>
                    <a:cubicBezTo>
                      <a:pt x="117738" y="323806"/>
                      <a:pt x="127023" y="384975"/>
                      <a:pt x="136635" y="399393"/>
                    </a:cubicBezTo>
                    <a:cubicBezTo>
                      <a:pt x="144880" y="411760"/>
                      <a:pt x="159041" y="419191"/>
                      <a:pt x="168166" y="430924"/>
                    </a:cubicBezTo>
                    <a:cubicBezTo>
                      <a:pt x="208299" y="482525"/>
                      <a:pt x="193643" y="490960"/>
                      <a:pt x="241738" y="515007"/>
                    </a:cubicBezTo>
                    <a:cubicBezTo>
                      <a:pt x="264976" y="526626"/>
                      <a:pt x="265863" y="525518"/>
                      <a:pt x="283779" y="525518"/>
                    </a:cubicBezTo>
                  </a:path>
                </a:pathLst>
              </a:cu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rgbClr val="0033CC"/>
                  </a:solidFill>
                </a:endParaRPr>
              </a:p>
            </p:txBody>
          </p:sp>
        </p:grpSp>
        <p:sp>
          <p:nvSpPr>
            <p:cNvPr id="50" name="TextBox 49"/>
            <p:cNvSpPr txBox="1"/>
            <p:nvPr/>
          </p:nvSpPr>
          <p:spPr>
            <a:xfrm>
              <a:off x="4572000" y="2590800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solidFill>
                    <a:srgbClr val="0033CC"/>
                  </a:solidFill>
                </a:rPr>
                <a:t>Area=A</a:t>
              </a:r>
              <a:endParaRPr lang="en-US" i="1" dirty="0">
                <a:solidFill>
                  <a:srgbClr val="0033CC"/>
                </a:solidFill>
              </a:endParaRPr>
            </a:p>
          </p:txBody>
        </p:sp>
      </p:grpSp>
      <p:sp>
        <p:nvSpPr>
          <p:cNvPr id="56" name="Rectangle 55"/>
          <p:cNvSpPr/>
          <p:nvPr/>
        </p:nvSpPr>
        <p:spPr>
          <a:xfrm>
            <a:off x="2819400" y="4267200"/>
            <a:ext cx="1676400" cy="457200"/>
          </a:xfrm>
          <a:prstGeom prst="rect">
            <a:avLst/>
          </a:prstGeom>
          <a:noFill/>
          <a:ln>
            <a:solidFill>
              <a:srgbClr val="FF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11331" name="Object 3"/>
          <p:cNvGraphicFramePr>
            <a:graphicFrameLocks noChangeAspect="1"/>
          </p:cNvGraphicFramePr>
          <p:nvPr/>
        </p:nvGraphicFramePr>
        <p:xfrm>
          <a:off x="2819400" y="4267200"/>
          <a:ext cx="1649413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3" imgW="990360" imgH="241200" progId="Equation.3">
                  <p:embed/>
                </p:oleObj>
              </mc:Choice>
              <mc:Fallback>
                <p:oleObj name="Equation" r:id="rId3" imgW="9903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267200"/>
                        <a:ext cx="1649413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1332" name="Object 4" descr="Canvas"/>
          <p:cNvGraphicFramePr>
            <a:graphicFrameLocks noChangeAspect="1"/>
          </p:cNvGraphicFramePr>
          <p:nvPr/>
        </p:nvGraphicFramePr>
        <p:xfrm>
          <a:off x="685800" y="5029200"/>
          <a:ext cx="77676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Equation" r:id="rId5" imgW="4889160" imgH="431640" progId="Equation.3">
                  <p:embed/>
                </p:oleObj>
              </mc:Choice>
              <mc:Fallback>
                <p:oleObj name="Equation" r:id="rId5" imgW="48891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029200"/>
                        <a:ext cx="7767638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8273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1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1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1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1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3" y="695325"/>
            <a:ext cx="8982075" cy="546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7013" y="5656263"/>
            <a:ext cx="20510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Dikdörtgen"/>
          <p:cNvSpPr/>
          <p:nvPr/>
        </p:nvSpPr>
        <p:spPr>
          <a:xfrm>
            <a:off x="2143125" y="5143500"/>
            <a:ext cx="2214563" cy="1000125"/>
          </a:xfrm>
          <a:prstGeom prst="rect">
            <a:avLst/>
          </a:prstGeom>
          <a:solidFill>
            <a:srgbClr val="FFFF00">
              <a:alpha val="2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315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8" y="814388"/>
            <a:ext cx="8848725" cy="522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3" y="5715000"/>
            <a:ext cx="244157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568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Moments of Inertia of the Rectangular Area</a:t>
            </a:r>
            <a:endParaRPr lang="en-US" sz="28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DDE2A-BFC8-4463-AB1C-2ACC6C07CF63}" type="datetime1">
              <a:rPr lang="en-US" smtClean="0"/>
              <a:pPr/>
              <a:t>4/8/2016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205826" name="Picture 2"/>
          <p:cNvPicPr>
            <a:picLocks noChangeAspect="1" noChangeArrowheads="1"/>
          </p:cNvPicPr>
          <p:nvPr/>
        </p:nvPicPr>
        <p:blipFill>
          <a:blip r:embed="rId2" cstate="print"/>
          <a:srcRect l="11944" t="3990" r="11241" b="4239"/>
          <a:stretch>
            <a:fillRect/>
          </a:stretch>
        </p:blipFill>
        <p:spPr bwMode="auto">
          <a:xfrm>
            <a:off x="3276600" y="3276600"/>
            <a:ext cx="2648778" cy="2971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457200" y="1371600"/>
            <a:ext cx="792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4338D4"/>
                </a:solidFill>
              </a:rPr>
              <a:t>Determine the moments of inertia of the rectangular area about:</a:t>
            </a:r>
          </a:p>
          <a:p>
            <a:pPr marL="400050" indent="-400050">
              <a:buAutoNum type="romanLcParenBoth"/>
            </a:pPr>
            <a:r>
              <a:rPr lang="en-US" dirty="0" smtClean="0">
                <a:solidFill>
                  <a:srgbClr val="4338D4"/>
                </a:solidFill>
              </a:rPr>
              <a:t>The </a:t>
            </a:r>
            <a:r>
              <a:rPr lang="en-US" dirty="0" err="1" smtClean="0">
                <a:solidFill>
                  <a:srgbClr val="4338D4"/>
                </a:solidFill>
              </a:rPr>
              <a:t>centroidal</a:t>
            </a:r>
            <a:r>
              <a:rPr lang="en-US" dirty="0" smtClean="0">
                <a:solidFill>
                  <a:srgbClr val="4338D4"/>
                </a:solidFill>
              </a:rPr>
              <a:t> axis </a:t>
            </a:r>
            <a:r>
              <a:rPr lang="en-US" i="1" dirty="0" smtClean="0">
                <a:solidFill>
                  <a:srgbClr val="4338D4"/>
                </a:solidFill>
              </a:rPr>
              <a:t>x</a:t>
            </a:r>
            <a:r>
              <a:rPr lang="en-US" i="1" baseline="-25000" dirty="0" smtClean="0">
                <a:solidFill>
                  <a:srgbClr val="4338D4"/>
                </a:solidFill>
              </a:rPr>
              <a:t>0</a:t>
            </a:r>
            <a:r>
              <a:rPr lang="en-US" dirty="0" smtClean="0">
                <a:solidFill>
                  <a:srgbClr val="4338D4"/>
                </a:solidFill>
              </a:rPr>
              <a:t>- and </a:t>
            </a:r>
            <a:r>
              <a:rPr lang="en-US" i="1" dirty="0" smtClean="0">
                <a:solidFill>
                  <a:srgbClr val="4338D4"/>
                </a:solidFill>
              </a:rPr>
              <a:t>y</a:t>
            </a:r>
            <a:r>
              <a:rPr lang="en-US" i="1" baseline="-25000" dirty="0" smtClean="0">
                <a:solidFill>
                  <a:srgbClr val="4338D4"/>
                </a:solidFill>
              </a:rPr>
              <a:t>0</a:t>
            </a:r>
            <a:r>
              <a:rPr lang="en-US" dirty="0" smtClean="0">
                <a:solidFill>
                  <a:srgbClr val="4338D4"/>
                </a:solidFill>
              </a:rPr>
              <a:t>- axes, </a:t>
            </a:r>
          </a:p>
          <a:p>
            <a:pPr marL="400050" indent="-400050">
              <a:buAutoNum type="romanLcParenBoth"/>
            </a:pPr>
            <a:r>
              <a:rPr lang="en-US" dirty="0" smtClean="0">
                <a:solidFill>
                  <a:srgbClr val="4338D4"/>
                </a:solidFill>
              </a:rPr>
              <a:t>The </a:t>
            </a:r>
            <a:r>
              <a:rPr lang="en-US" dirty="0" err="1" smtClean="0">
                <a:solidFill>
                  <a:srgbClr val="4338D4"/>
                </a:solidFill>
              </a:rPr>
              <a:t>centroidal</a:t>
            </a:r>
            <a:r>
              <a:rPr lang="en-US" dirty="0" smtClean="0">
                <a:solidFill>
                  <a:srgbClr val="4338D4"/>
                </a:solidFill>
              </a:rPr>
              <a:t> polar axis </a:t>
            </a:r>
            <a:r>
              <a:rPr lang="en-US" i="1" dirty="0" smtClean="0">
                <a:solidFill>
                  <a:srgbClr val="4338D4"/>
                </a:solidFill>
              </a:rPr>
              <a:t>z</a:t>
            </a:r>
            <a:r>
              <a:rPr lang="en-US" i="1" baseline="-25000" dirty="0" smtClean="0">
                <a:solidFill>
                  <a:srgbClr val="4338D4"/>
                </a:solidFill>
              </a:rPr>
              <a:t>0</a:t>
            </a:r>
            <a:r>
              <a:rPr lang="en-US" dirty="0" smtClean="0">
                <a:solidFill>
                  <a:srgbClr val="4338D4"/>
                </a:solidFill>
              </a:rPr>
              <a:t> through </a:t>
            </a:r>
            <a:r>
              <a:rPr lang="en-US" i="1" dirty="0" smtClean="0">
                <a:solidFill>
                  <a:srgbClr val="4338D4"/>
                </a:solidFill>
              </a:rPr>
              <a:t>C</a:t>
            </a:r>
            <a:r>
              <a:rPr lang="en-US" dirty="0" smtClean="0">
                <a:solidFill>
                  <a:srgbClr val="4338D4"/>
                </a:solidFill>
              </a:rPr>
              <a:t>,</a:t>
            </a:r>
          </a:p>
          <a:p>
            <a:pPr marL="400050" indent="-400050">
              <a:buAutoNum type="romanLcParenBoth"/>
            </a:pPr>
            <a:r>
              <a:rPr lang="en-US" dirty="0" smtClean="0">
                <a:solidFill>
                  <a:srgbClr val="4338D4"/>
                </a:solidFill>
              </a:rPr>
              <a:t>The </a:t>
            </a:r>
            <a:r>
              <a:rPr lang="en-US" i="1" dirty="0" smtClean="0">
                <a:solidFill>
                  <a:srgbClr val="4338D4"/>
                </a:solidFill>
              </a:rPr>
              <a:t>x</a:t>
            </a:r>
            <a:r>
              <a:rPr lang="en-US" dirty="0" smtClean="0">
                <a:solidFill>
                  <a:srgbClr val="4338D4"/>
                </a:solidFill>
              </a:rPr>
              <a:t>-axis and y-axis, and </a:t>
            </a:r>
          </a:p>
          <a:p>
            <a:pPr marL="400050" indent="-400050">
              <a:buAutoNum type="romanLcParenBoth"/>
            </a:pPr>
            <a:r>
              <a:rPr lang="en-US" dirty="0" smtClean="0">
                <a:solidFill>
                  <a:srgbClr val="4338D4"/>
                </a:solidFill>
              </a:rPr>
              <a:t>The polar axis </a:t>
            </a:r>
            <a:r>
              <a:rPr lang="en-US" i="1" dirty="0" smtClean="0">
                <a:solidFill>
                  <a:srgbClr val="4338D4"/>
                </a:solidFill>
              </a:rPr>
              <a:t>z</a:t>
            </a:r>
            <a:r>
              <a:rPr lang="en-US" dirty="0" smtClean="0">
                <a:solidFill>
                  <a:srgbClr val="4338D4"/>
                </a:solidFill>
              </a:rPr>
              <a:t> through O.</a:t>
            </a:r>
            <a:endParaRPr lang="en-US" dirty="0">
              <a:solidFill>
                <a:srgbClr val="4338D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504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Contd.</a:t>
            </a:r>
            <a:endParaRPr lang="en-US" sz="28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DDE2A-BFC8-4463-AB1C-2ACC6C07CF63}" type="datetime1">
              <a:rPr lang="en-US" smtClean="0"/>
              <a:pPr/>
              <a:t>4/8/2016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205826" name="Picture 2"/>
          <p:cNvPicPr>
            <a:picLocks noChangeAspect="1" noChangeArrowheads="1"/>
          </p:cNvPicPr>
          <p:nvPr/>
        </p:nvPicPr>
        <p:blipFill>
          <a:blip r:embed="rId3" cstate="print"/>
          <a:srcRect l="11944" t="3990" r="11241" b="4239"/>
          <a:stretch>
            <a:fillRect/>
          </a:stretch>
        </p:blipFill>
        <p:spPr bwMode="auto">
          <a:xfrm>
            <a:off x="6248400" y="3200400"/>
            <a:ext cx="2648778" cy="2971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graphicFrame>
        <p:nvGraphicFramePr>
          <p:cNvPr id="205827" name="Object 3"/>
          <p:cNvGraphicFramePr>
            <a:graphicFrameLocks noChangeAspect="1"/>
          </p:cNvGraphicFramePr>
          <p:nvPr/>
        </p:nvGraphicFramePr>
        <p:xfrm>
          <a:off x="381000" y="1371600"/>
          <a:ext cx="5657850" cy="1189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Equation" r:id="rId4" imgW="3403440" imgH="711000" progId="Equation.3">
                  <p:embed/>
                </p:oleObj>
              </mc:Choice>
              <mc:Fallback>
                <p:oleObj name="Equation" r:id="rId4" imgW="340344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371600"/>
                        <a:ext cx="5657850" cy="1189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28" name="Object 4"/>
          <p:cNvGraphicFramePr>
            <a:graphicFrameLocks noChangeAspect="1"/>
          </p:cNvGraphicFramePr>
          <p:nvPr/>
        </p:nvGraphicFramePr>
        <p:xfrm>
          <a:off x="304800" y="2667000"/>
          <a:ext cx="6629400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Equation" r:id="rId6" imgW="3987720" imgH="736560" progId="Equation.3">
                  <p:embed/>
                </p:oleObj>
              </mc:Choice>
              <mc:Fallback>
                <p:oleObj name="Equation" r:id="rId6" imgW="3987720" imgH="736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667000"/>
                        <a:ext cx="6629400" cy="1231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29" name="Object 5"/>
          <p:cNvGraphicFramePr>
            <a:graphicFrameLocks noChangeAspect="1"/>
          </p:cNvGraphicFramePr>
          <p:nvPr/>
        </p:nvGraphicFramePr>
        <p:xfrm>
          <a:off x="381000" y="4648200"/>
          <a:ext cx="5513388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3" name="Equation" r:id="rId8" imgW="3314520" imgH="609480" progId="Equation.3">
                  <p:embed/>
                </p:oleObj>
              </mc:Choice>
              <mc:Fallback>
                <p:oleObj name="Equation" r:id="rId8" imgW="331452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648200"/>
                        <a:ext cx="5513388" cy="1019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5977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Contd.</a:t>
            </a:r>
            <a:endParaRPr lang="en-US" sz="28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BBCB9-4B71-427D-80E8-60E50971700F}" type="datetime1">
              <a:rPr lang="en-US" smtClean="0"/>
              <a:pPr/>
              <a:t>4/8/2016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206850" name="Object 2"/>
          <p:cNvGraphicFramePr>
            <a:graphicFrameLocks noChangeAspect="1"/>
          </p:cNvGraphicFramePr>
          <p:nvPr/>
        </p:nvGraphicFramePr>
        <p:xfrm>
          <a:off x="568325" y="1524000"/>
          <a:ext cx="5027613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name="Equation" r:id="rId3" imgW="3022560" imgH="685800" progId="Equation.3">
                  <p:embed/>
                </p:oleObj>
              </mc:Choice>
              <mc:Fallback>
                <p:oleObj name="Equation" r:id="rId3" imgW="302256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325" y="1524000"/>
                        <a:ext cx="5027613" cy="1146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851" name="Object 3"/>
          <p:cNvGraphicFramePr>
            <a:graphicFrameLocks noChangeAspect="1"/>
          </p:cNvGraphicFramePr>
          <p:nvPr/>
        </p:nvGraphicFramePr>
        <p:xfrm>
          <a:off x="731838" y="4778375"/>
          <a:ext cx="6042025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name="Equation" r:id="rId5" imgW="3632040" imgH="634680" progId="Equation.3">
                  <p:embed/>
                </p:oleObj>
              </mc:Choice>
              <mc:Fallback>
                <p:oleObj name="Equation" r:id="rId5" imgW="363204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838" y="4778375"/>
                        <a:ext cx="6042025" cy="1060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852" name="Object 4"/>
          <p:cNvGraphicFramePr>
            <a:graphicFrameLocks noChangeAspect="1"/>
          </p:cNvGraphicFramePr>
          <p:nvPr/>
        </p:nvGraphicFramePr>
        <p:xfrm>
          <a:off x="609600" y="2971800"/>
          <a:ext cx="5048250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Equation" r:id="rId7" imgW="3035160" imgH="685800" progId="Equation.3">
                  <p:embed/>
                </p:oleObj>
              </mc:Choice>
              <mc:Fallback>
                <p:oleObj name="Equation" r:id="rId7" imgW="303516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971800"/>
                        <a:ext cx="5048250" cy="1146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9" cstate="print"/>
          <a:srcRect l="11944" t="3990" r="11241" b="4239"/>
          <a:stretch>
            <a:fillRect/>
          </a:stretch>
        </p:blipFill>
        <p:spPr bwMode="auto">
          <a:xfrm>
            <a:off x="6553200" y="1600200"/>
            <a:ext cx="2173356" cy="2438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4058901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6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6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771525"/>
            <a:ext cx="8305800" cy="531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Dikdörtgen"/>
          <p:cNvSpPr/>
          <p:nvPr/>
        </p:nvSpPr>
        <p:spPr>
          <a:xfrm>
            <a:off x="1643063" y="869950"/>
            <a:ext cx="428625" cy="500063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pic>
        <p:nvPicPr>
          <p:cNvPr id="3076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1357313"/>
            <a:ext cx="4857750" cy="327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6038" y="4568825"/>
            <a:ext cx="4859337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309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1071563"/>
            <a:ext cx="8924925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788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8" y="1462088"/>
            <a:ext cx="8848725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155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Rectangular and Polar moments of inertia</a:t>
            </a:r>
            <a:endParaRPr lang="en-US" sz="28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0403-9E2F-454E-9B1F-588F62CBD727}" type="datetime1">
              <a:rPr lang="en-US" smtClean="0"/>
              <a:pPr/>
              <a:t>4/8/2016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964050B-6237-4A51-8D91-3999973097DF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80227" name="Picture 3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743200" y="3810000"/>
            <a:ext cx="3520440" cy="2438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graphicFrame>
        <p:nvGraphicFramePr>
          <p:cNvPr id="187397" name="Object 5"/>
          <p:cNvGraphicFramePr>
            <a:graphicFrameLocks noChangeAspect="1"/>
          </p:cNvGraphicFramePr>
          <p:nvPr/>
        </p:nvGraphicFramePr>
        <p:xfrm>
          <a:off x="457200" y="1600200"/>
          <a:ext cx="703262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4" imgW="4228920" imgH="279360" progId="Equation.3">
                  <p:embed/>
                </p:oleObj>
              </mc:Choice>
              <mc:Fallback>
                <p:oleObj name="Equation" r:id="rId4" imgW="422892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00200"/>
                        <a:ext cx="7032625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2116" name="Object 4"/>
          <p:cNvGraphicFramePr>
            <a:graphicFrameLocks noChangeAspect="1"/>
          </p:cNvGraphicFramePr>
          <p:nvPr/>
        </p:nvGraphicFramePr>
        <p:xfrm>
          <a:off x="533400" y="3048000"/>
          <a:ext cx="629285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6" imgW="3784320" imgH="279360" progId="Equation.3">
                  <p:embed/>
                </p:oleObj>
              </mc:Choice>
              <mc:Fallback>
                <p:oleObj name="Equation" r:id="rId6" imgW="378432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048000"/>
                        <a:ext cx="6292850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2117" name="Object 5"/>
          <p:cNvGraphicFramePr>
            <a:graphicFrameLocks noChangeAspect="1"/>
          </p:cNvGraphicFramePr>
          <p:nvPr/>
        </p:nvGraphicFramePr>
        <p:xfrm>
          <a:off x="533400" y="2286000"/>
          <a:ext cx="703262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8" imgW="4228920" imgH="279360" progId="Equation.3">
                  <p:embed/>
                </p:oleObj>
              </mc:Choice>
              <mc:Fallback>
                <p:oleObj name="Equation" r:id="rId8" imgW="422892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86000"/>
                        <a:ext cx="7032625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3786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0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0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7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7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2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2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2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2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534400" cy="75895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Relation between Rectangular and Polar Moments of Inertia</a:t>
            </a:r>
            <a:endParaRPr lang="en-US" sz="28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00CA5-2EA1-4747-BFD9-F2D621779FB7}" type="datetime1">
              <a:rPr lang="en-US" smtClean="0"/>
              <a:pPr/>
              <a:t>4/8/2016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914400" y="1676400"/>
          <a:ext cx="4478337" cy="131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3" imgW="2692080" imgH="787320" progId="Equation.3">
                  <p:embed/>
                </p:oleObj>
              </mc:Choice>
              <mc:Fallback>
                <p:oleObj name="Equation" r:id="rId3" imgW="2692080" imgH="787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676400"/>
                        <a:ext cx="4478337" cy="1314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1219200" y="2590800"/>
            <a:ext cx="1219200" cy="381000"/>
          </a:xfrm>
          <a:prstGeom prst="roundRect">
            <a:avLst/>
          </a:prstGeom>
          <a:noFill/>
          <a:ln>
            <a:solidFill>
              <a:schemeClr val="tx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85800" y="3200400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Unit of Area Moment of Inertia: </a:t>
            </a:r>
            <a:r>
              <a:rPr lang="en-US" sz="2000" b="1" dirty="0" smtClean="0"/>
              <a:t>L</a:t>
            </a:r>
            <a:r>
              <a:rPr lang="en-US" sz="2000" b="1" baseline="30000" dirty="0" smtClean="0"/>
              <a:t>4</a:t>
            </a:r>
            <a:r>
              <a:rPr lang="en-US" sz="2000" b="1" dirty="0" smtClean="0"/>
              <a:t> (e.g. m</a:t>
            </a:r>
            <a:r>
              <a:rPr lang="en-US" sz="2000" b="1" baseline="30000" dirty="0" smtClean="0"/>
              <a:t>4</a:t>
            </a:r>
            <a:r>
              <a:rPr lang="en-US" sz="2000" b="1" dirty="0" smtClean="0"/>
              <a:t>, cm</a:t>
            </a:r>
            <a:r>
              <a:rPr lang="en-US" sz="2000" b="1" baseline="30000" dirty="0" smtClean="0"/>
              <a:t>4</a:t>
            </a:r>
            <a:r>
              <a:rPr lang="en-US" sz="2000" b="1" dirty="0" smtClean="0"/>
              <a:t>, ft</a:t>
            </a:r>
            <a:r>
              <a:rPr lang="en-US" sz="2000" b="1" baseline="30000" dirty="0" smtClean="0"/>
              <a:t>4</a:t>
            </a:r>
            <a:r>
              <a:rPr lang="en-US" sz="2000" b="1" dirty="0" smtClean="0"/>
              <a:t>, in</a:t>
            </a:r>
            <a:r>
              <a:rPr lang="en-US" sz="2000" b="1" baseline="30000" dirty="0" smtClean="0"/>
              <a:t>4</a:t>
            </a:r>
            <a:r>
              <a:rPr lang="en-US" sz="2000" b="1" dirty="0" smtClean="0"/>
              <a:t>, mm</a:t>
            </a:r>
            <a:r>
              <a:rPr lang="en-US" sz="2000" b="1" baseline="30000" dirty="0" smtClean="0"/>
              <a:t>4</a:t>
            </a:r>
            <a:r>
              <a:rPr lang="en-US" sz="2000" b="1" dirty="0" smtClean="0"/>
              <a:t>) </a:t>
            </a:r>
            <a:endParaRPr lang="en-US" sz="2000" b="1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2743200" y="3733800"/>
            <a:ext cx="3520440" cy="2438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48429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First Moment of Area</a:t>
            </a:r>
            <a:endParaRPr lang="en-US" sz="28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A067-9E9C-414A-B36F-17EEB296C294}" type="datetime1">
              <a:rPr lang="en-US" smtClean="0"/>
              <a:pPr/>
              <a:t>4/8/2016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964050B-6237-4A51-8D91-3999973097DF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80227" name="Picture 3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514600" y="3048000"/>
            <a:ext cx="3520440" cy="2438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graphicFrame>
        <p:nvGraphicFramePr>
          <p:cNvPr id="1802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9409129"/>
              </p:ext>
            </p:extLst>
          </p:nvPr>
        </p:nvGraphicFramePr>
        <p:xfrm>
          <a:off x="544513" y="1600200"/>
          <a:ext cx="8266112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معادلة" r:id="rId4" imgW="4330440" imgH="507960" progId="Equation.3">
                  <p:embed/>
                </p:oleObj>
              </mc:Choice>
              <mc:Fallback>
                <p:oleObj name="معادلة" r:id="rId4" imgW="433044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3" y="1600200"/>
                        <a:ext cx="8266112" cy="974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701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0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0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0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0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Second Moment of Area or</a:t>
            </a:r>
            <a:br>
              <a:rPr lang="en-US" sz="2800" b="1" dirty="0" smtClean="0"/>
            </a:br>
            <a:r>
              <a:rPr lang="en-US" sz="2800" b="1" dirty="0" smtClean="0"/>
              <a:t>(Area) Moment of Inertia</a:t>
            </a:r>
            <a:endParaRPr lang="en-US" sz="28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3A067-9E9C-414A-B36F-17EEB296C294}" type="datetime1">
              <a:rPr lang="en-US" smtClean="0"/>
              <a:pPr/>
              <a:t>4/8/2016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964050B-6237-4A51-8D91-3999973097DF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80227" name="Picture 3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667000" y="3200400"/>
            <a:ext cx="3520440" cy="2438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graphicFrame>
        <p:nvGraphicFramePr>
          <p:cNvPr id="18023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267295"/>
              </p:ext>
            </p:extLst>
          </p:nvPr>
        </p:nvGraphicFramePr>
        <p:xfrm>
          <a:off x="492125" y="1524000"/>
          <a:ext cx="8291513" cy="155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معادلة" r:id="rId4" imgW="4343400" imgH="812520" progId="Equation.3">
                  <p:embed/>
                </p:oleObj>
              </mc:Choice>
              <mc:Fallback>
                <p:oleObj name="معادلة" r:id="rId4" imgW="434340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25" y="1524000"/>
                        <a:ext cx="8291513" cy="155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01930" y="5840730"/>
            <a:ext cx="8686800" cy="40011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</a:rPr>
              <a:t>The Second Moment of Area is also called </a:t>
            </a:r>
            <a:r>
              <a:rPr lang="en-US" b="1" dirty="0" smtClean="0">
                <a:solidFill>
                  <a:srgbClr val="C00000"/>
                </a:solidFill>
              </a:rPr>
              <a:t>(AREA) MOMENT OF INERTIA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972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0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0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Note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6B7C8-1D0E-4CF9-9E75-92BEE892B790}" type="datetime1">
              <a:rPr lang="en-US" smtClean="0"/>
              <a:pPr/>
              <a:t>4/8/2016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4050B-6237-4A51-8D91-3999973097DF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186370" name="Object 2"/>
          <p:cNvGraphicFramePr>
            <a:graphicFrameLocks noChangeAspect="1"/>
          </p:cNvGraphicFramePr>
          <p:nvPr/>
        </p:nvGraphicFramePr>
        <p:xfrm>
          <a:off x="381000" y="1905000"/>
          <a:ext cx="8181975" cy="1864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3" imgW="3898800" imgH="888840" progId="Equation.3">
                  <p:embed/>
                </p:oleObj>
              </mc:Choice>
              <mc:Fallback>
                <p:oleObj name="Equation" r:id="rId3" imgW="389880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905000"/>
                        <a:ext cx="8181975" cy="1864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CEB966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6371" name="Object 3"/>
          <p:cNvGraphicFramePr>
            <a:graphicFrameLocks noChangeAspect="1"/>
          </p:cNvGraphicFramePr>
          <p:nvPr/>
        </p:nvGraphicFramePr>
        <p:xfrm>
          <a:off x="304800" y="3962400"/>
          <a:ext cx="8559694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5" imgW="4381200" imgH="888840" progId="Equation.3">
                  <p:embed/>
                </p:oleObj>
              </mc:Choice>
              <mc:Fallback>
                <p:oleObj name="Equation" r:id="rId5" imgW="438120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962400"/>
                        <a:ext cx="8559694" cy="175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CEB966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6849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6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6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6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1259</TotalTime>
  <Words>288</Words>
  <Application>Microsoft Office PowerPoint</Application>
  <PresentationFormat>On-screen Show (4:3)</PresentationFormat>
  <Paragraphs>77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Agency FB</vt:lpstr>
      <vt:lpstr>Algerian</vt:lpstr>
      <vt:lpstr>Arial</vt:lpstr>
      <vt:lpstr>Calibri</vt:lpstr>
      <vt:lpstr>Times New Roman</vt:lpstr>
      <vt:lpstr>Office Theme</vt:lpstr>
      <vt:lpstr>Microsoft Equation 3.0</vt:lpstr>
      <vt:lpstr>Equation</vt:lpstr>
      <vt:lpstr>STATICS (ENGINEERING MECHANICS-I)</vt:lpstr>
      <vt:lpstr>PowerPoint Presentation</vt:lpstr>
      <vt:lpstr>PowerPoint Presentation</vt:lpstr>
      <vt:lpstr>PowerPoint Presentation</vt:lpstr>
      <vt:lpstr>Rectangular and Polar moments of inertia</vt:lpstr>
      <vt:lpstr>Relation between Rectangular and Polar Moments of Inertia</vt:lpstr>
      <vt:lpstr>First Moment of Area</vt:lpstr>
      <vt:lpstr>Second Moment of Area or (Area) Moment of Inertia</vt:lpstr>
      <vt:lpstr>Note</vt:lpstr>
      <vt:lpstr>Radius of Gyration</vt:lpstr>
      <vt:lpstr>Radius of Gyration (Contd.)</vt:lpstr>
      <vt:lpstr>Parallel Axis Theorem</vt:lpstr>
      <vt:lpstr>Parallel Axis Theorem (contd.)</vt:lpstr>
      <vt:lpstr>PowerPoint Presentation</vt:lpstr>
      <vt:lpstr>PowerPoint Presentation</vt:lpstr>
      <vt:lpstr>Moments of Inertia of the Rectangular Area</vt:lpstr>
      <vt:lpstr>Contd.</vt:lpstr>
      <vt:lpstr>Contd.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STATICS (ENGINEERING MECHANICS-I)</dc:title>
  <dc:creator>Fahad Alrshoudi</dc:creator>
  <cp:lastModifiedBy>user</cp:lastModifiedBy>
  <cp:revision>6</cp:revision>
  <dcterms:created xsi:type="dcterms:W3CDTF">2016-03-12T11:59:07Z</dcterms:created>
  <dcterms:modified xsi:type="dcterms:W3CDTF">2016-04-09T13:19:00Z</dcterms:modified>
</cp:coreProperties>
</file>