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82" r:id="rId4"/>
    <p:sldId id="28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4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7.wmf"/><Relationship Id="rId18" Type="http://schemas.openxmlformats.org/officeDocument/2006/relationships/image" Target="../media/image42.wmf"/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12" Type="http://schemas.openxmlformats.org/officeDocument/2006/relationships/image" Target="../media/image36.wmf"/><Relationship Id="rId17" Type="http://schemas.openxmlformats.org/officeDocument/2006/relationships/image" Target="../media/image41.wmf"/><Relationship Id="rId2" Type="http://schemas.openxmlformats.org/officeDocument/2006/relationships/image" Target="../media/image28.wmf"/><Relationship Id="rId16" Type="http://schemas.openxmlformats.org/officeDocument/2006/relationships/image" Target="../media/image40.wmf"/><Relationship Id="rId1" Type="http://schemas.openxmlformats.org/officeDocument/2006/relationships/image" Target="../media/image27.wmf"/><Relationship Id="rId6" Type="http://schemas.openxmlformats.org/officeDocument/2006/relationships/image" Target="../media/image22.wmf"/><Relationship Id="rId11" Type="http://schemas.openxmlformats.org/officeDocument/2006/relationships/image" Target="../media/image35.wmf"/><Relationship Id="rId5" Type="http://schemas.openxmlformats.org/officeDocument/2006/relationships/image" Target="../media/image31.wmf"/><Relationship Id="rId15" Type="http://schemas.openxmlformats.org/officeDocument/2006/relationships/image" Target="../media/image39.wmf"/><Relationship Id="rId10" Type="http://schemas.openxmlformats.org/officeDocument/2006/relationships/image" Target="../media/image18.wmf"/><Relationship Id="rId4" Type="http://schemas.openxmlformats.org/officeDocument/2006/relationships/image" Target="../media/image30.wmf"/><Relationship Id="rId9" Type="http://schemas.openxmlformats.org/officeDocument/2006/relationships/image" Target="../media/image34.wmf"/><Relationship Id="rId1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5.wmf"/><Relationship Id="rId7" Type="http://schemas.openxmlformats.org/officeDocument/2006/relationships/image" Target="../media/image31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18.wmf"/><Relationship Id="rId5" Type="http://schemas.openxmlformats.org/officeDocument/2006/relationships/image" Target="../media/image47.wmf"/><Relationship Id="rId10" Type="http://schemas.openxmlformats.org/officeDocument/2006/relationships/image" Target="../media/image50.wmf"/><Relationship Id="rId4" Type="http://schemas.openxmlformats.org/officeDocument/2006/relationships/image" Target="../media/image46.wmf"/><Relationship Id="rId9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58.wmf"/><Relationship Id="rId18" Type="http://schemas.openxmlformats.org/officeDocument/2006/relationships/image" Target="../media/image63.wmf"/><Relationship Id="rId3" Type="http://schemas.openxmlformats.org/officeDocument/2006/relationships/image" Target="../media/image53.wmf"/><Relationship Id="rId7" Type="http://schemas.openxmlformats.org/officeDocument/2006/relationships/image" Target="../media/image25.wmf"/><Relationship Id="rId12" Type="http://schemas.openxmlformats.org/officeDocument/2006/relationships/image" Target="../media/image57.wmf"/><Relationship Id="rId17" Type="http://schemas.openxmlformats.org/officeDocument/2006/relationships/image" Target="../media/image62.wmf"/><Relationship Id="rId2" Type="http://schemas.openxmlformats.org/officeDocument/2006/relationships/image" Target="../media/image52.wmf"/><Relationship Id="rId16" Type="http://schemas.openxmlformats.org/officeDocument/2006/relationships/image" Target="../media/image61.wmf"/><Relationship Id="rId1" Type="http://schemas.openxmlformats.org/officeDocument/2006/relationships/image" Target="../media/image51.wmf"/><Relationship Id="rId6" Type="http://schemas.openxmlformats.org/officeDocument/2006/relationships/image" Target="../media/image24.wmf"/><Relationship Id="rId11" Type="http://schemas.openxmlformats.org/officeDocument/2006/relationships/image" Target="../media/image56.wmf"/><Relationship Id="rId5" Type="http://schemas.openxmlformats.org/officeDocument/2006/relationships/image" Target="../media/image23.wmf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19" Type="http://schemas.openxmlformats.org/officeDocument/2006/relationships/image" Target="../media/image64.wmf"/><Relationship Id="rId4" Type="http://schemas.openxmlformats.org/officeDocument/2006/relationships/image" Target="../media/image22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19.wmf"/><Relationship Id="rId7" Type="http://schemas.openxmlformats.org/officeDocument/2006/relationships/image" Target="../media/image69.wmf"/><Relationship Id="rId2" Type="http://schemas.openxmlformats.org/officeDocument/2006/relationships/image" Target="../media/image18.wmf"/><Relationship Id="rId1" Type="http://schemas.openxmlformats.org/officeDocument/2006/relationships/image" Target="../media/image65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png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4.png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4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3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2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5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5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9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2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98EB2-FAD6-2440-9A24-89EA8C3E48C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C954-69B1-F541-9DF1-CA7D44D5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3.bin"/><Relationship Id="rId18" Type="http://schemas.openxmlformats.org/officeDocument/2006/relationships/image" Target="../media/image26.wmf"/><Relationship Id="rId26" Type="http://schemas.openxmlformats.org/officeDocument/2006/relationships/image" Target="../media/image57.wmf"/><Relationship Id="rId39" Type="http://schemas.openxmlformats.org/officeDocument/2006/relationships/image" Target="../media/image63.wmf"/><Relationship Id="rId21" Type="http://schemas.openxmlformats.org/officeDocument/2006/relationships/oleObject" Target="../embeddings/oleObject67.bin"/><Relationship Id="rId34" Type="http://schemas.openxmlformats.org/officeDocument/2006/relationships/oleObject" Target="../embeddings/oleObject74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71.bin"/><Relationship Id="rId41" Type="http://schemas.openxmlformats.org/officeDocument/2006/relationships/image" Target="../media/image6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56.wmf"/><Relationship Id="rId32" Type="http://schemas.openxmlformats.org/officeDocument/2006/relationships/oleObject" Target="../embeddings/oleObject73.bin"/><Relationship Id="rId37" Type="http://schemas.openxmlformats.org/officeDocument/2006/relationships/image" Target="../media/image62.wmf"/><Relationship Id="rId40" Type="http://schemas.openxmlformats.org/officeDocument/2006/relationships/oleObject" Target="../embeddings/oleObject77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58.wmf"/><Relationship Id="rId36" Type="http://schemas.openxmlformats.org/officeDocument/2006/relationships/oleObject" Target="../embeddings/oleObject75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66.bin"/><Relationship Id="rId31" Type="http://schemas.openxmlformats.org/officeDocument/2006/relationships/image" Target="../media/image59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24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70.bin"/><Relationship Id="rId30" Type="http://schemas.openxmlformats.org/officeDocument/2006/relationships/oleObject" Target="../embeddings/oleObject72.bin"/><Relationship Id="rId35" Type="http://schemas.openxmlformats.org/officeDocument/2006/relationships/image" Target="../media/image61.wmf"/><Relationship Id="rId8" Type="http://schemas.openxmlformats.org/officeDocument/2006/relationships/image" Target="../media/image53.wmf"/><Relationship Id="rId3" Type="http://schemas.openxmlformats.org/officeDocument/2006/relationships/oleObject" Target="../embeddings/oleObject58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69.bin"/><Relationship Id="rId33" Type="http://schemas.openxmlformats.org/officeDocument/2006/relationships/image" Target="../media/image60.wmf"/><Relationship Id="rId38" Type="http://schemas.openxmlformats.org/officeDocument/2006/relationships/oleObject" Target="../embeddings/oleObject7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83.bin"/><Relationship Id="rId18" Type="http://schemas.openxmlformats.org/officeDocument/2006/relationships/oleObject" Target="../embeddings/oleObject86.bin"/><Relationship Id="rId3" Type="http://schemas.openxmlformats.org/officeDocument/2006/relationships/oleObject" Target="../embeddings/oleObject78.bin"/><Relationship Id="rId21" Type="http://schemas.openxmlformats.org/officeDocument/2006/relationships/image" Target="../media/image71.wmf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67.wmf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82.bin"/><Relationship Id="rId24" Type="http://schemas.openxmlformats.org/officeDocument/2006/relationships/oleObject" Target="../embeddings/oleObject89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23" Type="http://schemas.openxmlformats.org/officeDocument/2006/relationships/image" Target="../media/image72.wmf"/><Relationship Id="rId10" Type="http://schemas.openxmlformats.org/officeDocument/2006/relationships/image" Target="../media/image66.wmf"/><Relationship Id="rId19" Type="http://schemas.openxmlformats.org/officeDocument/2006/relationships/image" Target="../media/image70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68.wmf"/><Relationship Id="rId22" Type="http://schemas.openxmlformats.org/officeDocument/2006/relationships/oleObject" Target="../embeddings/oleObject8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82.png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75.png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80.wmf"/><Relationship Id="rId22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6.png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png"/><Relationship Id="rId10" Type="http://schemas.openxmlformats.org/officeDocument/2006/relationships/image" Target="../media/image4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19.bin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7.bin"/><Relationship Id="rId23" Type="http://schemas.openxmlformats.org/officeDocument/2006/relationships/image" Target="../media/image25.wmf"/><Relationship Id="rId10" Type="http://schemas.openxmlformats.org/officeDocument/2006/relationships/image" Target="../media/image20.wmf"/><Relationship Id="rId19" Type="http://schemas.openxmlformats.org/officeDocument/2006/relationships/image" Target="../media/image23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3.wmf"/><Relationship Id="rId26" Type="http://schemas.openxmlformats.org/officeDocument/2006/relationships/oleObject" Target="../embeddings/oleObject35.bin"/><Relationship Id="rId39" Type="http://schemas.openxmlformats.org/officeDocument/2006/relationships/oleObject" Target="../embeddings/oleObject42.bin"/><Relationship Id="rId21" Type="http://schemas.openxmlformats.org/officeDocument/2006/relationships/oleObject" Target="../embeddings/oleObject32.bin"/><Relationship Id="rId34" Type="http://schemas.openxmlformats.org/officeDocument/2006/relationships/oleObject" Target="../embeddings/oleObject39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29" Type="http://schemas.openxmlformats.org/officeDocument/2006/relationships/image" Target="../media/image37.wmf"/><Relationship Id="rId41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7.bin"/><Relationship Id="rId24" Type="http://schemas.openxmlformats.org/officeDocument/2006/relationships/oleObject" Target="../embeddings/oleObject34.bin"/><Relationship Id="rId32" Type="http://schemas.openxmlformats.org/officeDocument/2006/relationships/oleObject" Target="../embeddings/oleObject38.bin"/><Relationship Id="rId37" Type="http://schemas.openxmlformats.org/officeDocument/2006/relationships/image" Target="../media/image41.wmf"/><Relationship Id="rId40" Type="http://schemas.openxmlformats.org/officeDocument/2006/relationships/image" Target="../media/image42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36.bin"/><Relationship Id="rId36" Type="http://schemas.openxmlformats.org/officeDocument/2006/relationships/oleObject" Target="../embeddings/oleObject40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31.bin"/><Relationship Id="rId31" Type="http://schemas.openxmlformats.org/officeDocument/2006/relationships/image" Target="../media/image38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2.wmf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6.wmf"/><Relationship Id="rId30" Type="http://schemas.openxmlformats.org/officeDocument/2006/relationships/oleObject" Target="../embeddings/oleObject37.bin"/><Relationship Id="rId35" Type="http://schemas.openxmlformats.org/officeDocument/2006/relationships/image" Target="../media/image40.wmf"/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35.wmf"/><Relationship Id="rId33" Type="http://schemas.openxmlformats.org/officeDocument/2006/relationships/image" Target="../media/image39.wmf"/><Relationship Id="rId38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9.bin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7.bin"/><Relationship Id="rId3" Type="http://schemas.openxmlformats.org/officeDocument/2006/relationships/oleObject" Target="../embeddings/oleObject44.bin"/><Relationship Id="rId21" Type="http://schemas.openxmlformats.org/officeDocument/2006/relationships/image" Target="../media/image48.wmf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51.bin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8.bin"/><Relationship Id="rId24" Type="http://schemas.openxmlformats.org/officeDocument/2006/relationships/oleObject" Target="../embeddings/oleObject56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image" Target="../media/image49.wmf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18.wmf"/><Relationship Id="rId22" Type="http://schemas.openxmlformats.org/officeDocument/2006/relationships/oleObject" Target="../embeddings/oleObject5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5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SF and BM calculations (contd.)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F775-A01E-4443-97D1-040FC6885130}" type="datetime1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495800"/>
          <a:ext cx="868681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29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519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SF </a:t>
                      </a:r>
                      <a:r>
                        <a:rPr lang="en-US" sz="1050" dirty="0" smtClean="0"/>
                        <a:t>kN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2.36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2.36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2.36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2.36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2.36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2.36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2.36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1.36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0.36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0.36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0.36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0.36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-3.64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-3.64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-3.64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BM</a:t>
                      </a:r>
                    </a:p>
                    <a:p>
                      <a:r>
                        <a:rPr lang="en-US" sz="1050" dirty="0" err="1" smtClean="0"/>
                        <a:t>kNm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0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1.18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2.36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-0.44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0.74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1.92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1.92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2.85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3.28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3.28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3.46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3.64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3.64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1.82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0</a:t>
                      </a:r>
                      <a:endParaRPr 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1400175" y="1295400"/>
          <a:ext cx="23193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3" imgW="1536480" imgH="203040" progId="Equation.3">
                  <p:embed/>
                </p:oleObj>
              </mc:Choice>
              <mc:Fallback>
                <p:oleObj name="Equation" r:id="rId3" imgW="1536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295400"/>
                        <a:ext cx="23193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395" name="Object 3"/>
          <p:cNvGraphicFramePr>
            <a:graphicFrameLocks noChangeAspect="1"/>
          </p:cNvGraphicFramePr>
          <p:nvPr/>
        </p:nvGraphicFramePr>
        <p:xfrm>
          <a:off x="1400175" y="1752600"/>
          <a:ext cx="23193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5" imgW="1536480" imgH="203040" progId="Equation.3">
                  <p:embed/>
                </p:oleObj>
              </mc:Choice>
              <mc:Fallback>
                <p:oleObj name="Equation" r:id="rId5" imgW="1536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752600"/>
                        <a:ext cx="23193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396" name="Object 4"/>
          <p:cNvGraphicFramePr>
            <a:graphicFrameLocks noChangeAspect="1"/>
          </p:cNvGraphicFramePr>
          <p:nvPr/>
        </p:nvGraphicFramePr>
        <p:xfrm>
          <a:off x="1400175" y="2362200"/>
          <a:ext cx="24923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7" imgW="1650960" imgH="203040" progId="Equation.3">
                  <p:embed/>
                </p:oleObj>
              </mc:Choice>
              <mc:Fallback>
                <p:oleObj name="Equation" r:id="rId7" imgW="1650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362200"/>
                        <a:ext cx="24923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397" name="Object 5"/>
          <p:cNvGraphicFramePr>
            <a:graphicFrameLocks noChangeAspect="1"/>
          </p:cNvGraphicFramePr>
          <p:nvPr/>
        </p:nvGraphicFramePr>
        <p:xfrm>
          <a:off x="333375" y="1371600"/>
          <a:ext cx="8826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Equation" r:id="rId9" imgW="685800" imgH="177480" progId="Equation.3">
                  <p:embed/>
                </p:oleObj>
              </mc:Choice>
              <mc:Fallback>
                <p:oleObj name="Equation" r:id="rId9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371600"/>
                        <a:ext cx="8826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398" name="Object 6"/>
          <p:cNvGraphicFramePr>
            <a:graphicFrameLocks noChangeAspect="1"/>
          </p:cNvGraphicFramePr>
          <p:nvPr/>
        </p:nvGraphicFramePr>
        <p:xfrm>
          <a:off x="333375" y="1828800"/>
          <a:ext cx="86518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Equation" r:id="rId11" imgW="672840" imgH="177480" progId="Equation.3">
                  <p:embed/>
                </p:oleObj>
              </mc:Choice>
              <mc:Fallback>
                <p:oleObj name="Equation" r:id="rId11" imgW="672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828800"/>
                        <a:ext cx="865187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399" name="Object 7"/>
          <p:cNvGraphicFramePr>
            <a:graphicFrameLocks noChangeAspect="1"/>
          </p:cNvGraphicFramePr>
          <p:nvPr/>
        </p:nvGraphicFramePr>
        <p:xfrm>
          <a:off x="257175" y="2438400"/>
          <a:ext cx="8969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" name="Equation" r:id="rId13" imgW="698400" imgH="177480" progId="Equation.3">
                  <p:embed/>
                </p:oleObj>
              </mc:Choice>
              <mc:Fallback>
                <p:oleObj name="Equation" r:id="rId13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2438400"/>
                        <a:ext cx="8969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0" name="Object 8"/>
          <p:cNvGraphicFramePr>
            <a:graphicFrameLocks noChangeAspect="1"/>
          </p:cNvGraphicFramePr>
          <p:nvPr/>
        </p:nvGraphicFramePr>
        <p:xfrm>
          <a:off x="180975" y="2971800"/>
          <a:ext cx="1044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name="Equation" r:id="rId15" imgW="812520" imgH="177480" progId="Equation.3">
                  <p:embed/>
                </p:oleObj>
              </mc:Choice>
              <mc:Fallback>
                <p:oleObj name="Equation" r:id="rId15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2971800"/>
                        <a:ext cx="1044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1" name="Object 9"/>
          <p:cNvGraphicFramePr>
            <a:graphicFrameLocks noChangeAspect="1"/>
          </p:cNvGraphicFramePr>
          <p:nvPr/>
        </p:nvGraphicFramePr>
        <p:xfrm>
          <a:off x="180975" y="3505200"/>
          <a:ext cx="1044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" name="Equation" r:id="rId17" imgW="812520" imgH="177480" progId="Equation.3">
                  <p:embed/>
                </p:oleObj>
              </mc:Choice>
              <mc:Fallback>
                <p:oleObj name="Equation" r:id="rId17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3505200"/>
                        <a:ext cx="1044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2" name="Object 10"/>
          <p:cNvGraphicFramePr>
            <a:graphicFrameLocks noChangeAspect="1"/>
          </p:cNvGraphicFramePr>
          <p:nvPr/>
        </p:nvGraphicFramePr>
        <p:xfrm>
          <a:off x="1400175" y="2895600"/>
          <a:ext cx="18780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Equation" r:id="rId19" imgW="1244520" imgH="203040" progId="Equation.3">
                  <p:embed/>
                </p:oleObj>
              </mc:Choice>
              <mc:Fallback>
                <p:oleObj name="Equation" r:id="rId19" imgW="1244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895600"/>
                        <a:ext cx="187801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3" name="Object 11"/>
          <p:cNvGraphicFramePr>
            <a:graphicFrameLocks noChangeAspect="1"/>
          </p:cNvGraphicFramePr>
          <p:nvPr/>
        </p:nvGraphicFramePr>
        <p:xfrm>
          <a:off x="1400175" y="3429000"/>
          <a:ext cx="23955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quation" r:id="rId21" imgW="1587240" imgH="203040" progId="Equation.3">
                  <p:embed/>
                </p:oleObj>
              </mc:Choice>
              <mc:Fallback>
                <p:oleObj name="Equation" r:id="rId21" imgW="1587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3429000"/>
                        <a:ext cx="23955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4" name="Object 12"/>
          <p:cNvGraphicFramePr>
            <a:graphicFrameLocks noChangeAspect="1"/>
          </p:cNvGraphicFramePr>
          <p:nvPr/>
        </p:nvGraphicFramePr>
        <p:xfrm>
          <a:off x="4295775" y="1295400"/>
          <a:ext cx="22431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1" name="Equation" r:id="rId23" imgW="1485720" imgH="203040" progId="Equation.3">
                  <p:embed/>
                </p:oleObj>
              </mc:Choice>
              <mc:Fallback>
                <p:oleObj name="Equation" r:id="rId23" imgW="1485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1295400"/>
                        <a:ext cx="22431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5" name="Object 13"/>
          <p:cNvGraphicFramePr>
            <a:graphicFrameLocks noChangeAspect="1"/>
          </p:cNvGraphicFramePr>
          <p:nvPr/>
        </p:nvGraphicFramePr>
        <p:xfrm>
          <a:off x="4219575" y="1676400"/>
          <a:ext cx="29337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2" name="Equation" r:id="rId25" imgW="1942920" imgH="203040" progId="Equation.3">
                  <p:embed/>
                </p:oleObj>
              </mc:Choice>
              <mc:Fallback>
                <p:oleObj name="Equation" r:id="rId25" imgW="1942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1676400"/>
                        <a:ext cx="2933700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6" name="Object 14"/>
          <p:cNvGraphicFramePr>
            <a:graphicFrameLocks noChangeAspect="1"/>
          </p:cNvGraphicFramePr>
          <p:nvPr/>
        </p:nvGraphicFramePr>
        <p:xfrm>
          <a:off x="4038600" y="2286000"/>
          <a:ext cx="35671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Equation" r:id="rId27" imgW="2361960" imgH="228600" progId="Equation.3">
                  <p:embed/>
                </p:oleObj>
              </mc:Choice>
              <mc:Fallback>
                <p:oleObj name="Equation" r:id="rId27" imgW="236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0"/>
                        <a:ext cx="3567113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rot="5400000" flipH="1" flipV="1">
            <a:off x="2258225" y="4342606"/>
            <a:ext cx="3048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3887000" y="4342606"/>
            <a:ext cx="3048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96725" y="4361656"/>
            <a:ext cx="3048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7135025" y="4342606"/>
            <a:ext cx="3048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8763800" y="4342606"/>
            <a:ext cx="3048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5407" name="Object 15"/>
          <p:cNvGraphicFramePr>
            <a:graphicFrameLocks noChangeAspect="1"/>
          </p:cNvGraphicFramePr>
          <p:nvPr/>
        </p:nvGraphicFramePr>
        <p:xfrm>
          <a:off x="1219206" y="4191000"/>
          <a:ext cx="8826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" name="Equation" r:id="rId29" imgW="685800" imgH="177480" progId="Equation.3">
                  <p:embed/>
                </p:oleObj>
              </mc:Choice>
              <mc:Fallback>
                <p:oleObj name="Equation" r:id="rId29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6" y="4191000"/>
                        <a:ext cx="8826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8" name="Object 16"/>
          <p:cNvGraphicFramePr>
            <a:graphicFrameLocks noChangeAspect="1"/>
          </p:cNvGraphicFramePr>
          <p:nvPr/>
        </p:nvGraphicFramePr>
        <p:xfrm>
          <a:off x="2822581" y="4191000"/>
          <a:ext cx="10302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" name="Equation" r:id="rId30" imgW="799920" imgH="177480" progId="Equation.3">
                  <p:embed/>
                </p:oleObj>
              </mc:Choice>
              <mc:Fallback>
                <p:oleObj name="Equation" r:id="rId30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81" y="4191000"/>
                        <a:ext cx="103028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9" name="Object 17"/>
          <p:cNvGraphicFramePr>
            <a:graphicFrameLocks noChangeAspect="1"/>
          </p:cNvGraphicFramePr>
          <p:nvPr/>
        </p:nvGraphicFramePr>
        <p:xfrm>
          <a:off x="4338644" y="4191000"/>
          <a:ext cx="10461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" name="Equation" r:id="rId32" imgW="812520" imgH="177480" progId="Equation.3">
                  <p:embed/>
                </p:oleObj>
              </mc:Choice>
              <mc:Fallback>
                <p:oleObj name="Equation" r:id="rId32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44" y="4191000"/>
                        <a:ext cx="104616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10" name="Object 18"/>
          <p:cNvGraphicFramePr>
            <a:graphicFrameLocks noChangeAspect="1"/>
          </p:cNvGraphicFramePr>
          <p:nvPr/>
        </p:nvGraphicFramePr>
        <p:xfrm>
          <a:off x="5938844" y="4191000"/>
          <a:ext cx="10461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Equation" r:id="rId34" imgW="812520" imgH="177480" progId="Equation.3">
                  <p:embed/>
                </p:oleObj>
              </mc:Choice>
              <mc:Fallback>
                <p:oleObj name="Equation" r:id="rId34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44" y="4191000"/>
                        <a:ext cx="104616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11" name="Object 19"/>
          <p:cNvGraphicFramePr>
            <a:graphicFrameLocks noChangeAspect="1"/>
          </p:cNvGraphicFramePr>
          <p:nvPr/>
        </p:nvGraphicFramePr>
        <p:xfrm>
          <a:off x="7462844" y="4191000"/>
          <a:ext cx="10461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" name="Equation" r:id="rId36" imgW="812520" imgH="177480" progId="Equation.3">
                  <p:embed/>
                </p:oleObj>
              </mc:Choice>
              <mc:Fallback>
                <p:oleObj name="Equation" r:id="rId36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844" y="4191000"/>
                        <a:ext cx="104616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12" name="Object 20"/>
          <p:cNvGraphicFramePr>
            <a:graphicFrameLocks noChangeAspect="1"/>
          </p:cNvGraphicFramePr>
          <p:nvPr/>
        </p:nvGraphicFramePr>
        <p:xfrm>
          <a:off x="4067175" y="2819400"/>
          <a:ext cx="272256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Equation" r:id="rId38" imgW="1803240" imgH="203040" progId="Equation.3">
                  <p:embed/>
                </p:oleObj>
              </mc:Choice>
              <mc:Fallback>
                <p:oleObj name="Equation" r:id="rId38" imgW="1803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819400"/>
                        <a:ext cx="272256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13" name="Object 21"/>
          <p:cNvGraphicFramePr>
            <a:graphicFrameLocks noChangeAspect="1"/>
          </p:cNvGraphicFramePr>
          <p:nvPr/>
        </p:nvGraphicFramePr>
        <p:xfrm>
          <a:off x="4143375" y="3352800"/>
          <a:ext cx="29337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40" imgW="1942920" imgH="203040" progId="Equation.3">
                  <p:embed/>
                </p:oleObj>
              </mc:Choice>
              <mc:Fallback>
                <p:oleObj name="Equation" r:id="rId40" imgW="1942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3352800"/>
                        <a:ext cx="2933700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9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Shear force and Bending Moment Diagrams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18F9-BE78-441D-92DA-A31B1BFE452D}" type="datetime1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137"/>
          <p:cNvGrpSpPr/>
          <p:nvPr/>
        </p:nvGrpSpPr>
        <p:grpSpPr>
          <a:xfrm>
            <a:off x="1981200" y="1143000"/>
            <a:ext cx="4652963" cy="5334000"/>
            <a:chOff x="1981200" y="1143000"/>
            <a:chExt cx="4652963" cy="5334000"/>
          </a:xfrm>
        </p:grpSpPr>
        <p:graphicFrame>
          <p:nvGraphicFramePr>
            <p:cNvPr id="316419" name="Object 3"/>
            <p:cNvGraphicFramePr>
              <a:graphicFrameLocks noChangeAspect="1"/>
            </p:cNvGraphicFramePr>
            <p:nvPr/>
          </p:nvGraphicFramePr>
          <p:xfrm>
            <a:off x="6172200" y="3429000"/>
            <a:ext cx="42386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" name="Equation" r:id="rId3" imgW="330120" imgH="177480" progId="Equation.3">
                    <p:embed/>
                  </p:oleObj>
                </mc:Choice>
                <mc:Fallback>
                  <p:oleObj name="Equation" r:id="rId3" imgW="330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3429000"/>
                          <a:ext cx="42386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136"/>
            <p:cNvGrpSpPr/>
            <p:nvPr/>
          </p:nvGrpSpPr>
          <p:grpSpPr>
            <a:xfrm>
              <a:off x="1981200" y="1143000"/>
              <a:ext cx="4538662" cy="1639888"/>
              <a:chOff x="4114800" y="990600"/>
              <a:chExt cx="4538662" cy="1639888"/>
            </a:xfrm>
          </p:grpSpPr>
          <p:graphicFrame>
            <p:nvGraphicFramePr>
              <p:cNvPr id="12" name="Object 15"/>
              <p:cNvGraphicFramePr>
                <a:graphicFrameLocks noChangeAspect="1"/>
              </p:cNvGraphicFramePr>
              <p:nvPr/>
            </p:nvGraphicFramePr>
            <p:xfrm>
              <a:off x="4114800" y="2362200"/>
              <a:ext cx="804862" cy="268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54" name="Equation" r:id="rId5" imgW="533160" imgH="177480" progId="Equation.3">
                      <p:embed/>
                    </p:oleObj>
                  </mc:Choice>
                  <mc:Fallback>
                    <p:oleObj name="Equation" r:id="rId5" imgW="53316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4800" y="2362200"/>
                            <a:ext cx="804862" cy="268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5563870" y="1994691"/>
                <a:ext cx="666750" cy="26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1 m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6922770" y="1985170"/>
                <a:ext cx="553085" cy="26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1 m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6241415" y="1978189"/>
                <a:ext cx="489585" cy="26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1 m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6096000" y="1066800"/>
                <a:ext cx="762000" cy="26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2 kN/m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5041900" y="1244600"/>
                <a:ext cx="838200" cy="26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2.8 </a:t>
                </a:r>
                <a:r>
                  <a:rPr kumimoji="0" 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kN.m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4499610" y="1652589"/>
                <a:ext cx="3806190" cy="228491"/>
              </a:xfrm>
              <a:prstGeom prst="rect">
                <a:avLst/>
              </a:prstGeom>
              <a:gradFill rotWithShape="1">
                <a:gsLst>
                  <a:gs pos="0">
                    <a:srgbClr val="8DB3E2"/>
                  </a:gs>
                  <a:gs pos="100000">
                    <a:srgbClr val="8DB3E2">
                      <a:gamma/>
                      <a:tint val="97647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4499610" y="1687497"/>
                <a:ext cx="3806190" cy="159309"/>
              </a:xfrm>
              <a:prstGeom prst="rect">
                <a:avLst/>
              </a:prstGeom>
              <a:gradFill rotWithShape="1">
                <a:gsLst>
                  <a:gs pos="0">
                    <a:srgbClr val="8DB3E2"/>
                  </a:gs>
                  <a:gs pos="100000">
                    <a:srgbClr val="8DB3E2">
                      <a:gamma/>
                      <a:tint val="97647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4594225" y="1769373"/>
                <a:ext cx="45085" cy="46333"/>
              </a:xfrm>
              <a:prstGeom prst="ellipse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00206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2" name="AutoShape 25"/>
              <p:cNvCxnSpPr>
                <a:cxnSpLocks noChangeShapeType="1"/>
              </p:cNvCxnSpPr>
              <p:nvPr/>
            </p:nvCxnSpPr>
            <p:spPr bwMode="auto">
              <a:xfrm>
                <a:off x="7505700" y="1219200"/>
                <a:ext cx="0" cy="437941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3" name="Text Box 27"/>
              <p:cNvSpPr txBox="1">
                <a:spLocks noChangeArrowheads="1"/>
              </p:cNvSpPr>
              <p:nvPr/>
            </p:nvSpPr>
            <p:spPr bwMode="auto">
              <a:xfrm>
                <a:off x="4799330" y="1988978"/>
                <a:ext cx="490220" cy="26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1 m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28"/>
              <p:cNvSpPr txBox="1">
                <a:spLocks noChangeArrowheads="1"/>
              </p:cNvSpPr>
              <p:nvPr/>
            </p:nvSpPr>
            <p:spPr bwMode="auto">
              <a:xfrm>
                <a:off x="7315200" y="990600"/>
                <a:ext cx="609600" cy="26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4 kN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AutoShape 29"/>
              <p:cNvCxnSpPr>
                <a:cxnSpLocks noChangeShapeType="1"/>
              </p:cNvCxnSpPr>
              <p:nvPr/>
            </p:nvCxnSpPr>
            <p:spPr bwMode="auto">
              <a:xfrm>
                <a:off x="4639310" y="2206680"/>
                <a:ext cx="76708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26" name="AutoShape 30"/>
              <p:cNvCxnSpPr>
                <a:cxnSpLocks noChangeShapeType="1"/>
              </p:cNvCxnSpPr>
              <p:nvPr/>
            </p:nvCxnSpPr>
            <p:spPr bwMode="auto">
              <a:xfrm>
                <a:off x="5406390" y="2206680"/>
                <a:ext cx="69469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27" name="AutoShape 31"/>
              <p:cNvCxnSpPr>
                <a:cxnSpLocks noChangeShapeType="1"/>
              </p:cNvCxnSpPr>
              <p:nvPr/>
            </p:nvCxnSpPr>
            <p:spPr bwMode="auto">
              <a:xfrm>
                <a:off x="6101080" y="2206680"/>
                <a:ext cx="71310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28" name="AutoShape 32"/>
              <p:cNvCxnSpPr>
                <a:cxnSpLocks noChangeShapeType="1"/>
              </p:cNvCxnSpPr>
              <p:nvPr/>
            </p:nvCxnSpPr>
            <p:spPr bwMode="auto">
              <a:xfrm>
                <a:off x="6814185" y="2206680"/>
                <a:ext cx="67818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29" name="AutoShape 33"/>
              <p:cNvCxnSpPr>
                <a:cxnSpLocks noChangeShapeType="1"/>
              </p:cNvCxnSpPr>
              <p:nvPr/>
            </p:nvCxnSpPr>
            <p:spPr bwMode="auto">
              <a:xfrm>
                <a:off x="5406390" y="2120995"/>
                <a:ext cx="635" cy="1910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0" name="AutoShape 34"/>
              <p:cNvCxnSpPr>
                <a:cxnSpLocks noChangeShapeType="1"/>
              </p:cNvCxnSpPr>
              <p:nvPr/>
            </p:nvCxnSpPr>
            <p:spPr bwMode="auto">
              <a:xfrm>
                <a:off x="4639310" y="2112110"/>
                <a:ext cx="0" cy="1999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1" name="AutoShape 35"/>
              <p:cNvCxnSpPr>
                <a:cxnSpLocks noChangeShapeType="1"/>
              </p:cNvCxnSpPr>
              <p:nvPr/>
            </p:nvCxnSpPr>
            <p:spPr bwMode="auto">
              <a:xfrm>
                <a:off x="6101080" y="2120995"/>
                <a:ext cx="635" cy="1999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2" name="AutoShape 36"/>
              <p:cNvCxnSpPr>
                <a:cxnSpLocks noChangeShapeType="1"/>
              </p:cNvCxnSpPr>
              <p:nvPr/>
            </p:nvCxnSpPr>
            <p:spPr bwMode="auto">
              <a:xfrm flipH="1">
                <a:off x="6811010" y="2110206"/>
                <a:ext cx="3175" cy="1999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3" name="AutoShape 37"/>
              <p:cNvCxnSpPr>
                <a:cxnSpLocks noChangeShapeType="1"/>
              </p:cNvCxnSpPr>
              <p:nvPr/>
            </p:nvCxnSpPr>
            <p:spPr bwMode="auto">
              <a:xfrm>
                <a:off x="7492365" y="2100050"/>
                <a:ext cx="0" cy="1999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4" name="Oval 21"/>
              <p:cNvSpPr>
                <a:spLocks noChangeArrowheads="1"/>
              </p:cNvSpPr>
              <p:nvPr/>
            </p:nvSpPr>
            <p:spPr bwMode="auto">
              <a:xfrm>
                <a:off x="5381625" y="1752600"/>
                <a:ext cx="45085" cy="46333"/>
              </a:xfrm>
              <a:prstGeom prst="ellipse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00206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55"/>
              <p:cNvGrpSpPr/>
              <p:nvPr/>
            </p:nvGrpSpPr>
            <p:grpSpPr>
              <a:xfrm rot="394686">
                <a:off x="5118100" y="1498600"/>
                <a:ext cx="609600" cy="615950"/>
                <a:chOff x="8153400" y="2743200"/>
                <a:chExt cx="609600" cy="615950"/>
              </a:xfrm>
            </p:grpSpPr>
            <p:sp>
              <p:nvSpPr>
                <p:cNvPr id="51" name="Arc 50"/>
                <p:cNvSpPr/>
                <p:nvPr/>
              </p:nvSpPr>
              <p:spPr>
                <a:xfrm>
                  <a:off x="8153400" y="2743200"/>
                  <a:ext cx="609600" cy="609600"/>
                </a:xfrm>
                <a:prstGeom prst="arc">
                  <a:avLst>
                    <a:gd name="adj1" fmla="val 6078596"/>
                    <a:gd name="adj2" fmla="val 0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 rot="16200000" flipV="1">
                  <a:off x="8283575" y="3238500"/>
                  <a:ext cx="152400" cy="762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8232775" y="3353231"/>
                  <a:ext cx="168824" cy="59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/>
              <p:cNvCxnSpPr/>
              <p:nvPr/>
            </p:nvCxnSpPr>
            <p:spPr>
              <a:xfrm rot="5400000">
                <a:off x="6065044" y="15232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6198394" y="15232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6350794" y="15232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5400000">
                <a:off x="6503194" y="15232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5400000">
                <a:off x="6655594" y="15232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5944394" y="15232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AutoShape 37"/>
              <p:cNvCxnSpPr>
                <a:cxnSpLocks noChangeShapeType="1"/>
              </p:cNvCxnSpPr>
              <p:nvPr/>
            </p:nvCxnSpPr>
            <p:spPr bwMode="auto">
              <a:xfrm>
                <a:off x="8153400" y="2095500"/>
                <a:ext cx="0" cy="1999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3" name="AutoShape 32"/>
              <p:cNvCxnSpPr>
                <a:cxnSpLocks noChangeShapeType="1"/>
              </p:cNvCxnSpPr>
              <p:nvPr/>
            </p:nvCxnSpPr>
            <p:spPr bwMode="auto">
              <a:xfrm>
                <a:off x="7467600" y="2209800"/>
                <a:ext cx="67818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</p:spPr>
          </p:cxnSp>
          <p:sp>
            <p:nvSpPr>
              <p:cNvPr id="44" name="Text Box 8"/>
              <p:cNvSpPr txBox="1">
                <a:spLocks noChangeArrowheads="1"/>
              </p:cNvSpPr>
              <p:nvPr/>
            </p:nvSpPr>
            <p:spPr bwMode="auto">
              <a:xfrm>
                <a:off x="8267700" y="1619250"/>
                <a:ext cx="372110" cy="26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B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 Box 9"/>
              <p:cNvSpPr txBox="1">
                <a:spLocks noChangeArrowheads="1"/>
              </p:cNvSpPr>
              <p:nvPr/>
            </p:nvSpPr>
            <p:spPr bwMode="auto">
              <a:xfrm>
                <a:off x="7543800" y="1981200"/>
                <a:ext cx="553085" cy="26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1 m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rot="5400000" flipH="1" flipV="1">
                <a:off x="4438653" y="2009772"/>
                <a:ext cx="380996" cy="2"/>
              </a:xfrm>
              <a:prstGeom prst="straightConnector1">
                <a:avLst/>
              </a:prstGeom>
              <a:ln w="28575">
                <a:solidFill>
                  <a:srgbClr val="800000"/>
                </a:solidFill>
                <a:prstDash val="solid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7" name="Text Box 8"/>
              <p:cNvSpPr txBox="1">
                <a:spLocks noChangeArrowheads="1"/>
              </p:cNvSpPr>
              <p:nvPr/>
            </p:nvSpPr>
            <p:spPr bwMode="auto">
              <a:xfrm>
                <a:off x="4267200" y="1560526"/>
                <a:ext cx="372110" cy="26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A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rot="5400000" flipH="1" flipV="1">
                <a:off x="7962903" y="2019297"/>
                <a:ext cx="380996" cy="2"/>
              </a:xfrm>
              <a:prstGeom prst="straightConnector1">
                <a:avLst/>
              </a:prstGeom>
              <a:ln w="28575">
                <a:solidFill>
                  <a:srgbClr val="800000"/>
                </a:solidFill>
                <a:prstDash val="solid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aphicFrame>
            <p:nvGraphicFramePr>
              <p:cNvPr id="50" name="Object 50"/>
              <p:cNvGraphicFramePr>
                <a:graphicFrameLocks noChangeAspect="1"/>
              </p:cNvGraphicFramePr>
              <p:nvPr/>
            </p:nvGraphicFramePr>
            <p:xfrm>
              <a:off x="7848600" y="2286000"/>
              <a:ext cx="804862" cy="268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55" name="Equation" r:id="rId7" imgW="533160" imgH="177480" progId="Equation.3">
                      <p:embed/>
                    </p:oleObj>
                  </mc:Choice>
                  <mc:Fallback>
                    <p:oleObj name="Equation" r:id="rId7" imgW="53316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48600" y="2286000"/>
                            <a:ext cx="804862" cy="268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55" name="Straight Connector 54"/>
            <p:cNvCxnSpPr/>
            <p:nvPr/>
          </p:nvCxnSpPr>
          <p:spPr>
            <a:xfrm rot="16200000" flipH="1">
              <a:off x="495300" y="4381500"/>
              <a:ext cx="411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1257300" y="4305300"/>
              <a:ext cx="411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1943100" y="4305300"/>
              <a:ext cx="411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657475" y="4305300"/>
              <a:ext cx="411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343275" y="4381500"/>
              <a:ext cx="4114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962400" y="4343400"/>
              <a:ext cx="411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514600" y="3581400"/>
              <a:ext cx="3505200" cy="762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248694" y="3390900"/>
              <a:ext cx="532606" cy="79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514600" y="3124200"/>
              <a:ext cx="1447800" cy="15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62400" y="3124200"/>
              <a:ext cx="762000" cy="381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953794" y="3961606"/>
              <a:ext cx="914400" cy="15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724400" y="3505200"/>
              <a:ext cx="685800" cy="15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6426" name="Object 10"/>
            <p:cNvGraphicFramePr>
              <a:graphicFrameLocks noChangeAspect="1"/>
            </p:cNvGraphicFramePr>
            <p:nvPr/>
          </p:nvGraphicFramePr>
          <p:xfrm>
            <a:off x="2076450" y="3276600"/>
            <a:ext cx="40798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" name="Equation" r:id="rId9" imgW="317160" imgH="177480" progId="Equation.3">
                    <p:embed/>
                  </p:oleObj>
                </mc:Choice>
                <mc:Fallback>
                  <p:oleObj name="Equation" r:id="rId9" imgW="317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6450" y="3276600"/>
                          <a:ext cx="40798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27" name="Object 11"/>
            <p:cNvGraphicFramePr>
              <a:graphicFrameLocks noChangeAspect="1"/>
            </p:cNvGraphicFramePr>
            <p:nvPr/>
          </p:nvGraphicFramePr>
          <p:xfrm>
            <a:off x="6096000" y="4343400"/>
            <a:ext cx="538163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" name="Equation" r:id="rId11" imgW="419040" imgH="177480" progId="Equation.3">
                    <p:embed/>
                  </p:oleObj>
                </mc:Choice>
                <mc:Fallback>
                  <p:oleObj name="Equation" r:id="rId11" imgW="419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4343400"/>
                          <a:ext cx="538163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28" name="Object 12"/>
            <p:cNvGraphicFramePr>
              <a:graphicFrameLocks noChangeAspect="1"/>
            </p:cNvGraphicFramePr>
            <p:nvPr/>
          </p:nvGraphicFramePr>
          <p:xfrm>
            <a:off x="4800600" y="3276600"/>
            <a:ext cx="40798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8" name="Equation" r:id="rId13" imgW="317160" imgH="177480" progId="Equation.3">
                    <p:embed/>
                  </p:oleObj>
                </mc:Choice>
                <mc:Fallback>
                  <p:oleObj name="Equation" r:id="rId13" imgW="317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276600"/>
                          <a:ext cx="40798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Connector 95"/>
            <p:cNvCxnSpPr/>
            <p:nvPr/>
          </p:nvCxnSpPr>
          <p:spPr>
            <a:xfrm>
              <a:off x="5391150" y="4419600"/>
              <a:ext cx="628650" cy="15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600700" y="4000500"/>
              <a:ext cx="838200" cy="15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2600325" y="5857875"/>
              <a:ext cx="3429000" cy="762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2590800" y="5229225"/>
              <a:ext cx="762000" cy="6858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2933700" y="5648325"/>
              <a:ext cx="8382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6429" name="Object 13"/>
            <p:cNvGraphicFramePr>
              <a:graphicFrameLocks noChangeAspect="1"/>
            </p:cNvGraphicFramePr>
            <p:nvPr/>
          </p:nvGraphicFramePr>
          <p:xfrm>
            <a:off x="2895600" y="5029200"/>
            <a:ext cx="40798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" name="Equation" r:id="rId15" imgW="317160" imgH="177480" progId="Equation.3">
                    <p:embed/>
                  </p:oleObj>
                </mc:Choice>
                <mc:Fallback>
                  <p:oleObj name="Equation" r:id="rId15" imgW="317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5029200"/>
                          <a:ext cx="40798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30" name="Object 14"/>
            <p:cNvGraphicFramePr>
              <a:graphicFrameLocks noChangeAspect="1"/>
            </p:cNvGraphicFramePr>
            <p:nvPr/>
          </p:nvGraphicFramePr>
          <p:xfrm>
            <a:off x="2819400" y="6019800"/>
            <a:ext cx="5556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" name="Equation" r:id="rId16" imgW="431640" imgH="177480" progId="Equation.3">
                    <p:embed/>
                  </p:oleObj>
                </mc:Choice>
                <mc:Fallback>
                  <p:oleObj name="Equation" r:id="rId16" imgW="4316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6019800"/>
                          <a:ext cx="5556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3" name="Straight Connector 122"/>
            <p:cNvCxnSpPr/>
            <p:nvPr/>
          </p:nvCxnSpPr>
          <p:spPr>
            <a:xfrm flipV="1">
              <a:off x="3352800" y="5457825"/>
              <a:ext cx="685800" cy="6096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6431" name="Object 15"/>
            <p:cNvGraphicFramePr>
              <a:graphicFrameLocks noChangeAspect="1"/>
            </p:cNvGraphicFramePr>
            <p:nvPr/>
          </p:nvGraphicFramePr>
          <p:xfrm>
            <a:off x="3657600" y="5334000"/>
            <a:ext cx="3746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" name="Equation" r:id="rId18" imgW="291960" imgH="177480" progId="Equation.3">
                    <p:embed/>
                  </p:oleObj>
                </mc:Choice>
                <mc:Fallback>
                  <p:oleObj name="Equation" r:id="rId18" imgW="291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5334000"/>
                          <a:ext cx="3746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" name="Freeform 125"/>
            <p:cNvSpPr/>
            <p:nvPr/>
          </p:nvSpPr>
          <p:spPr>
            <a:xfrm rot="196229">
              <a:off x="4038600" y="5000625"/>
              <a:ext cx="723900" cy="485775"/>
            </a:xfrm>
            <a:custGeom>
              <a:avLst/>
              <a:gdLst>
                <a:gd name="connsiteX0" fmla="*/ 0 w 723900"/>
                <a:gd name="connsiteY0" fmla="*/ 485775 h 485775"/>
                <a:gd name="connsiteX1" fmla="*/ 723900 w 723900"/>
                <a:gd name="connsiteY1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3900" h="485775">
                  <a:moveTo>
                    <a:pt x="0" y="485775"/>
                  </a:moveTo>
                  <a:lnTo>
                    <a:pt x="723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>
              <a:stCxn id="126" idx="1"/>
            </p:cNvCxnSpPr>
            <p:nvPr/>
          </p:nvCxnSpPr>
          <p:spPr>
            <a:xfrm flipV="1">
              <a:off x="4775767" y="4648201"/>
              <a:ext cx="653483" cy="37346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 flipH="1">
              <a:off x="5105400" y="4953000"/>
              <a:ext cx="1219200" cy="6096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6432" name="Object 16"/>
            <p:cNvGraphicFramePr>
              <a:graphicFrameLocks noChangeAspect="1"/>
            </p:cNvGraphicFramePr>
            <p:nvPr/>
          </p:nvGraphicFramePr>
          <p:xfrm>
            <a:off x="4343400" y="4876800"/>
            <a:ext cx="39211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2" name="Equation" r:id="rId20" imgW="304560" imgH="177480" progId="Equation.3">
                    <p:embed/>
                  </p:oleObj>
                </mc:Choice>
                <mc:Fallback>
                  <p:oleObj name="Equation" r:id="rId20" imgW="3045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4876800"/>
                          <a:ext cx="39211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33" name="Object 17"/>
            <p:cNvGraphicFramePr>
              <a:graphicFrameLocks noChangeAspect="1"/>
            </p:cNvGraphicFramePr>
            <p:nvPr/>
          </p:nvGraphicFramePr>
          <p:xfrm>
            <a:off x="5486400" y="4572000"/>
            <a:ext cx="39052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3" name="Equation" r:id="rId22" imgW="304560" imgH="177480" progId="Equation.3">
                    <p:embed/>
                  </p:oleObj>
                </mc:Choice>
                <mc:Fallback>
                  <p:oleObj name="Equation" r:id="rId22" imgW="3045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4572000"/>
                          <a:ext cx="39052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6434" name="Object 18"/>
            <p:cNvGraphicFramePr>
              <a:graphicFrameLocks noChangeAspect="1"/>
            </p:cNvGraphicFramePr>
            <p:nvPr/>
          </p:nvGraphicFramePr>
          <p:xfrm>
            <a:off x="6096000" y="5715000"/>
            <a:ext cx="488950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4" name="Equation" r:id="rId24" imgW="380880" imgH="164880" progId="Equation.3">
                    <p:embed/>
                  </p:oleObj>
                </mc:Choice>
                <mc:Fallback>
                  <p:oleObj name="Equation" r:id="rId24" imgW="380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5715000"/>
                          <a:ext cx="488950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361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9FDE59F4-41D0-3E4E-93DB-CBC2FB80A66A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12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9738" y="1905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Sample Problem 2</a:t>
            </a:r>
          </a:p>
        </p:txBody>
      </p:sp>
      <p:pic>
        <p:nvPicPr>
          <p:cNvPr id="17412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362075"/>
            <a:ext cx="32226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39738" y="3598863"/>
            <a:ext cx="41322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Draw shear </a:t>
            </a:r>
            <a:r>
              <a:rPr lang="tr-TR"/>
              <a:t>force </a:t>
            </a:r>
            <a:r>
              <a:rPr lang="en-US"/>
              <a:t>and bending moment diagrams for the beam </a:t>
            </a:r>
            <a:r>
              <a:rPr lang="tr-TR"/>
              <a:t>      </a:t>
            </a:r>
            <a:r>
              <a:rPr lang="en-US"/>
              <a:t>and loading shown.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48188" y="1222375"/>
            <a:ext cx="4394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SOLUTION: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Taking entire beam as a free-body, calculate reactions at </a:t>
            </a:r>
            <a:r>
              <a:rPr lang="en-US" i="1"/>
              <a:t>B</a:t>
            </a:r>
            <a:r>
              <a:rPr lang="en-US"/>
              <a:t> and </a:t>
            </a:r>
            <a:r>
              <a:rPr lang="en-US" i="1"/>
              <a:t>D</a:t>
            </a:r>
            <a:r>
              <a:rPr lang="en-US"/>
              <a:t>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548188" y="2482850"/>
            <a:ext cx="45958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Find equivalent internal force-couple systems for free-bodies formed by cutting beam on </a:t>
            </a:r>
            <a:r>
              <a:rPr lang="tr-TR"/>
              <a:t>the left and right sides   </a:t>
            </a:r>
            <a:r>
              <a:rPr lang="en-US"/>
              <a:t>of load application points.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48188" y="3895725"/>
            <a:ext cx="434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Plot </a:t>
            </a:r>
            <a:r>
              <a:rPr lang="tr-TR"/>
              <a:t>the </a:t>
            </a:r>
            <a:r>
              <a:rPr lang="en-US"/>
              <a:t>results.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  <p:bldP spid="1229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6CCC5713-DD5A-514D-BD79-D817AF9BC5D8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13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188" y="190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Sample Problem 2</a:t>
            </a:r>
            <a:r>
              <a:rPr lang="tr-TR" sz="3200" dirty="0" smtClean="0">
                <a:latin typeface="Arial" charset="0"/>
              </a:rPr>
              <a:t> </a:t>
            </a:r>
            <a:r>
              <a:rPr lang="tr-TR" sz="3200" dirty="0">
                <a:latin typeface="Arial" charset="0"/>
              </a:rPr>
              <a:t>- Continued</a:t>
            </a:r>
            <a:endParaRPr lang="en-US" sz="3200" dirty="0">
              <a:latin typeface="Arial" charset="0"/>
            </a:endParaRPr>
          </a:p>
        </p:txBody>
      </p:sp>
      <p:grpSp>
        <p:nvGrpSpPr>
          <p:cNvPr id="18436" name="Group 26"/>
          <p:cNvGrpSpPr>
            <a:grpSpLocks/>
          </p:cNvGrpSpPr>
          <p:nvPr/>
        </p:nvGrpSpPr>
        <p:grpSpPr bwMode="auto">
          <a:xfrm>
            <a:off x="334963" y="947738"/>
            <a:ext cx="8572500" cy="1203325"/>
            <a:chOff x="211" y="597"/>
            <a:chExt cx="5400" cy="758"/>
          </a:xfrm>
        </p:grpSpPr>
        <p:sp>
          <p:nvSpPr>
            <p:cNvPr id="18457" name="Text Box 5"/>
            <p:cNvSpPr txBox="1">
              <a:spLocks noChangeArrowheads="1"/>
            </p:cNvSpPr>
            <p:nvPr/>
          </p:nvSpPr>
          <p:spPr bwMode="auto">
            <a:xfrm>
              <a:off x="2042" y="597"/>
              <a:ext cx="3569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SOLUTION: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dirty="0"/>
                <a:t>Taking free-body</a:t>
              </a:r>
              <a:r>
                <a:rPr lang="tr-TR" dirty="0"/>
                <a:t> of the entire beam</a:t>
              </a:r>
              <a:r>
                <a:rPr lang="en-US" dirty="0"/>
                <a:t>, calculate </a:t>
              </a:r>
              <a:r>
                <a:rPr lang="tr-TR" dirty="0"/>
                <a:t>the </a:t>
              </a:r>
              <a:r>
                <a:rPr lang="en-US" dirty="0"/>
                <a:t>reactions at </a:t>
              </a:r>
              <a:r>
                <a:rPr lang="en-US" i="1" dirty="0"/>
                <a:t>B</a:t>
              </a:r>
              <a:r>
                <a:rPr lang="en-US" dirty="0"/>
                <a:t> and </a:t>
              </a:r>
              <a:r>
                <a:rPr lang="en-US" i="1" dirty="0"/>
                <a:t>D</a:t>
              </a:r>
              <a:r>
                <a:rPr lang="tr-TR" dirty="0"/>
                <a:t> (B</a:t>
              </a:r>
              <a:r>
                <a:rPr lang="tr-TR" baseline="-25000" dirty="0"/>
                <a:t>y</a:t>
              </a:r>
              <a:r>
                <a:rPr lang="tr-TR" dirty="0"/>
                <a:t>=46 kN and D</a:t>
              </a:r>
              <a:r>
                <a:rPr lang="tr-TR" baseline="-25000" dirty="0"/>
                <a:t>y</a:t>
              </a:r>
              <a:r>
                <a:rPr lang="tr-TR" dirty="0"/>
                <a:t>=14 kN).</a:t>
              </a:r>
              <a:endParaRPr lang="en-US" dirty="0"/>
            </a:p>
          </p:txBody>
        </p:sp>
        <p:graphicFrame>
          <p:nvGraphicFramePr>
            <p:cNvPr id="18458" name="Object 1033"/>
            <p:cNvGraphicFramePr>
              <a:graphicFrameLocks noChangeAspect="1"/>
            </p:cNvGraphicFramePr>
            <p:nvPr/>
          </p:nvGraphicFramePr>
          <p:xfrm>
            <a:off x="211" y="615"/>
            <a:ext cx="1815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9" name="Bitmap Image" r:id="rId3" imgW="3296110" imgH="1028844" progId="Paint.Picture">
                    <p:embed/>
                  </p:oleObj>
                </mc:Choice>
                <mc:Fallback>
                  <p:oleObj name="Bitmap Image" r:id="rId3" imgW="3296110" imgH="102884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" y="615"/>
                          <a:ext cx="1815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14325" y="1878013"/>
            <a:ext cx="8829675" cy="1843087"/>
            <a:chOff x="198" y="1183"/>
            <a:chExt cx="5562" cy="1161"/>
          </a:xfrm>
        </p:grpSpPr>
        <p:sp>
          <p:nvSpPr>
            <p:cNvPr id="18447" name="Text Box 11"/>
            <p:cNvSpPr txBox="1">
              <a:spLocks noChangeArrowheads="1"/>
            </p:cNvSpPr>
            <p:nvPr/>
          </p:nvSpPr>
          <p:spPr bwMode="auto">
            <a:xfrm>
              <a:off x="2042" y="1347"/>
              <a:ext cx="371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Find equivalent internal force-couple systems at sections on </a:t>
              </a:r>
              <a:r>
                <a:rPr lang="tr-TR"/>
                <a:t>both</a:t>
              </a:r>
              <a:r>
                <a:rPr lang="en-US"/>
                <a:t> side</a:t>
              </a:r>
              <a:r>
                <a:rPr lang="tr-TR"/>
                <a:t>s</a:t>
              </a:r>
              <a:r>
                <a:rPr lang="en-US"/>
                <a:t> of load application points. </a:t>
              </a:r>
            </a:p>
          </p:txBody>
        </p:sp>
        <p:grpSp>
          <p:nvGrpSpPr>
            <p:cNvPr id="18448" name="Group 25"/>
            <p:cNvGrpSpPr>
              <a:grpSpLocks/>
            </p:cNvGrpSpPr>
            <p:nvPr/>
          </p:nvGrpSpPr>
          <p:grpSpPr bwMode="auto">
            <a:xfrm>
              <a:off x="2372" y="1832"/>
              <a:ext cx="3117" cy="164"/>
              <a:chOff x="2382" y="1832"/>
              <a:chExt cx="3117" cy="164"/>
            </a:xfrm>
          </p:grpSpPr>
          <p:graphicFrame>
            <p:nvGraphicFramePr>
              <p:cNvPr id="18454" name="Object 1030"/>
              <p:cNvGraphicFramePr>
                <a:graphicFrameLocks noChangeAspect="1"/>
              </p:cNvGraphicFramePr>
              <p:nvPr/>
            </p:nvGraphicFramePr>
            <p:xfrm>
              <a:off x="2382" y="1832"/>
              <a:ext cx="424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60" name="Denklem" r:id="rId5" imgW="672808" imgH="253890" progId="Equation.3">
                      <p:embed/>
                    </p:oleObj>
                  </mc:Choice>
                  <mc:Fallback>
                    <p:oleObj name="Denklem" r:id="rId5" imgW="672808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2" y="1832"/>
                            <a:ext cx="424" cy="1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55" name="Object 1031"/>
              <p:cNvGraphicFramePr>
                <a:graphicFrameLocks noChangeAspect="1"/>
              </p:cNvGraphicFramePr>
              <p:nvPr/>
            </p:nvGraphicFramePr>
            <p:xfrm>
              <a:off x="3350" y="1860"/>
              <a:ext cx="63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61" name="Denklem" r:id="rId7" imgW="1002865" imgH="215806" progId="Equation.3">
                      <p:embed/>
                    </p:oleObj>
                  </mc:Choice>
                  <mc:Fallback>
                    <p:oleObj name="Denklem" r:id="rId7" imgW="1002865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0" y="1860"/>
                            <a:ext cx="63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56" name="Object 1032"/>
              <p:cNvGraphicFramePr>
                <a:graphicFrameLocks noChangeAspect="1"/>
              </p:cNvGraphicFramePr>
              <p:nvPr/>
            </p:nvGraphicFramePr>
            <p:xfrm>
              <a:off x="5019" y="1860"/>
              <a:ext cx="480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62" name="Denklem" r:id="rId9" imgW="761669" imgH="215806" progId="Equation.3">
                      <p:embed/>
                    </p:oleObj>
                  </mc:Choice>
                  <mc:Fallback>
                    <p:oleObj name="Denklem" r:id="rId9" imgW="761669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9" y="1860"/>
                            <a:ext cx="480" cy="1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449" name="Group 24"/>
            <p:cNvGrpSpPr>
              <a:grpSpLocks/>
            </p:cNvGrpSpPr>
            <p:nvPr/>
          </p:nvGrpSpPr>
          <p:grpSpPr bwMode="auto">
            <a:xfrm>
              <a:off x="2388" y="2184"/>
              <a:ext cx="2853" cy="160"/>
              <a:chOff x="2398" y="2184"/>
              <a:chExt cx="2853" cy="160"/>
            </a:xfrm>
          </p:grpSpPr>
          <p:graphicFrame>
            <p:nvGraphicFramePr>
              <p:cNvPr id="18451" name="Object 1027"/>
              <p:cNvGraphicFramePr>
                <a:graphicFrameLocks noChangeAspect="1"/>
              </p:cNvGraphicFramePr>
              <p:nvPr/>
            </p:nvGraphicFramePr>
            <p:xfrm>
              <a:off x="2398" y="2184"/>
              <a:ext cx="440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63" name="Denklem" r:id="rId11" imgW="698197" imgH="253890" progId="Equation.3">
                      <p:embed/>
                    </p:oleObj>
                  </mc:Choice>
                  <mc:Fallback>
                    <p:oleObj name="Denklem" r:id="rId11" imgW="698197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8" y="2184"/>
                            <a:ext cx="440" cy="1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52" name="Object 1028"/>
              <p:cNvGraphicFramePr>
                <a:graphicFrameLocks noChangeAspect="1"/>
              </p:cNvGraphicFramePr>
              <p:nvPr/>
            </p:nvGraphicFramePr>
            <p:xfrm>
              <a:off x="3430" y="2196"/>
              <a:ext cx="856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64" name="Denklem" r:id="rId13" imgW="1358310" imgH="215806" progId="Equation.3">
                      <p:embed/>
                    </p:oleObj>
                  </mc:Choice>
                  <mc:Fallback>
                    <p:oleObj name="Denklem" r:id="rId13" imgW="1358310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30" y="2196"/>
                            <a:ext cx="856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53" name="Object 1029"/>
              <p:cNvGraphicFramePr>
                <a:graphicFrameLocks noChangeAspect="1"/>
              </p:cNvGraphicFramePr>
              <p:nvPr/>
            </p:nvGraphicFramePr>
            <p:xfrm>
              <a:off x="4955" y="2196"/>
              <a:ext cx="296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65" name="Denklem" r:id="rId15" imgW="469696" imgH="215806" progId="Equation.3">
                      <p:embed/>
                    </p:oleObj>
                  </mc:Choice>
                  <mc:Fallback>
                    <p:oleObj name="Denklem" r:id="rId15" imgW="469696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5" y="2196"/>
                            <a:ext cx="296" cy="1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8450" name="Object 1026"/>
            <p:cNvGraphicFramePr>
              <a:graphicFrameLocks noChangeAspect="1"/>
            </p:cNvGraphicFramePr>
            <p:nvPr/>
          </p:nvGraphicFramePr>
          <p:xfrm>
            <a:off x="198" y="1183"/>
            <a:ext cx="739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6" name="Bitmap Image" r:id="rId17" imgW="2076740" imgH="1628571" progId="Paint.Picture">
                    <p:embed/>
                  </p:oleObj>
                </mc:Choice>
                <mc:Fallback>
                  <p:oleObj name="Bitmap Image" r:id="rId17" imgW="2076740" imgH="16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" y="1183"/>
                          <a:ext cx="739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25438" y="2751138"/>
            <a:ext cx="6383337" cy="3792537"/>
            <a:chOff x="169" y="1733"/>
            <a:chExt cx="4021" cy="2389"/>
          </a:xfrm>
        </p:grpSpPr>
        <p:graphicFrame>
          <p:nvGraphicFramePr>
            <p:cNvPr id="18444" name="Object 1024"/>
            <p:cNvGraphicFramePr>
              <a:graphicFrameLocks noChangeAspect="1"/>
            </p:cNvGraphicFramePr>
            <p:nvPr/>
          </p:nvGraphicFramePr>
          <p:xfrm>
            <a:off x="2318" y="2871"/>
            <a:ext cx="1872" cy="1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7" name="Denklem" r:id="rId19" imgW="1930400" imgH="1092200" progId="Equation.3">
                    <p:embed/>
                  </p:oleObj>
                </mc:Choice>
                <mc:Fallback>
                  <p:oleObj name="Denklem" r:id="rId19" imgW="1930400" imgH="1092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8" y="2871"/>
                          <a:ext cx="1872" cy="105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5" name="Text Box 21"/>
            <p:cNvSpPr txBox="1">
              <a:spLocks noChangeArrowheads="1"/>
            </p:cNvSpPr>
            <p:nvPr/>
          </p:nvSpPr>
          <p:spPr bwMode="auto">
            <a:xfrm>
              <a:off x="2244" y="2552"/>
              <a:ext cx="10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Similarly,</a:t>
              </a:r>
            </a:p>
          </p:txBody>
        </p:sp>
        <p:graphicFrame>
          <p:nvGraphicFramePr>
            <p:cNvPr id="18446" name="Object 1025"/>
            <p:cNvGraphicFramePr>
              <a:graphicFrameLocks noChangeAspect="1"/>
            </p:cNvGraphicFramePr>
            <p:nvPr/>
          </p:nvGraphicFramePr>
          <p:xfrm>
            <a:off x="169" y="1733"/>
            <a:ext cx="1697" cy="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8" name="Bitmap Image" r:id="rId21" imgW="2933333" imgH="4133333" progId="Paint.Picture">
                    <p:embed/>
                  </p:oleObj>
                </mc:Choice>
                <mc:Fallback>
                  <p:oleObj name="Bitmap Image" r:id="rId21" imgW="2933333" imgH="413333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" y="1733"/>
                          <a:ext cx="1697" cy="2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3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4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7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AC601BBD-5335-B14C-B61F-B77B3BFAF254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14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8263" y="190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Sample Problem 2</a:t>
            </a:r>
            <a:r>
              <a:rPr lang="tr-TR" sz="3200" dirty="0" smtClean="0">
                <a:latin typeface="Arial" charset="0"/>
              </a:rPr>
              <a:t> </a:t>
            </a:r>
            <a:r>
              <a:rPr lang="tr-TR" sz="3200" dirty="0">
                <a:latin typeface="Arial" charset="0"/>
              </a:rPr>
              <a:t>- Continued</a:t>
            </a:r>
            <a:endParaRPr lang="en-US" sz="3200" dirty="0">
              <a:latin typeface="Arial" charset="0"/>
            </a:endParaRPr>
          </a:p>
        </p:txBody>
      </p:sp>
      <p:graphicFrame>
        <p:nvGraphicFramePr>
          <p:cNvPr id="19460" name="Object 1024"/>
          <p:cNvGraphicFramePr>
            <a:graphicFrameLocks noChangeAspect="1"/>
          </p:cNvGraphicFramePr>
          <p:nvPr/>
        </p:nvGraphicFramePr>
        <p:xfrm>
          <a:off x="333375" y="1003300"/>
          <a:ext cx="398303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Bitmap Image" r:id="rId3" imgW="4839375" imgH="1619476" progId="Paint.Picture">
                  <p:embed/>
                </p:oleObj>
              </mc:Choice>
              <mc:Fallback>
                <p:oleObj name="Bitmap Image" r:id="rId3" imgW="4839375" imgH="1619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003300"/>
                        <a:ext cx="398303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025"/>
          <p:cNvGraphicFramePr>
            <a:graphicFrameLocks noChangeAspect="1"/>
          </p:cNvGraphicFramePr>
          <p:nvPr/>
        </p:nvGraphicFramePr>
        <p:xfrm>
          <a:off x="660400" y="2562225"/>
          <a:ext cx="3794125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Bitmap Image" r:id="rId5" imgW="3933333" imgH="3610479" progId="Paint.Picture">
                  <p:embed/>
                </p:oleObj>
              </mc:Choice>
              <mc:Fallback>
                <p:oleObj name="Bitmap Image" r:id="rId5" imgW="3933333" imgH="361047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62225"/>
                        <a:ext cx="3794125" cy="348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810125" y="1057275"/>
            <a:ext cx="415766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Plot results.</a:t>
            </a:r>
            <a:endParaRPr lang="tr-TR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Note that </a:t>
            </a:r>
            <a:r>
              <a:rPr lang="tr-TR"/>
              <a:t>for a beam subjected to concentrated loads, </a:t>
            </a:r>
            <a:r>
              <a:rPr lang="en-US"/>
              <a:t>shear </a:t>
            </a:r>
            <a:r>
              <a:rPr lang="tr-TR"/>
              <a:t>force </a:t>
            </a:r>
            <a:r>
              <a:rPr lang="en-US"/>
              <a:t>is of constant value between concentrated loads and bending moment varies linearly.</a:t>
            </a:r>
          </a:p>
        </p:txBody>
      </p:sp>
      <p:sp>
        <p:nvSpPr>
          <p:cNvPr id="7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8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9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9468" name="11 Metin kutusu"/>
          <p:cNvSpPr txBox="1">
            <a:spLocks noChangeArrowheads="1"/>
          </p:cNvSpPr>
          <p:nvPr/>
        </p:nvSpPr>
        <p:spPr bwMode="auto">
          <a:xfrm>
            <a:off x="5257800" y="3657600"/>
            <a:ext cx="340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Remember Sign C</a:t>
            </a:r>
            <a:r>
              <a:rPr lang="en-US"/>
              <a:t>o</a:t>
            </a:r>
            <a:r>
              <a:rPr lang="tr-TR"/>
              <a:t>nvention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6184900" y="4478338"/>
            <a:ext cx="1398588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cxnSp>
        <p:nvCxnSpPr>
          <p:cNvPr id="15" name="14 Düz Ok Bağlayıcısı"/>
          <p:cNvCxnSpPr/>
          <p:nvPr/>
        </p:nvCxnSpPr>
        <p:spPr>
          <a:xfrm rot="16200000" flipH="1">
            <a:off x="7416800" y="4779963"/>
            <a:ext cx="671513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rot="5400000" flipH="1" flipV="1">
            <a:off x="5640388" y="4794250"/>
            <a:ext cx="7127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20 Metin kutusu"/>
          <p:cNvSpPr txBox="1">
            <a:spLocks noChangeArrowheads="1"/>
          </p:cNvSpPr>
          <p:nvPr/>
        </p:nvSpPr>
        <p:spPr bwMode="auto">
          <a:xfrm>
            <a:off x="6642100" y="4451350"/>
            <a:ext cx="565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sz="4000" dirty="0"/>
              <a:t>+</a:t>
            </a:r>
          </a:p>
        </p:txBody>
      </p:sp>
      <p:sp>
        <p:nvSpPr>
          <p:cNvPr id="38" name="37 Yay"/>
          <p:cNvSpPr/>
          <p:nvPr/>
        </p:nvSpPr>
        <p:spPr>
          <a:xfrm rot="2789225">
            <a:off x="6763544" y="4088606"/>
            <a:ext cx="1466850" cy="13033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9" name="38 Yay"/>
          <p:cNvSpPr/>
          <p:nvPr/>
        </p:nvSpPr>
        <p:spPr>
          <a:xfrm rot="13533782">
            <a:off x="5557045" y="4133056"/>
            <a:ext cx="1465262" cy="13049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cxnSp>
        <p:nvCxnSpPr>
          <p:cNvPr id="41" name="40 Düz Bağlayıcı"/>
          <p:cNvCxnSpPr/>
          <p:nvPr/>
        </p:nvCxnSpPr>
        <p:spPr>
          <a:xfrm rot="5400000">
            <a:off x="7886700" y="4376738"/>
            <a:ext cx="174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Düz Bağlayıcı"/>
          <p:cNvCxnSpPr/>
          <p:nvPr/>
        </p:nvCxnSpPr>
        <p:spPr>
          <a:xfrm>
            <a:off x="7974013" y="4289425"/>
            <a:ext cx="174625" cy="93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47 Metin kutusu"/>
          <p:cNvSpPr txBox="1">
            <a:spLocks noChangeArrowheads="1"/>
          </p:cNvSpPr>
          <p:nvPr/>
        </p:nvSpPr>
        <p:spPr bwMode="auto">
          <a:xfrm>
            <a:off x="5822950" y="4048125"/>
            <a:ext cx="30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V</a:t>
            </a:r>
          </a:p>
        </p:txBody>
      </p:sp>
      <p:sp>
        <p:nvSpPr>
          <p:cNvPr id="19478" name="48 Metin kutusu"/>
          <p:cNvSpPr txBox="1">
            <a:spLocks noChangeArrowheads="1"/>
          </p:cNvSpPr>
          <p:nvPr/>
        </p:nvSpPr>
        <p:spPr bwMode="auto">
          <a:xfrm>
            <a:off x="5154613" y="4508500"/>
            <a:ext cx="3095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M</a:t>
            </a:r>
          </a:p>
        </p:txBody>
      </p:sp>
      <p:sp>
        <p:nvSpPr>
          <p:cNvPr id="19479" name="49 Metin kutusu"/>
          <p:cNvSpPr txBox="1">
            <a:spLocks noChangeArrowheads="1"/>
          </p:cNvSpPr>
          <p:nvPr/>
        </p:nvSpPr>
        <p:spPr bwMode="auto">
          <a:xfrm>
            <a:off x="8207375" y="4495800"/>
            <a:ext cx="30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M</a:t>
            </a:r>
          </a:p>
        </p:txBody>
      </p:sp>
      <p:sp>
        <p:nvSpPr>
          <p:cNvPr id="19480" name="50 Metin kutusu"/>
          <p:cNvSpPr txBox="1">
            <a:spLocks noChangeArrowheads="1"/>
          </p:cNvSpPr>
          <p:nvPr/>
        </p:nvSpPr>
        <p:spPr bwMode="auto">
          <a:xfrm>
            <a:off x="7570788" y="5137150"/>
            <a:ext cx="30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/>
              <a:t>V</a:t>
            </a:r>
          </a:p>
        </p:txBody>
      </p:sp>
      <p:sp>
        <p:nvSpPr>
          <p:cNvPr id="19481" name="51 Metin kutusu"/>
          <p:cNvSpPr txBox="1">
            <a:spLocks noChangeArrowheads="1"/>
          </p:cNvSpPr>
          <p:nvPr/>
        </p:nvSpPr>
        <p:spPr bwMode="auto">
          <a:xfrm>
            <a:off x="2770188" y="4652963"/>
            <a:ext cx="24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b="1"/>
              <a:t>+</a:t>
            </a:r>
          </a:p>
        </p:txBody>
      </p:sp>
      <p:sp>
        <p:nvSpPr>
          <p:cNvPr id="19482" name="52 Metin kutusu"/>
          <p:cNvSpPr txBox="1">
            <a:spLocks noChangeArrowheads="1"/>
          </p:cNvSpPr>
          <p:nvPr/>
        </p:nvSpPr>
        <p:spPr bwMode="auto">
          <a:xfrm>
            <a:off x="2209800" y="2868613"/>
            <a:ext cx="24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b="1"/>
              <a:t>+</a:t>
            </a:r>
          </a:p>
        </p:txBody>
      </p:sp>
      <p:sp>
        <p:nvSpPr>
          <p:cNvPr id="19483" name="53 Metin kutusu"/>
          <p:cNvSpPr txBox="1">
            <a:spLocks noChangeArrowheads="1"/>
          </p:cNvSpPr>
          <p:nvPr/>
        </p:nvSpPr>
        <p:spPr bwMode="auto">
          <a:xfrm>
            <a:off x="3079750" y="3119438"/>
            <a:ext cx="21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b="1"/>
              <a:t>_</a:t>
            </a:r>
          </a:p>
        </p:txBody>
      </p:sp>
      <p:sp>
        <p:nvSpPr>
          <p:cNvPr id="19484" name="54 Metin kutusu"/>
          <p:cNvSpPr txBox="1">
            <a:spLocks noChangeArrowheads="1"/>
          </p:cNvSpPr>
          <p:nvPr/>
        </p:nvSpPr>
        <p:spPr bwMode="auto">
          <a:xfrm>
            <a:off x="1241425" y="3151188"/>
            <a:ext cx="21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b="1"/>
              <a:t>_</a:t>
            </a:r>
          </a:p>
        </p:txBody>
      </p:sp>
      <p:sp>
        <p:nvSpPr>
          <p:cNvPr id="19485" name="55 Metin kutusu"/>
          <p:cNvSpPr txBox="1">
            <a:spLocks noChangeArrowheads="1"/>
          </p:cNvSpPr>
          <p:nvPr/>
        </p:nvSpPr>
        <p:spPr bwMode="auto">
          <a:xfrm>
            <a:off x="1865313" y="5078413"/>
            <a:ext cx="214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b="1"/>
              <a:t>_</a:t>
            </a:r>
          </a:p>
        </p:txBody>
      </p:sp>
      <p:sp>
        <p:nvSpPr>
          <p:cNvPr id="19486" name="56 Metin kutusu"/>
          <p:cNvSpPr txBox="1">
            <a:spLocks noChangeArrowheads="1"/>
          </p:cNvSpPr>
          <p:nvPr/>
        </p:nvSpPr>
        <p:spPr bwMode="auto">
          <a:xfrm>
            <a:off x="1465263" y="5095875"/>
            <a:ext cx="21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b="1"/>
              <a:t>_</a:t>
            </a:r>
          </a:p>
        </p:txBody>
      </p:sp>
      <p:cxnSp>
        <p:nvCxnSpPr>
          <p:cNvPr id="34" name="33 Düz Bağlayıcı"/>
          <p:cNvCxnSpPr/>
          <p:nvPr/>
        </p:nvCxnSpPr>
        <p:spPr>
          <a:xfrm flipV="1">
            <a:off x="5607050" y="4235450"/>
            <a:ext cx="188913" cy="6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Düz Bağlayıcı"/>
          <p:cNvCxnSpPr/>
          <p:nvPr/>
        </p:nvCxnSpPr>
        <p:spPr>
          <a:xfrm rot="5400000">
            <a:off x="5634038" y="4302125"/>
            <a:ext cx="242887" cy="80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Düz Bağlayıcı"/>
          <p:cNvCxnSpPr/>
          <p:nvPr/>
        </p:nvCxnSpPr>
        <p:spPr>
          <a:xfrm rot="16200000" flipH="1">
            <a:off x="5594350" y="4343401"/>
            <a:ext cx="160337" cy="80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Düz Bağlayıcı"/>
          <p:cNvCxnSpPr/>
          <p:nvPr/>
        </p:nvCxnSpPr>
        <p:spPr>
          <a:xfrm flipV="1">
            <a:off x="7974013" y="4397375"/>
            <a:ext cx="174625" cy="5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0ECE087B-59CF-0D4D-8C41-5B304718BB73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15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6630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6631" name="Rectangle 2"/>
          <p:cNvSpPr>
            <a:spLocks noChangeArrowheads="1"/>
          </p:cNvSpPr>
          <p:nvPr/>
        </p:nvSpPr>
        <p:spPr bwMode="auto">
          <a:xfrm>
            <a:off x="280988" y="471488"/>
            <a:ext cx="8863012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BE5F00"/>
                </a:solidFill>
                <a:latin typeface="Arial" charset="0"/>
              </a:rPr>
              <a:t>Sample Problem </a:t>
            </a:r>
            <a:r>
              <a:rPr lang="en-US" sz="2800" dirty="0" smtClean="0">
                <a:solidFill>
                  <a:srgbClr val="BE5F00"/>
                </a:solidFill>
                <a:latin typeface="Arial" charset="0"/>
              </a:rPr>
              <a:t>3</a:t>
            </a:r>
            <a:endParaRPr lang="en-US" sz="2800" dirty="0">
              <a:solidFill>
                <a:srgbClr val="BE5F00"/>
              </a:solidFill>
              <a:latin typeface="Arial" charset="0"/>
            </a:endParaRPr>
          </a:p>
        </p:txBody>
      </p:sp>
      <p:pic>
        <p:nvPicPr>
          <p:cNvPr id="2663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977900"/>
            <a:ext cx="59134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965200"/>
            <a:ext cx="27876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082800"/>
            <a:ext cx="589121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2352675"/>
            <a:ext cx="27876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4262438"/>
            <a:ext cx="26162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737100"/>
            <a:ext cx="58562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989013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1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A2AC4746-8800-8547-A700-58472D8BAA92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16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7654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280988" y="471488"/>
            <a:ext cx="8863012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BE5F00"/>
                </a:solidFill>
                <a:latin typeface="Arial" charset="0"/>
              </a:rPr>
              <a:t>Sample Problem </a:t>
            </a:r>
            <a:r>
              <a:rPr lang="en-US" sz="2800" dirty="0" smtClean="0">
                <a:solidFill>
                  <a:srgbClr val="BE5F00"/>
                </a:solidFill>
                <a:latin typeface="Arial" charset="0"/>
              </a:rPr>
              <a:t>3</a:t>
            </a:r>
            <a:r>
              <a:rPr lang="tr-TR" sz="2800" dirty="0" smtClean="0">
                <a:solidFill>
                  <a:srgbClr val="BE5F00"/>
                </a:solidFill>
                <a:latin typeface="Arial" charset="0"/>
              </a:rPr>
              <a:t> </a:t>
            </a:r>
            <a:r>
              <a:rPr lang="tr-TR" sz="2800" dirty="0">
                <a:solidFill>
                  <a:srgbClr val="BE5F00"/>
                </a:solidFill>
                <a:latin typeface="Arial" charset="0"/>
              </a:rPr>
              <a:t>- Continued</a:t>
            </a:r>
            <a:endParaRPr lang="en-US" sz="2800" dirty="0">
              <a:solidFill>
                <a:srgbClr val="BE5F00"/>
              </a:solidFill>
              <a:latin typeface="Arial" charset="0"/>
            </a:endParaRPr>
          </a:p>
        </p:txBody>
      </p:sp>
      <p:pic>
        <p:nvPicPr>
          <p:cNvPr id="276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063625"/>
            <a:ext cx="69627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2112963"/>
            <a:ext cx="27892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784600"/>
            <a:ext cx="28829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3635375" y="4313238"/>
            <a:ext cx="25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765675" y="4606925"/>
            <a:ext cx="25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_</a:t>
            </a:r>
          </a:p>
        </p:txBody>
      </p:sp>
      <p:sp>
        <p:nvSpPr>
          <p:cNvPr id="27661" name="Text Box 11"/>
          <p:cNvSpPr txBox="1">
            <a:spLocks noChangeArrowheads="1"/>
          </p:cNvSpPr>
          <p:nvPr/>
        </p:nvSpPr>
        <p:spPr bwMode="auto">
          <a:xfrm>
            <a:off x="3886200" y="5895975"/>
            <a:ext cx="25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4597400" y="5883275"/>
            <a:ext cx="25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4481513" y="5554663"/>
            <a:ext cx="11112" cy="757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954588"/>
            <a:ext cx="1143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5059363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TextBox 1"/>
          <p:cNvSpPr txBox="1">
            <a:spLocks noChangeArrowheads="1"/>
          </p:cNvSpPr>
          <p:nvPr/>
        </p:nvSpPr>
        <p:spPr bwMode="auto">
          <a:xfrm>
            <a:off x="962025" y="4418013"/>
            <a:ext cx="1712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0 m &lt; x &lt; 6 m</a:t>
            </a:r>
          </a:p>
        </p:txBody>
      </p:sp>
      <p:sp>
        <p:nvSpPr>
          <p:cNvPr id="27667" name="TextBox 19"/>
          <p:cNvSpPr txBox="1">
            <a:spLocks noChangeArrowheads="1"/>
          </p:cNvSpPr>
          <p:nvPr/>
        </p:nvSpPr>
        <p:spPr bwMode="auto">
          <a:xfrm>
            <a:off x="6076950" y="4475163"/>
            <a:ext cx="189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6 m &lt; x &lt; 10 m</a:t>
            </a:r>
          </a:p>
        </p:txBody>
      </p:sp>
    </p:spTree>
    <p:extLst>
      <p:ext uri="{BB962C8B-B14F-4D97-AF65-F5344CB8AC3E}">
        <p14:creationId xmlns:p14="http://schemas.microsoft.com/office/powerpoint/2010/main" val="36983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7C4CFBE7-2825-7947-B57B-C1F25F017077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17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8678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280988" y="451296"/>
            <a:ext cx="8863012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BE5F00"/>
                </a:solidFill>
                <a:latin typeface="Arial" charset="0"/>
              </a:rPr>
              <a:t>Sample Problem </a:t>
            </a:r>
            <a:r>
              <a:rPr lang="en-US" sz="2800" dirty="0" smtClean="0">
                <a:solidFill>
                  <a:srgbClr val="BE5F00"/>
                </a:solidFill>
                <a:latin typeface="Arial" charset="0"/>
              </a:rPr>
              <a:t>4</a:t>
            </a:r>
            <a:endParaRPr lang="en-US" sz="2800" dirty="0">
              <a:solidFill>
                <a:srgbClr val="BE5F00"/>
              </a:solidFill>
              <a:latin typeface="Arial" charset="0"/>
            </a:endParaRPr>
          </a:p>
        </p:txBody>
      </p:sp>
      <p:pic>
        <p:nvPicPr>
          <p:cNvPr id="2868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996950"/>
            <a:ext cx="87598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041400"/>
            <a:ext cx="819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54713" y="960438"/>
            <a:ext cx="3132137" cy="161925"/>
          </a:xfrm>
          <a:prstGeom prst="rect">
            <a:avLst/>
          </a:prstGeom>
          <a:solidFill>
            <a:srgbClr val="F9F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8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5226050"/>
            <a:ext cx="110331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7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61E91F56-AFEB-F541-951C-BCAE00D65D34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18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9702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280988" y="471488"/>
            <a:ext cx="8863012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BE5F00"/>
                </a:solidFill>
                <a:latin typeface="Arial" charset="0"/>
              </a:rPr>
              <a:t>Sample Problem </a:t>
            </a:r>
            <a:r>
              <a:rPr lang="en-US" sz="2800" dirty="0" smtClean="0">
                <a:solidFill>
                  <a:srgbClr val="BE5F00"/>
                </a:solidFill>
                <a:latin typeface="Arial" charset="0"/>
              </a:rPr>
              <a:t>4</a:t>
            </a:r>
            <a:r>
              <a:rPr lang="tr-TR" sz="2800" dirty="0" smtClean="0">
                <a:solidFill>
                  <a:srgbClr val="BE5F00"/>
                </a:solidFill>
                <a:latin typeface="Arial" charset="0"/>
              </a:rPr>
              <a:t> </a:t>
            </a:r>
            <a:r>
              <a:rPr lang="tr-TR" sz="2800" dirty="0">
                <a:solidFill>
                  <a:srgbClr val="BE5F00"/>
                </a:solidFill>
                <a:latin typeface="Arial" charset="0"/>
              </a:rPr>
              <a:t>- Continued</a:t>
            </a:r>
            <a:endParaRPr lang="en-US" sz="2800" dirty="0">
              <a:solidFill>
                <a:srgbClr val="BE5F00"/>
              </a:solidFill>
              <a:latin typeface="Arial" charset="0"/>
            </a:endParaRPr>
          </a:p>
        </p:txBody>
      </p:sp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1063625"/>
            <a:ext cx="70770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714750"/>
            <a:ext cx="23987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813175"/>
            <a:ext cx="33337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1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46CD5487-A675-A948-95B0-CC14CF104D3D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19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30726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280988" y="471488"/>
            <a:ext cx="8863012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BE5F00"/>
                </a:solidFill>
                <a:latin typeface="Arial" charset="0"/>
              </a:rPr>
              <a:t>Sample Problem 4</a:t>
            </a:r>
            <a:r>
              <a:rPr lang="tr-TR" sz="2800" dirty="0" smtClean="0">
                <a:solidFill>
                  <a:srgbClr val="BE5F00"/>
                </a:solidFill>
                <a:latin typeface="Arial" charset="0"/>
              </a:rPr>
              <a:t> </a:t>
            </a:r>
            <a:r>
              <a:rPr lang="tr-TR" sz="2800" dirty="0">
                <a:solidFill>
                  <a:srgbClr val="BE5F00"/>
                </a:solidFill>
                <a:latin typeface="Arial" charset="0"/>
              </a:rPr>
              <a:t>- Continued</a:t>
            </a:r>
            <a:endParaRPr lang="en-US" sz="2800" dirty="0">
              <a:solidFill>
                <a:srgbClr val="BE5F00"/>
              </a:solidFill>
              <a:latin typeface="Arial" charset="0"/>
            </a:endParaRPr>
          </a:p>
        </p:txBody>
      </p:sp>
      <p:pic>
        <p:nvPicPr>
          <p:cNvPr id="3072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54100"/>
            <a:ext cx="70961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813175"/>
            <a:ext cx="33337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022725"/>
            <a:ext cx="121126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D0690305-EB86-8F4A-A842-60402F328B0E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2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1125"/>
            <a:ext cx="8229600" cy="68363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Arial" charset="0"/>
              </a:rPr>
              <a:t>Relations Among Load, Shear and Bending Moment</a:t>
            </a:r>
          </a:p>
        </p:txBody>
      </p:sp>
      <p:sp>
        <p:nvSpPr>
          <p:cNvPr id="1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7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20489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949325"/>
            <a:ext cx="829945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40A2270E-E755-FD4A-B91B-C7A86EFCB8CC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20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31750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31751" name="Rectangle 2"/>
          <p:cNvSpPr>
            <a:spLocks noChangeArrowheads="1"/>
          </p:cNvSpPr>
          <p:nvPr/>
        </p:nvSpPr>
        <p:spPr bwMode="auto">
          <a:xfrm>
            <a:off x="280988" y="471488"/>
            <a:ext cx="8863012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BE5F00"/>
                </a:solidFill>
                <a:latin typeface="Arial" charset="0"/>
              </a:rPr>
              <a:t>Sample Problem </a:t>
            </a:r>
            <a:r>
              <a:rPr lang="en-US" sz="2800" dirty="0" smtClean="0">
                <a:solidFill>
                  <a:srgbClr val="BE5F00"/>
                </a:solidFill>
                <a:latin typeface="Arial" charset="0"/>
              </a:rPr>
              <a:t>4</a:t>
            </a:r>
            <a:r>
              <a:rPr lang="tr-TR" sz="2800" dirty="0" smtClean="0">
                <a:solidFill>
                  <a:srgbClr val="BE5F00"/>
                </a:solidFill>
                <a:latin typeface="Arial" charset="0"/>
              </a:rPr>
              <a:t> </a:t>
            </a:r>
            <a:r>
              <a:rPr lang="tr-TR" sz="2800" dirty="0">
                <a:solidFill>
                  <a:srgbClr val="BE5F00"/>
                </a:solidFill>
                <a:latin typeface="Arial" charset="0"/>
              </a:rPr>
              <a:t>- Continued</a:t>
            </a:r>
            <a:endParaRPr lang="en-US" sz="2800" dirty="0">
              <a:solidFill>
                <a:srgbClr val="BE5F00"/>
              </a:solidFill>
              <a:latin typeface="Arial" charset="0"/>
            </a:endParaRPr>
          </a:p>
        </p:txBody>
      </p:sp>
      <p:pic>
        <p:nvPicPr>
          <p:cNvPr id="3175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3554413"/>
            <a:ext cx="3036888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950913"/>
            <a:ext cx="28035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3771900"/>
            <a:ext cx="3460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419850" y="4321175"/>
            <a:ext cx="758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91263" y="4275138"/>
            <a:ext cx="128587" cy="182562"/>
          </a:xfrm>
          <a:prstGeom prst="rect">
            <a:avLst/>
          </a:prstGeom>
          <a:solidFill>
            <a:srgbClr val="F9F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83325" y="5726113"/>
            <a:ext cx="130175" cy="182562"/>
          </a:xfrm>
          <a:prstGeom prst="rect">
            <a:avLst/>
          </a:prstGeom>
          <a:solidFill>
            <a:srgbClr val="F9F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8" name="TextBox 28"/>
          <p:cNvSpPr txBox="1">
            <a:spLocks noChangeArrowheads="1"/>
          </p:cNvSpPr>
          <p:nvPr/>
        </p:nvSpPr>
        <p:spPr bwMode="auto">
          <a:xfrm>
            <a:off x="6105525" y="4251325"/>
            <a:ext cx="3524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/>
              <a:t>0.233</a:t>
            </a:r>
          </a:p>
        </p:txBody>
      </p:sp>
      <p:sp>
        <p:nvSpPr>
          <p:cNvPr id="31759" name="TextBox 12"/>
          <p:cNvSpPr txBox="1">
            <a:spLocks noChangeArrowheads="1"/>
          </p:cNvSpPr>
          <p:nvPr/>
        </p:nvSpPr>
        <p:spPr bwMode="auto">
          <a:xfrm>
            <a:off x="409575" y="5818188"/>
            <a:ext cx="490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At x=2 m , M=1.799 kN.m</a:t>
            </a:r>
          </a:p>
          <a:p>
            <a:r>
              <a:rPr lang="en-US" sz="1800"/>
              <a:t>At x=2.23 m, M=1.827 kN.m (maximum moment)</a:t>
            </a:r>
          </a:p>
        </p:txBody>
      </p:sp>
      <p:pic>
        <p:nvPicPr>
          <p:cNvPr id="3176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451475"/>
            <a:ext cx="1076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5408613"/>
            <a:ext cx="2657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5086350"/>
            <a:ext cx="1133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5075238"/>
            <a:ext cx="2066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177925"/>
            <a:ext cx="57927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7165975" y="5313363"/>
            <a:ext cx="0" cy="595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57950" y="5302250"/>
            <a:ext cx="708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7" name="TextBox 41"/>
          <p:cNvSpPr txBox="1">
            <a:spLocks noChangeArrowheads="1"/>
          </p:cNvSpPr>
          <p:nvPr/>
        </p:nvSpPr>
        <p:spPr bwMode="auto">
          <a:xfrm>
            <a:off x="6099175" y="5332413"/>
            <a:ext cx="3540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/>
              <a:t>1.799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446838" y="5267325"/>
            <a:ext cx="95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C9BCF490-CE7A-E240-8822-04D22A8A9D8E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21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32774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280988" y="471488"/>
            <a:ext cx="8863012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BE5F00"/>
                </a:solidFill>
                <a:latin typeface="Arial" charset="0"/>
              </a:rPr>
              <a:t>Sample Exam Question</a:t>
            </a:r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985838"/>
            <a:ext cx="7313612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3600450"/>
            <a:ext cx="7162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4375" y="3771900"/>
            <a:ext cx="6127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0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6AD25737-8579-3247-B236-BB9F36C8A859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22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33798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33799" name="Rectangle 2"/>
          <p:cNvSpPr>
            <a:spLocks noChangeArrowheads="1"/>
          </p:cNvSpPr>
          <p:nvPr/>
        </p:nvSpPr>
        <p:spPr bwMode="auto">
          <a:xfrm>
            <a:off x="280988" y="471488"/>
            <a:ext cx="8863012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BE5F00"/>
                </a:solidFill>
                <a:latin typeface="Arial" charset="0"/>
              </a:rPr>
              <a:t>Sample Exam Question</a:t>
            </a:r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996950"/>
            <a:ext cx="3952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698750"/>
            <a:ext cx="72580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4EC4899B-672B-E441-BBD9-30E6A7E2C1D6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23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112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Sample Problem 6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47688" y="3749675"/>
            <a:ext cx="35258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Sketch the shear </a:t>
            </a:r>
            <a:r>
              <a:rPr lang="tr-TR"/>
              <a:t>force </a:t>
            </a:r>
            <a:r>
              <a:rPr lang="en-US"/>
              <a:t>and bending-moment diagrams for the cantilever beam and loading shown.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37013" y="1009650"/>
            <a:ext cx="51069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SOLUTION: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The change in shear between </a:t>
            </a:r>
            <a:r>
              <a:rPr lang="en-US" i="1"/>
              <a:t>A</a:t>
            </a:r>
            <a:r>
              <a:rPr lang="en-US"/>
              <a:t> and </a:t>
            </a:r>
            <a:r>
              <a:rPr lang="en-US" i="1"/>
              <a:t>B</a:t>
            </a:r>
            <a:r>
              <a:rPr lang="en-US"/>
              <a:t> is equal to the negative of area under load curve between points.  The linear load curve results in a parabolic shear curve.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037013" y="2830513"/>
            <a:ext cx="510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With zero load, change in shear between </a:t>
            </a:r>
            <a:r>
              <a:rPr lang="en-US" i="1"/>
              <a:t>B</a:t>
            </a:r>
            <a:r>
              <a:rPr lang="en-US"/>
              <a:t> and </a:t>
            </a:r>
            <a:r>
              <a:rPr lang="en-US" i="1"/>
              <a:t>C</a:t>
            </a:r>
            <a:r>
              <a:rPr lang="en-US"/>
              <a:t> is zero.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037013" y="3584575"/>
            <a:ext cx="49990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The change in moment between </a:t>
            </a:r>
            <a:r>
              <a:rPr lang="en-US" i="1"/>
              <a:t>A</a:t>
            </a:r>
            <a:r>
              <a:rPr lang="en-US"/>
              <a:t> and </a:t>
            </a:r>
            <a:r>
              <a:rPr lang="en-US" i="1"/>
              <a:t>B</a:t>
            </a:r>
            <a:r>
              <a:rPr lang="en-US"/>
              <a:t> is equal to area under shear curve between points.  The parabolic shear curve results in a cubic moment curve.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037013" y="4949825"/>
            <a:ext cx="5106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The change in moment between </a:t>
            </a:r>
            <a:r>
              <a:rPr lang="en-US" i="1"/>
              <a:t>B</a:t>
            </a:r>
            <a:r>
              <a:rPr lang="en-US"/>
              <a:t> and </a:t>
            </a:r>
            <a:r>
              <a:rPr lang="en-US" i="1"/>
              <a:t>C</a:t>
            </a:r>
            <a:r>
              <a:rPr lang="en-US"/>
              <a:t> is equal to area under shear curve between points.  The constant shear curve results in a linear moment curve.</a:t>
            </a:r>
          </a:p>
        </p:txBody>
      </p:sp>
      <p:sp>
        <p:nvSpPr>
          <p:cNvPr id="10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2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2356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66863"/>
            <a:ext cx="33909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40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3" grpId="0" autoUpdateAnimBg="0"/>
      <p:bldP spid="14344" grpId="0" autoUpdateAnimBg="0"/>
      <p:bldP spid="1434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B016D162-A68B-FC4D-A10A-D26661EF0070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24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4175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Sample Problem 6</a:t>
            </a:r>
            <a:r>
              <a:rPr lang="tr-TR" sz="3200" dirty="0" smtClean="0">
                <a:latin typeface="Arial" charset="0"/>
              </a:rPr>
              <a:t> </a:t>
            </a:r>
            <a:r>
              <a:rPr lang="tr-TR" sz="3200" dirty="0">
                <a:latin typeface="Arial" charset="0"/>
              </a:rPr>
              <a:t>- Continued</a:t>
            </a:r>
            <a:endParaRPr lang="en-US" sz="3200" dirty="0">
              <a:latin typeface="Arial" charset="0"/>
            </a:endParaRPr>
          </a:p>
        </p:txBody>
      </p:sp>
      <p:sp>
        <p:nvSpPr>
          <p:cNvPr id="11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2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3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24585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031875"/>
            <a:ext cx="8386763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414D086B-EBCA-9F4E-9FFC-EE04FF95B2C9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25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Sample Problem 6</a:t>
            </a:r>
            <a:r>
              <a:rPr lang="tr-TR" sz="3200" dirty="0" smtClean="0">
                <a:latin typeface="Arial" charset="0"/>
              </a:rPr>
              <a:t> </a:t>
            </a:r>
            <a:r>
              <a:rPr lang="tr-TR" sz="3200" dirty="0">
                <a:latin typeface="Arial" charset="0"/>
              </a:rPr>
              <a:t>- Continued</a:t>
            </a:r>
            <a:endParaRPr lang="en-US" sz="3200" dirty="0">
              <a:latin typeface="Arial" charset="0"/>
            </a:endParaRP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2560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982663"/>
            <a:ext cx="8408987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B5902BA1-AB6D-6B44-BA1D-F7A58528C217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3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6563" y="111125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>
                <a:latin typeface="Arial" charset="0"/>
              </a:rPr>
              <a:t>Relations Among Load, Shear and Bending Moment</a:t>
            </a:r>
          </a:p>
        </p:txBody>
      </p:sp>
      <p:grpSp>
        <p:nvGrpSpPr>
          <p:cNvPr id="21508" name="Group 17"/>
          <p:cNvGrpSpPr>
            <a:grpSpLocks/>
          </p:cNvGrpSpPr>
          <p:nvPr/>
        </p:nvGrpSpPr>
        <p:grpSpPr bwMode="auto">
          <a:xfrm>
            <a:off x="550863" y="955675"/>
            <a:ext cx="2598737" cy="2433638"/>
            <a:chOff x="347" y="602"/>
            <a:chExt cx="1637" cy="1533"/>
          </a:xfrm>
        </p:grpSpPr>
        <p:pic>
          <p:nvPicPr>
            <p:cNvPr id="21532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" y="602"/>
              <a:ext cx="1624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6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1452"/>
              <a:ext cx="1634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3967163" y="1022350"/>
            <a:ext cx="4384675" cy="609600"/>
            <a:chOff x="2499" y="644"/>
            <a:chExt cx="2762" cy="384"/>
          </a:xfrm>
        </p:grpSpPr>
        <p:sp>
          <p:nvSpPr>
            <p:cNvPr id="21530" name="Text Box 11"/>
            <p:cNvSpPr txBox="1">
              <a:spLocks noChangeArrowheads="1"/>
            </p:cNvSpPr>
            <p:nvPr/>
          </p:nvSpPr>
          <p:spPr bwMode="auto">
            <a:xfrm>
              <a:off x="2499" y="711"/>
              <a:ext cx="16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Reactions at supports,</a:t>
              </a:r>
            </a:p>
          </p:txBody>
        </p:sp>
        <p:graphicFrame>
          <p:nvGraphicFramePr>
            <p:cNvPr id="21531" name="Object 12"/>
            <p:cNvGraphicFramePr>
              <a:graphicFrameLocks noChangeAspect="1"/>
            </p:cNvGraphicFramePr>
            <p:nvPr/>
          </p:nvGraphicFramePr>
          <p:xfrm>
            <a:off x="4269" y="644"/>
            <a:ext cx="99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8" name="Equation" r:id="rId5" imgW="1574800" imgH="609600" progId="Equation.3">
                    <p:embed/>
                  </p:oleObj>
                </mc:Choice>
                <mc:Fallback>
                  <p:oleObj name="Equation" r:id="rId5" imgW="15748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" y="644"/>
                          <a:ext cx="99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2763" y="1652588"/>
            <a:ext cx="7820025" cy="3487737"/>
            <a:chOff x="323" y="1041"/>
            <a:chExt cx="4926" cy="2197"/>
          </a:xfrm>
        </p:grpSpPr>
        <p:graphicFrame>
          <p:nvGraphicFramePr>
            <p:cNvPr id="21527" name="Object 9"/>
            <p:cNvGraphicFramePr>
              <a:graphicFrameLocks noChangeAspect="1"/>
            </p:cNvGraphicFramePr>
            <p:nvPr/>
          </p:nvGraphicFramePr>
          <p:xfrm>
            <a:off x="323" y="2159"/>
            <a:ext cx="1737" cy="1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9" name="Bitmap Image" r:id="rId7" imgW="3296110" imgH="2048161" progId="Paint.Picture">
                    <p:embed/>
                  </p:oleObj>
                </mc:Choice>
                <mc:Fallback>
                  <p:oleObj name="Bitmap Image" r:id="rId7" imgW="3296110" imgH="204816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" y="2159"/>
                          <a:ext cx="1737" cy="10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8" name="Text Box 13"/>
            <p:cNvSpPr txBox="1">
              <a:spLocks noChangeArrowheads="1"/>
            </p:cNvSpPr>
            <p:nvPr/>
          </p:nvSpPr>
          <p:spPr bwMode="auto">
            <a:xfrm>
              <a:off x="2499" y="1041"/>
              <a:ext cx="14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Shear curve,</a:t>
              </a:r>
            </a:p>
          </p:txBody>
        </p:sp>
        <p:graphicFrame>
          <p:nvGraphicFramePr>
            <p:cNvPr id="21529" name="Object 14"/>
            <p:cNvGraphicFramePr>
              <a:graphicFrameLocks noChangeAspect="1"/>
            </p:cNvGraphicFramePr>
            <p:nvPr/>
          </p:nvGraphicFramePr>
          <p:xfrm>
            <a:off x="2901" y="1290"/>
            <a:ext cx="2348" cy="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" name="Denklem" r:id="rId9" imgW="2171700" imgH="914400" progId="Equation.3">
                    <p:embed/>
                  </p:oleObj>
                </mc:Choice>
                <mc:Fallback>
                  <p:oleObj name="Denklem" r:id="rId9" imgW="217170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1" y="1290"/>
                          <a:ext cx="2348" cy="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96875" y="3644900"/>
            <a:ext cx="7623175" cy="2863850"/>
            <a:chOff x="250" y="2296"/>
            <a:chExt cx="4802" cy="1804"/>
          </a:xfrm>
        </p:grpSpPr>
        <p:pic>
          <p:nvPicPr>
            <p:cNvPr id="21524" name="Picture 8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3217"/>
              <a:ext cx="1834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5" name="Text Box 15"/>
            <p:cNvSpPr txBox="1">
              <a:spLocks noChangeArrowheads="1"/>
            </p:cNvSpPr>
            <p:nvPr/>
          </p:nvSpPr>
          <p:spPr bwMode="auto">
            <a:xfrm>
              <a:off x="2499" y="2296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Moment curve,</a:t>
              </a:r>
            </a:p>
          </p:txBody>
        </p:sp>
        <p:graphicFrame>
          <p:nvGraphicFramePr>
            <p:cNvPr id="21526" name="Object 16"/>
            <p:cNvGraphicFramePr>
              <a:graphicFrameLocks noChangeAspect="1"/>
            </p:cNvGraphicFramePr>
            <p:nvPr/>
          </p:nvGraphicFramePr>
          <p:xfrm>
            <a:off x="2867" y="2567"/>
            <a:ext cx="2185" cy="1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1" name="Equation" r:id="rId12" imgW="2133600" imgH="1422400" progId="Equation.3">
                    <p:embed/>
                  </p:oleObj>
                </mc:Choice>
                <mc:Fallback>
                  <p:oleObj name="Equation" r:id="rId12" imgW="2133600" imgH="142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7" y="2567"/>
                          <a:ext cx="2185" cy="1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9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0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2151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2198688"/>
            <a:ext cx="1714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4311650"/>
            <a:ext cx="4254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286000"/>
            <a:ext cx="3905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Text Box 27"/>
          <p:cNvSpPr txBox="1">
            <a:spLocks noChangeArrowheads="1"/>
          </p:cNvSpPr>
          <p:nvPr/>
        </p:nvSpPr>
        <p:spPr bwMode="auto">
          <a:xfrm>
            <a:off x="2432050" y="4270375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_</a:t>
            </a:r>
          </a:p>
        </p:txBody>
      </p:sp>
      <p:sp>
        <p:nvSpPr>
          <p:cNvPr id="21521" name="Text Box 28"/>
          <p:cNvSpPr txBox="1">
            <a:spLocks noChangeArrowheads="1"/>
          </p:cNvSpPr>
          <p:nvPr/>
        </p:nvSpPr>
        <p:spPr bwMode="auto">
          <a:xfrm>
            <a:off x="942975" y="3914775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1522" name="Text Box 29"/>
          <p:cNvSpPr txBox="1">
            <a:spLocks noChangeArrowheads="1"/>
          </p:cNvSpPr>
          <p:nvPr/>
        </p:nvSpPr>
        <p:spPr bwMode="auto">
          <a:xfrm>
            <a:off x="1347788" y="5599113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1523" name="Text Box 30"/>
          <p:cNvSpPr txBox="1">
            <a:spLocks noChangeArrowheads="1"/>
          </p:cNvSpPr>
          <p:nvPr/>
        </p:nvSpPr>
        <p:spPr bwMode="auto">
          <a:xfrm>
            <a:off x="1987550" y="5607050"/>
            <a:ext cx="29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12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98525"/>
            <a:ext cx="8774113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DFECD2B8-04C4-EC46-9A86-BB8B9C0DDF65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4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2535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Problem-1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02B9-EE4E-43C9-BB20-587996EF1F77}" type="datetime1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Plot the shear and moment diagrams produced in the simple beam by the forces shown.</a:t>
            </a:r>
            <a:endParaRPr lang="en-US" sz="2800" dirty="0"/>
          </a:p>
        </p:txBody>
      </p:sp>
      <p:grpSp>
        <p:nvGrpSpPr>
          <p:cNvPr id="6" name="Group 115"/>
          <p:cNvGrpSpPr/>
          <p:nvPr/>
        </p:nvGrpSpPr>
        <p:grpSpPr>
          <a:xfrm>
            <a:off x="1828800" y="3124200"/>
            <a:ext cx="4372610" cy="1330325"/>
            <a:chOff x="304800" y="1295400"/>
            <a:chExt cx="4372610" cy="1330325"/>
          </a:xfrm>
        </p:grpSpPr>
        <p:sp>
          <p:nvSpPr>
            <p:cNvPr id="304139" name="Text Box 11"/>
            <p:cNvSpPr txBox="1">
              <a:spLocks noChangeArrowheads="1"/>
            </p:cNvSpPr>
            <p:nvPr/>
          </p:nvSpPr>
          <p:spPr bwMode="auto">
            <a:xfrm>
              <a:off x="1601470" y="2299491"/>
              <a:ext cx="66675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4136" name="Text Box 8"/>
            <p:cNvSpPr txBox="1">
              <a:spLocks noChangeArrowheads="1"/>
            </p:cNvSpPr>
            <p:nvPr/>
          </p:nvSpPr>
          <p:spPr bwMode="auto">
            <a:xfrm>
              <a:off x="304800" y="1932001"/>
              <a:ext cx="37211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4137" name="Text Box 9"/>
            <p:cNvSpPr txBox="1">
              <a:spLocks noChangeArrowheads="1"/>
            </p:cNvSpPr>
            <p:nvPr/>
          </p:nvSpPr>
          <p:spPr bwMode="auto">
            <a:xfrm>
              <a:off x="2960370" y="2289970"/>
              <a:ext cx="5530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4138" name="Text Box 10"/>
            <p:cNvSpPr txBox="1">
              <a:spLocks noChangeArrowheads="1"/>
            </p:cNvSpPr>
            <p:nvPr/>
          </p:nvSpPr>
          <p:spPr bwMode="auto">
            <a:xfrm>
              <a:off x="2279015" y="2282989"/>
              <a:ext cx="4895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4140" name="Text Box 12"/>
            <p:cNvSpPr txBox="1">
              <a:spLocks noChangeArrowheads="1"/>
            </p:cNvSpPr>
            <p:nvPr/>
          </p:nvSpPr>
          <p:spPr bwMode="auto">
            <a:xfrm>
              <a:off x="2133600" y="1371600"/>
              <a:ext cx="7620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 kN/m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4141" name="Text Box 13"/>
            <p:cNvSpPr txBox="1">
              <a:spLocks noChangeArrowheads="1"/>
            </p:cNvSpPr>
            <p:nvPr/>
          </p:nvSpPr>
          <p:spPr bwMode="auto">
            <a:xfrm>
              <a:off x="1079500" y="1549400"/>
              <a:ext cx="8382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2.8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kN.m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4143" name="AutoShape 15"/>
            <p:cNvSpPr>
              <a:spLocks noChangeArrowheads="1"/>
            </p:cNvSpPr>
            <p:nvPr/>
          </p:nvSpPr>
          <p:spPr bwMode="auto">
            <a:xfrm flipV="1">
              <a:off x="542925" y="2159857"/>
              <a:ext cx="208280" cy="16629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79646"/>
                </a:gs>
                <a:gs pos="100000">
                  <a:srgbClr val="F7964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144" name="Rectangle 16"/>
            <p:cNvSpPr>
              <a:spLocks noChangeArrowheads="1"/>
            </p:cNvSpPr>
            <p:nvPr/>
          </p:nvSpPr>
          <p:spPr bwMode="auto">
            <a:xfrm>
              <a:off x="537210" y="1957389"/>
              <a:ext cx="3806190" cy="228491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145" name="Rectangle 17"/>
            <p:cNvSpPr>
              <a:spLocks noChangeArrowheads="1"/>
            </p:cNvSpPr>
            <p:nvPr/>
          </p:nvSpPr>
          <p:spPr bwMode="auto">
            <a:xfrm>
              <a:off x="537210" y="1992297"/>
              <a:ext cx="3806190" cy="159309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146" name="Oval 18"/>
            <p:cNvSpPr>
              <a:spLocks noChangeArrowheads="1"/>
            </p:cNvSpPr>
            <p:nvPr/>
          </p:nvSpPr>
          <p:spPr bwMode="auto">
            <a:xfrm>
              <a:off x="4127500" y="2178050"/>
              <a:ext cx="160020" cy="131382"/>
            </a:xfrm>
            <a:prstGeom prst="ellipse">
              <a:avLst/>
            </a:prstGeom>
            <a:gradFill rotWithShape="1">
              <a:gsLst>
                <a:gs pos="0">
                  <a:srgbClr val="F79646"/>
                </a:gs>
                <a:gs pos="100000">
                  <a:srgbClr val="F7964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04148" name="AutoShape 20"/>
            <p:cNvCxnSpPr>
              <a:cxnSpLocks noChangeShapeType="1"/>
            </p:cNvCxnSpPr>
            <p:nvPr/>
          </p:nvCxnSpPr>
          <p:spPr bwMode="auto">
            <a:xfrm>
              <a:off x="404495" y="2326148"/>
              <a:ext cx="4806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04149" name="Oval 21"/>
            <p:cNvSpPr>
              <a:spLocks noChangeArrowheads="1"/>
            </p:cNvSpPr>
            <p:nvPr/>
          </p:nvSpPr>
          <p:spPr bwMode="auto">
            <a:xfrm>
              <a:off x="631825" y="2074173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150" name="Rectangle 22"/>
            <p:cNvSpPr>
              <a:spLocks noChangeArrowheads="1"/>
            </p:cNvSpPr>
            <p:nvPr/>
          </p:nvSpPr>
          <p:spPr bwMode="auto">
            <a:xfrm>
              <a:off x="404495" y="2326148"/>
              <a:ext cx="480695" cy="90762"/>
            </a:xfrm>
            <a:prstGeom prst="rect">
              <a:avLst/>
            </a:prstGeom>
            <a:gradFill rotWithShape="0">
              <a:gsLst>
                <a:gs pos="0">
                  <a:srgbClr val="938953"/>
                </a:gs>
                <a:gs pos="100000">
                  <a:srgbClr val="938953">
                    <a:gamma/>
                    <a:tint val="2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151" name="Rectangle 23"/>
            <p:cNvSpPr>
              <a:spLocks noChangeArrowheads="1"/>
            </p:cNvSpPr>
            <p:nvPr/>
          </p:nvSpPr>
          <p:spPr bwMode="auto">
            <a:xfrm>
              <a:off x="3959860" y="2309432"/>
              <a:ext cx="480695" cy="90762"/>
            </a:xfrm>
            <a:prstGeom prst="rect">
              <a:avLst/>
            </a:prstGeom>
            <a:gradFill rotWithShape="0">
              <a:gsLst>
                <a:gs pos="0">
                  <a:srgbClr val="938953"/>
                </a:gs>
                <a:gs pos="100000">
                  <a:srgbClr val="938953">
                    <a:gamma/>
                    <a:tint val="2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04153" name="AutoShape 25"/>
            <p:cNvCxnSpPr>
              <a:cxnSpLocks noChangeShapeType="1"/>
            </p:cNvCxnSpPr>
            <p:nvPr/>
          </p:nvCxnSpPr>
          <p:spPr bwMode="auto">
            <a:xfrm>
              <a:off x="3543300" y="1524000"/>
              <a:ext cx="0" cy="43794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304155" name="Text Box 27"/>
            <p:cNvSpPr txBox="1">
              <a:spLocks noChangeArrowheads="1"/>
            </p:cNvSpPr>
            <p:nvPr/>
          </p:nvSpPr>
          <p:spPr bwMode="auto">
            <a:xfrm>
              <a:off x="836930" y="2293778"/>
              <a:ext cx="49022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4156" name="Text Box 28"/>
            <p:cNvSpPr txBox="1">
              <a:spLocks noChangeArrowheads="1"/>
            </p:cNvSpPr>
            <p:nvPr/>
          </p:nvSpPr>
          <p:spPr bwMode="auto">
            <a:xfrm>
              <a:off x="3352800" y="1295400"/>
              <a:ext cx="6096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 kN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4157" name="AutoShape 29"/>
            <p:cNvCxnSpPr>
              <a:cxnSpLocks noChangeShapeType="1"/>
            </p:cNvCxnSpPr>
            <p:nvPr/>
          </p:nvCxnSpPr>
          <p:spPr bwMode="auto">
            <a:xfrm>
              <a:off x="676910" y="2511480"/>
              <a:ext cx="76708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304158" name="AutoShape 30"/>
            <p:cNvCxnSpPr>
              <a:cxnSpLocks noChangeShapeType="1"/>
            </p:cNvCxnSpPr>
            <p:nvPr/>
          </p:nvCxnSpPr>
          <p:spPr bwMode="auto">
            <a:xfrm>
              <a:off x="1443990" y="2511480"/>
              <a:ext cx="6946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304159" name="AutoShape 31"/>
            <p:cNvCxnSpPr>
              <a:cxnSpLocks noChangeShapeType="1"/>
            </p:cNvCxnSpPr>
            <p:nvPr/>
          </p:nvCxnSpPr>
          <p:spPr bwMode="auto">
            <a:xfrm>
              <a:off x="2138680" y="2511480"/>
              <a:ext cx="7131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304160" name="AutoShape 32"/>
            <p:cNvCxnSpPr>
              <a:cxnSpLocks noChangeShapeType="1"/>
            </p:cNvCxnSpPr>
            <p:nvPr/>
          </p:nvCxnSpPr>
          <p:spPr bwMode="auto">
            <a:xfrm>
              <a:off x="2851785" y="2511480"/>
              <a:ext cx="678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304161" name="AutoShape 33"/>
            <p:cNvCxnSpPr>
              <a:cxnSpLocks noChangeShapeType="1"/>
            </p:cNvCxnSpPr>
            <p:nvPr/>
          </p:nvCxnSpPr>
          <p:spPr bwMode="auto">
            <a:xfrm>
              <a:off x="1443990" y="2425795"/>
              <a:ext cx="635" cy="1910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4162" name="AutoShape 34"/>
            <p:cNvCxnSpPr>
              <a:cxnSpLocks noChangeShapeType="1"/>
            </p:cNvCxnSpPr>
            <p:nvPr/>
          </p:nvCxnSpPr>
          <p:spPr bwMode="auto">
            <a:xfrm>
              <a:off x="676910" y="241691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4163" name="AutoShape 35"/>
            <p:cNvCxnSpPr>
              <a:cxnSpLocks noChangeShapeType="1"/>
            </p:cNvCxnSpPr>
            <p:nvPr/>
          </p:nvCxnSpPr>
          <p:spPr bwMode="auto">
            <a:xfrm>
              <a:off x="2138680" y="2425795"/>
              <a:ext cx="635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4164" name="AutoShape 36"/>
            <p:cNvCxnSpPr>
              <a:cxnSpLocks noChangeShapeType="1"/>
            </p:cNvCxnSpPr>
            <p:nvPr/>
          </p:nvCxnSpPr>
          <p:spPr bwMode="auto">
            <a:xfrm flipH="1">
              <a:off x="2848610" y="2415006"/>
              <a:ext cx="3175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4165" name="AutoShape 37"/>
            <p:cNvCxnSpPr>
              <a:cxnSpLocks noChangeShapeType="1"/>
            </p:cNvCxnSpPr>
            <p:nvPr/>
          </p:nvCxnSpPr>
          <p:spPr bwMode="auto">
            <a:xfrm>
              <a:off x="3529965" y="240485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9" name="Oval 21"/>
            <p:cNvSpPr>
              <a:spLocks noChangeArrowheads="1"/>
            </p:cNvSpPr>
            <p:nvPr/>
          </p:nvSpPr>
          <p:spPr bwMode="auto">
            <a:xfrm>
              <a:off x="1419225" y="2057400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55"/>
            <p:cNvGrpSpPr/>
            <p:nvPr/>
          </p:nvGrpSpPr>
          <p:grpSpPr>
            <a:xfrm rot="394686">
              <a:off x="1155700" y="1803400"/>
              <a:ext cx="609600" cy="615950"/>
              <a:chOff x="8153400" y="2743200"/>
              <a:chExt cx="609600" cy="615950"/>
            </a:xfrm>
          </p:grpSpPr>
          <p:sp>
            <p:nvSpPr>
              <p:cNvPr id="50" name="Arc 49"/>
              <p:cNvSpPr/>
              <p:nvPr/>
            </p:nvSpPr>
            <p:spPr>
              <a:xfrm>
                <a:off x="8153400" y="2743200"/>
                <a:ext cx="609600" cy="609600"/>
              </a:xfrm>
              <a:prstGeom prst="arc">
                <a:avLst>
                  <a:gd name="adj1" fmla="val 6078596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16200000" flipV="1">
                <a:off x="8283575" y="3238500"/>
                <a:ext cx="152400" cy="76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8232775" y="3353231"/>
                <a:ext cx="168824" cy="591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Arrow Connector 61"/>
            <p:cNvCxnSpPr/>
            <p:nvPr/>
          </p:nvCxnSpPr>
          <p:spPr>
            <a:xfrm rot="5400000">
              <a:off x="210264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223599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238839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5400000">
              <a:off x="254079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269319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198199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AutoShape 37"/>
            <p:cNvCxnSpPr>
              <a:cxnSpLocks noChangeShapeType="1"/>
            </p:cNvCxnSpPr>
            <p:nvPr/>
          </p:nvCxnSpPr>
          <p:spPr bwMode="auto">
            <a:xfrm>
              <a:off x="4191000" y="240030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7" name="AutoShape 32"/>
            <p:cNvCxnSpPr>
              <a:cxnSpLocks noChangeShapeType="1"/>
            </p:cNvCxnSpPr>
            <p:nvPr/>
          </p:nvCxnSpPr>
          <p:spPr bwMode="auto">
            <a:xfrm>
              <a:off x="3505200" y="2514600"/>
              <a:ext cx="678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78" name="Text Box 8"/>
            <p:cNvSpPr txBox="1">
              <a:spLocks noChangeArrowheads="1"/>
            </p:cNvSpPr>
            <p:nvPr/>
          </p:nvSpPr>
          <p:spPr bwMode="auto">
            <a:xfrm>
              <a:off x="4305300" y="1924050"/>
              <a:ext cx="37211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9"/>
            <p:cNvSpPr txBox="1">
              <a:spLocks noChangeArrowheads="1"/>
            </p:cNvSpPr>
            <p:nvPr/>
          </p:nvSpPr>
          <p:spPr bwMode="auto">
            <a:xfrm>
              <a:off x="3581400" y="2286000"/>
              <a:ext cx="5530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8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02B9-EE4E-43C9-BB20-587996EF1F77}" type="datetime1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Reactions: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0" name="Group 162"/>
          <p:cNvGrpSpPr/>
          <p:nvPr/>
        </p:nvGrpSpPr>
        <p:grpSpPr>
          <a:xfrm>
            <a:off x="304800" y="1981200"/>
            <a:ext cx="4677410" cy="1506538"/>
            <a:chOff x="152400" y="2895600"/>
            <a:chExt cx="4677410" cy="1506538"/>
          </a:xfrm>
        </p:grpSpPr>
        <p:graphicFrame>
          <p:nvGraphicFramePr>
            <p:cNvPr id="59" name="Object 15"/>
            <p:cNvGraphicFramePr>
              <a:graphicFrameLocks noChangeAspect="1"/>
            </p:cNvGraphicFramePr>
            <p:nvPr/>
          </p:nvGraphicFramePr>
          <p:xfrm>
            <a:off x="533400" y="3962400"/>
            <a:ext cx="287338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3" imgW="190440" imgH="241200" progId="Equation.3">
                    <p:embed/>
                  </p:oleObj>
                </mc:Choice>
                <mc:Fallback>
                  <p:oleObj name="Equation" r:id="rId3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3962400"/>
                          <a:ext cx="287338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>
            <a:xfrm rot="10800000">
              <a:off x="381000" y="3705225"/>
              <a:ext cx="381000" cy="158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 Box 11"/>
            <p:cNvSpPr txBox="1">
              <a:spLocks noChangeArrowheads="1"/>
            </p:cNvSpPr>
            <p:nvPr/>
          </p:nvSpPr>
          <p:spPr bwMode="auto">
            <a:xfrm>
              <a:off x="1753870" y="3899691"/>
              <a:ext cx="66675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9"/>
            <p:cNvSpPr txBox="1">
              <a:spLocks noChangeArrowheads="1"/>
            </p:cNvSpPr>
            <p:nvPr/>
          </p:nvSpPr>
          <p:spPr bwMode="auto">
            <a:xfrm>
              <a:off x="3112770" y="3890170"/>
              <a:ext cx="5530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2431415" y="3883189"/>
              <a:ext cx="4895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 Box 12"/>
            <p:cNvSpPr txBox="1">
              <a:spLocks noChangeArrowheads="1"/>
            </p:cNvSpPr>
            <p:nvPr/>
          </p:nvSpPr>
          <p:spPr bwMode="auto">
            <a:xfrm>
              <a:off x="2286000" y="2971800"/>
              <a:ext cx="7620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 kN/m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13"/>
            <p:cNvSpPr txBox="1">
              <a:spLocks noChangeArrowheads="1"/>
            </p:cNvSpPr>
            <p:nvPr/>
          </p:nvSpPr>
          <p:spPr bwMode="auto">
            <a:xfrm>
              <a:off x="1231900" y="3149600"/>
              <a:ext cx="8382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2.8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kN.m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16"/>
            <p:cNvSpPr>
              <a:spLocks noChangeArrowheads="1"/>
            </p:cNvSpPr>
            <p:nvPr/>
          </p:nvSpPr>
          <p:spPr bwMode="auto">
            <a:xfrm>
              <a:off x="689610" y="3557589"/>
              <a:ext cx="3806190" cy="228491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7"/>
            <p:cNvSpPr>
              <a:spLocks noChangeArrowheads="1"/>
            </p:cNvSpPr>
            <p:nvPr/>
          </p:nvSpPr>
          <p:spPr bwMode="auto">
            <a:xfrm>
              <a:off x="689610" y="3592497"/>
              <a:ext cx="3806190" cy="159309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21"/>
            <p:cNvSpPr>
              <a:spLocks noChangeArrowheads="1"/>
            </p:cNvSpPr>
            <p:nvPr/>
          </p:nvSpPr>
          <p:spPr bwMode="auto">
            <a:xfrm>
              <a:off x="784225" y="3674373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2" name="AutoShape 25"/>
            <p:cNvCxnSpPr>
              <a:cxnSpLocks noChangeShapeType="1"/>
            </p:cNvCxnSpPr>
            <p:nvPr/>
          </p:nvCxnSpPr>
          <p:spPr bwMode="auto">
            <a:xfrm>
              <a:off x="3695700" y="3124200"/>
              <a:ext cx="0" cy="43794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33" name="Text Box 27"/>
            <p:cNvSpPr txBox="1">
              <a:spLocks noChangeArrowheads="1"/>
            </p:cNvSpPr>
            <p:nvPr/>
          </p:nvSpPr>
          <p:spPr bwMode="auto">
            <a:xfrm>
              <a:off x="989330" y="3893978"/>
              <a:ext cx="49022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 Box 28"/>
            <p:cNvSpPr txBox="1">
              <a:spLocks noChangeArrowheads="1"/>
            </p:cNvSpPr>
            <p:nvPr/>
          </p:nvSpPr>
          <p:spPr bwMode="auto">
            <a:xfrm>
              <a:off x="3505200" y="2895600"/>
              <a:ext cx="6096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 kN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5" name="AutoShape 29"/>
            <p:cNvCxnSpPr>
              <a:cxnSpLocks noChangeShapeType="1"/>
            </p:cNvCxnSpPr>
            <p:nvPr/>
          </p:nvCxnSpPr>
          <p:spPr bwMode="auto">
            <a:xfrm>
              <a:off x="829310" y="4111680"/>
              <a:ext cx="76708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36" name="AutoShape 30"/>
            <p:cNvCxnSpPr>
              <a:cxnSpLocks noChangeShapeType="1"/>
            </p:cNvCxnSpPr>
            <p:nvPr/>
          </p:nvCxnSpPr>
          <p:spPr bwMode="auto">
            <a:xfrm>
              <a:off x="1596390" y="4111680"/>
              <a:ext cx="6946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37" name="AutoShape 31"/>
            <p:cNvCxnSpPr>
              <a:cxnSpLocks noChangeShapeType="1"/>
            </p:cNvCxnSpPr>
            <p:nvPr/>
          </p:nvCxnSpPr>
          <p:spPr bwMode="auto">
            <a:xfrm>
              <a:off x="2291080" y="4111680"/>
              <a:ext cx="7131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38" name="AutoShape 32"/>
            <p:cNvCxnSpPr>
              <a:cxnSpLocks noChangeShapeType="1"/>
            </p:cNvCxnSpPr>
            <p:nvPr/>
          </p:nvCxnSpPr>
          <p:spPr bwMode="auto">
            <a:xfrm>
              <a:off x="3004185" y="4111680"/>
              <a:ext cx="678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39" name="AutoShape 33"/>
            <p:cNvCxnSpPr>
              <a:cxnSpLocks noChangeShapeType="1"/>
            </p:cNvCxnSpPr>
            <p:nvPr/>
          </p:nvCxnSpPr>
          <p:spPr bwMode="auto">
            <a:xfrm>
              <a:off x="1596390" y="4025995"/>
              <a:ext cx="635" cy="1910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0" name="AutoShape 34"/>
            <p:cNvCxnSpPr>
              <a:cxnSpLocks noChangeShapeType="1"/>
            </p:cNvCxnSpPr>
            <p:nvPr/>
          </p:nvCxnSpPr>
          <p:spPr bwMode="auto">
            <a:xfrm>
              <a:off x="829310" y="401711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" name="AutoShape 35"/>
            <p:cNvCxnSpPr>
              <a:cxnSpLocks noChangeShapeType="1"/>
            </p:cNvCxnSpPr>
            <p:nvPr/>
          </p:nvCxnSpPr>
          <p:spPr bwMode="auto">
            <a:xfrm>
              <a:off x="2291080" y="4025995"/>
              <a:ext cx="635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2" name="AutoShape 36"/>
            <p:cNvCxnSpPr>
              <a:cxnSpLocks noChangeShapeType="1"/>
            </p:cNvCxnSpPr>
            <p:nvPr/>
          </p:nvCxnSpPr>
          <p:spPr bwMode="auto">
            <a:xfrm flipH="1">
              <a:off x="3001010" y="4015206"/>
              <a:ext cx="3175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" name="AutoShape 37"/>
            <p:cNvCxnSpPr>
              <a:cxnSpLocks noChangeShapeType="1"/>
            </p:cNvCxnSpPr>
            <p:nvPr/>
          </p:nvCxnSpPr>
          <p:spPr bwMode="auto">
            <a:xfrm>
              <a:off x="3682365" y="400505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4" name="Oval 21"/>
            <p:cNvSpPr>
              <a:spLocks noChangeArrowheads="1"/>
            </p:cNvSpPr>
            <p:nvPr/>
          </p:nvSpPr>
          <p:spPr bwMode="auto">
            <a:xfrm>
              <a:off x="1571625" y="3657600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5"/>
            <p:cNvGrpSpPr/>
            <p:nvPr/>
          </p:nvGrpSpPr>
          <p:grpSpPr>
            <a:xfrm rot="394686">
              <a:off x="1308100" y="3403600"/>
              <a:ext cx="609600" cy="615950"/>
              <a:chOff x="8153400" y="2743200"/>
              <a:chExt cx="609600" cy="615950"/>
            </a:xfrm>
          </p:grpSpPr>
          <p:sp>
            <p:nvSpPr>
              <p:cNvPr id="156" name="Arc 155"/>
              <p:cNvSpPr/>
              <p:nvPr/>
            </p:nvSpPr>
            <p:spPr>
              <a:xfrm>
                <a:off x="8153400" y="2743200"/>
                <a:ext cx="609600" cy="609600"/>
              </a:xfrm>
              <a:prstGeom prst="arc">
                <a:avLst>
                  <a:gd name="adj1" fmla="val 6078596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rot="16200000" flipV="1">
                <a:off x="8283575" y="3238500"/>
                <a:ext cx="152400" cy="76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8232775" y="3353231"/>
                <a:ext cx="168824" cy="591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Arrow Connector 145"/>
            <p:cNvCxnSpPr/>
            <p:nvPr/>
          </p:nvCxnSpPr>
          <p:spPr>
            <a:xfrm rot="5400000">
              <a:off x="225504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238839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rot="5400000">
              <a:off x="254079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rot="5400000">
              <a:off x="269319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5400000">
              <a:off x="284559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213439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AutoShape 37"/>
            <p:cNvCxnSpPr>
              <a:cxnSpLocks noChangeShapeType="1"/>
            </p:cNvCxnSpPr>
            <p:nvPr/>
          </p:nvCxnSpPr>
          <p:spPr bwMode="auto">
            <a:xfrm>
              <a:off x="4343400" y="400050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" name="AutoShape 32"/>
            <p:cNvCxnSpPr>
              <a:cxnSpLocks noChangeShapeType="1"/>
            </p:cNvCxnSpPr>
            <p:nvPr/>
          </p:nvCxnSpPr>
          <p:spPr bwMode="auto">
            <a:xfrm>
              <a:off x="3657600" y="4114800"/>
              <a:ext cx="678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154" name="Text Box 8"/>
            <p:cNvSpPr txBox="1">
              <a:spLocks noChangeArrowheads="1"/>
            </p:cNvSpPr>
            <p:nvPr/>
          </p:nvSpPr>
          <p:spPr bwMode="auto">
            <a:xfrm>
              <a:off x="4457700" y="3524250"/>
              <a:ext cx="37211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Text Box 9"/>
            <p:cNvSpPr txBox="1">
              <a:spLocks noChangeArrowheads="1"/>
            </p:cNvSpPr>
            <p:nvPr/>
          </p:nvSpPr>
          <p:spPr bwMode="auto">
            <a:xfrm>
              <a:off x="3733800" y="3886200"/>
              <a:ext cx="5530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5400000" flipH="1" flipV="1">
              <a:off x="628653" y="3914772"/>
              <a:ext cx="380996" cy="2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oli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9" name="Text Box 8"/>
            <p:cNvSpPr txBox="1">
              <a:spLocks noChangeArrowheads="1"/>
            </p:cNvSpPr>
            <p:nvPr/>
          </p:nvSpPr>
          <p:spPr bwMode="auto">
            <a:xfrm>
              <a:off x="457200" y="3429000"/>
              <a:ext cx="37211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4177" name="Object 49"/>
            <p:cNvGraphicFramePr>
              <a:graphicFrameLocks noChangeAspect="1"/>
            </p:cNvGraphicFramePr>
            <p:nvPr/>
          </p:nvGraphicFramePr>
          <p:xfrm>
            <a:off x="152400" y="3514725"/>
            <a:ext cx="28733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5" imgW="190440" imgH="228600" progId="Equation.3">
                    <p:embed/>
                  </p:oleObj>
                </mc:Choice>
                <mc:Fallback>
                  <p:oleObj name="Equation" r:id="rId5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3514725"/>
                          <a:ext cx="287338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1" name="Straight Arrow Connector 160"/>
            <p:cNvCxnSpPr/>
            <p:nvPr/>
          </p:nvCxnSpPr>
          <p:spPr>
            <a:xfrm rot="5400000" flipH="1" flipV="1">
              <a:off x="4152903" y="3924297"/>
              <a:ext cx="380996" cy="2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oli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304178" name="Object 50"/>
            <p:cNvGraphicFramePr>
              <a:graphicFrameLocks noChangeAspect="1"/>
            </p:cNvGraphicFramePr>
            <p:nvPr/>
          </p:nvGraphicFramePr>
          <p:xfrm>
            <a:off x="4343400" y="4038600"/>
            <a:ext cx="287338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Equation" r:id="rId7" imgW="190440" imgH="241200" progId="Equation.3">
                    <p:embed/>
                  </p:oleObj>
                </mc:Choice>
                <mc:Fallback>
                  <p:oleObj name="Equation" r:id="rId7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4038600"/>
                          <a:ext cx="287338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4179" name="Object 51"/>
          <p:cNvGraphicFramePr>
            <a:graphicFrameLocks noChangeAspect="1"/>
          </p:cNvGraphicFramePr>
          <p:nvPr/>
        </p:nvGraphicFramePr>
        <p:xfrm>
          <a:off x="1295400" y="4800600"/>
          <a:ext cx="5648326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9" imgW="3530520" imgH="761760" progId="Equation.3">
                  <p:embed/>
                </p:oleObj>
              </mc:Choice>
              <mc:Fallback>
                <p:oleObj name="Equation" r:id="rId9" imgW="35305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5648326" cy="122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80" name="Object 52"/>
          <p:cNvGraphicFramePr>
            <a:graphicFrameLocks noChangeAspect="1"/>
          </p:cNvGraphicFramePr>
          <p:nvPr/>
        </p:nvGraphicFramePr>
        <p:xfrm>
          <a:off x="1600200" y="3733800"/>
          <a:ext cx="22558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11" imgW="1409400" imgH="228600" progId="Equation.3">
                  <p:embed/>
                </p:oleObj>
              </mc:Choice>
              <mc:Fallback>
                <p:oleObj name="Equation" r:id="rId11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225583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7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Desired sections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FE8F-8602-4E6C-8412-611AF10A325D}" type="datetime1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162"/>
          <p:cNvGrpSpPr/>
          <p:nvPr/>
        </p:nvGrpSpPr>
        <p:grpSpPr>
          <a:xfrm>
            <a:off x="152400" y="1295400"/>
            <a:ext cx="4767262" cy="1639888"/>
            <a:chOff x="152400" y="2895600"/>
            <a:chExt cx="4767262" cy="1639888"/>
          </a:xfrm>
        </p:grpSpPr>
        <p:graphicFrame>
          <p:nvGraphicFramePr>
            <p:cNvPr id="59" name="Object 15"/>
            <p:cNvGraphicFramePr>
              <a:graphicFrameLocks noChangeAspect="1"/>
            </p:cNvGraphicFramePr>
            <p:nvPr/>
          </p:nvGraphicFramePr>
          <p:xfrm>
            <a:off x="304800" y="4267200"/>
            <a:ext cx="804862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name="Equation" r:id="rId3" imgW="533160" imgH="177480" progId="Equation.3">
                    <p:embed/>
                  </p:oleObj>
                </mc:Choice>
                <mc:Fallback>
                  <p:oleObj name="Equation" r:id="rId3" imgW="533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4267200"/>
                          <a:ext cx="804862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Straight Arrow Connector 66"/>
            <p:cNvCxnSpPr/>
            <p:nvPr/>
          </p:nvCxnSpPr>
          <p:spPr>
            <a:xfrm rot="10800000">
              <a:off x="381000" y="3705225"/>
              <a:ext cx="381000" cy="158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 Box 11"/>
            <p:cNvSpPr txBox="1">
              <a:spLocks noChangeArrowheads="1"/>
            </p:cNvSpPr>
            <p:nvPr/>
          </p:nvSpPr>
          <p:spPr bwMode="auto">
            <a:xfrm>
              <a:off x="1753870" y="3899691"/>
              <a:ext cx="66675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9"/>
            <p:cNvSpPr txBox="1">
              <a:spLocks noChangeArrowheads="1"/>
            </p:cNvSpPr>
            <p:nvPr/>
          </p:nvSpPr>
          <p:spPr bwMode="auto">
            <a:xfrm>
              <a:off x="3112770" y="3890170"/>
              <a:ext cx="5530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2431415" y="3883189"/>
              <a:ext cx="4895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 Box 12"/>
            <p:cNvSpPr txBox="1">
              <a:spLocks noChangeArrowheads="1"/>
            </p:cNvSpPr>
            <p:nvPr/>
          </p:nvSpPr>
          <p:spPr bwMode="auto">
            <a:xfrm>
              <a:off x="2286000" y="2971800"/>
              <a:ext cx="7620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 kN/m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13"/>
            <p:cNvSpPr txBox="1">
              <a:spLocks noChangeArrowheads="1"/>
            </p:cNvSpPr>
            <p:nvPr/>
          </p:nvSpPr>
          <p:spPr bwMode="auto">
            <a:xfrm>
              <a:off x="1231900" y="3149600"/>
              <a:ext cx="8382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2.8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kN.m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Rectangle 16"/>
            <p:cNvSpPr>
              <a:spLocks noChangeArrowheads="1"/>
            </p:cNvSpPr>
            <p:nvPr/>
          </p:nvSpPr>
          <p:spPr bwMode="auto">
            <a:xfrm>
              <a:off x="689610" y="3557589"/>
              <a:ext cx="3806190" cy="228491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7"/>
            <p:cNvSpPr>
              <a:spLocks noChangeArrowheads="1"/>
            </p:cNvSpPr>
            <p:nvPr/>
          </p:nvSpPr>
          <p:spPr bwMode="auto">
            <a:xfrm>
              <a:off x="689610" y="3592497"/>
              <a:ext cx="3806190" cy="159309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21"/>
            <p:cNvSpPr>
              <a:spLocks noChangeArrowheads="1"/>
            </p:cNvSpPr>
            <p:nvPr/>
          </p:nvSpPr>
          <p:spPr bwMode="auto">
            <a:xfrm>
              <a:off x="784225" y="3674373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2" name="AutoShape 25"/>
            <p:cNvCxnSpPr>
              <a:cxnSpLocks noChangeShapeType="1"/>
            </p:cNvCxnSpPr>
            <p:nvPr/>
          </p:nvCxnSpPr>
          <p:spPr bwMode="auto">
            <a:xfrm>
              <a:off x="3695700" y="3124200"/>
              <a:ext cx="0" cy="43794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33" name="Text Box 27"/>
            <p:cNvSpPr txBox="1">
              <a:spLocks noChangeArrowheads="1"/>
            </p:cNvSpPr>
            <p:nvPr/>
          </p:nvSpPr>
          <p:spPr bwMode="auto">
            <a:xfrm>
              <a:off x="989330" y="3893978"/>
              <a:ext cx="49022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 Box 28"/>
            <p:cNvSpPr txBox="1">
              <a:spLocks noChangeArrowheads="1"/>
            </p:cNvSpPr>
            <p:nvPr/>
          </p:nvSpPr>
          <p:spPr bwMode="auto">
            <a:xfrm>
              <a:off x="3505200" y="2895600"/>
              <a:ext cx="6096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 kN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5" name="AutoShape 29"/>
            <p:cNvCxnSpPr>
              <a:cxnSpLocks noChangeShapeType="1"/>
            </p:cNvCxnSpPr>
            <p:nvPr/>
          </p:nvCxnSpPr>
          <p:spPr bwMode="auto">
            <a:xfrm>
              <a:off x="829310" y="4111680"/>
              <a:ext cx="76708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36" name="AutoShape 30"/>
            <p:cNvCxnSpPr>
              <a:cxnSpLocks noChangeShapeType="1"/>
            </p:cNvCxnSpPr>
            <p:nvPr/>
          </p:nvCxnSpPr>
          <p:spPr bwMode="auto">
            <a:xfrm>
              <a:off x="1596390" y="4111680"/>
              <a:ext cx="6946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37" name="AutoShape 31"/>
            <p:cNvCxnSpPr>
              <a:cxnSpLocks noChangeShapeType="1"/>
            </p:cNvCxnSpPr>
            <p:nvPr/>
          </p:nvCxnSpPr>
          <p:spPr bwMode="auto">
            <a:xfrm>
              <a:off x="2291080" y="4111680"/>
              <a:ext cx="7131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38" name="AutoShape 32"/>
            <p:cNvCxnSpPr>
              <a:cxnSpLocks noChangeShapeType="1"/>
            </p:cNvCxnSpPr>
            <p:nvPr/>
          </p:nvCxnSpPr>
          <p:spPr bwMode="auto">
            <a:xfrm>
              <a:off x="3004185" y="4111680"/>
              <a:ext cx="678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39" name="AutoShape 33"/>
            <p:cNvCxnSpPr>
              <a:cxnSpLocks noChangeShapeType="1"/>
            </p:cNvCxnSpPr>
            <p:nvPr/>
          </p:nvCxnSpPr>
          <p:spPr bwMode="auto">
            <a:xfrm>
              <a:off x="1596390" y="4025995"/>
              <a:ext cx="635" cy="1910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0" name="AutoShape 34"/>
            <p:cNvCxnSpPr>
              <a:cxnSpLocks noChangeShapeType="1"/>
            </p:cNvCxnSpPr>
            <p:nvPr/>
          </p:nvCxnSpPr>
          <p:spPr bwMode="auto">
            <a:xfrm>
              <a:off x="829310" y="401711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1" name="AutoShape 35"/>
            <p:cNvCxnSpPr>
              <a:cxnSpLocks noChangeShapeType="1"/>
            </p:cNvCxnSpPr>
            <p:nvPr/>
          </p:nvCxnSpPr>
          <p:spPr bwMode="auto">
            <a:xfrm>
              <a:off x="2291080" y="4025995"/>
              <a:ext cx="635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2" name="AutoShape 36"/>
            <p:cNvCxnSpPr>
              <a:cxnSpLocks noChangeShapeType="1"/>
            </p:cNvCxnSpPr>
            <p:nvPr/>
          </p:nvCxnSpPr>
          <p:spPr bwMode="auto">
            <a:xfrm flipH="1">
              <a:off x="3001010" y="4015206"/>
              <a:ext cx="3175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" name="AutoShape 37"/>
            <p:cNvCxnSpPr>
              <a:cxnSpLocks noChangeShapeType="1"/>
            </p:cNvCxnSpPr>
            <p:nvPr/>
          </p:nvCxnSpPr>
          <p:spPr bwMode="auto">
            <a:xfrm>
              <a:off x="3682365" y="400505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4" name="Oval 21"/>
            <p:cNvSpPr>
              <a:spLocks noChangeArrowheads="1"/>
            </p:cNvSpPr>
            <p:nvPr/>
          </p:nvSpPr>
          <p:spPr bwMode="auto">
            <a:xfrm>
              <a:off x="1571625" y="3657600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55"/>
            <p:cNvGrpSpPr/>
            <p:nvPr/>
          </p:nvGrpSpPr>
          <p:grpSpPr>
            <a:xfrm rot="394686">
              <a:off x="1308100" y="3403600"/>
              <a:ext cx="609600" cy="615950"/>
              <a:chOff x="8153400" y="2743200"/>
              <a:chExt cx="609600" cy="615950"/>
            </a:xfrm>
          </p:grpSpPr>
          <p:sp>
            <p:nvSpPr>
              <p:cNvPr id="156" name="Arc 155"/>
              <p:cNvSpPr/>
              <p:nvPr/>
            </p:nvSpPr>
            <p:spPr>
              <a:xfrm>
                <a:off x="8153400" y="2743200"/>
                <a:ext cx="609600" cy="609600"/>
              </a:xfrm>
              <a:prstGeom prst="arc">
                <a:avLst>
                  <a:gd name="adj1" fmla="val 6078596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rot="16200000" flipV="1">
                <a:off x="8283575" y="3238500"/>
                <a:ext cx="152400" cy="76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8232775" y="3353231"/>
                <a:ext cx="168824" cy="591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Arrow Connector 145"/>
            <p:cNvCxnSpPr/>
            <p:nvPr/>
          </p:nvCxnSpPr>
          <p:spPr>
            <a:xfrm rot="5400000">
              <a:off x="225504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238839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rot="5400000">
              <a:off x="254079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rot="5400000">
              <a:off x="269319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5400000">
              <a:off x="284559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5400000">
              <a:off x="2134394" y="34282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AutoShape 37"/>
            <p:cNvCxnSpPr>
              <a:cxnSpLocks noChangeShapeType="1"/>
            </p:cNvCxnSpPr>
            <p:nvPr/>
          </p:nvCxnSpPr>
          <p:spPr bwMode="auto">
            <a:xfrm>
              <a:off x="4343400" y="400050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3" name="AutoShape 32"/>
            <p:cNvCxnSpPr>
              <a:cxnSpLocks noChangeShapeType="1"/>
            </p:cNvCxnSpPr>
            <p:nvPr/>
          </p:nvCxnSpPr>
          <p:spPr bwMode="auto">
            <a:xfrm>
              <a:off x="3657600" y="4114800"/>
              <a:ext cx="678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154" name="Text Box 8"/>
            <p:cNvSpPr txBox="1">
              <a:spLocks noChangeArrowheads="1"/>
            </p:cNvSpPr>
            <p:nvPr/>
          </p:nvSpPr>
          <p:spPr bwMode="auto">
            <a:xfrm>
              <a:off x="4457700" y="3524250"/>
              <a:ext cx="37211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Text Box 9"/>
            <p:cNvSpPr txBox="1">
              <a:spLocks noChangeArrowheads="1"/>
            </p:cNvSpPr>
            <p:nvPr/>
          </p:nvSpPr>
          <p:spPr bwMode="auto">
            <a:xfrm>
              <a:off x="3733800" y="3886200"/>
              <a:ext cx="5530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5400000" flipH="1" flipV="1">
              <a:off x="628653" y="3914772"/>
              <a:ext cx="380996" cy="2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oli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9" name="Text Box 8"/>
            <p:cNvSpPr txBox="1">
              <a:spLocks noChangeArrowheads="1"/>
            </p:cNvSpPr>
            <p:nvPr/>
          </p:nvSpPr>
          <p:spPr bwMode="auto">
            <a:xfrm>
              <a:off x="457200" y="3429000"/>
              <a:ext cx="37211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4177" name="Object 49"/>
            <p:cNvGraphicFramePr>
              <a:graphicFrameLocks noChangeAspect="1"/>
            </p:cNvGraphicFramePr>
            <p:nvPr/>
          </p:nvGraphicFramePr>
          <p:xfrm>
            <a:off x="152400" y="3514725"/>
            <a:ext cx="28733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" name="Equation" r:id="rId5" imgW="190440" imgH="228600" progId="Equation.3">
                    <p:embed/>
                  </p:oleObj>
                </mc:Choice>
                <mc:Fallback>
                  <p:oleObj name="Equation" r:id="rId5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3514725"/>
                          <a:ext cx="287338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1" name="Straight Arrow Connector 160"/>
            <p:cNvCxnSpPr/>
            <p:nvPr/>
          </p:nvCxnSpPr>
          <p:spPr>
            <a:xfrm rot="5400000" flipH="1" flipV="1">
              <a:off x="4152903" y="3924297"/>
              <a:ext cx="380996" cy="2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oli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304178" name="Object 50"/>
            <p:cNvGraphicFramePr>
              <a:graphicFrameLocks noChangeAspect="1"/>
            </p:cNvGraphicFramePr>
            <p:nvPr/>
          </p:nvGraphicFramePr>
          <p:xfrm>
            <a:off x="4114800" y="4191000"/>
            <a:ext cx="804862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" name="Equation" r:id="rId7" imgW="533160" imgH="177480" progId="Equation.3">
                    <p:embed/>
                  </p:oleObj>
                </mc:Choice>
                <mc:Fallback>
                  <p:oleObj name="Equation" r:id="rId7" imgW="533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4191000"/>
                          <a:ext cx="804862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96" name="Straight Connector 95"/>
          <p:cNvCxnSpPr/>
          <p:nvPr/>
        </p:nvCxnSpPr>
        <p:spPr>
          <a:xfrm rot="5400000">
            <a:off x="191294" y="2171700"/>
            <a:ext cx="1904206" cy="79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029494" y="2323306"/>
            <a:ext cx="2057400" cy="15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524794" y="2437606"/>
            <a:ext cx="2286000" cy="15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2058194" y="2513806"/>
            <a:ext cx="2590800" cy="15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2705894" y="2704306"/>
            <a:ext cx="2819400" cy="15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838200" y="3048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838200" y="3276600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38200" y="3505200"/>
            <a:ext cx="1828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838200" y="3733800"/>
            <a:ext cx="2514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38200" y="4038600"/>
            <a:ext cx="3276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184946" y="3613152"/>
            <a:ext cx="1294606" cy="13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" name="Object 50"/>
          <p:cNvGraphicFramePr>
            <a:graphicFrameLocks noChangeAspect="1"/>
          </p:cNvGraphicFramePr>
          <p:nvPr/>
        </p:nvGraphicFramePr>
        <p:xfrm>
          <a:off x="914400" y="2895600"/>
          <a:ext cx="163513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163513" cy="179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4" name="Object 8"/>
          <p:cNvGraphicFramePr>
            <a:graphicFrameLocks noChangeAspect="1"/>
          </p:cNvGraphicFramePr>
          <p:nvPr/>
        </p:nvGraphicFramePr>
        <p:xfrm>
          <a:off x="1676400" y="3124200"/>
          <a:ext cx="163513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11" imgW="126720" imgH="139680" progId="Equation.3">
                  <p:embed/>
                </p:oleObj>
              </mc:Choice>
              <mc:Fallback>
                <p:oleObj name="Equation" r:id="rId11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24200"/>
                        <a:ext cx="163513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2133600" y="3352800"/>
          <a:ext cx="163513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13" imgW="126720" imgH="139680" progId="Equation.3">
                  <p:embed/>
                </p:oleObj>
              </mc:Choice>
              <mc:Fallback>
                <p:oleObj name="Equation" r:id="rId13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163513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6" name="Object 10"/>
          <p:cNvGraphicFramePr>
            <a:graphicFrameLocks noChangeAspect="1"/>
          </p:cNvGraphicFramePr>
          <p:nvPr/>
        </p:nvGraphicFramePr>
        <p:xfrm>
          <a:off x="2895600" y="3581400"/>
          <a:ext cx="163513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14" imgW="126720" imgH="139680" progId="Equation.3">
                  <p:embed/>
                </p:oleObj>
              </mc:Choice>
              <mc:Fallback>
                <p:oleObj name="Equation" r:id="rId1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81400"/>
                        <a:ext cx="163513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7" name="Object 11"/>
          <p:cNvGraphicFramePr>
            <a:graphicFrameLocks noChangeAspect="1"/>
          </p:cNvGraphicFramePr>
          <p:nvPr/>
        </p:nvGraphicFramePr>
        <p:xfrm>
          <a:off x="3657600" y="3886200"/>
          <a:ext cx="163513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15" imgW="126720" imgH="139680" progId="Equation.3">
                  <p:embed/>
                </p:oleObj>
              </mc:Choice>
              <mc:Fallback>
                <p:oleObj name="Equation" r:id="rId1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86200"/>
                        <a:ext cx="163513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9" name="Object 13"/>
          <p:cNvGraphicFramePr>
            <a:graphicFrameLocks noChangeAspect="1"/>
          </p:cNvGraphicFramePr>
          <p:nvPr/>
        </p:nvGraphicFramePr>
        <p:xfrm>
          <a:off x="5486400" y="1676400"/>
          <a:ext cx="8826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16" imgW="685800" imgH="177480" progId="Equation.3">
                  <p:embed/>
                </p:oleObj>
              </mc:Choice>
              <mc:Fallback>
                <p:oleObj name="Equation" r:id="rId16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8826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0" name="Object 14"/>
          <p:cNvGraphicFramePr>
            <a:graphicFrameLocks noChangeAspect="1"/>
          </p:cNvGraphicFramePr>
          <p:nvPr/>
        </p:nvGraphicFramePr>
        <p:xfrm>
          <a:off x="5562600" y="2209800"/>
          <a:ext cx="86518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18" imgW="672840" imgH="177480" progId="Equation.3">
                  <p:embed/>
                </p:oleObj>
              </mc:Choice>
              <mc:Fallback>
                <p:oleObj name="Equation" r:id="rId18" imgW="672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09800"/>
                        <a:ext cx="865187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1" name="Object 15"/>
          <p:cNvGraphicFramePr>
            <a:graphicFrameLocks noChangeAspect="1"/>
          </p:cNvGraphicFramePr>
          <p:nvPr/>
        </p:nvGraphicFramePr>
        <p:xfrm>
          <a:off x="5562600" y="2667000"/>
          <a:ext cx="8969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20" imgW="698400" imgH="177480" progId="Equation.3">
                  <p:embed/>
                </p:oleObj>
              </mc:Choice>
              <mc:Fallback>
                <p:oleObj name="Equation" r:id="rId20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667000"/>
                        <a:ext cx="8969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2" name="Object 16"/>
          <p:cNvGraphicFramePr>
            <a:graphicFrameLocks noChangeAspect="1"/>
          </p:cNvGraphicFramePr>
          <p:nvPr/>
        </p:nvGraphicFramePr>
        <p:xfrm>
          <a:off x="5638800" y="3200400"/>
          <a:ext cx="1044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22" imgW="812520" imgH="177480" progId="Equation.3">
                  <p:embed/>
                </p:oleObj>
              </mc:Choice>
              <mc:Fallback>
                <p:oleObj name="Equation" r:id="rId22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00400"/>
                        <a:ext cx="1044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3" name="Object 17"/>
          <p:cNvGraphicFramePr>
            <a:graphicFrameLocks noChangeAspect="1"/>
          </p:cNvGraphicFramePr>
          <p:nvPr/>
        </p:nvGraphicFramePr>
        <p:xfrm>
          <a:off x="5638800" y="3810000"/>
          <a:ext cx="1044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24" imgW="812520" imgH="177480" progId="Equation.3">
                  <p:embed/>
                </p:oleObj>
              </mc:Choice>
              <mc:Fallback>
                <p:oleObj name="Equation" r:id="rId24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10000"/>
                        <a:ext cx="1044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7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SF and BM calculations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6221-C4DB-4931-AB7F-EAB1110090CB}" type="datetime1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0" y="2667000"/>
          <a:ext cx="80486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Equation" r:id="rId3" imgW="533160" imgH="177480" progId="Equation.3">
                  <p:embed/>
                </p:oleObj>
              </mc:Choice>
              <mc:Fallback>
                <p:oleObj name="Equation" r:id="rId3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804862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7" name="Object 7"/>
          <p:cNvGraphicFramePr>
            <a:graphicFrameLocks noChangeAspect="1"/>
          </p:cNvGraphicFramePr>
          <p:nvPr/>
        </p:nvGraphicFramePr>
        <p:xfrm>
          <a:off x="76200" y="3048000"/>
          <a:ext cx="26066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Equation" r:id="rId5" imgW="1726920" imgH="711000" progId="Equation.3">
                  <p:embed/>
                </p:oleObj>
              </mc:Choice>
              <mc:Fallback>
                <p:oleObj name="Equation" r:id="rId5" imgW="1726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048000"/>
                        <a:ext cx="2606675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0"/>
          <p:cNvGrpSpPr/>
          <p:nvPr/>
        </p:nvGrpSpPr>
        <p:grpSpPr>
          <a:xfrm>
            <a:off x="152400" y="1743075"/>
            <a:ext cx="1304925" cy="886369"/>
            <a:chOff x="457200" y="1743075"/>
            <a:chExt cx="1304925" cy="886369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689610" y="1957389"/>
              <a:ext cx="605790" cy="252411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689610" y="1992297"/>
              <a:ext cx="605790" cy="175987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784225" y="2074173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AutoShape 25"/>
            <p:cNvCxnSpPr>
              <a:cxnSpLocks noChangeShapeType="1"/>
            </p:cNvCxnSpPr>
            <p:nvPr/>
          </p:nvCxnSpPr>
          <p:spPr bwMode="auto">
            <a:xfrm>
              <a:off x="1343025" y="1885950"/>
              <a:ext cx="0" cy="43794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989330" y="2293778"/>
              <a:ext cx="49022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AutoShape 29"/>
            <p:cNvCxnSpPr>
              <a:cxnSpLocks noChangeShapeType="1"/>
            </p:cNvCxnSpPr>
            <p:nvPr/>
          </p:nvCxnSpPr>
          <p:spPr bwMode="auto">
            <a:xfrm>
              <a:off x="829310" y="2511480"/>
              <a:ext cx="466090" cy="3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4" name="AutoShape 33"/>
            <p:cNvCxnSpPr>
              <a:cxnSpLocks noChangeShapeType="1"/>
            </p:cNvCxnSpPr>
            <p:nvPr/>
          </p:nvCxnSpPr>
          <p:spPr bwMode="auto">
            <a:xfrm>
              <a:off x="1295400" y="2438400"/>
              <a:ext cx="635" cy="1910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34"/>
            <p:cNvCxnSpPr>
              <a:cxnSpLocks noChangeShapeType="1"/>
            </p:cNvCxnSpPr>
            <p:nvPr/>
          </p:nvCxnSpPr>
          <p:spPr bwMode="auto">
            <a:xfrm>
              <a:off x="829310" y="241691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628653" y="2314572"/>
              <a:ext cx="380996" cy="2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oli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457200" y="1865326"/>
              <a:ext cx="37211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" name="Object 12"/>
            <p:cNvGraphicFramePr>
              <a:graphicFrameLocks noChangeAspect="1"/>
            </p:cNvGraphicFramePr>
            <p:nvPr/>
          </p:nvGraphicFramePr>
          <p:xfrm>
            <a:off x="1476375" y="1981200"/>
            <a:ext cx="28575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4" name="Equation" r:id="rId7" imgW="203040" imgH="164880" progId="Equation.3">
                    <p:embed/>
                  </p:oleObj>
                </mc:Choice>
                <mc:Fallback>
                  <p:oleObj name="Equation" r:id="rId7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6375" y="1981200"/>
                          <a:ext cx="285750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151"/>
            <p:cNvGrpSpPr/>
            <p:nvPr/>
          </p:nvGrpSpPr>
          <p:grpSpPr>
            <a:xfrm>
              <a:off x="762000" y="1752600"/>
              <a:ext cx="749246" cy="838200"/>
              <a:chOff x="3616384" y="3870988"/>
              <a:chExt cx="749246" cy="838200"/>
            </a:xfrm>
          </p:grpSpPr>
          <p:sp>
            <p:nvSpPr>
              <p:cNvPr id="59" name="Arc 58"/>
              <p:cNvSpPr/>
              <p:nvPr/>
            </p:nvSpPr>
            <p:spPr>
              <a:xfrm rot="2285756">
                <a:off x="3616384" y="3870988"/>
                <a:ext cx="718668" cy="838200"/>
              </a:xfrm>
              <a:prstGeom prst="arc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rot="10800000" flipH="1" flipV="1">
                <a:off x="4223349" y="3931031"/>
                <a:ext cx="56553" cy="17544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229100" y="3924300"/>
                <a:ext cx="136530" cy="12026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2" name="Object 13"/>
            <p:cNvGraphicFramePr>
              <a:graphicFrameLocks noChangeAspect="1"/>
            </p:cNvGraphicFramePr>
            <p:nvPr/>
          </p:nvGraphicFramePr>
          <p:xfrm>
            <a:off x="1160463" y="1743075"/>
            <a:ext cx="214312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5" name="Equation" r:id="rId9" imgW="152280" imgH="177480" progId="Equation.3">
                    <p:embed/>
                  </p:oleObj>
                </mc:Choice>
                <mc:Fallback>
                  <p:oleObj name="Equation" r:id="rId9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463" y="1743075"/>
                          <a:ext cx="214312" cy="249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328" name="Object 8"/>
            <p:cNvGraphicFramePr>
              <a:graphicFrameLocks noChangeAspect="1"/>
            </p:cNvGraphicFramePr>
            <p:nvPr/>
          </p:nvGraphicFramePr>
          <p:xfrm>
            <a:off x="1181100" y="2171700"/>
            <a:ext cx="190500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6" name="Equation" r:id="rId11" imgW="126720" imgH="139680" progId="Equation.3">
                    <p:embed/>
                  </p:oleObj>
                </mc:Choice>
                <mc:Fallback>
                  <p:oleObj name="Equation" r:id="rId11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1100" y="2171700"/>
                          <a:ext cx="190500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2329" name="Object 9"/>
          <p:cNvGraphicFramePr>
            <a:graphicFrameLocks noChangeAspect="1"/>
          </p:cNvGraphicFramePr>
          <p:nvPr/>
        </p:nvGraphicFramePr>
        <p:xfrm>
          <a:off x="228600" y="1447800"/>
          <a:ext cx="8826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Equation" r:id="rId13" imgW="685800" imgH="177480" progId="Equation.3">
                  <p:embed/>
                </p:oleObj>
              </mc:Choice>
              <mc:Fallback>
                <p:oleObj name="Equation" r:id="rId13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8826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9"/>
          <p:cNvGraphicFramePr>
            <a:graphicFrameLocks noChangeAspect="1"/>
          </p:cNvGraphicFramePr>
          <p:nvPr/>
        </p:nvGraphicFramePr>
        <p:xfrm>
          <a:off x="3810000" y="1447800"/>
          <a:ext cx="10302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Equation" r:id="rId15" imgW="799920" imgH="177480" progId="Equation.3">
                  <p:embed/>
                </p:oleObj>
              </mc:Choice>
              <mc:Fallback>
                <p:oleObj name="Equation" r:id="rId15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447800"/>
                        <a:ext cx="103028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30"/>
          <p:cNvGrpSpPr/>
          <p:nvPr/>
        </p:nvGrpSpPr>
        <p:grpSpPr>
          <a:xfrm>
            <a:off x="3200400" y="1752600"/>
            <a:ext cx="2314575" cy="1385888"/>
            <a:chOff x="1752600" y="4445000"/>
            <a:chExt cx="2314575" cy="1385888"/>
          </a:xfrm>
        </p:grpSpPr>
        <p:cxnSp>
          <p:nvCxnSpPr>
            <p:cNvPr id="72" name="AutoShape 25"/>
            <p:cNvCxnSpPr>
              <a:cxnSpLocks noChangeShapeType="1"/>
            </p:cNvCxnSpPr>
            <p:nvPr/>
          </p:nvCxnSpPr>
          <p:spPr bwMode="auto">
            <a:xfrm>
              <a:off x="3629025" y="4752975"/>
              <a:ext cx="0" cy="43794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79" name="Object 12"/>
            <p:cNvGraphicFramePr>
              <a:graphicFrameLocks noChangeAspect="1"/>
            </p:cNvGraphicFramePr>
            <p:nvPr/>
          </p:nvGraphicFramePr>
          <p:xfrm>
            <a:off x="3783013" y="4848225"/>
            <a:ext cx="2841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9" name="Equation" r:id="rId17" imgW="203040" imgH="164880" progId="Equation.3">
                    <p:embed/>
                  </p:oleObj>
                </mc:Choice>
                <mc:Fallback>
                  <p:oleObj name="Equation" r:id="rId17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3013" y="4848225"/>
                          <a:ext cx="2841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151"/>
            <p:cNvGrpSpPr/>
            <p:nvPr/>
          </p:nvGrpSpPr>
          <p:grpSpPr>
            <a:xfrm>
              <a:off x="3048000" y="4600575"/>
              <a:ext cx="749246" cy="838200"/>
              <a:chOff x="3616384" y="3870988"/>
              <a:chExt cx="749246" cy="838200"/>
            </a:xfrm>
          </p:grpSpPr>
          <p:sp>
            <p:nvSpPr>
              <p:cNvPr id="81" name="Arc 80"/>
              <p:cNvSpPr/>
              <p:nvPr/>
            </p:nvSpPr>
            <p:spPr>
              <a:xfrm rot="2285756">
                <a:off x="3616384" y="3870988"/>
                <a:ext cx="718668" cy="838200"/>
              </a:xfrm>
              <a:prstGeom prst="arc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rot="10800000" flipH="1" flipV="1">
                <a:off x="4223349" y="3931031"/>
                <a:ext cx="56553" cy="17544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229100" y="3924300"/>
                <a:ext cx="136530" cy="12026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4" name="Object 13"/>
            <p:cNvGraphicFramePr>
              <a:graphicFrameLocks noChangeAspect="1"/>
            </p:cNvGraphicFramePr>
            <p:nvPr/>
          </p:nvGraphicFramePr>
          <p:xfrm>
            <a:off x="3505200" y="4495800"/>
            <a:ext cx="214312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0" name="Equation" r:id="rId19" imgW="152280" imgH="177480" progId="Equation.3">
                    <p:embed/>
                  </p:oleObj>
                </mc:Choice>
                <mc:Fallback>
                  <p:oleObj name="Equation" r:id="rId19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4495800"/>
                          <a:ext cx="214312" cy="249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"/>
            <p:cNvGraphicFramePr>
              <a:graphicFrameLocks noChangeAspect="1"/>
            </p:cNvGraphicFramePr>
            <p:nvPr/>
          </p:nvGraphicFramePr>
          <p:xfrm>
            <a:off x="3457575" y="5057775"/>
            <a:ext cx="190500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1" name="Equation" r:id="rId21" imgW="126720" imgH="139680" progId="Equation.3">
                    <p:embed/>
                  </p:oleObj>
                </mc:Choice>
                <mc:Fallback>
                  <p:oleObj name="Equation" r:id="rId21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7575" y="5057775"/>
                          <a:ext cx="190500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15"/>
            <p:cNvGraphicFramePr>
              <a:graphicFrameLocks noChangeAspect="1"/>
            </p:cNvGraphicFramePr>
            <p:nvPr/>
          </p:nvGraphicFramePr>
          <p:xfrm>
            <a:off x="1752600" y="5562600"/>
            <a:ext cx="804862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2" name="Equation" r:id="rId22" imgW="533160" imgH="177480" progId="Equation.3">
                    <p:embed/>
                  </p:oleObj>
                </mc:Choice>
                <mc:Fallback>
                  <p:oleObj name="Equation" r:id="rId22" imgW="533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5562600"/>
                          <a:ext cx="804862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Text Box 13"/>
            <p:cNvSpPr txBox="1">
              <a:spLocks noChangeArrowheads="1"/>
            </p:cNvSpPr>
            <p:nvPr/>
          </p:nvSpPr>
          <p:spPr bwMode="auto">
            <a:xfrm>
              <a:off x="2679700" y="4445000"/>
              <a:ext cx="8382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2.8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kN.m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16"/>
            <p:cNvSpPr>
              <a:spLocks noChangeArrowheads="1"/>
            </p:cNvSpPr>
            <p:nvPr/>
          </p:nvSpPr>
          <p:spPr bwMode="auto">
            <a:xfrm>
              <a:off x="2137410" y="4876800"/>
              <a:ext cx="1443990" cy="204680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17"/>
            <p:cNvSpPr>
              <a:spLocks noChangeArrowheads="1"/>
            </p:cNvSpPr>
            <p:nvPr/>
          </p:nvSpPr>
          <p:spPr bwMode="auto">
            <a:xfrm>
              <a:off x="2137410" y="4904499"/>
              <a:ext cx="1443990" cy="142707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21"/>
            <p:cNvSpPr>
              <a:spLocks noChangeArrowheads="1"/>
            </p:cNvSpPr>
            <p:nvPr/>
          </p:nvSpPr>
          <p:spPr bwMode="auto">
            <a:xfrm>
              <a:off x="2232025" y="4969773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Text Box 27"/>
            <p:cNvSpPr txBox="1">
              <a:spLocks noChangeArrowheads="1"/>
            </p:cNvSpPr>
            <p:nvPr/>
          </p:nvSpPr>
          <p:spPr bwMode="auto">
            <a:xfrm>
              <a:off x="2957830" y="5181600"/>
              <a:ext cx="49022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1" name="AutoShape 29"/>
            <p:cNvCxnSpPr>
              <a:cxnSpLocks noChangeShapeType="1"/>
            </p:cNvCxnSpPr>
            <p:nvPr/>
          </p:nvCxnSpPr>
          <p:spPr bwMode="auto">
            <a:xfrm>
              <a:off x="2277110" y="5407080"/>
              <a:ext cx="1304290" cy="31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05" name="AutoShape 33"/>
            <p:cNvCxnSpPr>
              <a:cxnSpLocks noChangeShapeType="1"/>
            </p:cNvCxnSpPr>
            <p:nvPr/>
          </p:nvCxnSpPr>
          <p:spPr bwMode="auto">
            <a:xfrm>
              <a:off x="3581400" y="5334000"/>
              <a:ext cx="635" cy="1910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" name="AutoShape 34"/>
            <p:cNvCxnSpPr>
              <a:cxnSpLocks noChangeShapeType="1"/>
            </p:cNvCxnSpPr>
            <p:nvPr/>
          </p:nvCxnSpPr>
          <p:spPr bwMode="auto">
            <a:xfrm>
              <a:off x="2277110" y="531251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0" name="Oval 21"/>
            <p:cNvSpPr>
              <a:spLocks noChangeArrowheads="1"/>
            </p:cNvSpPr>
            <p:nvPr/>
          </p:nvSpPr>
          <p:spPr bwMode="auto">
            <a:xfrm>
              <a:off x="3019425" y="4953000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5"/>
            <p:cNvGrpSpPr/>
            <p:nvPr/>
          </p:nvGrpSpPr>
          <p:grpSpPr>
            <a:xfrm rot="394686">
              <a:off x="2755900" y="4699000"/>
              <a:ext cx="609600" cy="615950"/>
              <a:chOff x="8153400" y="2743200"/>
              <a:chExt cx="609600" cy="615950"/>
            </a:xfrm>
          </p:grpSpPr>
          <p:sp>
            <p:nvSpPr>
              <p:cNvPr id="127" name="Arc 126"/>
              <p:cNvSpPr/>
              <p:nvPr/>
            </p:nvSpPr>
            <p:spPr>
              <a:xfrm>
                <a:off x="8153400" y="2743200"/>
                <a:ext cx="609600" cy="609600"/>
              </a:xfrm>
              <a:prstGeom prst="arc">
                <a:avLst>
                  <a:gd name="adj1" fmla="val 6078596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rot="16200000" flipV="1">
                <a:off x="8283575" y="3238500"/>
                <a:ext cx="152400" cy="76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8232775" y="3353231"/>
                <a:ext cx="168824" cy="591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Arrow Connector 121"/>
            <p:cNvCxnSpPr/>
            <p:nvPr/>
          </p:nvCxnSpPr>
          <p:spPr>
            <a:xfrm rot="5400000" flipH="1" flipV="1">
              <a:off x="2076453" y="5210172"/>
              <a:ext cx="380996" cy="2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oli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1905000" y="4760926"/>
              <a:ext cx="37211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12338" name="Object 18"/>
          <p:cNvGraphicFramePr>
            <a:graphicFrameLocks noChangeAspect="1"/>
          </p:cNvGraphicFramePr>
          <p:nvPr/>
        </p:nvGraphicFramePr>
        <p:xfrm>
          <a:off x="0" y="4343400"/>
          <a:ext cx="2530476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Equation" r:id="rId24" imgW="1676160" imgH="672840" progId="Equation.3">
                  <p:embed/>
                </p:oleObj>
              </mc:Choice>
              <mc:Fallback>
                <p:oleObj name="Equation" r:id="rId24" imgW="16761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530476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41" name="Object 21"/>
          <p:cNvGraphicFramePr>
            <a:graphicFrameLocks noChangeAspect="1"/>
          </p:cNvGraphicFramePr>
          <p:nvPr/>
        </p:nvGraphicFramePr>
        <p:xfrm>
          <a:off x="3276600" y="3200400"/>
          <a:ext cx="26066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26" imgW="1726920" imgH="711000" progId="Equation.3">
                  <p:embed/>
                </p:oleObj>
              </mc:Choice>
              <mc:Fallback>
                <p:oleObj name="Equation" r:id="rId26" imgW="1726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2606675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42" name="Object 22"/>
          <p:cNvGraphicFramePr>
            <a:graphicFrameLocks noChangeAspect="1"/>
          </p:cNvGraphicFramePr>
          <p:nvPr/>
        </p:nvGraphicFramePr>
        <p:xfrm>
          <a:off x="2779713" y="4419600"/>
          <a:ext cx="322103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Equation" r:id="rId28" imgW="2133360" imgH="672840" progId="Equation.3">
                  <p:embed/>
                </p:oleObj>
              </mc:Choice>
              <mc:Fallback>
                <p:oleObj name="Equation" r:id="rId28" imgW="21333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4419600"/>
                        <a:ext cx="3221037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Rounded Rectangle 136"/>
          <p:cNvSpPr/>
          <p:nvPr/>
        </p:nvSpPr>
        <p:spPr>
          <a:xfrm>
            <a:off x="304800" y="3810000"/>
            <a:ext cx="2438400" cy="304800"/>
          </a:xfrm>
          <a:prstGeom prst="roundRect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3505200" y="3962400"/>
            <a:ext cx="2438400" cy="304800"/>
          </a:xfrm>
          <a:prstGeom prst="roundRect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>
            <a:off x="3048000" y="5105400"/>
            <a:ext cx="3048000" cy="304800"/>
          </a:xfrm>
          <a:prstGeom prst="roundRect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228600" y="5029200"/>
            <a:ext cx="2438400" cy="304800"/>
          </a:xfrm>
          <a:prstGeom prst="roundRect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2" name="Object 7"/>
          <p:cNvGraphicFramePr>
            <a:graphicFrameLocks noChangeAspect="1"/>
          </p:cNvGraphicFramePr>
          <p:nvPr/>
        </p:nvGraphicFramePr>
        <p:xfrm>
          <a:off x="6477000" y="3048000"/>
          <a:ext cx="277971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Equation" r:id="rId30" imgW="1841400" imgH="711000" progId="Equation.3">
                  <p:embed/>
                </p:oleObj>
              </mc:Choice>
              <mc:Fallback>
                <p:oleObj name="Equation" r:id="rId30" imgW="18414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48000"/>
                        <a:ext cx="2779713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9"/>
          <p:cNvGraphicFramePr>
            <a:graphicFrameLocks noChangeAspect="1"/>
          </p:cNvGraphicFramePr>
          <p:nvPr/>
        </p:nvGraphicFramePr>
        <p:xfrm>
          <a:off x="6858000" y="1371600"/>
          <a:ext cx="10461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Equation" r:id="rId32" imgW="812520" imgH="177480" progId="Equation.3">
                  <p:embed/>
                </p:oleObj>
              </mc:Choice>
              <mc:Fallback>
                <p:oleObj name="Equation" r:id="rId32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371600"/>
                        <a:ext cx="104616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8"/>
          <p:cNvGraphicFramePr>
            <a:graphicFrameLocks noChangeAspect="1"/>
          </p:cNvGraphicFramePr>
          <p:nvPr/>
        </p:nvGraphicFramePr>
        <p:xfrm>
          <a:off x="6738938" y="4267200"/>
          <a:ext cx="243522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Equation" r:id="rId34" imgW="1612800" imgH="1320480" progId="Equation.3">
                  <p:embed/>
                </p:oleObj>
              </mc:Choice>
              <mc:Fallback>
                <p:oleObj name="Equation" r:id="rId34" imgW="161280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4267200"/>
                        <a:ext cx="2435225" cy="199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Rounded Rectangle 151"/>
          <p:cNvSpPr/>
          <p:nvPr/>
        </p:nvSpPr>
        <p:spPr>
          <a:xfrm>
            <a:off x="6715125" y="3810000"/>
            <a:ext cx="2514600" cy="304800"/>
          </a:xfrm>
          <a:prstGeom prst="roundRect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152"/>
          <p:cNvSpPr/>
          <p:nvPr/>
        </p:nvSpPr>
        <p:spPr>
          <a:xfrm>
            <a:off x="7010400" y="5562600"/>
            <a:ext cx="2133600" cy="762000"/>
          </a:xfrm>
          <a:prstGeom prst="roundRect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81"/>
          <p:cNvGrpSpPr/>
          <p:nvPr/>
        </p:nvGrpSpPr>
        <p:grpSpPr>
          <a:xfrm>
            <a:off x="6107113" y="1371600"/>
            <a:ext cx="2787649" cy="1538288"/>
            <a:chOff x="6107113" y="1371600"/>
            <a:chExt cx="2787649" cy="1538288"/>
          </a:xfrm>
        </p:grpSpPr>
        <p:graphicFrame>
          <p:nvGraphicFramePr>
            <p:cNvPr id="149" name="Object 13"/>
            <p:cNvGraphicFramePr>
              <a:graphicFrameLocks noChangeAspect="1"/>
            </p:cNvGraphicFramePr>
            <p:nvPr/>
          </p:nvGraphicFramePr>
          <p:xfrm>
            <a:off x="8458200" y="1600200"/>
            <a:ext cx="214312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9" name="Equation" r:id="rId36" imgW="152280" imgH="177480" progId="Equation.3">
                    <p:embed/>
                  </p:oleObj>
                </mc:Choice>
                <mc:Fallback>
                  <p:oleObj name="Equation" r:id="rId36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8200" y="1600200"/>
                          <a:ext cx="214312" cy="249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8"/>
            <p:cNvGraphicFramePr>
              <a:graphicFrameLocks noChangeAspect="1"/>
            </p:cNvGraphicFramePr>
            <p:nvPr/>
          </p:nvGraphicFramePr>
          <p:xfrm>
            <a:off x="8229600" y="2133600"/>
            <a:ext cx="190500" cy="21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" name="Equation" r:id="rId38" imgW="126720" imgH="139680" progId="Equation.3">
                    <p:embed/>
                  </p:oleObj>
                </mc:Choice>
                <mc:Fallback>
                  <p:oleObj name="Equation" r:id="rId38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9600" y="2133600"/>
                          <a:ext cx="190500" cy="211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Object 12"/>
            <p:cNvGraphicFramePr>
              <a:graphicFrameLocks noChangeAspect="1"/>
            </p:cNvGraphicFramePr>
            <p:nvPr/>
          </p:nvGraphicFramePr>
          <p:xfrm>
            <a:off x="8610600" y="2286000"/>
            <a:ext cx="2841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" name="Equation" r:id="rId39" imgW="203040" imgH="164880" progId="Equation.3">
                    <p:embed/>
                  </p:oleObj>
                </mc:Choice>
                <mc:Fallback>
                  <p:oleObj name="Equation" r:id="rId39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0600" y="2286000"/>
                          <a:ext cx="2841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51"/>
            <p:cNvGrpSpPr/>
            <p:nvPr/>
          </p:nvGrpSpPr>
          <p:grpSpPr>
            <a:xfrm>
              <a:off x="7915275" y="1733550"/>
              <a:ext cx="749246" cy="838200"/>
              <a:chOff x="3616384" y="3870988"/>
              <a:chExt cx="749246" cy="838200"/>
            </a:xfrm>
          </p:grpSpPr>
          <p:sp>
            <p:nvSpPr>
              <p:cNvPr id="146" name="Arc 145"/>
              <p:cNvSpPr/>
              <p:nvPr/>
            </p:nvSpPr>
            <p:spPr>
              <a:xfrm rot="2285756">
                <a:off x="3616384" y="3870988"/>
                <a:ext cx="718668" cy="838200"/>
              </a:xfrm>
              <a:prstGeom prst="arc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rot="10800000" flipH="1" flipV="1">
                <a:off x="4223349" y="3931031"/>
                <a:ext cx="56553" cy="17544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4229100" y="3924300"/>
                <a:ext cx="136530" cy="12026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53"/>
            <p:cNvGrpSpPr/>
            <p:nvPr/>
          </p:nvGrpSpPr>
          <p:grpSpPr>
            <a:xfrm>
              <a:off x="6107113" y="1371600"/>
              <a:ext cx="2590800" cy="1538288"/>
              <a:chOff x="228600" y="1371600"/>
              <a:chExt cx="2590800" cy="1538288"/>
            </a:xfrm>
          </p:grpSpPr>
          <p:sp>
            <p:nvSpPr>
              <p:cNvPr id="155" name="Text Box 12"/>
              <p:cNvSpPr txBox="1">
                <a:spLocks noChangeArrowheads="1"/>
              </p:cNvSpPr>
              <p:nvPr/>
            </p:nvSpPr>
            <p:spPr bwMode="auto">
              <a:xfrm>
                <a:off x="2057400" y="1371600"/>
                <a:ext cx="762000" cy="26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2 kN/m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134"/>
              <p:cNvGrpSpPr/>
              <p:nvPr/>
            </p:nvGrpSpPr>
            <p:grpSpPr>
              <a:xfrm>
                <a:off x="228600" y="1524000"/>
                <a:ext cx="2294890" cy="1385888"/>
                <a:chOff x="1981200" y="1930400"/>
                <a:chExt cx="2294890" cy="1385888"/>
              </a:xfrm>
            </p:grpSpPr>
            <p:graphicFrame>
              <p:nvGraphicFramePr>
                <p:cNvPr id="157" name="Object 15"/>
                <p:cNvGraphicFramePr>
                  <a:graphicFrameLocks noChangeAspect="1"/>
                </p:cNvGraphicFramePr>
                <p:nvPr/>
              </p:nvGraphicFramePr>
              <p:xfrm>
                <a:off x="1981200" y="3048000"/>
                <a:ext cx="804862" cy="2682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82" name="Equation" r:id="rId41" imgW="533160" imgH="177480" progId="Equation.3">
                        <p:embed/>
                      </p:oleObj>
                    </mc:Choice>
                    <mc:Fallback>
                      <p:oleObj name="Equation" r:id="rId41" imgW="53316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81200" y="3048000"/>
                              <a:ext cx="804862" cy="2682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430270" y="2680491"/>
                  <a:ext cx="666750" cy="262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048000" y="2752725"/>
                  <a:ext cx="553085" cy="262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2 m</a:t>
                  </a:r>
                  <a:endPara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908300" y="1930400"/>
                  <a:ext cx="838200" cy="262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2.8 </a:t>
                  </a:r>
                  <a:r>
                    <a:rPr kumimoji="0" lang="en-US" sz="1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kN.m</a:t>
                  </a:r>
                  <a:endPara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1" name="Rectangle 16"/>
                <p:cNvSpPr>
                  <a:spLocks noChangeArrowheads="1"/>
                </p:cNvSpPr>
                <p:nvPr/>
              </p:nvSpPr>
              <p:spPr bwMode="auto">
                <a:xfrm>
                  <a:off x="2366010" y="2322473"/>
                  <a:ext cx="1901190" cy="244407"/>
                </a:xfrm>
                <a:prstGeom prst="rect">
                  <a:avLst/>
                </a:prstGeom>
                <a:gradFill rotWithShape="1">
                  <a:gsLst>
                    <a:gs pos="0">
                      <a:srgbClr val="8DB3E2"/>
                    </a:gs>
                    <a:gs pos="100000">
                      <a:srgbClr val="8DB3E2">
                        <a:gamma/>
                        <a:tint val="97647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Rectangle 17"/>
                <p:cNvSpPr>
                  <a:spLocks noChangeArrowheads="1"/>
                </p:cNvSpPr>
                <p:nvPr/>
              </p:nvSpPr>
              <p:spPr bwMode="auto">
                <a:xfrm>
                  <a:off x="2366010" y="2362201"/>
                  <a:ext cx="1901190" cy="170406"/>
                </a:xfrm>
                <a:prstGeom prst="rect">
                  <a:avLst/>
                </a:prstGeom>
                <a:gradFill rotWithShape="1">
                  <a:gsLst>
                    <a:gs pos="0">
                      <a:srgbClr val="8DB3E2"/>
                    </a:gs>
                    <a:gs pos="100000">
                      <a:srgbClr val="8DB3E2">
                        <a:gamma/>
                        <a:tint val="97647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Oval 21"/>
                <p:cNvSpPr>
                  <a:spLocks noChangeArrowheads="1"/>
                </p:cNvSpPr>
                <p:nvPr/>
              </p:nvSpPr>
              <p:spPr bwMode="auto">
                <a:xfrm>
                  <a:off x="2460625" y="2455173"/>
                  <a:ext cx="45085" cy="4633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060"/>
                    </a:gs>
                    <a:gs pos="100000">
                      <a:srgbClr val="00206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276600" y="2590800"/>
                  <a:ext cx="490220" cy="262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x</a:t>
                  </a:r>
                  <a:endPara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65" name="AutoShape 29"/>
                <p:cNvCxnSpPr>
                  <a:cxnSpLocks noChangeShapeType="1"/>
                </p:cNvCxnSpPr>
                <p:nvPr/>
              </p:nvCxnSpPr>
              <p:spPr bwMode="auto">
                <a:xfrm>
                  <a:off x="2514600" y="2819400"/>
                  <a:ext cx="1761490" cy="3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</p:spPr>
            </p:cxnSp>
            <p:cxnSp>
              <p:nvCxnSpPr>
                <p:cNvPr id="166" name="AutoShape 34"/>
                <p:cNvCxnSpPr>
                  <a:cxnSpLocks noChangeShapeType="1"/>
                </p:cNvCxnSpPr>
                <p:nvPr/>
              </p:nvCxnSpPr>
              <p:spPr bwMode="auto">
                <a:xfrm>
                  <a:off x="2505710" y="2797910"/>
                  <a:ext cx="0" cy="19993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7" name="AutoShape 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267200" y="2743200"/>
                  <a:ext cx="3175" cy="19993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68" name="Oval 21"/>
                <p:cNvSpPr>
                  <a:spLocks noChangeArrowheads="1"/>
                </p:cNvSpPr>
                <p:nvPr/>
              </p:nvSpPr>
              <p:spPr bwMode="auto">
                <a:xfrm>
                  <a:off x="3248025" y="2438400"/>
                  <a:ext cx="45085" cy="4633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060"/>
                    </a:gs>
                    <a:gs pos="100000">
                      <a:srgbClr val="00206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2" name="Group 55"/>
                <p:cNvGrpSpPr/>
                <p:nvPr/>
              </p:nvGrpSpPr>
              <p:grpSpPr>
                <a:xfrm rot="394686">
                  <a:off x="2984500" y="2184400"/>
                  <a:ext cx="609600" cy="615950"/>
                  <a:chOff x="8153400" y="2743200"/>
                  <a:chExt cx="609600" cy="615950"/>
                </a:xfrm>
              </p:grpSpPr>
              <p:sp>
                <p:nvSpPr>
                  <p:cNvPr id="177" name="Arc 176"/>
                  <p:cNvSpPr/>
                  <p:nvPr/>
                </p:nvSpPr>
                <p:spPr>
                  <a:xfrm>
                    <a:off x="8153400" y="2743200"/>
                    <a:ext cx="609600" cy="609600"/>
                  </a:xfrm>
                  <a:prstGeom prst="arc">
                    <a:avLst>
                      <a:gd name="adj1" fmla="val 6078596"/>
                      <a:gd name="adj2" fmla="val 0"/>
                    </a:avLst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8" name="Straight Connector 177"/>
                  <p:cNvCxnSpPr/>
                  <p:nvPr/>
                </p:nvCxnSpPr>
                <p:spPr>
                  <a:xfrm rot="16200000" flipV="1">
                    <a:off x="8283575" y="3238500"/>
                    <a:ext cx="152400" cy="762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 flipH="1">
                    <a:off x="8232775" y="3353231"/>
                    <a:ext cx="168824" cy="591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0" name="Straight Arrow Connector 169"/>
                <p:cNvCxnSpPr/>
                <p:nvPr/>
              </p:nvCxnSpPr>
              <p:spPr>
                <a:xfrm rot="5400000">
                  <a:off x="3931444" y="2209006"/>
                  <a:ext cx="304800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/>
                <p:cNvCxnSpPr/>
                <p:nvPr/>
              </p:nvCxnSpPr>
              <p:spPr>
                <a:xfrm rot="5400000">
                  <a:off x="4064794" y="2209006"/>
                  <a:ext cx="304800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Arrow Connector 171"/>
                <p:cNvCxnSpPr/>
                <p:nvPr/>
              </p:nvCxnSpPr>
              <p:spPr>
                <a:xfrm rot="5400000">
                  <a:off x="3810794" y="2209006"/>
                  <a:ext cx="304800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Arrow Connector 172"/>
                <p:cNvCxnSpPr/>
                <p:nvPr/>
              </p:nvCxnSpPr>
              <p:spPr>
                <a:xfrm rot="5400000" flipH="1" flipV="1">
                  <a:off x="2305053" y="2695572"/>
                  <a:ext cx="380996" cy="2"/>
                </a:xfrm>
                <a:prstGeom prst="straightConnector1">
                  <a:avLst/>
                </a:prstGeom>
                <a:ln w="28575">
                  <a:solidFill>
                    <a:srgbClr val="800000"/>
                  </a:solidFill>
                  <a:prstDash val="soli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7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246326"/>
                  <a:ext cx="372110" cy="262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A</a:t>
                  </a:r>
                  <a:endPara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5" name="AutoShape 29"/>
                <p:cNvCxnSpPr>
                  <a:cxnSpLocks noChangeShapeType="1"/>
                </p:cNvCxnSpPr>
                <p:nvPr/>
              </p:nvCxnSpPr>
              <p:spPr bwMode="auto">
                <a:xfrm>
                  <a:off x="2514600" y="2971800"/>
                  <a:ext cx="1447800" cy="158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</p:spPr>
            </p:cxnSp>
            <p:cxnSp>
              <p:nvCxnSpPr>
                <p:cNvPr id="176" name="AutoShape 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62400" y="2867025"/>
                  <a:ext cx="3175" cy="19993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cxnSp>
          <p:nvCxnSpPr>
            <p:cNvPr id="180" name="AutoShape 25"/>
            <p:cNvCxnSpPr>
              <a:cxnSpLocks noChangeShapeType="1"/>
            </p:cNvCxnSpPr>
            <p:nvPr/>
          </p:nvCxnSpPr>
          <p:spPr bwMode="auto">
            <a:xfrm>
              <a:off x="8458200" y="1828800"/>
              <a:ext cx="0" cy="43794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260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 animBg="1"/>
      <p:bldP spid="140" grpId="0" animBg="1"/>
      <p:bldP spid="152" grpId="0" animBg="1"/>
      <p:bldP spid="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SF and BM calculations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BECC-5D3F-4676-83A2-F99BC8BC56B1}" type="datetime1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13366" name="Object 22"/>
          <p:cNvGraphicFramePr>
            <a:graphicFrameLocks noChangeAspect="1"/>
          </p:cNvGraphicFramePr>
          <p:nvPr/>
        </p:nvGraphicFramePr>
        <p:xfrm>
          <a:off x="1600200" y="1371600"/>
          <a:ext cx="10461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3" imgW="812520" imgH="177480" progId="Equation.3">
                  <p:embed/>
                </p:oleObj>
              </mc:Choice>
              <mc:Fallback>
                <p:oleObj name="Equation" r:id="rId3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104616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67" name="Object 23"/>
          <p:cNvGraphicFramePr>
            <a:graphicFrameLocks noChangeAspect="1"/>
          </p:cNvGraphicFramePr>
          <p:nvPr/>
        </p:nvGraphicFramePr>
        <p:xfrm>
          <a:off x="1001713" y="3124200"/>
          <a:ext cx="21463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5" imgW="1422360" imgH="711000" progId="Equation.3">
                  <p:embed/>
                </p:oleObj>
              </mc:Choice>
              <mc:Fallback>
                <p:oleObj name="Equation" r:id="rId5" imgW="14223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3124200"/>
                        <a:ext cx="21463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68" name="Object 24"/>
          <p:cNvGraphicFramePr>
            <a:graphicFrameLocks noChangeAspect="1"/>
          </p:cNvGraphicFramePr>
          <p:nvPr/>
        </p:nvGraphicFramePr>
        <p:xfrm>
          <a:off x="381000" y="4343400"/>
          <a:ext cx="35464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7" imgW="2349360" imgH="672840" progId="Equation.3">
                  <p:embed/>
                </p:oleObj>
              </mc:Choice>
              <mc:Fallback>
                <p:oleObj name="Equation" r:id="rId7" imgW="23493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43400"/>
                        <a:ext cx="3546475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73"/>
          <p:cNvGrpSpPr/>
          <p:nvPr/>
        </p:nvGrpSpPr>
        <p:grpSpPr>
          <a:xfrm>
            <a:off x="228600" y="1524000"/>
            <a:ext cx="3697287" cy="1716088"/>
            <a:chOff x="3733800" y="3429000"/>
            <a:chExt cx="3697287" cy="1716088"/>
          </a:xfrm>
        </p:grpSpPr>
        <p:graphicFrame>
          <p:nvGraphicFramePr>
            <p:cNvPr id="175" name="Object 50"/>
            <p:cNvGraphicFramePr>
              <a:graphicFrameLocks noChangeAspect="1"/>
            </p:cNvGraphicFramePr>
            <p:nvPr/>
          </p:nvGraphicFramePr>
          <p:xfrm>
            <a:off x="7124700" y="3886200"/>
            <a:ext cx="306387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6" name="Equation" r:id="rId9" imgW="203040" imgH="164880" progId="Equation.3">
                    <p:embed/>
                  </p:oleObj>
                </mc:Choice>
                <mc:Fallback>
                  <p:oleObj name="Equation" r:id="rId9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4700" y="3886200"/>
                          <a:ext cx="306387" cy="249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6" name="Straight Arrow Connector 175"/>
            <p:cNvCxnSpPr/>
            <p:nvPr/>
          </p:nvCxnSpPr>
          <p:spPr>
            <a:xfrm>
              <a:off x="4267200" y="4724400"/>
              <a:ext cx="2590800" cy="1588"/>
            </a:xfrm>
            <a:prstGeom prst="straightConnector1">
              <a:avLst/>
            </a:prstGeom>
            <a:ln>
              <a:solidFill>
                <a:srgbClr val="4338D4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51"/>
            <p:cNvGrpSpPr/>
            <p:nvPr/>
          </p:nvGrpSpPr>
          <p:grpSpPr>
            <a:xfrm>
              <a:off x="6400800" y="3810000"/>
              <a:ext cx="749246" cy="838200"/>
              <a:chOff x="3616384" y="3870988"/>
              <a:chExt cx="749246" cy="838200"/>
            </a:xfrm>
          </p:grpSpPr>
          <p:sp>
            <p:nvSpPr>
              <p:cNvPr id="211" name="Arc 210"/>
              <p:cNvSpPr/>
              <p:nvPr/>
            </p:nvSpPr>
            <p:spPr>
              <a:xfrm rot="2285756">
                <a:off x="3616384" y="3870988"/>
                <a:ext cx="718668" cy="838200"/>
              </a:xfrm>
              <a:prstGeom prst="arc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2" name="Straight Connector 211"/>
              <p:cNvCxnSpPr/>
              <p:nvPr/>
            </p:nvCxnSpPr>
            <p:spPr>
              <a:xfrm rot="10800000" flipH="1" flipV="1">
                <a:off x="4223349" y="3931031"/>
                <a:ext cx="56553" cy="17544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4229100" y="3924300"/>
                <a:ext cx="136530" cy="12026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AutoShape 25"/>
            <p:cNvCxnSpPr>
              <a:cxnSpLocks noChangeShapeType="1"/>
            </p:cNvCxnSpPr>
            <p:nvPr/>
          </p:nvCxnSpPr>
          <p:spPr bwMode="auto">
            <a:xfrm>
              <a:off x="6934200" y="3962400"/>
              <a:ext cx="0" cy="43794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179" name="Object 5"/>
            <p:cNvGraphicFramePr>
              <a:graphicFrameLocks noChangeAspect="1"/>
            </p:cNvGraphicFramePr>
            <p:nvPr/>
          </p:nvGraphicFramePr>
          <p:xfrm>
            <a:off x="6810375" y="3752850"/>
            <a:ext cx="230188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7" name="Equation" r:id="rId11" imgW="152280" imgH="177480" progId="Equation.3">
                    <p:embed/>
                  </p:oleObj>
                </mc:Choice>
                <mc:Fallback>
                  <p:oleObj name="Equation" r:id="rId11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0375" y="3752850"/>
                          <a:ext cx="230188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" name="Object 15"/>
            <p:cNvGraphicFramePr>
              <a:graphicFrameLocks noChangeAspect="1"/>
            </p:cNvGraphicFramePr>
            <p:nvPr/>
          </p:nvGraphicFramePr>
          <p:xfrm>
            <a:off x="3733800" y="4876800"/>
            <a:ext cx="804862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" name="Equation" r:id="rId13" imgW="533160" imgH="177480" progId="Equation.3">
                    <p:embed/>
                  </p:oleObj>
                </mc:Choice>
                <mc:Fallback>
                  <p:oleObj name="Equation" r:id="rId13" imgW="533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4876800"/>
                          <a:ext cx="804862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1" name="Text Box 11"/>
            <p:cNvSpPr txBox="1">
              <a:spLocks noChangeArrowheads="1"/>
            </p:cNvSpPr>
            <p:nvPr/>
          </p:nvSpPr>
          <p:spPr bwMode="auto">
            <a:xfrm>
              <a:off x="5182870" y="4356891"/>
              <a:ext cx="66675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Text Box 10"/>
            <p:cNvSpPr txBox="1">
              <a:spLocks noChangeArrowheads="1"/>
            </p:cNvSpPr>
            <p:nvPr/>
          </p:nvSpPr>
          <p:spPr bwMode="auto">
            <a:xfrm>
              <a:off x="5860415" y="4340389"/>
              <a:ext cx="4895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Text Box 12"/>
            <p:cNvSpPr txBox="1">
              <a:spLocks noChangeArrowheads="1"/>
            </p:cNvSpPr>
            <p:nvPr/>
          </p:nvSpPr>
          <p:spPr bwMode="auto">
            <a:xfrm>
              <a:off x="5715000" y="3429000"/>
              <a:ext cx="7620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 kN/m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 Box 13"/>
            <p:cNvSpPr txBox="1">
              <a:spLocks noChangeArrowheads="1"/>
            </p:cNvSpPr>
            <p:nvPr/>
          </p:nvSpPr>
          <p:spPr bwMode="auto">
            <a:xfrm>
              <a:off x="4660900" y="3606800"/>
              <a:ext cx="8382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2.8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kN.m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Rectangle 16"/>
            <p:cNvSpPr>
              <a:spLocks noChangeArrowheads="1"/>
            </p:cNvSpPr>
            <p:nvPr/>
          </p:nvSpPr>
          <p:spPr bwMode="auto">
            <a:xfrm>
              <a:off x="4118610" y="4014789"/>
              <a:ext cx="2739390" cy="252411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7"/>
            <p:cNvSpPr>
              <a:spLocks noChangeArrowheads="1"/>
            </p:cNvSpPr>
            <p:nvPr/>
          </p:nvSpPr>
          <p:spPr bwMode="auto">
            <a:xfrm>
              <a:off x="4118610" y="4049697"/>
              <a:ext cx="2739390" cy="175987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21"/>
            <p:cNvSpPr>
              <a:spLocks noChangeArrowheads="1"/>
            </p:cNvSpPr>
            <p:nvPr/>
          </p:nvSpPr>
          <p:spPr bwMode="auto">
            <a:xfrm>
              <a:off x="4213225" y="4131573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Text Box 27"/>
            <p:cNvSpPr txBox="1">
              <a:spLocks noChangeArrowheads="1"/>
            </p:cNvSpPr>
            <p:nvPr/>
          </p:nvSpPr>
          <p:spPr bwMode="auto">
            <a:xfrm>
              <a:off x="4418330" y="4351178"/>
              <a:ext cx="49022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Text Box 28"/>
            <p:cNvSpPr txBox="1">
              <a:spLocks noChangeArrowheads="1"/>
            </p:cNvSpPr>
            <p:nvPr/>
          </p:nvSpPr>
          <p:spPr bwMode="auto">
            <a:xfrm>
              <a:off x="6553200" y="4495800"/>
              <a:ext cx="2286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0" name="AutoShape 29"/>
            <p:cNvCxnSpPr>
              <a:cxnSpLocks noChangeShapeType="1"/>
            </p:cNvCxnSpPr>
            <p:nvPr/>
          </p:nvCxnSpPr>
          <p:spPr bwMode="auto">
            <a:xfrm>
              <a:off x="4258310" y="4568880"/>
              <a:ext cx="76708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91" name="AutoShape 30"/>
            <p:cNvCxnSpPr>
              <a:cxnSpLocks noChangeShapeType="1"/>
            </p:cNvCxnSpPr>
            <p:nvPr/>
          </p:nvCxnSpPr>
          <p:spPr bwMode="auto">
            <a:xfrm>
              <a:off x="5025390" y="4568880"/>
              <a:ext cx="6946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92" name="AutoShape 31"/>
            <p:cNvCxnSpPr>
              <a:cxnSpLocks noChangeShapeType="1"/>
            </p:cNvCxnSpPr>
            <p:nvPr/>
          </p:nvCxnSpPr>
          <p:spPr bwMode="auto">
            <a:xfrm>
              <a:off x="5720080" y="4568880"/>
              <a:ext cx="7131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93" name="AutoShape 33"/>
            <p:cNvCxnSpPr>
              <a:cxnSpLocks noChangeShapeType="1"/>
            </p:cNvCxnSpPr>
            <p:nvPr/>
          </p:nvCxnSpPr>
          <p:spPr bwMode="auto">
            <a:xfrm>
              <a:off x="5025390" y="4483195"/>
              <a:ext cx="635" cy="1910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" name="AutoShape 34"/>
            <p:cNvCxnSpPr>
              <a:cxnSpLocks noChangeShapeType="1"/>
            </p:cNvCxnSpPr>
            <p:nvPr/>
          </p:nvCxnSpPr>
          <p:spPr bwMode="auto">
            <a:xfrm>
              <a:off x="4258310" y="4560035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5" name="AutoShape 35"/>
            <p:cNvCxnSpPr>
              <a:cxnSpLocks noChangeShapeType="1"/>
            </p:cNvCxnSpPr>
            <p:nvPr/>
          </p:nvCxnSpPr>
          <p:spPr bwMode="auto">
            <a:xfrm>
              <a:off x="5720080" y="4483195"/>
              <a:ext cx="635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6" name="AutoShape 36"/>
            <p:cNvCxnSpPr>
              <a:cxnSpLocks noChangeShapeType="1"/>
            </p:cNvCxnSpPr>
            <p:nvPr/>
          </p:nvCxnSpPr>
          <p:spPr bwMode="auto">
            <a:xfrm flipH="1">
              <a:off x="6430010" y="4472406"/>
              <a:ext cx="3175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97" name="Oval 21"/>
            <p:cNvSpPr>
              <a:spLocks noChangeArrowheads="1"/>
            </p:cNvSpPr>
            <p:nvPr/>
          </p:nvSpPr>
          <p:spPr bwMode="auto">
            <a:xfrm>
              <a:off x="5000625" y="4114800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55"/>
            <p:cNvGrpSpPr/>
            <p:nvPr/>
          </p:nvGrpSpPr>
          <p:grpSpPr>
            <a:xfrm rot="394686">
              <a:off x="4737100" y="3860800"/>
              <a:ext cx="609600" cy="615950"/>
              <a:chOff x="8153400" y="2743200"/>
              <a:chExt cx="609600" cy="615950"/>
            </a:xfrm>
          </p:grpSpPr>
          <p:sp>
            <p:nvSpPr>
              <p:cNvPr id="208" name="Arc 207"/>
              <p:cNvSpPr/>
              <p:nvPr/>
            </p:nvSpPr>
            <p:spPr>
              <a:xfrm>
                <a:off x="8153400" y="2743200"/>
                <a:ext cx="609600" cy="609600"/>
              </a:xfrm>
              <a:prstGeom prst="arc">
                <a:avLst>
                  <a:gd name="adj1" fmla="val 6078596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" name="Straight Connector 208"/>
              <p:cNvCxnSpPr/>
              <p:nvPr/>
            </p:nvCxnSpPr>
            <p:spPr>
              <a:xfrm rot="16200000" flipV="1">
                <a:off x="8283575" y="3238500"/>
                <a:ext cx="152400" cy="76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>
                <a:off x="8232775" y="3353231"/>
                <a:ext cx="168824" cy="591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9" name="Straight Arrow Connector 198"/>
            <p:cNvCxnSpPr/>
            <p:nvPr/>
          </p:nvCxnSpPr>
          <p:spPr>
            <a:xfrm rot="5400000">
              <a:off x="5684044" y="38854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rot="5400000">
              <a:off x="5817394" y="38854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rot="5400000">
              <a:off x="5969794" y="38854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 rot="5400000">
              <a:off x="6122194" y="38854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rot="5400000">
              <a:off x="6274594" y="38854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 rot="5400000">
              <a:off x="5563394" y="38854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 rot="5400000" flipH="1" flipV="1">
              <a:off x="4057653" y="4371972"/>
              <a:ext cx="380996" cy="2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oli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6" name="Text Box 8"/>
            <p:cNvSpPr txBox="1">
              <a:spLocks noChangeArrowheads="1"/>
            </p:cNvSpPr>
            <p:nvPr/>
          </p:nvSpPr>
          <p:spPr bwMode="auto">
            <a:xfrm>
              <a:off x="3886200" y="3922726"/>
              <a:ext cx="37211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7" name="AutoShape 34"/>
            <p:cNvCxnSpPr>
              <a:cxnSpLocks noChangeShapeType="1"/>
            </p:cNvCxnSpPr>
            <p:nvPr/>
          </p:nvCxnSpPr>
          <p:spPr bwMode="auto">
            <a:xfrm>
              <a:off x="6858000" y="461010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aphicFrame>
        <p:nvGraphicFramePr>
          <p:cNvPr id="313372" name="Object 28"/>
          <p:cNvGraphicFramePr>
            <a:graphicFrameLocks noChangeAspect="1"/>
          </p:cNvGraphicFramePr>
          <p:nvPr/>
        </p:nvGraphicFramePr>
        <p:xfrm>
          <a:off x="2819400" y="2133600"/>
          <a:ext cx="1905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15" imgW="126720" imgH="139680" progId="Equation.3">
                  <p:embed/>
                </p:oleObj>
              </mc:Choice>
              <mc:Fallback>
                <p:oleObj name="Equation" r:id="rId1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0"/>
                        <a:ext cx="19050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" name="Rounded Rectangle 213"/>
          <p:cNvSpPr/>
          <p:nvPr/>
        </p:nvSpPr>
        <p:spPr>
          <a:xfrm>
            <a:off x="1219200" y="3886200"/>
            <a:ext cx="1981200" cy="304800"/>
          </a:xfrm>
          <a:prstGeom prst="roundRect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>
            <a:off x="644525" y="5038725"/>
            <a:ext cx="2743200" cy="304800"/>
          </a:xfrm>
          <a:prstGeom prst="roundRect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15"/>
          <p:cNvGrpSpPr/>
          <p:nvPr/>
        </p:nvGrpSpPr>
        <p:grpSpPr>
          <a:xfrm>
            <a:off x="4876800" y="1371600"/>
            <a:ext cx="4116387" cy="1792288"/>
            <a:chOff x="381000" y="1295400"/>
            <a:chExt cx="4116387" cy="1792288"/>
          </a:xfrm>
        </p:grpSpPr>
        <p:graphicFrame>
          <p:nvGraphicFramePr>
            <p:cNvPr id="217" name="Object 50"/>
            <p:cNvGraphicFramePr>
              <a:graphicFrameLocks noChangeAspect="1"/>
            </p:cNvGraphicFramePr>
            <p:nvPr/>
          </p:nvGraphicFramePr>
          <p:xfrm>
            <a:off x="4191000" y="1600200"/>
            <a:ext cx="306387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0" name="Equation" r:id="rId17" imgW="203040" imgH="164880" progId="Equation.3">
                    <p:embed/>
                  </p:oleObj>
                </mc:Choice>
                <mc:Fallback>
                  <p:oleObj name="Equation" r:id="rId17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1600200"/>
                          <a:ext cx="306387" cy="249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8" name="Straight Arrow Connector 217"/>
            <p:cNvCxnSpPr/>
            <p:nvPr/>
          </p:nvCxnSpPr>
          <p:spPr>
            <a:xfrm>
              <a:off x="838200" y="2667000"/>
              <a:ext cx="3124200" cy="1588"/>
            </a:xfrm>
            <a:prstGeom prst="straightConnector1">
              <a:avLst/>
            </a:prstGeom>
            <a:ln>
              <a:solidFill>
                <a:srgbClr val="4338D4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51"/>
            <p:cNvGrpSpPr/>
            <p:nvPr/>
          </p:nvGrpSpPr>
          <p:grpSpPr>
            <a:xfrm>
              <a:off x="3505200" y="1752600"/>
              <a:ext cx="749246" cy="838200"/>
              <a:chOff x="3616384" y="3870988"/>
              <a:chExt cx="749246" cy="838200"/>
            </a:xfrm>
          </p:grpSpPr>
          <p:sp>
            <p:nvSpPr>
              <p:cNvPr id="258" name="Arc 257"/>
              <p:cNvSpPr/>
              <p:nvPr/>
            </p:nvSpPr>
            <p:spPr>
              <a:xfrm rot="2285756">
                <a:off x="3616384" y="3870988"/>
                <a:ext cx="718668" cy="838200"/>
              </a:xfrm>
              <a:prstGeom prst="arc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9" name="Straight Connector 258"/>
              <p:cNvCxnSpPr/>
              <p:nvPr/>
            </p:nvCxnSpPr>
            <p:spPr>
              <a:xfrm rot="10800000" flipH="1" flipV="1">
                <a:off x="4223349" y="3931031"/>
                <a:ext cx="56553" cy="17544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4229100" y="3924300"/>
                <a:ext cx="136530" cy="12026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AutoShape 25"/>
            <p:cNvCxnSpPr>
              <a:cxnSpLocks noChangeShapeType="1"/>
            </p:cNvCxnSpPr>
            <p:nvPr/>
          </p:nvCxnSpPr>
          <p:spPr bwMode="auto">
            <a:xfrm>
              <a:off x="4038600" y="1905000"/>
              <a:ext cx="0" cy="43794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221" name="Object 5"/>
            <p:cNvGraphicFramePr>
              <a:graphicFrameLocks noChangeAspect="1"/>
            </p:cNvGraphicFramePr>
            <p:nvPr/>
          </p:nvGraphicFramePr>
          <p:xfrm>
            <a:off x="3886200" y="1676400"/>
            <a:ext cx="230188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" name="Equation" r:id="rId18" imgW="152280" imgH="177480" progId="Equation.3">
                    <p:embed/>
                  </p:oleObj>
                </mc:Choice>
                <mc:Fallback>
                  <p:oleObj name="Equation" r:id="rId18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1676400"/>
                          <a:ext cx="230188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" name="Object 15"/>
            <p:cNvGraphicFramePr>
              <a:graphicFrameLocks noChangeAspect="1"/>
            </p:cNvGraphicFramePr>
            <p:nvPr/>
          </p:nvGraphicFramePr>
          <p:xfrm>
            <a:off x="381000" y="2819400"/>
            <a:ext cx="804862" cy="268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" name="Equation" r:id="rId19" imgW="533160" imgH="177480" progId="Equation.3">
                    <p:embed/>
                  </p:oleObj>
                </mc:Choice>
                <mc:Fallback>
                  <p:oleObj name="Equation" r:id="rId19" imgW="533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2819400"/>
                          <a:ext cx="804862" cy="268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3" name="Text Box 11"/>
            <p:cNvSpPr txBox="1">
              <a:spLocks noChangeArrowheads="1"/>
            </p:cNvSpPr>
            <p:nvPr/>
          </p:nvSpPr>
          <p:spPr bwMode="auto">
            <a:xfrm>
              <a:off x="1753870" y="2299491"/>
              <a:ext cx="66675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4" name="Text Box 9"/>
            <p:cNvSpPr txBox="1">
              <a:spLocks noChangeArrowheads="1"/>
            </p:cNvSpPr>
            <p:nvPr/>
          </p:nvSpPr>
          <p:spPr bwMode="auto">
            <a:xfrm>
              <a:off x="3112770" y="2289970"/>
              <a:ext cx="5530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" name="Text Box 10"/>
            <p:cNvSpPr txBox="1">
              <a:spLocks noChangeArrowheads="1"/>
            </p:cNvSpPr>
            <p:nvPr/>
          </p:nvSpPr>
          <p:spPr bwMode="auto">
            <a:xfrm>
              <a:off x="2431415" y="2282989"/>
              <a:ext cx="4895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" name="Text Box 12"/>
            <p:cNvSpPr txBox="1">
              <a:spLocks noChangeArrowheads="1"/>
            </p:cNvSpPr>
            <p:nvPr/>
          </p:nvSpPr>
          <p:spPr bwMode="auto">
            <a:xfrm>
              <a:off x="2286000" y="1371600"/>
              <a:ext cx="7620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 kN/m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Text Box 13"/>
            <p:cNvSpPr txBox="1">
              <a:spLocks noChangeArrowheads="1"/>
            </p:cNvSpPr>
            <p:nvPr/>
          </p:nvSpPr>
          <p:spPr bwMode="auto">
            <a:xfrm>
              <a:off x="1231900" y="1549400"/>
              <a:ext cx="8382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2.8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kN.m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8" name="Rectangle 16"/>
            <p:cNvSpPr>
              <a:spLocks noChangeArrowheads="1"/>
            </p:cNvSpPr>
            <p:nvPr/>
          </p:nvSpPr>
          <p:spPr bwMode="auto">
            <a:xfrm>
              <a:off x="689610" y="1957389"/>
              <a:ext cx="3272790" cy="252411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17"/>
            <p:cNvSpPr>
              <a:spLocks noChangeArrowheads="1"/>
            </p:cNvSpPr>
            <p:nvPr/>
          </p:nvSpPr>
          <p:spPr bwMode="auto">
            <a:xfrm>
              <a:off x="689610" y="1992297"/>
              <a:ext cx="3272790" cy="175987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784225" y="2074173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31" name="AutoShape 25"/>
            <p:cNvCxnSpPr>
              <a:cxnSpLocks noChangeShapeType="1"/>
            </p:cNvCxnSpPr>
            <p:nvPr/>
          </p:nvCxnSpPr>
          <p:spPr bwMode="auto">
            <a:xfrm>
              <a:off x="3695700" y="1524000"/>
              <a:ext cx="0" cy="43794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32" name="Text Box 27"/>
            <p:cNvSpPr txBox="1">
              <a:spLocks noChangeArrowheads="1"/>
            </p:cNvSpPr>
            <p:nvPr/>
          </p:nvSpPr>
          <p:spPr bwMode="auto">
            <a:xfrm>
              <a:off x="989330" y="2293778"/>
              <a:ext cx="49022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 m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3" name="Text Box 28"/>
            <p:cNvSpPr txBox="1">
              <a:spLocks noChangeArrowheads="1"/>
            </p:cNvSpPr>
            <p:nvPr/>
          </p:nvSpPr>
          <p:spPr bwMode="auto">
            <a:xfrm>
              <a:off x="3505200" y="1295400"/>
              <a:ext cx="60960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 kN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4" name="AutoShape 29"/>
            <p:cNvCxnSpPr>
              <a:cxnSpLocks noChangeShapeType="1"/>
            </p:cNvCxnSpPr>
            <p:nvPr/>
          </p:nvCxnSpPr>
          <p:spPr bwMode="auto">
            <a:xfrm>
              <a:off x="829310" y="2511480"/>
              <a:ext cx="76708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35" name="AutoShape 30"/>
            <p:cNvCxnSpPr>
              <a:cxnSpLocks noChangeShapeType="1"/>
            </p:cNvCxnSpPr>
            <p:nvPr/>
          </p:nvCxnSpPr>
          <p:spPr bwMode="auto">
            <a:xfrm>
              <a:off x="1596390" y="2511480"/>
              <a:ext cx="6946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36" name="AutoShape 31"/>
            <p:cNvCxnSpPr>
              <a:cxnSpLocks noChangeShapeType="1"/>
            </p:cNvCxnSpPr>
            <p:nvPr/>
          </p:nvCxnSpPr>
          <p:spPr bwMode="auto">
            <a:xfrm>
              <a:off x="2291080" y="2511480"/>
              <a:ext cx="7131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37" name="AutoShape 32"/>
            <p:cNvCxnSpPr>
              <a:cxnSpLocks noChangeShapeType="1"/>
            </p:cNvCxnSpPr>
            <p:nvPr/>
          </p:nvCxnSpPr>
          <p:spPr bwMode="auto">
            <a:xfrm>
              <a:off x="3004185" y="2511480"/>
              <a:ext cx="678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38" name="AutoShape 33"/>
            <p:cNvCxnSpPr>
              <a:cxnSpLocks noChangeShapeType="1"/>
            </p:cNvCxnSpPr>
            <p:nvPr/>
          </p:nvCxnSpPr>
          <p:spPr bwMode="auto">
            <a:xfrm>
              <a:off x="1596390" y="2425795"/>
              <a:ext cx="635" cy="1910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9" name="AutoShape 34"/>
            <p:cNvCxnSpPr>
              <a:cxnSpLocks noChangeShapeType="1"/>
            </p:cNvCxnSpPr>
            <p:nvPr/>
          </p:nvCxnSpPr>
          <p:spPr bwMode="auto">
            <a:xfrm rot="16200000" flipH="1">
              <a:off x="670610" y="2575610"/>
              <a:ext cx="326290" cy="88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0" name="AutoShape 35"/>
            <p:cNvCxnSpPr>
              <a:cxnSpLocks noChangeShapeType="1"/>
            </p:cNvCxnSpPr>
            <p:nvPr/>
          </p:nvCxnSpPr>
          <p:spPr bwMode="auto">
            <a:xfrm>
              <a:off x="2291080" y="2425795"/>
              <a:ext cx="635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1" name="AutoShape 36"/>
            <p:cNvCxnSpPr>
              <a:cxnSpLocks noChangeShapeType="1"/>
            </p:cNvCxnSpPr>
            <p:nvPr/>
          </p:nvCxnSpPr>
          <p:spPr bwMode="auto">
            <a:xfrm flipH="1">
              <a:off x="3001010" y="2415006"/>
              <a:ext cx="3175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2" name="AutoShape 37"/>
            <p:cNvCxnSpPr>
              <a:cxnSpLocks noChangeShapeType="1"/>
            </p:cNvCxnSpPr>
            <p:nvPr/>
          </p:nvCxnSpPr>
          <p:spPr bwMode="auto">
            <a:xfrm>
              <a:off x="3682365" y="240485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43" name="Oval 21"/>
            <p:cNvSpPr>
              <a:spLocks noChangeArrowheads="1"/>
            </p:cNvSpPr>
            <p:nvPr/>
          </p:nvSpPr>
          <p:spPr bwMode="auto">
            <a:xfrm>
              <a:off x="1571625" y="2057400"/>
              <a:ext cx="45085" cy="46333"/>
            </a:xfrm>
            <a:prstGeom prst="ellipse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002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5"/>
            <p:cNvGrpSpPr/>
            <p:nvPr/>
          </p:nvGrpSpPr>
          <p:grpSpPr>
            <a:xfrm rot="394686">
              <a:off x="1308100" y="1803400"/>
              <a:ext cx="609600" cy="615950"/>
              <a:chOff x="8153400" y="2743200"/>
              <a:chExt cx="609600" cy="615950"/>
            </a:xfrm>
          </p:grpSpPr>
          <p:sp>
            <p:nvSpPr>
              <p:cNvPr id="255" name="Arc 254"/>
              <p:cNvSpPr/>
              <p:nvPr/>
            </p:nvSpPr>
            <p:spPr>
              <a:xfrm>
                <a:off x="8153400" y="2743200"/>
                <a:ext cx="609600" cy="609600"/>
              </a:xfrm>
              <a:prstGeom prst="arc">
                <a:avLst>
                  <a:gd name="adj1" fmla="val 6078596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6" name="Straight Connector 255"/>
              <p:cNvCxnSpPr/>
              <p:nvPr/>
            </p:nvCxnSpPr>
            <p:spPr>
              <a:xfrm rot="16200000" flipV="1">
                <a:off x="8283575" y="3238500"/>
                <a:ext cx="152400" cy="76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H="1">
                <a:off x="8232775" y="3353231"/>
                <a:ext cx="168824" cy="591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5" name="Straight Arrow Connector 244"/>
            <p:cNvCxnSpPr/>
            <p:nvPr/>
          </p:nvCxnSpPr>
          <p:spPr>
            <a:xfrm rot="5400000">
              <a:off x="225504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rot="5400000">
              <a:off x="238839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 rot="5400000">
              <a:off x="254079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 rot="5400000">
              <a:off x="269319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/>
            <p:nvPr/>
          </p:nvCxnSpPr>
          <p:spPr>
            <a:xfrm rot="5400000">
              <a:off x="284559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>
            <a:xfrm rot="5400000">
              <a:off x="2134394" y="1828006"/>
              <a:ext cx="3048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AutoShape 37"/>
            <p:cNvCxnSpPr>
              <a:cxnSpLocks noChangeShapeType="1"/>
            </p:cNvCxnSpPr>
            <p:nvPr/>
          </p:nvCxnSpPr>
          <p:spPr bwMode="auto">
            <a:xfrm>
              <a:off x="3962400" y="2590800"/>
              <a:ext cx="0" cy="1999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2" name="Text Box 9"/>
            <p:cNvSpPr txBox="1">
              <a:spLocks noChangeArrowheads="1"/>
            </p:cNvSpPr>
            <p:nvPr/>
          </p:nvSpPr>
          <p:spPr bwMode="auto">
            <a:xfrm>
              <a:off x="3676650" y="2438400"/>
              <a:ext cx="553085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 rot="5400000" flipH="1" flipV="1">
              <a:off x="628653" y="2314572"/>
              <a:ext cx="380996" cy="2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oli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54" name="Text Box 8"/>
            <p:cNvSpPr txBox="1">
              <a:spLocks noChangeArrowheads="1"/>
            </p:cNvSpPr>
            <p:nvPr/>
          </p:nvSpPr>
          <p:spPr bwMode="auto">
            <a:xfrm>
              <a:off x="457200" y="1865326"/>
              <a:ext cx="372110" cy="26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13376" name="Object 32"/>
          <p:cNvGraphicFramePr>
            <a:graphicFrameLocks noChangeAspect="1"/>
          </p:cNvGraphicFramePr>
          <p:nvPr/>
        </p:nvGraphicFramePr>
        <p:xfrm>
          <a:off x="6553200" y="1295400"/>
          <a:ext cx="104616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20" imgW="812520" imgH="177480" progId="Equation.3">
                  <p:embed/>
                </p:oleObj>
              </mc:Choice>
              <mc:Fallback>
                <p:oleObj name="Equation" r:id="rId20" imgW="812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295400"/>
                        <a:ext cx="1046163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7" name="Object 33"/>
          <p:cNvGraphicFramePr>
            <a:graphicFrameLocks noChangeAspect="1"/>
          </p:cNvGraphicFramePr>
          <p:nvPr/>
        </p:nvGraphicFramePr>
        <p:xfrm>
          <a:off x="4572000" y="3200400"/>
          <a:ext cx="26638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22" imgW="1765080" imgH="711000" progId="Equation.3">
                  <p:embed/>
                </p:oleObj>
              </mc:Choice>
              <mc:Fallback>
                <p:oleObj name="Equation" r:id="rId22" imgW="1765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00400"/>
                        <a:ext cx="2663825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8" name="Object 34"/>
          <p:cNvGraphicFramePr>
            <a:graphicFrameLocks noChangeAspect="1"/>
          </p:cNvGraphicFramePr>
          <p:nvPr/>
        </p:nvGraphicFramePr>
        <p:xfrm>
          <a:off x="4419600" y="4419600"/>
          <a:ext cx="45053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24" imgW="2984400" imgH="672840" progId="Equation.3">
                  <p:embed/>
                </p:oleObj>
              </mc:Choice>
              <mc:Fallback>
                <p:oleObj name="Equation" r:id="rId24" imgW="298440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19600"/>
                        <a:ext cx="4505325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9" name="Object 35"/>
          <p:cNvGraphicFramePr>
            <a:graphicFrameLocks noChangeAspect="1"/>
          </p:cNvGraphicFramePr>
          <p:nvPr/>
        </p:nvGraphicFramePr>
        <p:xfrm>
          <a:off x="8458200" y="2286000"/>
          <a:ext cx="1905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26" imgW="126720" imgH="139680" progId="Equation.3">
                  <p:embed/>
                </p:oleObj>
              </mc:Choice>
              <mc:Fallback>
                <p:oleObj name="Equation" r:id="rId2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2286000"/>
                        <a:ext cx="190500" cy="2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" name="Rounded Rectangle 260"/>
          <p:cNvSpPr/>
          <p:nvPr/>
        </p:nvSpPr>
        <p:spPr>
          <a:xfrm>
            <a:off x="4830762" y="3962400"/>
            <a:ext cx="2514600" cy="304800"/>
          </a:xfrm>
          <a:prstGeom prst="roundRect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ounded Rectangle 261"/>
          <p:cNvSpPr/>
          <p:nvPr/>
        </p:nvSpPr>
        <p:spPr>
          <a:xfrm>
            <a:off x="4670425" y="5105400"/>
            <a:ext cx="2971800" cy="304800"/>
          </a:xfrm>
          <a:prstGeom prst="roundRect">
            <a:avLst/>
          </a:prstGeom>
          <a:noFill/>
          <a:ln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3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 animBg="1"/>
      <p:bldP spid="261" grpId="0" animBg="1"/>
      <p:bldP spid="2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700</Words>
  <Application>Microsoft Office PowerPoint</Application>
  <PresentationFormat>On-screen Show (4:3)</PresentationFormat>
  <Paragraphs>227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Office Theme</vt:lpstr>
      <vt:lpstr>Equation</vt:lpstr>
      <vt:lpstr>Bitmap Image</vt:lpstr>
      <vt:lpstr>Denklem</vt:lpstr>
      <vt:lpstr>Examples</vt:lpstr>
      <vt:lpstr>Relations Among Load, Shear and Bending Moment</vt:lpstr>
      <vt:lpstr>Relations Among Load, Shear and Bending Moment</vt:lpstr>
      <vt:lpstr>PowerPoint Presentation</vt:lpstr>
      <vt:lpstr>Problem-1</vt:lpstr>
      <vt:lpstr>Solution</vt:lpstr>
      <vt:lpstr>Desired sections</vt:lpstr>
      <vt:lpstr>SF and BM calculations</vt:lpstr>
      <vt:lpstr>SF and BM calculations</vt:lpstr>
      <vt:lpstr>SF and BM calculations (contd.)</vt:lpstr>
      <vt:lpstr>Shear force and Bending Moment Diagrams</vt:lpstr>
      <vt:lpstr>Sample Problem 2</vt:lpstr>
      <vt:lpstr>Sample Problem 2 - Continued</vt:lpstr>
      <vt:lpstr>Sample Problem 2 -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Problem 6</vt:lpstr>
      <vt:lpstr>Sample Problem 6 - Continued</vt:lpstr>
      <vt:lpstr>Sample Problem 6 -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 Alrshoudi</dc:creator>
  <cp:lastModifiedBy>user</cp:lastModifiedBy>
  <cp:revision>7</cp:revision>
  <dcterms:created xsi:type="dcterms:W3CDTF">2016-03-15T11:20:29Z</dcterms:created>
  <dcterms:modified xsi:type="dcterms:W3CDTF">2016-04-18T20:57:47Z</dcterms:modified>
</cp:coreProperties>
</file>