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306" r:id="rId3"/>
    <p:sldId id="308" r:id="rId4"/>
    <p:sldId id="261" r:id="rId5"/>
    <p:sldId id="262" r:id="rId6"/>
    <p:sldId id="258" r:id="rId7"/>
    <p:sldId id="259" r:id="rId8"/>
    <p:sldId id="260" r:id="rId9"/>
    <p:sldId id="263" r:id="rId10"/>
    <p:sldId id="264" r:id="rId11"/>
    <p:sldId id="313" r:id="rId12"/>
    <p:sldId id="314" r:id="rId13"/>
    <p:sldId id="267" r:id="rId14"/>
    <p:sldId id="268" r:id="rId15"/>
    <p:sldId id="269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9202-9F33-424F-AC6E-AC16B7E90E4C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11406-4FA3-DE45-A812-DF48F217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5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D6C38-8AFB-944C-B71F-BFA25F6EA186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A4491-AB82-6346-953E-6C4DFCAD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bmp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Area moment of Inertia</a:t>
            </a:r>
            <a:endParaRPr lang="x-none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5E8E-A307-41ED-A185-2E52AFF54DFF}" type="datetime4">
              <a:rPr lang="en-US" smtClean="0"/>
              <a:pPr/>
              <a:t>July 31, 2016</a:t>
            </a:fld>
            <a:endParaRPr lang="x-non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STATICS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(ENGINEERING MECHANICS-I)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902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Radius of Gyration (Contd.)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F378-A7F1-434A-B85B-CEC74BAD6726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73679" r="3651" b="13140"/>
          <a:stretch>
            <a:fillRect/>
          </a:stretch>
        </p:blipFill>
        <p:spPr bwMode="auto">
          <a:xfrm>
            <a:off x="6268156" y="3657600"/>
            <a:ext cx="1580444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1752600" y="5486400"/>
          <a:ext cx="4899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2946240" imgH="253800" progId="Equation.3">
                  <p:embed/>
                </p:oleObj>
              </mc:Choice>
              <mc:Fallback>
                <p:oleObj name="Equation" r:id="rId4" imgW="294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48990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5334000" y="2133600"/>
          <a:ext cx="3127375" cy="68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6" imgW="2108160" imgH="457200" progId="Equation.3">
                  <p:embed/>
                </p:oleObj>
              </mc:Choice>
              <mc:Fallback>
                <p:oleObj name="Equation" r:id="rId6" imgW="2108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127375" cy="681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5334000" y="5486400"/>
            <a:ext cx="1371600" cy="457200"/>
          </a:xfrm>
          <a:prstGeom prst="roundRect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6719" t="32170" r="49801" b="13140"/>
          <a:stretch>
            <a:fillRect/>
          </a:stretch>
        </p:blipFill>
        <p:spPr bwMode="auto">
          <a:xfrm>
            <a:off x="705556" y="3886200"/>
            <a:ext cx="1949824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668" t="9651" r="77330" b="13140"/>
          <a:stretch>
            <a:fillRect/>
          </a:stretch>
        </p:blipFill>
        <p:spPr bwMode="auto">
          <a:xfrm>
            <a:off x="3448756" y="1600200"/>
            <a:ext cx="1371600" cy="1567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51818" t="6434" r="29560" b="13140"/>
          <a:stretch>
            <a:fillRect/>
          </a:stretch>
        </p:blipFill>
        <p:spPr bwMode="auto">
          <a:xfrm>
            <a:off x="3429000" y="3733800"/>
            <a:ext cx="1371600" cy="1490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61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95325"/>
            <a:ext cx="89820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5656263"/>
            <a:ext cx="2051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2143125" y="5143500"/>
            <a:ext cx="2214563" cy="100012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1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814388"/>
            <a:ext cx="88487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715000"/>
            <a:ext cx="24415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6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Moments of Inertia of the Rectangular Area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DE2A-BFC8-4463-AB1C-2ACC6C07CF63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 l="11944" t="3990" r="11241" b="4239"/>
          <a:stretch>
            <a:fillRect/>
          </a:stretch>
        </p:blipFill>
        <p:spPr bwMode="auto">
          <a:xfrm>
            <a:off x="3276600" y="3276600"/>
            <a:ext cx="2648778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338D4"/>
                </a:solidFill>
              </a:rPr>
              <a:t>Determine the moments of inertia of the rectangular area about:</a:t>
            </a:r>
          </a:p>
          <a:p>
            <a:pPr marL="400050" indent="-400050">
              <a:buAutoNum type="romanLcParenBoth"/>
            </a:pPr>
            <a:r>
              <a:rPr lang="en-US" dirty="0" smtClean="0">
                <a:solidFill>
                  <a:srgbClr val="4338D4"/>
                </a:solidFill>
              </a:rPr>
              <a:t>The </a:t>
            </a:r>
            <a:r>
              <a:rPr lang="en-US" dirty="0" err="1" smtClean="0">
                <a:solidFill>
                  <a:srgbClr val="4338D4"/>
                </a:solidFill>
              </a:rPr>
              <a:t>centroidal</a:t>
            </a:r>
            <a:r>
              <a:rPr lang="en-US" dirty="0" smtClean="0">
                <a:solidFill>
                  <a:srgbClr val="4338D4"/>
                </a:solidFill>
              </a:rPr>
              <a:t> axis </a:t>
            </a:r>
            <a:r>
              <a:rPr lang="en-US" i="1" dirty="0" smtClean="0">
                <a:solidFill>
                  <a:srgbClr val="4338D4"/>
                </a:solidFill>
              </a:rPr>
              <a:t>x</a:t>
            </a:r>
            <a:r>
              <a:rPr lang="en-US" i="1" baseline="-25000" dirty="0" smtClean="0">
                <a:solidFill>
                  <a:srgbClr val="4338D4"/>
                </a:solidFill>
              </a:rPr>
              <a:t>0</a:t>
            </a:r>
            <a:r>
              <a:rPr lang="en-US" dirty="0" smtClean="0">
                <a:solidFill>
                  <a:srgbClr val="4338D4"/>
                </a:solidFill>
              </a:rPr>
              <a:t>- and </a:t>
            </a:r>
            <a:r>
              <a:rPr lang="en-US" i="1" dirty="0" smtClean="0">
                <a:solidFill>
                  <a:srgbClr val="4338D4"/>
                </a:solidFill>
              </a:rPr>
              <a:t>y</a:t>
            </a:r>
            <a:r>
              <a:rPr lang="en-US" i="1" baseline="-25000" dirty="0" smtClean="0">
                <a:solidFill>
                  <a:srgbClr val="4338D4"/>
                </a:solidFill>
              </a:rPr>
              <a:t>0</a:t>
            </a:r>
            <a:r>
              <a:rPr lang="en-US" dirty="0" smtClean="0">
                <a:solidFill>
                  <a:srgbClr val="4338D4"/>
                </a:solidFill>
              </a:rPr>
              <a:t>- axes, </a:t>
            </a:r>
          </a:p>
          <a:p>
            <a:pPr marL="400050" indent="-400050">
              <a:buAutoNum type="romanLcParenBoth"/>
            </a:pPr>
            <a:r>
              <a:rPr lang="en-US" dirty="0" smtClean="0">
                <a:solidFill>
                  <a:srgbClr val="4338D4"/>
                </a:solidFill>
              </a:rPr>
              <a:t>The </a:t>
            </a:r>
            <a:r>
              <a:rPr lang="en-US" dirty="0" err="1" smtClean="0">
                <a:solidFill>
                  <a:srgbClr val="4338D4"/>
                </a:solidFill>
              </a:rPr>
              <a:t>centroidal</a:t>
            </a:r>
            <a:r>
              <a:rPr lang="en-US" dirty="0" smtClean="0">
                <a:solidFill>
                  <a:srgbClr val="4338D4"/>
                </a:solidFill>
              </a:rPr>
              <a:t> polar axis </a:t>
            </a:r>
            <a:r>
              <a:rPr lang="en-US" i="1" dirty="0" smtClean="0">
                <a:solidFill>
                  <a:srgbClr val="4338D4"/>
                </a:solidFill>
              </a:rPr>
              <a:t>z</a:t>
            </a:r>
            <a:r>
              <a:rPr lang="en-US" i="1" baseline="-25000" dirty="0" smtClean="0">
                <a:solidFill>
                  <a:srgbClr val="4338D4"/>
                </a:solidFill>
              </a:rPr>
              <a:t>0</a:t>
            </a:r>
            <a:r>
              <a:rPr lang="en-US" dirty="0" smtClean="0">
                <a:solidFill>
                  <a:srgbClr val="4338D4"/>
                </a:solidFill>
              </a:rPr>
              <a:t> through </a:t>
            </a:r>
            <a:r>
              <a:rPr lang="en-US" i="1" dirty="0" smtClean="0">
                <a:solidFill>
                  <a:srgbClr val="4338D4"/>
                </a:solidFill>
              </a:rPr>
              <a:t>C</a:t>
            </a:r>
            <a:r>
              <a:rPr lang="en-US" dirty="0" smtClean="0">
                <a:solidFill>
                  <a:srgbClr val="4338D4"/>
                </a:solidFill>
              </a:rPr>
              <a:t>,</a:t>
            </a:r>
          </a:p>
          <a:p>
            <a:pPr marL="400050" indent="-400050">
              <a:buAutoNum type="romanLcParenBoth"/>
            </a:pPr>
            <a:r>
              <a:rPr lang="en-US" dirty="0" smtClean="0">
                <a:solidFill>
                  <a:srgbClr val="4338D4"/>
                </a:solidFill>
              </a:rPr>
              <a:t>The </a:t>
            </a:r>
            <a:r>
              <a:rPr lang="en-US" i="1" dirty="0" smtClean="0">
                <a:solidFill>
                  <a:srgbClr val="4338D4"/>
                </a:solidFill>
              </a:rPr>
              <a:t>x</a:t>
            </a:r>
            <a:r>
              <a:rPr lang="en-US" dirty="0" smtClean="0">
                <a:solidFill>
                  <a:srgbClr val="4338D4"/>
                </a:solidFill>
              </a:rPr>
              <a:t>-axis and y-axis, and </a:t>
            </a:r>
          </a:p>
          <a:p>
            <a:pPr marL="400050" indent="-400050">
              <a:buAutoNum type="romanLcParenBoth"/>
            </a:pPr>
            <a:r>
              <a:rPr lang="en-US" dirty="0" smtClean="0">
                <a:solidFill>
                  <a:srgbClr val="4338D4"/>
                </a:solidFill>
              </a:rPr>
              <a:t>The polar axis </a:t>
            </a:r>
            <a:r>
              <a:rPr lang="en-US" i="1" dirty="0" smtClean="0">
                <a:solidFill>
                  <a:srgbClr val="4338D4"/>
                </a:solidFill>
              </a:rPr>
              <a:t>z</a:t>
            </a:r>
            <a:r>
              <a:rPr lang="en-US" dirty="0" smtClean="0">
                <a:solidFill>
                  <a:srgbClr val="4338D4"/>
                </a:solidFill>
              </a:rPr>
              <a:t> through O.</a:t>
            </a:r>
            <a:endParaRPr lang="en-US" dirty="0">
              <a:solidFill>
                <a:srgbClr val="4338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Contd.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DE2A-BFC8-4463-AB1C-2ACC6C07CF63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 l="11944" t="3990" r="11241" b="4239"/>
          <a:stretch>
            <a:fillRect/>
          </a:stretch>
        </p:blipFill>
        <p:spPr bwMode="auto">
          <a:xfrm>
            <a:off x="6248400" y="3200400"/>
            <a:ext cx="2648778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81000" y="1371600"/>
          <a:ext cx="565785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4" imgW="3403440" imgH="711000" progId="Equation.3">
                  <p:embed/>
                </p:oleObj>
              </mc:Choice>
              <mc:Fallback>
                <p:oleObj name="Equation" r:id="rId4" imgW="3403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5657850" cy="118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304800" y="2667000"/>
          <a:ext cx="6629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6" imgW="3987720" imgH="736560" progId="Equation.3">
                  <p:embed/>
                </p:oleObj>
              </mc:Choice>
              <mc:Fallback>
                <p:oleObj name="Equation" r:id="rId6" imgW="39877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6629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381000" y="4648200"/>
          <a:ext cx="55133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8" imgW="3314520" imgH="609480" progId="Equation.3">
                  <p:embed/>
                </p:oleObj>
              </mc:Choice>
              <mc:Fallback>
                <p:oleObj name="Equation" r:id="rId8" imgW="3314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5513388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9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Contd.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BCB9-4B71-427D-80E8-60E50971700F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568325" y="1524000"/>
          <a:ext cx="5027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3" imgW="3022560" imgH="685800" progId="Equation.3">
                  <p:embed/>
                </p:oleObj>
              </mc:Choice>
              <mc:Fallback>
                <p:oleObj name="Equation" r:id="rId3" imgW="30225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524000"/>
                        <a:ext cx="50276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731838" y="4778375"/>
          <a:ext cx="60420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5" imgW="3632040" imgH="634680" progId="Equation.3">
                  <p:embed/>
                </p:oleObj>
              </mc:Choice>
              <mc:Fallback>
                <p:oleObj name="Equation" r:id="rId5" imgW="36320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778375"/>
                        <a:ext cx="6042025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09600" y="2971800"/>
          <a:ext cx="50482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7" imgW="3035160" imgH="685800" progId="Equation.3">
                  <p:embed/>
                </p:oleObj>
              </mc:Choice>
              <mc:Fallback>
                <p:oleObj name="Equation" r:id="rId7" imgW="30351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504825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 l="11944" t="3990" r="11241" b="4239"/>
          <a:stretch>
            <a:fillRect/>
          </a:stretch>
        </p:blipFill>
        <p:spPr bwMode="auto">
          <a:xfrm>
            <a:off x="6553200" y="1600200"/>
            <a:ext cx="2173356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89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</a:t>
            </a:r>
            <a:r>
              <a:rPr lang="ar-SA" b="1" dirty="0" smtClean="0"/>
              <a:t>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July 31,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838200" y="2667000"/>
            <a:ext cx="3455988" cy="2209800"/>
            <a:chOff x="6894" y="1982"/>
            <a:chExt cx="5031" cy="3190"/>
          </a:xfrm>
        </p:grpSpPr>
        <p:sp>
          <p:nvSpPr>
            <p:cNvPr id="635919" name="AutoShape 15"/>
            <p:cNvSpPr>
              <a:spLocks noChangeArrowheads="1"/>
            </p:cNvSpPr>
            <p:nvPr/>
          </p:nvSpPr>
          <p:spPr bwMode="auto">
            <a:xfrm rot="16200000">
              <a:off x="8817" y="2785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8" name="Arc 14"/>
            <p:cNvSpPr>
              <a:spLocks/>
            </p:cNvSpPr>
            <p:nvPr/>
          </p:nvSpPr>
          <p:spPr bwMode="auto">
            <a:xfrm flipV="1">
              <a:off x="6894" y="2714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7" name="Line 13"/>
            <p:cNvSpPr>
              <a:spLocks noChangeAspect="1" noChangeShapeType="1"/>
            </p:cNvSpPr>
            <p:nvPr/>
          </p:nvSpPr>
          <p:spPr bwMode="auto">
            <a:xfrm>
              <a:off x="8225" y="3374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6" name="Text Box 12"/>
            <p:cNvSpPr txBox="1">
              <a:spLocks noChangeAspect="1" noChangeArrowheads="1"/>
            </p:cNvSpPr>
            <p:nvPr/>
          </p:nvSpPr>
          <p:spPr bwMode="auto">
            <a:xfrm>
              <a:off x="11400" y="4707"/>
              <a:ext cx="5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5" name="Text Box 11"/>
            <p:cNvSpPr txBox="1">
              <a:spLocks noChangeAspect="1" noChangeArrowheads="1"/>
            </p:cNvSpPr>
            <p:nvPr/>
          </p:nvSpPr>
          <p:spPr bwMode="auto">
            <a:xfrm>
              <a:off x="10552" y="4779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4" name="Text Box 10"/>
            <p:cNvSpPr txBox="1">
              <a:spLocks noChangeAspect="1" noChangeArrowheads="1"/>
            </p:cNvSpPr>
            <p:nvPr/>
          </p:nvSpPr>
          <p:spPr bwMode="auto">
            <a:xfrm>
              <a:off x="8983" y="3550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3" name="Arc 9"/>
            <p:cNvSpPr>
              <a:spLocks/>
            </p:cNvSpPr>
            <p:nvPr/>
          </p:nvSpPr>
          <p:spPr bwMode="auto">
            <a:xfrm rot="-2661754">
              <a:off x="9763" y="3669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2" name="Line 8"/>
            <p:cNvSpPr>
              <a:spLocks noChangeAspect="1" noChangeShapeType="1"/>
            </p:cNvSpPr>
            <p:nvPr/>
          </p:nvSpPr>
          <p:spPr bwMode="auto">
            <a:xfrm>
              <a:off x="7873" y="4852"/>
              <a:ext cx="3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1" name="Line 7"/>
            <p:cNvSpPr>
              <a:spLocks noChangeShapeType="1"/>
            </p:cNvSpPr>
            <p:nvPr/>
          </p:nvSpPr>
          <p:spPr bwMode="auto">
            <a:xfrm>
              <a:off x="10898" y="4171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0" name="Line 6"/>
            <p:cNvSpPr>
              <a:spLocks noChangeAspect="1" noChangeShapeType="1"/>
            </p:cNvSpPr>
            <p:nvPr/>
          </p:nvSpPr>
          <p:spPr bwMode="auto">
            <a:xfrm flipV="1">
              <a:off x="8225" y="2388"/>
              <a:ext cx="0" cy="2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9" name="Text Box 5"/>
            <p:cNvSpPr txBox="1">
              <a:spLocks noChangeAspect="1" noChangeArrowheads="1"/>
            </p:cNvSpPr>
            <p:nvPr/>
          </p:nvSpPr>
          <p:spPr bwMode="auto">
            <a:xfrm>
              <a:off x="7684" y="313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8" name="Text Box 4"/>
            <p:cNvSpPr txBox="1">
              <a:spLocks noChangeAspect="1" noChangeArrowheads="1"/>
            </p:cNvSpPr>
            <p:nvPr/>
          </p:nvSpPr>
          <p:spPr bwMode="auto">
            <a:xfrm>
              <a:off x="8062" y="1982"/>
              <a:ext cx="43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6" name="AutoShape 2" descr="Wide upward diagonal"/>
            <p:cNvSpPr>
              <a:spLocks noChangeArrowheads="1"/>
            </p:cNvSpPr>
            <p:nvPr/>
          </p:nvSpPr>
          <p:spPr bwMode="auto">
            <a:xfrm>
              <a:off x="9744" y="4338"/>
              <a:ext cx="1160" cy="99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9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419600" y="2667000"/>
            <a:ext cx="3657600" cy="2286000"/>
            <a:chOff x="6516" y="8530"/>
            <a:chExt cx="4918" cy="3062"/>
          </a:xfrm>
        </p:grpSpPr>
        <p:sp>
          <p:nvSpPr>
            <p:cNvPr id="635939" name="AutoShape 35"/>
            <p:cNvSpPr>
              <a:spLocks noChangeArrowheads="1"/>
            </p:cNvSpPr>
            <p:nvPr/>
          </p:nvSpPr>
          <p:spPr bwMode="auto">
            <a:xfrm rot="16200000">
              <a:off x="8439" y="9188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8" name="Arc 34"/>
            <p:cNvSpPr>
              <a:spLocks/>
            </p:cNvSpPr>
            <p:nvPr/>
          </p:nvSpPr>
          <p:spPr bwMode="auto">
            <a:xfrm flipV="1">
              <a:off x="6516" y="9135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7" name="Line 33"/>
            <p:cNvSpPr>
              <a:spLocks noChangeAspect="1" noChangeShapeType="1"/>
            </p:cNvSpPr>
            <p:nvPr/>
          </p:nvSpPr>
          <p:spPr bwMode="auto">
            <a:xfrm>
              <a:off x="7847" y="9795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6" name="Text Box 32"/>
            <p:cNvSpPr txBox="1">
              <a:spLocks noChangeAspect="1" noChangeArrowheads="1"/>
            </p:cNvSpPr>
            <p:nvPr/>
          </p:nvSpPr>
          <p:spPr bwMode="auto">
            <a:xfrm>
              <a:off x="10963" y="11016"/>
              <a:ext cx="47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5" name="Text Box 31"/>
            <p:cNvSpPr txBox="1">
              <a:spLocks noChangeAspect="1" noChangeArrowheads="1"/>
            </p:cNvSpPr>
            <p:nvPr/>
          </p:nvSpPr>
          <p:spPr bwMode="auto">
            <a:xfrm>
              <a:off x="10155" y="11215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4" name="Text Box 30"/>
            <p:cNvSpPr txBox="1">
              <a:spLocks noChangeAspect="1" noChangeArrowheads="1"/>
            </p:cNvSpPr>
            <p:nvPr/>
          </p:nvSpPr>
          <p:spPr bwMode="auto">
            <a:xfrm>
              <a:off x="8620" y="9971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 = 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3" name="Arc 29"/>
            <p:cNvSpPr>
              <a:spLocks/>
            </p:cNvSpPr>
            <p:nvPr/>
          </p:nvSpPr>
          <p:spPr bwMode="auto">
            <a:xfrm rot="-2661754">
              <a:off x="9385" y="10090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2" name="Line 28"/>
            <p:cNvSpPr>
              <a:spLocks noChangeAspect="1" noChangeShapeType="1"/>
            </p:cNvSpPr>
            <p:nvPr/>
          </p:nvSpPr>
          <p:spPr bwMode="auto">
            <a:xfrm>
              <a:off x="7495" y="11273"/>
              <a:ext cx="3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1" name="Line 27"/>
            <p:cNvSpPr>
              <a:spLocks noChangeShapeType="1"/>
            </p:cNvSpPr>
            <p:nvPr/>
          </p:nvSpPr>
          <p:spPr bwMode="auto">
            <a:xfrm>
              <a:off x="10520" y="10592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0" name="Line 26"/>
            <p:cNvSpPr>
              <a:spLocks noChangeAspect="1" noChangeShapeType="1"/>
            </p:cNvSpPr>
            <p:nvPr/>
          </p:nvSpPr>
          <p:spPr bwMode="auto">
            <a:xfrm flipV="1">
              <a:off x="7847" y="8904"/>
              <a:ext cx="0" cy="2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9" name="Text Box 25"/>
            <p:cNvSpPr txBox="1">
              <a:spLocks noChangeAspect="1" noChangeArrowheads="1"/>
            </p:cNvSpPr>
            <p:nvPr/>
          </p:nvSpPr>
          <p:spPr bwMode="auto">
            <a:xfrm>
              <a:off x="7322" y="955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8" name="Text Box 24"/>
            <p:cNvSpPr txBox="1">
              <a:spLocks noChangeAspect="1" noChangeArrowheads="1"/>
            </p:cNvSpPr>
            <p:nvPr/>
          </p:nvSpPr>
          <p:spPr bwMode="auto">
            <a:xfrm>
              <a:off x="7673" y="8530"/>
              <a:ext cx="55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7" name="AutoShape 23" descr="Wide upward diagonal"/>
            <p:cNvSpPr>
              <a:spLocks noChangeArrowheads="1"/>
            </p:cNvSpPr>
            <p:nvPr/>
          </p:nvSpPr>
          <p:spPr bwMode="auto">
            <a:xfrm rot="5400000">
              <a:off x="9439" y="10855"/>
              <a:ext cx="733" cy="93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946" name="Rectangle 42"/>
          <p:cNvSpPr>
            <a:spLocks noChangeArrowheads="1"/>
          </p:cNvSpPr>
          <p:nvPr/>
        </p:nvSpPr>
        <p:spPr bwMode="auto">
          <a:xfrm>
            <a:off x="381000" y="15240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33CC"/>
                </a:solidFill>
              </a:rPr>
              <a:t>For the shaded area and the strip shown in the two figures, calculate the moment of Inertia and radius of gyration about the </a:t>
            </a:r>
            <a:r>
              <a:rPr lang="en-GB" i="1" dirty="0" smtClean="0">
                <a:solidFill>
                  <a:srgbClr val="0033CC"/>
                </a:solidFill>
              </a:rPr>
              <a:t>x</a:t>
            </a:r>
            <a:r>
              <a:rPr lang="en-GB" dirty="0" smtClean="0">
                <a:solidFill>
                  <a:srgbClr val="0033CC"/>
                </a:solidFill>
              </a:rPr>
              <a:t>-axis (i.e. </a:t>
            </a:r>
            <a:r>
              <a:rPr lang="en-GB" i="1" dirty="0" smtClean="0">
                <a:solidFill>
                  <a:srgbClr val="0033CC"/>
                </a:solidFill>
              </a:rPr>
              <a:t>I</a:t>
            </a:r>
            <a:r>
              <a:rPr lang="en-GB" i="1" baseline="-25000" dirty="0" smtClean="0">
                <a:solidFill>
                  <a:srgbClr val="0033CC"/>
                </a:solidFill>
              </a:rPr>
              <a:t>x</a:t>
            </a:r>
            <a:r>
              <a:rPr lang="en-GB" dirty="0" smtClean="0">
                <a:solidFill>
                  <a:srgbClr val="0033CC"/>
                </a:solidFill>
              </a:rPr>
              <a:t> and </a:t>
            </a:r>
            <a:r>
              <a:rPr lang="en-GB" i="1" dirty="0" err="1" smtClean="0">
                <a:solidFill>
                  <a:srgbClr val="0033CC"/>
                </a:solidFill>
              </a:rPr>
              <a:t>r</a:t>
            </a:r>
            <a:r>
              <a:rPr lang="en-GB" i="1" baseline="-25000" dirty="0" err="1" smtClean="0">
                <a:solidFill>
                  <a:srgbClr val="0033CC"/>
                </a:solidFill>
              </a:rPr>
              <a:t>x</a:t>
            </a:r>
            <a:r>
              <a:rPr lang="en-GB" dirty="0" smtClean="0">
                <a:solidFill>
                  <a:srgbClr val="0033CC"/>
                </a:solidFill>
              </a:rPr>
              <a:t>)</a:t>
            </a:r>
            <a:endParaRPr kumimoji="0" lang="en-GB" sz="1800" b="0" i="1" u="none" strike="noStrike" cap="none" normalizeH="0" baseline="-2500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July 31,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0" y="1371600"/>
            <a:ext cx="3810000" cy="2362200"/>
            <a:chOff x="6894" y="1982"/>
            <a:chExt cx="5031" cy="3190"/>
          </a:xfrm>
        </p:grpSpPr>
        <p:sp>
          <p:nvSpPr>
            <p:cNvPr id="635919" name="AutoShape 15"/>
            <p:cNvSpPr>
              <a:spLocks noChangeArrowheads="1"/>
            </p:cNvSpPr>
            <p:nvPr/>
          </p:nvSpPr>
          <p:spPr bwMode="auto">
            <a:xfrm rot="16200000">
              <a:off x="8817" y="2785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8" name="Arc 14"/>
            <p:cNvSpPr>
              <a:spLocks/>
            </p:cNvSpPr>
            <p:nvPr/>
          </p:nvSpPr>
          <p:spPr bwMode="auto">
            <a:xfrm flipV="1">
              <a:off x="6894" y="2714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7" name="Line 13"/>
            <p:cNvSpPr>
              <a:spLocks noChangeAspect="1" noChangeShapeType="1"/>
            </p:cNvSpPr>
            <p:nvPr/>
          </p:nvSpPr>
          <p:spPr bwMode="auto">
            <a:xfrm>
              <a:off x="8225" y="3374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6" name="Text Box 12"/>
            <p:cNvSpPr txBox="1">
              <a:spLocks noChangeAspect="1" noChangeArrowheads="1"/>
            </p:cNvSpPr>
            <p:nvPr/>
          </p:nvSpPr>
          <p:spPr bwMode="auto">
            <a:xfrm>
              <a:off x="11400" y="4707"/>
              <a:ext cx="5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5" name="Text Box 11"/>
            <p:cNvSpPr txBox="1">
              <a:spLocks noChangeAspect="1" noChangeArrowheads="1"/>
            </p:cNvSpPr>
            <p:nvPr/>
          </p:nvSpPr>
          <p:spPr bwMode="auto">
            <a:xfrm>
              <a:off x="10552" y="4779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4" name="Text Box 10"/>
            <p:cNvSpPr txBox="1">
              <a:spLocks noChangeAspect="1" noChangeArrowheads="1"/>
            </p:cNvSpPr>
            <p:nvPr/>
          </p:nvSpPr>
          <p:spPr bwMode="auto">
            <a:xfrm>
              <a:off x="8983" y="3550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3" name="Arc 9"/>
            <p:cNvSpPr>
              <a:spLocks/>
            </p:cNvSpPr>
            <p:nvPr/>
          </p:nvSpPr>
          <p:spPr bwMode="auto">
            <a:xfrm rot="-2661754">
              <a:off x="9763" y="3669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2" name="Line 8"/>
            <p:cNvSpPr>
              <a:spLocks noChangeAspect="1" noChangeShapeType="1"/>
            </p:cNvSpPr>
            <p:nvPr/>
          </p:nvSpPr>
          <p:spPr bwMode="auto">
            <a:xfrm>
              <a:off x="7873" y="4852"/>
              <a:ext cx="3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1" name="Line 7"/>
            <p:cNvSpPr>
              <a:spLocks noChangeShapeType="1"/>
            </p:cNvSpPr>
            <p:nvPr/>
          </p:nvSpPr>
          <p:spPr bwMode="auto">
            <a:xfrm>
              <a:off x="10898" y="4171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0" name="Line 6"/>
            <p:cNvSpPr>
              <a:spLocks noChangeAspect="1" noChangeShapeType="1"/>
            </p:cNvSpPr>
            <p:nvPr/>
          </p:nvSpPr>
          <p:spPr bwMode="auto">
            <a:xfrm flipV="1">
              <a:off x="8225" y="2388"/>
              <a:ext cx="0" cy="2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9" name="Text Box 5"/>
            <p:cNvSpPr txBox="1">
              <a:spLocks noChangeAspect="1" noChangeArrowheads="1"/>
            </p:cNvSpPr>
            <p:nvPr/>
          </p:nvSpPr>
          <p:spPr bwMode="auto">
            <a:xfrm>
              <a:off x="7684" y="313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8" name="Text Box 4"/>
            <p:cNvSpPr txBox="1">
              <a:spLocks noChangeAspect="1" noChangeArrowheads="1"/>
            </p:cNvSpPr>
            <p:nvPr/>
          </p:nvSpPr>
          <p:spPr bwMode="auto">
            <a:xfrm>
              <a:off x="8062" y="1982"/>
              <a:ext cx="43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6" name="AutoShape 2" descr="Wide upward diagonal"/>
            <p:cNvSpPr>
              <a:spLocks noChangeArrowheads="1"/>
            </p:cNvSpPr>
            <p:nvPr/>
          </p:nvSpPr>
          <p:spPr bwMode="auto">
            <a:xfrm>
              <a:off x="9744" y="4338"/>
              <a:ext cx="1160" cy="99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9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25" name="Object 5"/>
          <p:cNvGraphicFramePr>
            <a:graphicFrameLocks noChangeAspect="1"/>
          </p:cNvGraphicFramePr>
          <p:nvPr/>
        </p:nvGraphicFramePr>
        <p:xfrm>
          <a:off x="304800" y="3810000"/>
          <a:ext cx="5334000" cy="137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3733560" imgH="990360" progId="Equation.3">
                  <p:embed/>
                </p:oleObj>
              </mc:Choice>
              <mc:Fallback>
                <p:oleObj name="Equation" r:id="rId3" imgW="3733560" imgH="990360" progId="Equation.3">
                  <p:embed/>
                  <p:pic>
                    <p:nvPicPr>
                      <p:cNvPr id="64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5334000" cy="1378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45720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138113" y="5281613"/>
          <a:ext cx="35337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5" imgW="2286000" imgH="660240" progId="Equation.3">
                  <p:embed/>
                </p:oleObj>
              </mc:Choice>
              <mc:Fallback>
                <p:oleObj name="Equation" r:id="rId5" imgW="2286000" imgH="660240" progId="Equation.3">
                  <p:embed/>
                  <p:pic>
                    <p:nvPicPr>
                      <p:cNvPr id="64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281613"/>
                        <a:ext cx="3533775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3" name="Object 13"/>
          <p:cNvGraphicFramePr>
            <a:graphicFrameLocks noChangeAspect="1"/>
          </p:cNvGraphicFramePr>
          <p:nvPr/>
        </p:nvGraphicFramePr>
        <p:xfrm>
          <a:off x="4876800" y="2286000"/>
          <a:ext cx="3676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7" imgW="2501640" imgH="482400" progId="Equation.3">
                  <p:embed/>
                </p:oleObj>
              </mc:Choice>
              <mc:Fallback>
                <p:oleObj name="Equation" r:id="rId7" imgW="2501640" imgH="482400" progId="Equation.3">
                  <p:embed/>
                  <p:pic>
                    <p:nvPicPr>
                      <p:cNvPr id="64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36766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5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6" name="Object 16"/>
          <p:cNvGraphicFramePr>
            <a:graphicFrameLocks noChangeAspect="1"/>
          </p:cNvGraphicFramePr>
          <p:nvPr/>
        </p:nvGraphicFramePr>
        <p:xfrm>
          <a:off x="5511800" y="2971800"/>
          <a:ext cx="241723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9" imgW="1739880" imgH="507960" progId="Equation.3">
                  <p:embed/>
                </p:oleObj>
              </mc:Choice>
              <mc:Fallback>
                <p:oleObj name="Equation" r:id="rId9" imgW="1739880" imgH="507960" progId="Equation.3">
                  <p:embed/>
                  <p:pic>
                    <p:nvPicPr>
                      <p:cNvPr id="64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971800"/>
                        <a:ext cx="241723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8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July 31,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9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590800" y="1219200"/>
            <a:ext cx="3810000" cy="2362200"/>
            <a:chOff x="6516" y="8530"/>
            <a:chExt cx="4918" cy="3062"/>
          </a:xfrm>
        </p:grpSpPr>
        <p:sp>
          <p:nvSpPr>
            <p:cNvPr id="635939" name="AutoShape 35"/>
            <p:cNvSpPr>
              <a:spLocks noChangeArrowheads="1"/>
            </p:cNvSpPr>
            <p:nvPr/>
          </p:nvSpPr>
          <p:spPr bwMode="auto">
            <a:xfrm rot="16200000">
              <a:off x="8439" y="9188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8" name="Arc 34"/>
            <p:cNvSpPr>
              <a:spLocks/>
            </p:cNvSpPr>
            <p:nvPr/>
          </p:nvSpPr>
          <p:spPr bwMode="auto">
            <a:xfrm flipV="1">
              <a:off x="6516" y="9135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7" name="Line 33"/>
            <p:cNvSpPr>
              <a:spLocks noChangeAspect="1" noChangeShapeType="1"/>
            </p:cNvSpPr>
            <p:nvPr/>
          </p:nvSpPr>
          <p:spPr bwMode="auto">
            <a:xfrm>
              <a:off x="7847" y="9795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6" name="Text Box 32"/>
            <p:cNvSpPr txBox="1">
              <a:spLocks noChangeAspect="1" noChangeArrowheads="1"/>
            </p:cNvSpPr>
            <p:nvPr/>
          </p:nvSpPr>
          <p:spPr bwMode="auto">
            <a:xfrm>
              <a:off x="10963" y="11016"/>
              <a:ext cx="47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5" name="Text Box 31"/>
            <p:cNvSpPr txBox="1">
              <a:spLocks noChangeAspect="1" noChangeArrowheads="1"/>
            </p:cNvSpPr>
            <p:nvPr/>
          </p:nvSpPr>
          <p:spPr bwMode="auto">
            <a:xfrm>
              <a:off x="10155" y="11215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4" name="Text Box 30"/>
            <p:cNvSpPr txBox="1">
              <a:spLocks noChangeAspect="1" noChangeArrowheads="1"/>
            </p:cNvSpPr>
            <p:nvPr/>
          </p:nvSpPr>
          <p:spPr bwMode="auto">
            <a:xfrm>
              <a:off x="8620" y="9971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 = 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3" name="Arc 29"/>
            <p:cNvSpPr>
              <a:spLocks/>
            </p:cNvSpPr>
            <p:nvPr/>
          </p:nvSpPr>
          <p:spPr bwMode="auto">
            <a:xfrm rot="-2661754">
              <a:off x="9385" y="10090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2" name="Line 28"/>
            <p:cNvSpPr>
              <a:spLocks noChangeAspect="1" noChangeShapeType="1"/>
            </p:cNvSpPr>
            <p:nvPr/>
          </p:nvSpPr>
          <p:spPr bwMode="auto">
            <a:xfrm>
              <a:off x="7495" y="11273"/>
              <a:ext cx="3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1" name="Line 27"/>
            <p:cNvSpPr>
              <a:spLocks noChangeShapeType="1"/>
            </p:cNvSpPr>
            <p:nvPr/>
          </p:nvSpPr>
          <p:spPr bwMode="auto">
            <a:xfrm>
              <a:off x="10520" y="10592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0" name="Line 26"/>
            <p:cNvSpPr>
              <a:spLocks noChangeAspect="1" noChangeShapeType="1"/>
            </p:cNvSpPr>
            <p:nvPr/>
          </p:nvSpPr>
          <p:spPr bwMode="auto">
            <a:xfrm flipV="1">
              <a:off x="7847" y="8904"/>
              <a:ext cx="0" cy="2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9" name="Text Box 25"/>
            <p:cNvSpPr txBox="1">
              <a:spLocks noChangeAspect="1" noChangeArrowheads="1"/>
            </p:cNvSpPr>
            <p:nvPr/>
          </p:nvSpPr>
          <p:spPr bwMode="auto">
            <a:xfrm>
              <a:off x="7322" y="955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8" name="Text Box 24"/>
            <p:cNvSpPr txBox="1">
              <a:spLocks noChangeAspect="1" noChangeArrowheads="1"/>
            </p:cNvSpPr>
            <p:nvPr/>
          </p:nvSpPr>
          <p:spPr bwMode="auto">
            <a:xfrm>
              <a:off x="7673" y="8530"/>
              <a:ext cx="55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7" name="AutoShape 23" descr="Wide upward diagonal"/>
            <p:cNvSpPr>
              <a:spLocks noChangeArrowheads="1"/>
            </p:cNvSpPr>
            <p:nvPr/>
          </p:nvSpPr>
          <p:spPr bwMode="auto">
            <a:xfrm rot="5400000">
              <a:off x="9439" y="10855"/>
              <a:ext cx="733" cy="93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21" name="Object 1"/>
          <p:cNvGraphicFramePr>
            <a:graphicFrameLocks noChangeAspect="1"/>
          </p:cNvGraphicFramePr>
          <p:nvPr/>
        </p:nvGraphicFramePr>
        <p:xfrm>
          <a:off x="457200" y="3657600"/>
          <a:ext cx="448400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3" imgW="2908080" imgH="609480" progId="Equation.3">
                  <p:embed/>
                </p:oleObj>
              </mc:Choice>
              <mc:Fallback>
                <p:oleObj name="Equation" r:id="rId3" imgW="2908080" imgH="609480" progId="Equation.3">
                  <p:embed/>
                  <p:pic>
                    <p:nvPicPr>
                      <p:cNvPr id="6451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48400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45720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381000" y="4648200"/>
          <a:ext cx="6553200" cy="82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5" imgW="3936960" imgH="507960" progId="Equation.3">
                  <p:embed/>
                </p:oleObj>
              </mc:Choice>
              <mc:Fallback>
                <p:oleObj name="Equation" r:id="rId5" imgW="3936960" imgH="507960" progId="Equation.3">
                  <p:embed/>
                  <p:pic>
                    <p:nvPicPr>
                      <p:cNvPr id="64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6553200" cy="823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49" name="Object 5"/>
          <p:cNvGraphicFramePr>
            <a:graphicFrameLocks noChangeAspect="1"/>
          </p:cNvGraphicFramePr>
          <p:nvPr/>
        </p:nvGraphicFramePr>
        <p:xfrm>
          <a:off x="381000" y="5562600"/>
          <a:ext cx="28463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7" imgW="1841400" imgH="444240" progId="Equation.3">
                  <p:embed/>
                </p:oleObj>
              </mc:Choice>
              <mc:Fallback>
                <p:oleObj name="Equation" r:id="rId7" imgW="1841400" imgH="444240" progId="Equation.3">
                  <p:embed/>
                  <p:pic>
                    <p:nvPicPr>
                      <p:cNvPr id="64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28463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6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071563"/>
            <a:ext cx="8924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3513"/>
            <a:ext cx="768985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928938" y="928688"/>
            <a:ext cx="54292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3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0050"/>
            <a:ext cx="5715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1714500" y="357188"/>
            <a:ext cx="85725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8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July 31,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49218" name="Group 2"/>
          <p:cNvGrpSpPr>
            <a:grpSpLocks/>
          </p:cNvGrpSpPr>
          <p:nvPr/>
        </p:nvGrpSpPr>
        <p:grpSpPr bwMode="auto">
          <a:xfrm>
            <a:off x="3200400" y="2362200"/>
            <a:ext cx="2352675" cy="2565400"/>
            <a:chOff x="6625" y="2129"/>
            <a:chExt cx="3705" cy="4041"/>
          </a:xfrm>
        </p:grpSpPr>
        <p:cxnSp>
          <p:nvCxnSpPr>
            <p:cNvPr id="649219" name="AutoShape 3"/>
            <p:cNvCxnSpPr>
              <a:cxnSpLocks noChangeShapeType="1"/>
            </p:cNvCxnSpPr>
            <p:nvPr/>
          </p:nvCxnSpPr>
          <p:spPr bwMode="auto">
            <a:xfrm>
              <a:off x="8552" y="2773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20" name="AutoShape 4"/>
            <p:cNvCxnSpPr>
              <a:cxnSpLocks noChangeShapeType="1"/>
            </p:cNvCxnSpPr>
            <p:nvPr/>
          </p:nvCxnSpPr>
          <p:spPr bwMode="auto">
            <a:xfrm>
              <a:off x="9010" y="2829"/>
              <a:ext cx="0" cy="3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21" name="Text Box 5"/>
            <p:cNvSpPr txBox="1">
              <a:spLocks noChangeArrowheads="1"/>
            </p:cNvSpPr>
            <p:nvPr/>
          </p:nvSpPr>
          <p:spPr bwMode="auto">
            <a:xfrm>
              <a:off x="8961" y="2790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22" name="Text Box 6"/>
            <p:cNvSpPr txBox="1">
              <a:spLocks noChangeArrowheads="1"/>
            </p:cNvSpPr>
            <p:nvPr/>
          </p:nvSpPr>
          <p:spPr bwMode="auto">
            <a:xfrm>
              <a:off x="6625" y="5099"/>
              <a:ext cx="116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23" name="AutoShape 7"/>
            <p:cNvCxnSpPr>
              <a:cxnSpLocks noChangeShapeType="1"/>
            </p:cNvCxnSpPr>
            <p:nvPr/>
          </p:nvCxnSpPr>
          <p:spPr bwMode="auto">
            <a:xfrm>
              <a:off x="7429" y="2508"/>
              <a:ext cx="0" cy="3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24" name="Text Box 8"/>
            <p:cNvSpPr txBox="1">
              <a:spLocks noChangeArrowheads="1"/>
            </p:cNvSpPr>
            <p:nvPr/>
          </p:nvSpPr>
          <p:spPr bwMode="auto">
            <a:xfrm>
              <a:off x="7266" y="2129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25" name="AutoShape 9"/>
            <p:cNvCxnSpPr>
              <a:cxnSpLocks noChangeShapeType="1"/>
            </p:cNvCxnSpPr>
            <p:nvPr/>
          </p:nvCxnSpPr>
          <p:spPr bwMode="auto">
            <a:xfrm>
              <a:off x="8668" y="3977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26" name="Text Box 10"/>
            <p:cNvSpPr txBox="1">
              <a:spLocks noChangeArrowheads="1"/>
            </p:cNvSpPr>
            <p:nvPr/>
          </p:nvSpPr>
          <p:spPr bwMode="auto">
            <a:xfrm>
              <a:off x="7544" y="3893"/>
              <a:ext cx="108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27" name="AutoShape 11"/>
            <p:cNvCxnSpPr>
              <a:cxnSpLocks noChangeShapeType="1"/>
            </p:cNvCxnSpPr>
            <p:nvPr/>
          </p:nvCxnSpPr>
          <p:spPr bwMode="auto">
            <a:xfrm>
              <a:off x="6664" y="5425"/>
              <a:ext cx="765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28" name="AutoShape 12"/>
            <p:cNvCxnSpPr>
              <a:cxnSpLocks noChangeShapeType="1"/>
            </p:cNvCxnSpPr>
            <p:nvPr/>
          </p:nvCxnSpPr>
          <p:spPr bwMode="auto">
            <a:xfrm>
              <a:off x="7429" y="2969"/>
              <a:ext cx="112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29" name="AutoShape 13"/>
            <p:cNvCxnSpPr>
              <a:cxnSpLocks noChangeShapeType="1"/>
            </p:cNvCxnSpPr>
            <p:nvPr/>
          </p:nvCxnSpPr>
          <p:spPr bwMode="auto">
            <a:xfrm>
              <a:off x="8669" y="3410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30" name="Text Box 14"/>
            <p:cNvSpPr txBox="1">
              <a:spLocks noChangeArrowheads="1"/>
            </p:cNvSpPr>
            <p:nvPr/>
          </p:nvSpPr>
          <p:spPr bwMode="auto">
            <a:xfrm>
              <a:off x="7583" y="2630"/>
              <a:ext cx="10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31" name="AutoShape 15"/>
            <p:cNvCxnSpPr>
              <a:cxnSpLocks noChangeShapeType="1"/>
            </p:cNvCxnSpPr>
            <p:nvPr/>
          </p:nvCxnSpPr>
          <p:spPr bwMode="auto">
            <a:xfrm>
              <a:off x="9010" y="3979"/>
              <a:ext cx="0" cy="19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32" name="AutoShape 16"/>
            <p:cNvCxnSpPr>
              <a:cxnSpLocks noChangeShapeType="1"/>
            </p:cNvCxnSpPr>
            <p:nvPr/>
          </p:nvCxnSpPr>
          <p:spPr bwMode="auto">
            <a:xfrm>
              <a:off x="7878" y="4241"/>
              <a:ext cx="46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33" name="AutoShape 17"/>
            <p:cNvCxnSpPr>
              <a:cxnSpLocks noChangeShapeType="1"/>
            </p:cNvCxnSpPr>
            <p:nvPr/>
          </p:nvCxnSpPr>
          <p:spPr bwMode="auto">
            <a:xfrm flipH="1">
              <a:off x="7656" y="5425"/>
              <a:ext cx="254" cy="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34" name="Text Box 18"/>
            <p:cNvSpPr txBox="1">
              <a:spLocks noChangeArrowheads="1"/>
            </p:cNvSpPr>
            <p:nvPr/>
          </p:nvSpPr>
          <p:spPr bwMode="auto">
            <a:xfrm>
              <a:off x="8947" y="4890"/>
              <a:ext cx="109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170 mm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35" name="AutoShape 19"/>
            <p:cNvCxnSpPr>
              <a:cxnSpLocks noChangeShapeType="1"/>
            </p:cNvCxnSpPr>
            <p:nvPr/>
          </p:nvCxnSpPr>
          <p:spPr bwMode="auto">
            <a:xfrm>
              <a:off x="7429" y="5923"/>
              <a:ext cx="23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36" name="Text Box 20"/>
            <p:cNvSpPr txBox="1">
              <a:spLocks noChangeArrowheads="1"/>
            </p:cNvSpPr>
            <p:nvPr/>
          </p:nvSpPr>
          <p:spPr bwMode="auto">
            <a:xfrm>
              <a:off x="9679" y="5696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37" name="AutoShape 21"/>
            <p:cNvCxnSpPr>
              <a:cxnSpLocks noChangeShapeType="1"/>
            </p:cNvCxnSpPr>
            <p:nvPr/>
          </p:nvCxnSpPr>
          <p:spPr bwMode="auto">
            <a:xfrm>
              <a:off x="8669" y="3202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38" name="AutoShape 22"/>
            <p:cNvCxnSpPr>
              <a:cxnSpLocks noChangeShapeType="1"/>
            </p:cNvCxnSpPr>
            <p:nvPr/>
          </p:nvCxnSpPr>
          <p:spPr bwMode="auto">
            <a:xfrm>
              <a:off x="9010" y="3410"/>
              <a:ext cx="0" cy="5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649239" name="Text Box 23"/>
            <p:cNvSpPr txBox="1">
              <a:spLocks noChangeArrowheads="1"/>
            </p:cNvSpPr>
            <p:nvPr/>
          </p:nvSpPr>
          <p:spPr bwMode="auto">
            <a:xfrm>
              <a:off x="8948" y="3514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40" name="AutoShape 24"/>
            <p:cNvCxnSpPr>
              <a:cxnSpLocks noChangeShapeType="1"/>
            </p:cNvCxnSpPr>
            <p:nvPr/>
          </p:nvCxnSpPr>
          <p:spPr bwMode="auto">
            <a:xfrm>
              <a:off x="8338" y="4011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41" name="AutoShape 25"/>
            <p:cNvCxnSpPr>
              <a:cxnSpLocks noChangeShapeType="1"/>
            </p:cNvCxnSpPr>
            <p:nvPr/>
          </p:nvCxnSpPr>
          <p:spPr bwMode="auto">
            <a:xfrm>
              <a:off x="8552" y="4017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42" name="AutoShape 26"/>
            <p:cNvCxnSpPr>
              <a:cxnSpLocks noChangeShapeType="1"/>
            </p:cNvCxnSpPr>
            <p:nvPr/>
          </p:nvCxnSpPr>
          <p:spPr bwMode="auto">
            <a:xfrm flipH="1">
              <a:off x="8547" y="4242"/>
              <a:ext cx="294" cy="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43" name="Text Box 27"/>
            <p:cNvSpPr txBox="1">
              <a:spLocks noChangeArrowheads="1"/>
            </p:cNvSpPr>
            <p:nvPr/>
          </p:nvSpPr>
          <p:spPr bwMode="auto">
            <a:xfrm>
              <a:off x="7131" y="5836"/>
              <a:ext cx="51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44" name="Rectangle 28"/>
            <p:cNvSpPr>
              <a:spLocks noChangeArrowheads="1"/>
            </p:cNvSpPr>
            <p:nvPr/>
          </p:nvSpPr>
          <p:spPr bwMode="auto">
            <a:xfrm>
              <a:off x="7432" y="3189"/>
              <a:ext cx="227" cy="2721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45" name="Rectangle 29"/>
            <p:cNvSpPr>
              <a:spLocks noChangeArrowheads="1"/>
            </p:cNvSpPr>
            <p:nvPr/>
          </p:nvSpPr>
          <p:spPr bwMode="auto">
            <a:xfrm>
              <a:off x="7432" y="3183"/>
              <a:ext cx="1134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46" name="Rectangle 30"/>
            <p:cNvSpPr>
              <a:spLocks noChangeArrowheads="1"/>
            </p:cNvSpPr>
            <p:nvPr/>
          </p:nvSpPr>
          <p:spPr bwMode="auto">
            <a:xfrm rot="5400000">
              <a:off x="8171" y="3580"/>
              <a:ext cx="567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928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93" name="Rectangle 77"/>
          <p:cNvSpPr>
            <a:spLocks noChangeArrowheads="1"/>
          </p:cNvSpPr>
          <p:nvPr/>
        </p:nvSpPr>
        <p:spPr bwMode="auto">
          <a:xfrm>
            <a:off x="457200" y="16002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Determine the moment of inertia of the shaded area about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-axis.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July 31,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096000" y="1828800"/>
            <a:ext cx="2352675" cy="2566987"/>
            <a:chOff x="6664" y="6730"/>
            <a:chExt cx="3705" cy="4041"/>
          </a:xfrm>
        </p:grpSpPr>
        <p:cxnSp>
          <p:nvCxnSpPr>
            <p:cNvPr id="649248" name="AutoShape 32"/>
            <p:cNvCxnSpPr>
              <a:cxnSpLocks noChangeShapeType="1"/>
            </p:cNvCxnSpPr>
            <p:nvPr/>
          </p:nvCxnSpPr>
          <p:spPr bwMode="auto">
            <a:xfrm>
              <a:off x="8591" y="7374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49" name="AutoShape 33"/>
            <p:cNvCxnSpPr>
              <a:cxnSpLocks noChangeShapeType="1"/>
            </p:cNvCxnSpPr>
            <p:nvPr/>
          </p:nvCxnSpPr>
          <p:spPr bwMode="auto">
            <a:xfrm>
              <a:off x="9049" y="7430"/>
              <a:ext cx="0" cy="3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50" name="Text Box 34"/>
            <p:cNvSpPr txBox="1">
              <a:spLocks noChangeArrowheads="1"/>
            </p:cNvSpPr>
            <p:nvPr/>
          </p:nvSpPr>
          <p:spPr bwMode="auto">
            <a:xfrm>
              <a:off x="9000" y="7391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51" name="Text Box 35"/>
            <p:cNvSpPr txBox="1">
              <a:spLocks noChangeArrowheads="1"/>
            </p:cNvSpPr>
            <p:nvPr/>
          </p:nvSpPr>
          <p:spPr bwMode="auto">
            <a:xfrm>
              <a:off x="6664" y="9700"/>
              <a:ext cx="116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52" name="AutoShape 36"/>
            <p:cNvCxnSpPr>
              <a:cxnSpLocks noChangeShapeType="1"/>
            </p:cNvCxnSpPr>
            <p:nvPr/>
          </p:nvCxnSpPr>
          <p:spPr bwMode="auto">
            <a:xfrm>
              <a:off x="7468" y="7109"/>
              <a:ext cx="0" cy="3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53" name="Text Box 37"/>
            <p:cNvSpPr txBox="1">
              <a:spLocks noChangeArrowheads="1"/>
            </p:cNvSpPr>
            <p:nvPr/>
          </p:nvSpPr>
          <p:spPr bwMode="auto">
            <a:xfrm>
              <a:off x="7305" y="6730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54" name="AutoShape 38"/>
            <p:cNvCxnSpPr>
              <a:cxnSpLocks noChangeShapeType="1"/>
            </p:cNvCxnSpPr>
            <p:nvPr/>
          </p:nvCxnSpPr>
          <p:spPr bwMode="auto">
            <a:xfrm>
              <a:off x="8707" y="8578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55" name="Text Box 39"/>
            <p:cNvSpPr txBox="1">
              <a:spLocks noChangeArrowheads="1"/>
            </p:cNvSpPr>
            <p:nvPr/>
          </p:nvSpPr>
          <p:spPr bwMode="auto">
            <a:xfrm>
              <a:off x="7583" y="8494"/>
              <a:ext cx="108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56" name="AutoShape 40"/>
            <p:cNvCxnSpPr>
              <a:cxnSpLocks noChangeShapeType="1"/>
            </p:cNvCxnSpPr>
            <p:nvPr/>
          </p:nvCxnSpPr>
          <p:spPr bwMode="auto">
            <a:xfrm>
              <a:off x="6703" y="10026"/>
              <a:ext cx="765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57" name="AutoShape 41"/>
            <p:cNvCxnSpPr>
              <a:cxnSpLocks noChangeShapeType="1"/>
            </p:cNvCxnSpPr>
            <p:nvPr/>
          </p:nvCxnSpPr>
          <p:spPr bwMode="auto">
            <a:xfrm>
              <a:off x="7468" y="7570"/>
              <a:ext cx="112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58" name="AutoShape 42"/>
            <p:cNvCxnSpPr>
              <a:cxnSpLocks noChangeShapeType="1"/>
            </p:cNvCxnSpPr>
            <p:nvPr/>
          </p:nvCxnSpPr>
          <p:spPr bwMode="auto">
            <a:xfrm>
              <a:off x="8708" y="8011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59" name="Text Box 43"/>
            <p:cNvSpPr txBox="1">
              <a:spLocks noChangeArrowheads="1"/>
            </p:cNvSpPr>
            <p:nvPr/>
          </p:nvSpPr>
          <p:spPr bwMode="auto">
            <a:xfrm>
              <a:off x="7622" y="7231"/>
              <a:ext cx="10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0" name="AutoShape 44"/>
            <p:cNvCxnSpPr>
              <a:cxnSpLocks noChangeShapeType="1"/>
            </p:cNvCxnSpPr>
            <p:nvPr/>
          </p:nvCxnSpPr>
          <p:spPr bwMode="auto">
            <a:xfrm>
              <a:off x="9049" y="8580"/>
              <a:ext cx="0" cy="19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61" name="AutoShape 45"/>
            <p:cNvCxnSpPr>
              <a:cxnSpLocks noChangeShapeType="1"/>
            </p:cNvCxnSpPr>
            <p:nvPr/>
          </p:nvCxnSpPr>
          <p:spPr bwMode="auto">
            <a:xfrm>
              <a:off x="7917" y="8842"/>
              <a:ext cx="46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62" name="AutoShape 46"/>
            <p:cNvCxnSpPr>
              <a:cxnSpLocks noChangeShapeType="1"/>
            </p:cNvCxnSpPr>
            <p:nvPr/>
          </p:nvCxnSpPr>
          <p:spPr bwMode="auto">
            <a:xfrm flipH="1">
              <a:off x="7695" y="10026"/>
              <a:ext cx="254" cy="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63" name="Text Box 47"/>
            <p:cNvSpPr txBox="1">
              <a:spLocks noChangeArrowheads="1"/>
            </p:cNvSpPr>
            <p:nvPr/>
          </p:nvSpPr>
          <p:spPr bwMode="auto">
            <a:xfrm>
              <a:off x="8986" y="9369"/>
              <a:ext cx="109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170 mm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4" name="AutoShape 48"/>
            <p:cNvCxnSpPr>
              <a:cxnSpLocks noChangeShapeType="1"/>
            </p:cNvCxnSpPr>
            <p:nvPr/>
          </p:nvCxnSpPr>
          <p:spPr bwMode="auto">
            <a:xfrm>
              <a:off x="7468" y="10524"/>
              <a:ext cx="23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65" name="Text Box 49"/>
            <p:cNvSpPr txBox="1">
              <a:spLocks noChangeArrowheads="1"/>
            </p:cNvSpPr>
            <p:nvPr/>
          </p:nvSpPr>
          <p:spPr bwMode="auto">
            <a:xfrm>
              <a:off x="9718" y="10297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6" name="AutoShape 50"/>
            <p:cNvCxnSpPr>
              <a:cxnSpLocks noChangeShapeType="1"/>
            </p:cNvCxnSpPr>
            <p:nvPr/>
          </p:nvCxnSpPr>
          <p:spPr bwMode="auto">
            <a:xfrm>
              <a:off x="8708" y="7803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67" name="AutoShape 51"/>
            <p:cNvCxnSpPr>
              <a:cxnSpLocks noChangeShapeType="1"/>
            </p:cNvCxnSpPr>
            <p:nvPr/>
          </p:nvCxnSpPr>
          <p:spPr bwMode="auto">
            <a:xfrm>
              <a:off x="9049" y="8011"/>
              <a:ext cx="0" cy="5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649268" name="Text Box 52"/>
            <p:cNvSpPr txBox="1">
              <a:spLocks noChangeArrowheads="1"/>
            </p:cNvSpPr>
            <p:nvPr/>
          </p:nvSpPr>
          <p:spPr bwMode="auto">
            <a:xfrm>
              <a:off x="9005" y="8115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9" name="AutoShape 53"/>
            <p:cNvCxnSpPr>
              <a:cxnSpLocks noChangeShapeType="1"/>
            </p:cNvCxnSpPr>
            <p:nvPr/>
          </p:nvCxnSpPr>
          <p:spPr bwMode="auto">
            <a:xfrm>
              <a:off x="8377" y="8612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70" name="AutoShape 54"/>
            <p:cNvCxnSpPr>
              <a:cxnSpLocks noChangeShapeType="1"/>
            </p:cNvCxnSpPr>
            <p:nvPr/>
          </p:nvCxnSpPr>
          <p:spPr bwMode="auto">
            <a:xfrm>
              <a:off x="8591" y="8618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71" name="AutoShape 55"/>
            <p:cNvCxnSpPr>
              <a:cxnSpLocks noChangeShapeType="1"/>
            </p:cNvCxnSpPr>
            <p:nvPr/>
          </p:nvCxnSpPr>
          <p:spPr bwMode="auto">
            <a:xfrm flipH="1">
              <a:off x="8586" y="8843"/>
              <a:ext cx="294" cy="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72" name="Text Box 56"/>
            <p:cNvSpPr txBox="1">
              <a:spLocks noChangeArrowheads="1"/>
            </p:cNvSpPr>
            <p:nvPr/>
          </p:nvSpPr>
          <p:spPr bwMode="auto">
            <a:xfrm>
              <a:off x="7170" y="10437"/>
              <a:ext cx="51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3" name="Rectangle 57"/>
            <p:cNvSpPr>
              <a:spLocks noChangeArrowheads="1"/>
            </p:cNvSpPr>
            <p:nvPr/>
          </p:nvSpPr>
          <p:spPr bwMode="auto">
            <a:xfrm>
              <a:off x="7471" y="7790"/>
              <a:ext cx="227" cy="2721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4" name="Rectangle 58"/>
            <p:cNvSpPr>
              <a:spLocks noChangeArrowheads="1"/>
            </p:cNvSpPr>
            <p:nvPr/>
          </p:nvSpPr>
          <p:spPr bwMode="auto">
            <a:xfrm>
              <a:off x="7471" y="7784"/>
              <a:ext cx="1134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5" name="Rectangle 59"/>
            <p:cNvSpPr>
              <a:spLocks noChangeArrowheads="1"/>
            </p:cNvSpPr>
            <p:nvPr/>
          </p:nvSpPr>
          <p:spPr bwMode="auto">
            <a:xfrm rot="5400000">
              <a:off x="8210" y="8181"/>
              <a:ext cx="567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76" name="AutoShape 60"/>
            <p:cNvCxnSpPr>
              <a:cxnSpLocks noChangeShapeType="1"/>
            </p:cNvCxnSpPr>
            <p:nvPr/>
          </p:nvCxnSpPr>
          <p:spPr bwMode="auto">
            <a:xfrm>
              <a:off x="7687" y="7797"/>
              <a:ext cx="0" cy="2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649277" name="AutoShape 61"/>
            <p:cNvCxnSpPr>
              <a:cxnSpLocks noChangeShapeType="1"/>
            </p:cNvCxnSpPr>
            <p:nvPr/>
          </p:nvCxnSpPr>
          <p:spPr bwMode="auto">
            <a:xfrm>
              <a:off x="8377" y="7810"/>
              <a:ext cx="0" cy="2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649278" name="Text Box 62"/>
            <p:cNvSpPr txBox="1">
              <a:spLocks noChangeArrowheads="1"/>
            </p:cNvSpPr>
            <p:nvPr/>
          </p:nvSpPr>
          <p:spPr bwMode="auto">
            <a:xfrm>
              <a:off x="6909" y="9151"/>
              <a:ext cx="3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9" name="Oval 63"/>
            <p:cNvSpPr>
              <a:spLocks noChangeArrowheads="1"/>
            </p:cNvSpPr>
            <p:nvPr/>
          </p:nvSpPr>
          <p:spPr bwMode="auto">
            <a:xfrm>
              <a:off x="6922" y="9164"/>
              <a:ext cx="344" cy="3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0" name="Arc 64"/>
            <p:cNvSpPr>
              <a:spLocks/>
            </p:cNvSpPr>
            <p:nvPr/>
          </p:nvSpPr>
          <p:spPr bwMode="auto">
            <a:xfrm flipH="1">
              <a:off x="7209" y="9073"/>
              <a:ext cx="413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1" name="Arc 65"/>
            <p:cNvSpPr>
              <a:spLocks/>
            </p:cNvSpPr>
            <p:nvPr/>
          </p:nvSpPr>
          <p:spPr bwMode="auto">
            <a:xfrm flipV="1">
              <a:off x="7956" y="7888"/>
              <a:ext cx="143" cy="316"/>
            </a:xfrm>
            <a:custGeom>
              <a:avLst/>
              <a:gdLst>
                <a:gd name="G0" fmla="+- 0 0 0"/>
                <a:gd name="G1" fmla="+- 18454 0 0"/>
                <a:gd name="G2" fmla="+- 21600 0 0"/>
                <a:gd name="T0" fmla="*/ 11225 w 21600"/>
                <a:gd name="T1" fmla="*/ 0 h 18454"/>
                <a:gd name="T2" fmla="*/ 21600 w 21600"/>
                <a:gd name="T3" fmla="*/ 18454 h 18454"/>
                <a:gd name="T4" fmla="*/ 0 w 21600"/>
                <a:gd name="T5" fmla="*/ 18454 h 18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54" fill="none" extrusionOk="0">
                  <a:moveTo>
                    <a:pt x="11225" y="-1"/>
                  </a:moveTo>
                  <a:cubicBezTo>
                    <a:pt x="17667" y="3918"/>
                    <a:pt x="21600" y="10913"/>
                    <a:pt x="21600" y="18454"/>
                  </a:cubicBezTo>
                </a:path>
                <a:path w="21600" h="18454" stroke="0" extrusionOk="0">
                  <a:moveTo>
                    <a:pt x="11225" y="-1"/>
                  </a:moveTo>
                  <a:cubicBezTo>
                    <a:pt x="17667" y="3918"/>
                    <a:pt x="21600" y="10913"/>
                    <a:pt x="21600" y="18454"/>
                  </a:cubicBezTo>
                  <a:lnTo>
                    <a:pt x="0" y="1845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2" name="Oval 66"/>
            <p:cNvSpPr>
              <a:spLocks noChangeArrowheads="1"/>
            </p:cNvSpPr>
            <p:nvPr/>
          </p:nvSpPr>
          <p:spPr bwMode="auto">
            <a:xfrm>
              <a:off x="7806" y="8206"/>
              <a:ext cx="344" cy="3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3" name="Text Box 67"/>
            <p:cNvSpPr txBox="1">
              <a:spLocks noChangeArrowheads="1"/>
            </p:cNvSpPr>
            <p:nvPr/>
          </p:nvSpPr>
          <p:spPr bwMode="auto">
            <a:xfrm>
              <a:off x="7780" y="8167"/>
              <a:ext cx="3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4" name="Arc 68"/>
            <p:cNvSpPr>
              <a:spLocks/>
            </p:cNvSpPr>
            <p:nvPr/>
          </p:nvSpPr>
          <p:spPr bwMode="auto">
            <a:xfrm>
              <a:off x="8485" y="8100"/>
              <a:ext cx="171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5" name="Text Box 69"/>
            <p:cNvSpPr txBox="1">
              <a:spLocks noChangeArrowheads="1"/>
            </p:cNvSpPr>
            <p:nvPr/>
          </p:nvSpPr>
          <p:spPr bwMode="auto">
            <a:xfrm>
              <a:off x="8614" y="8089"/>
              <a:ext cx="3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3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6" name="Oval 70"/>
            <p:cNvSpPr>
              <a:spLocks noChangeArrowheads="1"/>
            </p:cNvSpPr>
            <p:nvPr/>
          </p:nvSpPr>
          <p:spPr bwMode="auto">
            <a:xfrm>
              <a:off x="8659" y="8115"/>
              <a:ext cx="344" cy="3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928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9287" name="Object 71"/>
          <p:cNvGraphicFramePr>
            <a:graphicFrameLocks noChangeAspect="1"/>
          </p:cNvGraphicFramePr>
          <p:nvPr/>
        </p:nvGraphicFramePr>
        <p:xfrm>
          <a:off x="285750" y="2152650"/>
          <a:ext cx="5349875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3454200" imgH="1447560" progId="Equation.3">
                  <p:embed/>
                </p:oleObj>
              </mc:Choice>
              <mc:Fallback>
                <p:oleObj name="Equation" r:id="rId3" imgW="3454200" imgH="1447560" progId="Equation.3">
                  <p:embed/>
                  <p:pic>
                    <p:nvPicPr>
                      <p:cNvPr id="64928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152650"/>
                        <a:ext cx="5349875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6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23838"/>
            <a:ext cx="8829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221163"/>
            <a:ext cx="40322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797425"/>
            <a:ext cx="48593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35613"/>
            <a:ext cx="20510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527675"/>
            <a:ext cx="18002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61013"/>
            <a:ext cx="18065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543550"/>
            <a:ext cx="17859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7920038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552575"/>
            <a:ext cx="18589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552575"/>
            <a:ext cx="19621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39750" y="5033963"/>
            <a:ext cx="799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Sums                                           3490                                 4.05(10</a:t>
            </a:r>
            <a:r>
              <a:rPr lang="en-US" sz="2000" b="1" baseline="30000">
                <a:latin typeface="Arial" charset="0"/>
              </a:rPr>
              <a:t>6</a:t>
            </a:r>
            <a:r>
              <a:rPr lang="en-US" sz="2000" b="1">
                <a:latin typeface="Arial" charset="0"/>
              </a:rPr>
              <a:t>)</a:t>
            </a:r>
            <a:r>
              <a:rPr lang="en-US" sz="1800" b="1">
                <a:latin typeface="Arial" charset="0"/>
              </a:rPr>
              <a:t>                       </a:t>
            </a:r>
          </a:p>
        </p:txBody>
      </p:sp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0713"/>
            <a:ext cx="27257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6391275"/>
            <a:ext cx="1031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09563"/>
            <a:ext cx="8934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586413"/>
            <a:ext cx="67675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564063"/>
            <a:ext cx="6743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60363"/>
            <a:ext cx="4791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188913"/>
            <a:ext cx="26511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58975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Question1: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447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3971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432050"/>
            <a:ext cx="81375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7788"/>
            <a:ext cx="20574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654425" y="4197350"/>
            <a:ext cx="73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latin typeface="Arial" charset="0"/>
              </a:rPr>
              <a:t>2</a:t>
            </a:r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Question2: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086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3241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57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691673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62088"/>
            <a:ext cx="88487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5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063875"/>
            <a:ext cx="67929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5888"/>
            <a:ext cx="3438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971550" y="2946400"/>
            <a:ext cx="3455988" cy="217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Question3: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4333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44164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203575" y="476250"/>
            <a:ext cx="2159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77771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6877050" y="5676900"/>
            <a:ext cx="1366838" cy="69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5992813" y="5661025"/>
            <a:ext cx="1444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11863" y="5641975"/>
            <a:ext cx="125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 b="1">
                <a:latin typeface="Arial" charset="0"/>
              </a:rPr>
              <a:t>4</a:t>
            </a:r>
            <a:endParaRPr lang="en-US" sz="2000" b="1">
              <a:latin typeface="Arial" charset="0"/>
            </a:endParaRP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6948488" y="5872163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 b="1">
                <a:latin typeface="Arial" charset="0"/>
              </a:rPr>
              <a:t>19.29 mm</a:t>
            </a:r>
            <a:endParaRPr lang="en-U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6718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73475"/>
            <a:ext cx="69992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3502025" y="3808413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2752725" y="4460875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2503488" y="5075238"/>
            <a:ext cx="503237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3476625" y="3779838"/>
            <a:ext cx="576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19.29</a:t>
            </a:r>
            <a:endParaRPr lang="en-US" sz="1600" b="1">
              <a:latin typeface="Arial" charset="0"/>
            </a:endParaRP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2719388" y="4446588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19.29</a:t>
            </a:r>
            <a:endParaRPr lang="en-US" sz="1600" b="1">
              <a:latin typeface="Arial" charset="0"/>
            </a:endParaRP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2484438" y="5056188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19.29</a:t>
            </a:r>
            <a:endParaRPr lang="en-US" sz="1600" b="1">
              <a:latin typeface="Arial" charset="0"/>
            </a:endParaRPr>
          </a:p>
        </p:txBody>
      </p:sp>
      <p:sp>
        <p:nvSpPr>
          <p:cNvPr id="35850" name="Line 15"/>
          <p:cNvSpPr>
            <a:spLocks noChangeShapeType="1"/>
          </p:cNvSpPr>
          <p:nvPr/>
        </p:nvSpPr>
        <p:spPr bwMode="auto">
          <a:xfrm>
            <a:off x="5651500" y="39338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6443663" y="3789363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106268.72</a:t>
            </a:r>
            <a:endParaRPr lang="en-US" sz="1600" b="1">
              <a:latin typeface="Arial" charset="0"/>
            </a:endParaRPr>
          </a:p>
        </p:txBody>
      </p: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763713" y="3716338"/>
            <a:ext cx="3816350" cy="43338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900113" y="4375150"/>
            <a:ext cx="4094162" cy="431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20"/>
          <p:cNvSpPr>
            <a:spLocks noChangeShapeType="1"/>
          </p:cNvSpPr>
          <p:nvPr/>
        </p:nvSpPr>
        <p:spPr bwMode="auto">
          <a:xfrm>
            <a:off x="5076825" y="45815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5867400" y="4437063"/>
            <a:ext cx="1081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227568.72</a:t>
            </a:r>
            <a:endParaRPr lang="en-US" sz="1600" b="1">
              <a:latin typeface="Arial" charset="0"/>
            </a:endParaRPr>
          </a:p>
        </p:txBody>
      </p:sp>
      <p:sp>
        <p:nvSpPr>
          <p:cNvPr id="35856" name="Line 23"/>
          <p:cNvSpPr>
            <a:spLocks noChangeShapeType="1"/>
          </p:cNvSpPr>
          <p:nvPr/>
        </p:nvSpPr>
        <p:spPr bwMode="auto">
          <a:xfrm>
            <a:off x="5003800" y="52101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24"/>
          <p:cNvSpPr txBox="1">
            <a:spLocks noChangeArrowheads="1"/>
          </p:cNvSpPr>
          <p:nvPr/>
        </p:nvSpPr>
        <p:spPr bwMode="auto">
          <a:xfrm>
            <a:off x="5795963" y="5084763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-19947.18</a:t>
            </a:r>
            <a:endParaRPr lang="en-US" sz="1600" b="1">
              <a:latin typeface="Arial" charset="0"/>
            </a:endParaRPr>
          </a:p>
        </p:txBody>
      </p:sp>
      <p:pic>
        <p:nvPicPr>
          <p:cNvPr id="3585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56188"/>
            <a:ext cx="714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Rectangle 26"/>
          <p:cNvSpPr>
            <a:spLocks noChangeArrowheads="1"/>
          </p:cNvSpPr>
          <p:nvPr/>
        </p:nvSpPr>
        <p:spPr bwMode="auto">
          <a:xfrm>
            <a:off x="890588" y="4994275"/>
            <a:ext cx="4032250" cy="431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Rectangle 27"/>
          <p:cNvSpPr>
            <a:spLocks noChangeArrowheads="1"/>
          </p:cNvSpPr>
          <p:nvPr/>
        </p:nvSpPr>
        <p:spPr bwMode="auto">
          <a:xfrm>
            <a:off x="1692275" y="5589588"/>
            <a:ext cx="17272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8"/>
          <p:cNvSpPr txBox="1">
            <a:spLocks noChangeArrowheads="1"/>
          </p:cNvSpPr>
          <p:nvPr/>
        </p:nvSpPr>
        <p:spPr bwMode="auto">
          <a:xfrm>
            <a:off x="1422400" y="5670550"/>
            <a:ext cx="1493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313890.26 mm</a:t>
            </a:r>
            <a:r>
              <a:rPr lang="tr-TR" sz="1600" b="1" baseline="30000">
                <a:latin typeface="Arial" charset="0"/>
              </a:rPr>
              <a:t>4</a:t>
            </a:r>
            <a:endParaRPr lang="en-US" sz="1600" b="1" baseline="30000">
              <a:latin typeface="Arial" charset="0"/>
            </a:endParaRPr>
          </a:p>
        </p:txBody>
      </p:sp>
      <p:sp>
        <p:nvSpPr>
          <p:cNvPr id="35862" name="Rectangle 29"/>
          <p:cNvSpPr>
            <a:spLocks noChangeArrowheads="1"/>
          </p:cNvSpPr>
          <p:nvPr/>
        </p:nvSpPr>
        <p:spPr bwMode="auto">
          <a:xfrm>
            <a:off x="6156325" y="6146800"/>
            <a:ext cx="17287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Text Box 30"/>
          <p:cNvSpPr txBox="1">
            <a:spLocks noChangeArrowheads="1"/>
          </p:cNvSpPr>
          <p:nvPr/>
        </p:nvSpPr>
        <p:spPr bwMode="auto">
          <a:xfrm>
            <a:off x="6227763" y="6184900"/>
            <a:ext cx="1493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108281.25 mm</a:t>
            </a:r>
            <a:r>
              <a:rPr lang="tr-TR" sz="1600" b="1" baseline="30000">
                <a:latin typeface="Arial" charset="0"/>
              </a:rPr>
              <a:t>4</a:t>
            </a:r>
            <a:endParaRPr lang="en-US" sz="1600" b="1" baseline="30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6250"/>
            <a:ext cx="4105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Question4: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65100"/>
            <a:ext cx="451643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94150"/>
            <a:ext cx="79533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303588"/>
            <a:ext cx="874871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4537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Rectangular and Polar moments of inertia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0403-9E2F-454E-9B1F-588F62CBD727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" y="3810000"/>
            <a:ext cx="352044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57200" y="1600200"/>
          <a:ext cx="703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4228920" imgH="279360" progId="Equation.3">
                  <p:embed/>
                </p:oleObj>
              </mc:Choice>
              <mc:Fallback>
                <p:oleObj name="Equation" r:id="rId4" imgW="4228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70326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16" name="Object 4"/>
          <p:cNvGraphicFramePr>
            <a:graphicFrameLocks noChangeAspect="1"/>
          </p:cNvGraphicFramePr>
          <p:nvPr/>
        </p:nvGraphicFramePr>
        <p:xfrm>
          <a:off x="533400" y="3048000"/>
          <a:ext cx="62928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3784320" imgH="279360" progId="Equation.3">
                  <p:embed/>
                </p:oleObj>
              </mc:Choice>
              <mc:Fallback>
                <p:oleObj name="Equation" r:id="rId6" imgW="378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62928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17" name="Object 5"/>
          <p:cNvGraphicFramePr>
            <a:graphicFrameLocks noChangeAspect="1"/>
          </p:cNvGraphicFramePr>
          <p:nvPr/>
        </p:nvGraphicFramePr>
        <p:xfrm>
          <a:off x="533400" y="2286000"/>
          <a:ext cx="703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8" imgW="4228920" imgH="279360" progId="Equation.3">
                  <p:embed/>
                </p:oleObj>
              </mc:Choice>
              <mc:Fallback>
                <p:oleObj name="Equation" r:id="rId8" imgW="4228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0326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7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Relation between Rectangular and Polar Moments of Inertia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CA5-2EA1-4747-BFD9-F2D621779FB7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14400" y="1676400"/>
          <a:ext cx="447833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2692080" imgH="787320" progId="Equation.3">
                  <p:embed/>
                </p:oleObj>
              </mc:Choice>
              <mc:Fallback>
                <p:oleObj name="Equation" r:id="rId3" imgW="2692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4478337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19200" y="2590800"/>
            <a:ext cx="1219200" cy="381000"/>
          </a:xfrm>
          <a:prstGeom prst="roundRect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3200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Unit of Area Moment of Inertia: </a:t>
            </a:r>
            <a:r>
              <a:rPr lang="en-US" sz="2000" b="1" dirty="0" smtClean="0"/>
              <a:t>L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 (e.g. m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, cm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, ft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, in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, mm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) </a:t>
            </a:r>
            <a:endParaRPr lang="en-US" sz="2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43200" y="3733800"/>
            <a:ext cx="352044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First Moment of Area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A067-9E9C-414A-B36F-17EEB296C294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3048000"/>
            <a:ext cx="352044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8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09129"/>
              </p:ext>
            </p:extLst>
          </p:nvPr>
        </p:nvGraphicFramePr>
        <p:xfrm>
          <a:off x="544513" y="1600200"/>
          <a:ext cx="82661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معادلة" r:id="rId4" imgW="4330440" imgH="507960" progId="Equation.3">
                  <p:embed/>
                </p:oleObj>
              </mc:Choice>
              <mc:Fallback>
                <p:oleObj name="معادلة" r:id="rId4" imgW="4330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600200"/>
                        <a:ext cx="8266112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Second Moment of Area or</a:t>
            </a:r>
            <a:br>
              <a:rPr lang="en-US" sz="2800" b="1" dirty="0" smtClean="0"/>
            </a:br>
            <a:r>
              <a:rPr lang="en-US" sz="2800" b="1" dirty="0" smtClean="0"/>
              <a:t>(Area) Moment of Inertia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A067-9E9C-414A-B36F-17EEB296C294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3200400"/>
            <a:ext cx="352044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80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67295"/>
              </p:ext>
            </p:extLst>
          </p:nvPr>
        </p:nvGraphicFramePr>
        <p:xfrm>
          <a:off x="492125" y="1524000"/>
          <a:ext cx="8291513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معادلة" r:id="rId4" imgW="4343400" imgH="812520" progId="Equation.3">
                  <p:embed/>
                </p:oleObj>
              </mc:Choice>
              <mc:Fallback>
                <p:oleObj name="معادلة" r:id="rId4" imgW="43434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524000"/>
                        <a:ext cx="8291513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1930" y="5840730"/>
            <a:ext cx="86868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The Second Moment of Area is also called </a:t>
            </a:r>
            <a:r>
              <a:rPr lang="en-US" b="1" dirty="0" smtClean="0">
                <a:solidFill>
                  <a:srgbClr val="C00000"/>
                </a:solidFill>
              </a:rPr>
              <a:t>(AREA) MOMENT OF INERTIA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7C8-1D0E-4CF9-9E75-92BEE892B790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381000" y="1905000"/>
          <a:ext cx="8181975" cy="186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3898800" imgH="888840" progId="Equation.3">
                  <p:embed/>
                </p:oleObj>
              </mc:Choice>
              <mc:Fallback>
                <p:oleObj name="Equation" r:id="rId3" imgW="38988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181975" cy="186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CEB9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304800" y="3962400"/>
          <a:ext cx="8559694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4381200" imgH="888840" progId="Equation.3">
                  <p:embed/>
                </p:oleObj>
              </mc:Choice>
              <mc:Fallback>
                <p:oleObj name="Equation" r:id="rId5" imgW="43812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8559694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CEB9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8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Radius of Gyration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E3C3-C767-46A7-BF9A-7411BD6BC3E2}" type="datetime1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 l="26719" t="32170" r="49801" b="13140"/>
          <a:stretch>
            <a:fillRect/>
          </a:stretch>
        </p:blipFill>
        <p:spPr bwMode="auto">
          <a:xfrm>
            <a:off x="3276600" y="914400"/>
            <a:ext cx="22098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668" t="9651" r="77330" b="13140"/>
          <a:stretch>
            <a:fillRect/>
          </a:stretch>
        </p:blipFill>
        <p:spPr bwMode="auto">
          <a:xfrm>
            <a:off x="533400" y="2438400"/>
            <a:ext cx="1600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1818" t="6434" r="29560" b="13140"/>
          <a:stretch>
            <a:fillRect/>
          </a:stretch>
        </p:blipFill>
        <p:spPr bwMode="auto">
          <a:xfrm>
            <a:off x="3581400" y="2362200"/>
            <a:ext cx="1676400" cy="1822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73679" r="3651" b="13140"/>
          <a:stretch>
            <a:fillRect/>
          </a:stretch>
        </p:blipFill>
        <p:spPr bwMode="auto">
          <a:xfrm>
            <a:off x="3276600" y="4343400"/>
            <a:ext cx="2133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ight Arrow 9"/>
          <p:cNvSpPr/>
          <p:nvPr/>
        </p:nvSpPr>
        <p:spPr>
          <a:xfrm rot="19219976">
            <a:off x="2234911" y="1900063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62200" y="3200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481416">
            <a:off x="2307352" y="457281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5715000" y="1447800"/>
          <a:ext cx="2555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4" imgW="1536480" imgH="444240" progId="Equation.3">
                  <p:embed/>
                </p:oleObj>
              </mc:Choice>
              <mc:Fallback>
                <p:oleObj name="Equation" r:id="rId4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25558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5715000" y="2743200"/>
          <a:ext cx="25971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6" imgW="1562040" imgH="457200" progId="Equation.3">
                  <p:embed/>
                </p:oleObj>
              </mc:Choice>
              <mc:Fallback>
                <p:oleObj name="Equation" r:id="rId6" imgW="1562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43200"/>
                        <a:ext cx="259715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5715000" y="4343400"/>
          <a:ext cx="2555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8" imgW="1536480" imgH="444240" progId="Equation.3">
                  <p:embed/>
                </p:oleObj>
              </mc:Choice>
              <mc:Fallback>
                <p:oleObj name="Equation" r:id="rId8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5558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228600" y="5334000"/>
          <a:ext cx="2777584" cy="60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10" imgW="2108160" imgH="457200" progId="Equation.3">
                  <p:embed/>
                </p:oleObj>
              </mc:Choice>
              <mc:Fallback>
                <p:oleObj name="Equation" r:id="rId10" imgW="2108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2777584" cy="605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15000" y="5103674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33CC"/>
                </a:solidFill>
              </a:rPr>
              <a:t>The radius of gyration is a measure of the distribution of the area from the axis in question. Higher radius of gyration means more area is distributed away from the axis.</a:t>
            </a:r>
            <a:endParaRPr lang="en-US" sz="14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372</Words>
  <Application>Microsoft Office PowerPoint</Application>
  <PresentationFormat>On-screen Show (4:3)</PresentationFormat>
  <Paragraphs>122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Agency FB</vt:lpstr>
      <vt:lpstr>Algerian</vt:lpstr>
      <vt:lpstr>Arial</vt:lpstr>
      <vt:lpstr>Calibri</vt:lpstr>
      <vt:lpstr>Times New Roman</vt:lpstr>
      <vt:lpstr>Office Theme</vt:lpstr>
      <vt:lpstr>Equation</vt:lpstr>
      <vt:lpstr>معادلة</vt:lpstr>
      <vt:lpstr>STATICS (ENGINEERING MECHANICS-I)</vt:lpstr>
      <vt:lpstr>PowerPoint Presentation</vt:lpstr>
      <vt:lpstr>PowerPoint Presentation</vt:lpstr>
      <vt:lpstr>Rectangular and Polar moments of inertia</vt:lpstr>
      <vt:lpstr>Relation between Rectangular and Polar Moments of Inertia</vt:lpstr>
      <vt:lpstr>First Moment of Area</vt:lpstr>
      <vt:lpstr>Second Moment of Area or (Area) Moment of Inertia</vt:lpstr>
      <vt:lpstr>Note</vt:lpstr>
      <vt:lpstr>Radius of Gyration</vt:lpstr>
      <vt:lpstr>Radius of Gyration (Contd.)</vt:lpstr>
      <vt:lpstr>PowerPoint Presentation</vt:lpstr>
      <vt:lpstr>PowerPoint Presentation</vt:lpstr>
      <vt:lpstr>Moments of Inertia of the Rectangular Area</vt:lpstr>
      <vt:lpstr>Contd.</vt:lpstr>
      <vt:lpstr>Contd.</vt:lpstr>
      <vt:lpstr>Examples</vt:lpstr>
      <vt:lpstr>Problem-1</vt:lpstr>
      <vt:lpstr>Solution</vt:lpstr>
      <vt:lpstr>Solution (Contd.)</vt:lpstr>
      <vt:lpstr>PowerPoint Presentation</vt:lpstr>
      <vt:lpstr>PowerPoint Presentation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STATICS (ENGINEERING MECHANICS-I)</dc:title>
  <dc:creator>Fahad Alrshoudi</dc:creator>
  <cp:lastModifiedBy>user</cp:lastModifiedBy>
  <cp:revision>11</cp:revision>
  <dcterms:created xsi:type="dcterms:W3CDTF">2016-03-12T11:59:07Z</dcterms:created>
  <dcterms:modified xsi:type="dcterms:W3CDTF">2016-07-31T21:03:59Z</dcterms:modified>
</cp:coreProperties>
</file>