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300" r:id="rId3"/>
    <p:sldId id="258" r:id="rId4"/>
    <p:sldId id="259" r:id="rId5"/>
    <p:sldId id="301" r:id="rId6"/>
    <p:sldId id="260" r:id="rId7"/>
    <p:sldId id="302" r:id="rId8"/>
    <p:sldId id="261" r:id="rId9"/>
    <p:sldId id="262" r:id="rId10"/>
    <p:sldId id="263" r:id="rId11"/>
    <p:sldId id="298" r:id="rId12"/>
    <p:sldId id="264" r:id="rId13"/>
    <p:sldId id="265" r:id="rId14"/>
    <p:sldId id="266"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96835-1B51-244A-82A7-ED16AEA49CF1}" type="datetimeFigureOut">
              <a:rPr lang="en-US" smtClean="0"/>
              <a:t>7/25/2016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3481B-53C1-3849-A02A-16B1B0FA5CA2}" type="slidenum">
              <a:rPr lang="en-US" smtClean="0"/>
              <a:t>‹#›</a:t>
            </a:fld>
            <a:endParaRPr lang="en-US"/>
          </a:p>
        </p:txBody>
      </p:sp>
    </p:spTree>
    <p:extLst>
      <p:ext uri="{BB962C8B-B14F-4D97-AF65-F5344CB8AC3E}">
        <p14:creationId xmlns:p14="http://schemas.microsoft.com/office/powerpoint/2010/main" val="46839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title slide.</a:t>
            </a:r>
            <a:endParaRPr lang="en-US" dirty="0"/>
          </a:p>
        </p:txBody>
      </p:sp>
      <p:sp>
        <p:nvSpPr>
          <p:cNvPr id="4" name="Slide Number Placeholder 3"/>
          <p:cNvSpPr>
            <a:spLocks noGrp="1"/>
          </p:cNvSpPr>
          <p:nvPr>
            <p:ph type="sldNum" sz="quarter" idx="10"/>
          </p:nvPr>
        </p:nvSpPr>
        <p:spPr/>
        <p:txBody>
          <a:bodyPr/>
          <a:lstStyle/>
          <a:p>
            <a:fld id="{CC5341E8-EBA3-41B3-A002-218A6D0FA36B}" type="slidenum">
              <a:rPr lang="en-US" smtClean="0"/>
              <a:pPr/>
              <a:t>1</a:t>
            </a:fld>
            <a:endParaRPr lang="en-US"/>
          </a:p>
        </p:txBody>
      </p:sp>
    </p:spTree>
    <p:extLst>
      <p:ext uri="{BB962C8B-B14F-4D97-AF65-F5344CB8AC3E}">
        <p14:creationId xmlns:p14="http://schemas.microsoft.com/office/powerpoint/2010/main" val="148335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6129EEB-A041-7144-85C8-D7F06B35B8AA}"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409221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6129EEB-A041-7144-85C8-D7F06B35B8AA}"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426687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6129EEB-A041-7144-85C8-D7F06B35B8AA}"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228988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6129EEB-A041-7144-85C8-D7F06B35B8AA}"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6555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6129EEB-A041-7144-85C8-D7F06B35B8AA}"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364201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6129EEB-A041-7144-85C8-D7F06B35B8AA}"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232462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6129EEB-A041-7144-85C8-D7F06B35B8AA}" type="datetimeFigureOut">
              <a:rPr lang="en-US" smtClean="0"/>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239504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6129EEB-A041-7144-85C8-D7F06B35B8AA}" type="datetimeFigureOut">
              <a:rPr lang="en-US" smtClean="0"/>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409810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29EEB-A041-7144-85C8-D7F06B35B8AA}" type="datetimeFigureOut">
              <a:rPr lang="en-US" smtClean="0"/>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143889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6129EEB-A041-7144-85C8-D7F06B35B8AA}"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265693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6129EEB-A041-7144-85C8-D7F06B35B8AA}"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69355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29EEB-A041-7144-85C8-D7F06B35B8AA}" type="datetimeFigureOut">
              <a:rPr lang="en-US" smtClean="0"/>
              <a:t>7/25/2016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2EEBF-1FF5-BB45-8CAF-1DC8EA351FA6}" type="slidenum">
              <a:rPr lang="en-US" smtClean="0"/>
              <a:t>‹#›</a:t>
            </a:fld>
            <a:endParaRPr lang="en-US"/>
          </a:p>
        </p:txBody>
      </p:sp>
    </p:spTree>
    <p:extLst>
      <p:ext uri="{BB962C8B-B14F-4D97-AF65-F5344CB8AC3E}">
        <p14:creationId xmlns:p14="http://schemas.microsoft.com/office/powerpoint/2010/main" val="1134336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png"/><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7.jpeg"/><Relationship Id="rId7" Type="http://schemas.openxmlformats.org/officeDocument/2006/relationships/oleObject" Target="../embeddings/oleObject10.bin"/><Relationship Id="rId12"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8.jpeg"/><Relationship Id="rId11" Type="http://schemas.openxmlformats.org/officeDocument/2006/relationships/image" Target="../media/image21.png"/><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oleObject" Target="../embeddings/oleObject9.bin"/><Relationship Id="rId9"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9.png"/><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32.jpeg"/><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3.jpeg"/><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41.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45.png"/><Relationship Id="rId5" Type="http://schemas.openxmlformats.org/officeDocument/2006/relationships/image" Target="../media/image43.w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50.jpeg"/><Relationship Id="rId7" Type="http://schemas.openxmlformats.org/officeDocument/2006/relationships/image" Target="../media/image47.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21.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48.wmf"/></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5.jpeg"/><Relationship Id="rId7"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58.jpeg"/><Relationship Id="rId5" Type="http://schemas.openxmlformats.org/officeDocument/2006/relationships/image" Target="../media/image56.w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59.wmf"/><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61.jpeg"/><Relationship Id="rId4" Type="http://schemas.openxmlformats.org/officeDocument/2006/relationships/image" Target="../media/image60.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67.png"/><Relationship Id="rId3" Type="http://schemas.openxmlformats.org/officeDocument/2006/relationships/image" Target="../media/image55.jpeg"/><Relationship Id="rId7" Type="http://schemas.openxmlformats.org/officeDocument/2006/relationships/image" Target="../media/image63.wmf"/><Relationship Id="rId12"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9.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64.wmf"/><Relationship Id="rId14" Type="http://schemas.openxmlformats.org/officeDocument/2006/relationships/image" Target="../media/image68.png"/></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png"/><Relationship Id="rId4" Type="http://schemas.openxmlformats.org/officeDocument/2006/relationships/image" Target="../media/image5.wmf"/><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 y="2667000"/>
            <a:ext cx="8686800" cy="1447800"/>
          </a:xfrm>
        </p:spPr>
        <p:txBody>
          <a:bodyPr>
            <a:noAutofit/>
          </a:bodyPr>
          <a:lstStyle/>
          <a:p>
            <a:endParaRPr lang="en-US" sz="2800" dirty="0" smtClean="0">
              <a:solidFill>
                <a:srgbClr val="C00000"/>
              </a:solidFill>
              <a:latin typeface="Algerian" pitchFamily="82" charset="0"/>
              <a:cs typeface="Times New Roman" pitchFamily="18" charset="0"/>
            </a:endParaRPr>
          </a:p>
          <a:p>
            <a:r>
              <a:rPr lang="en-US" sz="3200" cap="none" dirty="0" smtClean="0">
                <a:solidFill>
                  <a:schemeClr val="tx1"/>
                </a:solidFill>
                <a:latin typeface="Agency FB" pitchFamily="34" charset="0"/>
                <a:ea typeface="+mj-ea"/>
                <a:cs typeface="+mj-cs"/>
              </a:rPr>
              <a:t>Center of Gravity and Centroid</a:t>
            </a:r>
            <a:endParaRPr lang="x-none" sz="3200" cap="none" dirty="0">
              <a:solidFill>
                <a:schemeClr val="tx1"/>
              </a:solidFill>
              <a:latin typeface="Agency FB" pitchFamily="34" charset="0"/>
              <a:ea typeface="+mj-ea"/>
              <a:cs typeface="+mj-cs"/>
            </a:endParaRPr>
          </a:p>
        </p:txBody>
      </p:sp>
      <p:sp>
        <p:nvSpPr>
          <p:cNvPr id="7" name="Date Placeholder 6"/>
          <p:cNvSpPr>
            <a:spLocks noGrp="1"/>
          </p:cNvSpPr>
          <p:nvPr>
            <p:ph type="dt" sz="half" idx="10"/>
          </p:nvPr>
        </p:nvSpPr>
        <p:spPr/>
        <p:txBody>
          <a:bodyPr/>
          <a:lstStyle/>
          <a:p>
            <a:fld id="{34E45E8E-A307-41ED-A185-2E52AFF54DFF}" type="datetime4">
              <a:rPr lang="en-US" smtClean="0"/>
              <a:pPr/>
              <a:t>July 25, 2016</a:t>
            </a:fld>
            <a:endParaRPr lang="x-none"/>
          </a:p>
        </p:txBody>
      </p:sp>
      <p:sp>
        <p:nvSpPr>
          <p:cNvPr id="8" name="Slide Number Placeholder 7"/>
          <p:cNvSpPr>
            <a:spLocks noGrp="1"/>
          </p:cNvSpPr>
          <p:nvPr>
            <p:ph type="sldNum" sz="quarter" idx="12"/>
          </p:nvPr>
        </p:nvSpPr>
        <p:spPr/>
        <p:txBody>
          <a:bodyPr/>
          <a:lstStyle/>
          <a:p>
            <a:fld id="{0FE53B51-63E8-4965-8E9C-542AB5A98F24}" type="slidenum">
              <a:rPr lang="x-none" smtClean="0"/>
              <a:pPr/>
              <a:t>1</a:t>
            </a:fld>
            <a:endParaRPr lang="x-none"/>
          </a:p>
        </p:txBody>
      </p:sp>
      <p:sp>
        <p:nvSpPr>
          <p:cNvPr id="2" name="عنوان 1"/>
          <p:cNvSpPr>
            <a:spLocks noGrp="1"/>
          </p:cNvSpPr>
          <p:nvPr>
            <p:ph type="ctrTitle"/>
          </p:nvPr>
        </p:nvSpPr>
        <p:spPr>
          <a:xfrm>
            <a:off x="1371600" y="838200"/>
            <a:ext cx="6292552" cy="1143000"/>
          </a:xfrm>
        </p:spPr>
        <p:txBody>
          <a:bodyPr>
            <a:noAutofit/>
          </a:bodyPr>
          <a:lstStyle/>
          <a:p>
            <a:pPr>
              <a:lnSpc>
                <a:spcPct val="150000"/>
              </a:lnSpc>
            </a:pPr>
            <a:r>
              <a:rPr lang="en-US" sz="2400" b="1" dirty="0" smtClean="0">
                <a:solidFill>
                  <a:srgbClr val="C00000"/>
                </a:solidFill>
              </a:rPr>
              <a:t>STATICS</a:t>
            </a:r>
            <a:br>
              <a:rPr lang="en-US" sz="2400" b="1" dirty="0" smtClean="0">
                <a:solidFill>
                  <a:srgbClr val="C00000"/>
                </a:solidFill>
              </a:rPr>
            </a:br>
            <a:r>
              <a:rPr lang="en-US" sz="2400" b="1" dirty="0" smtClean="0">
                <a:solidFill>
                  <a:srgbClr val="C00000"/>
                </a:solidFill>
              </a:rPr>
              <a:t>(ENGINEERING MECHANICS-I)</a:t>
            </a:r>
            <a:endParaRPr lang="en-US" sz="2400" b="1" i="1" dirty="0">
              <a:solidFill>
                <a:srgbClr val="002060"/>
              </a:solidFill>
              <a:cs typeface="+mn-cs"/>
            </a:endParaRPr>
          </a:p>
        </p:txBody>
      </p:sp>
      <p:sp>
        <p:nvSpPr>
          <p:cNvPr id="4" name="مستطيل 3"/>
          <p:cNvSpPr/>
          <p:nvPr/>
        </p:nvSpPr>
        <p:spPr>
          <a:xfrm>
            <a:off x="3419872" y="260648"/>
            <a:ext cx="2165341" cy="369332"/>
          </a:xfrm>
          <a:prstGeom prst="rect">
            <a:avLst/>
          </a:prstGeom>
        </p:spPr>
        <p:txBody>
          <a:bodyPr wrap="square">
            <a:spAutoFit/>
          </a:bodyPr>
          <a:lstStyle/>
          <a:p>
            <a:pPr algn="ctr"/>
            <a:r>
              <a:rPr lang="x-none" dirty="0" smtClean="0">
                <a:solidFill>
                  <a:srgbClr val="7030A0"/>
                </a:solidFill>
                <a:latin typeface="Times New Roman" pitchFamily="18" charset="0"/>
                <a:cs typeface="Times New Roman" pitchFamily="18" charset="0"/>
              </a:rPr>
              <a:t>بسم الله الرحمن الرحيم</a:t>
            </a:r>
            <a:endParaRPr lang="en-US" dirty="0">
              <a:solidFill>
                <a:srgbClr val="7030A0"/>
              </a:solidFill>
              <a:latin typeface="Times New Roman" pitchFamily="18" charset="0"/>
              <a:cs typeface="Times New Roman" pitchFamily="18" charset="0"/>
            </a:endParaRPr>
          </a:p>
        </p:txBody>
      </p:sp>
      <p:pic>
        <p:nvPicPr>
          <p:cNvPr id="5" name="Picture 8" descr="D:\Local Disk (D)\King Saud University\ksuLogo.jpg"/>
          <p:cNvPicPr/>
          <p:nvPr/>
        </p:nvPicPr>
        <p:blipFill rotWithShape="1">
          <a:blip r:embed="rId3" cstate="print">
            <a:extLst>
              <a:ext uri="{28A0092B-C50C-407E-A947-70E740481C1C}">
                <a14:useLocalDpi xmlns:a14="http://schemas.microsoft.com/office/drawing/2010/main" val="0"/>
              </a:ext>
            </a:extLst>
          </a:blip>
          <a:srcRect l="9251" r="9692" b="2423"/>
          <a:stretch/>
        </p:blipFill>
        <p:spPr bwMode="auto">
          <a:xfrm>
            <a:off x="7848600" y="457200"/>
            <a:ext cx="914400" cy="1201688"/>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038586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Centroid of an Area</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7/25/2016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10</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055954389"/>
              </p:ext>
            </p:extLst>
          </p:nvPr>
        </p:nvGraphicFramePr>
        <p:xfrm>
          <a:off x="381000" y="2082800"/>
          <a:ext cx="5045075" cy="2801938"/>
        </p:xfrm>
        <a:graphic>
          <a:graphicData uri="http://schemas.openxmlformats.org/presentationml/2006/ole">
            <mc:AlternateContent xmlns:mc="http://schemas.openxmlformats.org/markup-compatibility/2006">
              <mc:Choice xmlns:v="urn:schemas-microsoft-com:vml" Requires="v">
                <p:oleObj spid="_x0000_s6160" name="Equation" r:id="rId3" imgW="2514600" imgH="1396800" progId="Equation.3">
                  <p:embed/>
                </p:oleObj>
              </mc:Choice>
              <mc:Fallback>
                <p:oleObj name="Equation" r:id="rId3" imgW="2514600" imgH="139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82800"/>
                        <a:ext cx="5045075" cy="28019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Rounded Rectangle 10"/>
          <p:cNvSpPr/>
          <p:nvPr/>
        </p:nvSpPr>
        <p:spPr>
          <a:xfrm>
            <a:off x="685800" y="3905940"/>
            <a:ext cx="4267200" cy="108966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 y="1574494"/>
            <a:ext cx="8763000" cy="461665"/>
          </a:xfrm>
          <a:prstGeom prst="rect">
            <a:avLst/>
          </a:prstGeom>
          <a:noFill/>
        </p:spPr>
        <p:txBody>
          <a:bodyPr wrap="square" rtlCol="0">
            <a:spAutoFit/>
          </a:bodyPr>
          <a:lstStyle/>
          <a:p>
            <a:r>
              <a:rPr lang="en-US" sz="2400" dirty="0" smtClean="0">
                <a:solidFill>
                  <a:srgbClr val="0033CC"/>
                </a:solidFill>
              </a:rPr>
              <a:t>If density </a:t>
            </a:r>
            <a:r>
              <a:rPr lang="el-GR" sz="2400" i="1" dirty="0" smtClean="0">
                <a:solidFill>
                  <a:srgbClr val="0033CC"/>
                </a:solidFill>
              </a:rPr>
              <a:t>ρ</a:t>
            </a:r>
            <a:r>
              <a:rPr lang="en-US" sz="2400" dirty="0" smtClean="0">
                <a:solidFill>
                  <a:srgbClr val="0033CC"/>
                </a:solidFill>
              </a:rPr>
              <a:t> and thickness of a body is uniform throughout.</a:t>
            </a:r>
            <a:endParaRPr lang="en-US" sz="2400" dirty="0">
              <a:solidFill>
                <a:srgbClr val="0033CC"/>
              </a:solidFill>
            </a:endParaRPr>
          </a:p>
        </p:txBody>
      </p:sp>
      <p:pic>
        <p:nvPicPr>
          <p:cNvPr id="36867" name="Picture 3"/>
          <p:cNvPicPr>
            <a:picLocks noChangeAspect="1" noChangeArrowheads="1"/>
          </p:cNvPicPr>
          <p:nvPr/>
        </p:nvPicPr>
        <p:blipFill>
          <a:blip r:embed="rId5"/>
          <a:srcRect/>
          <a:stretch>
            <a:fillRect/>
          </a:stretch>
        </p:blipFill>
        <p:spPr bwMode="auto">
          <a:xfrm>
            <a:off x="5410200" y="2472427"/>
            <a:ext cx="3364940" cy="28670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639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gtEl>
                                        <p:attrNameLst>
                                          <p:attrName>style.visibility</p:attrName>
                                        </p:attrNameLst>
                                      </p:cBhvr>
                                      <p:to>
                                        <p:strVal val="visible"/>
                                      </p:to>
                                    </p:set>
                                    <p:anim calcmode="lin" valueType="num">
                                      <p:cBhvr additive="base">
                                        <p:cTn id="13" dur="500" fill="hold"/>
                                        <p:tgtEl>
                                          <p:spTgt spid="36867"/>
                                        </p:tgtEl>
                                        <p:attrNameLst>
                                          <p:attrName>ppt_x</p:attrName>
                                        </p:attrNameLst>
                                      </p:cBhvr>
                                      <p:tavLst>
                                        <p:tav tm="0">
                                          <p:val>
                                            <p:strVal val="#ppt_x"/>
                                          </p:val>
                                        </p:tav>
                                        <p:tav tm="100000">
                                          <p:val>
                                            <p:strVal val="#ppt_x"/>
                                          </p:val>
                                        </p:tav>
                                      </p:tavLst>
                                    </p:anim>
                                    <p:anim calcmode="lin" valueType="num">
                                      <p:cBhvr additive="base">
                                        <p:cTn id="14"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A14AD021-C356-F64D-9469-8890F82E4161}" type="slidenum">
              <a:rPr lang="ar-sa" sz="1200">
                <a:solidFill>
                  <a:srgbClr val="FF9933"/>
                </a:solidFill>
                <a:latin typeface="Arial" charset="0"/>
                <a:cs typeface="Arial" charset="0"/>
              </a:rPr>
              <a:pPr/>
              <a:t>11</a:t>
            </a:fld>
            <a:endParaRPr lang="en-US" sz="1200">
              <a:solidFill>
                <a:srgbClr val="FF9933"/>
              </a:solidFill>
              <a:latin typeface="Arial" charset="0"/>
            </a:endParaRPr>
          </a:p>
        </p:txBody>
      </p:sp>
      <p:sp>
        <p:nvSpPr>
          <p:cNvPr id="6147" name="Rectangle 2"/>
          <p:cNvSpPr>
            <a:spLocks noGrp="1" noChangeArrowheads="1"/>
          </p:cNvSpPr>
          <p:nvPr>
            <p:ph type="title"/>
          </p:nvPr>
        </p:nvSpPr>
        <p:spPr/>
        <p:txBody>
          <a:bodyPr/>
          <a:lstStyle/>
          <a:p>
            <a:pPr eaLnBrk="1" hangingPunct="1"/>
            <a:r>
              <a:rPr lang="en-US">
                <a:latin typeface="Arial" charset="0"/>
              </a:rPr>
              <a:t>Centroids of Areas </a:t>
            </a:r>
            <a:r>
              <a:rPr lang="tr-TR">
                <a:latin typeface="Arial" charset="0"/>
              </a:rPr>
              <a:t>and</a:t>
            </a:r>
            <a:r>
              <a:rPr lang="en-US">
                <a:latin typeface="Arial" charset="0"/>
              </a:rPr>
              <a:t> Lines</a:t>
            </a:r>
          </a:p>
        </p:txBody>
      </p:sp>
      <p:grpSp>
        <p:nvGrpSpPr>
          <p:cNvPr id="6148" name="Group 16"/>
          <p:cNvGrpSpPr>
            <a:grpSpLocks/>
          </p:cNvGrpSpPr>
          <p:nvPr/>
        </p:nvGrpSpPr>
        <p:grpSpPr bwMode="auto">
          <a:xfrm>
            <a:off x="457200" y="1066800"/>
            <a:ext cx="3700463" cy="4514850"/>
            <a:chOff x="288" y="672"/>
            <a:chExt cx="2544" cy="3216"/>
          </a:xfrm>
        </p:grpSpPr>
        <p:pic>
          <p:nvPicPr>
            <p:cNvPr id="6163" name="Picture 3"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960"/>
              <a:ext cx="2400" cy="1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164" name="Object 1"/>
            <p:cNvGraphicFramePr>
              <a:graphicFrameLocks noChangeAspect="1"/>
            </p:cNvGraphicFramePr>
            <p:nvPr/>
          </p:nvGraphicFramePr>
          <p:xfrm>
            <a:off x="336" y="2352"/>
            <a:ext cx="2496" cy="1536"/>
          </p:xfrm>
          <a:graphic>
            <a:graphicData uri="http://schemas.openxmlformats.org/presentationml/2006/ole">
              <mc:AlternateContent xmlns:mc="http://schemas.openxmlformats.org/markup-compatibility/2006">
                <mc:Choice xmlns:v="urn:schemas-microsoft-com:vml" Requires="v">
                  <p:oleObj spid="_x0000_s39957" name="Equation" r:id="rId4" imgW="3962400" imgH="2438400" progId="Equation.3">
                    <p:embed/>
                  </p:oleObj>
                </mc:Choice>
                <mc:Fallback>
                  <p:oleObj name="Equation" r:id="rId4" imgW="3962400" imgH="2438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2352"/>
                          <a:ext cx="2496" cy="15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165" name="Text Box 10"/>
            <p:cNvSpPr txBox="1">
              <a:spLocks noChangeArrowheads="1"/>
            </p:cNvSpPr>
            <p:nvPr/>
          </p:nvSpPr>
          <p:spPr bwMode="auto">
            <a:xfrm>
              <a:off x="288" y="672"/>
              <a:ext cx="2448" cy="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Centroid of an area</a:t>
              </a:r>
            </a:p>
          </p:txBody>
        </p:sp>
      </p:grpSp>
      <p:grpSp>
        <p:nvGrpSpPr>
          <p:cNvPr id="3" name="Group 15"/>
          <p:cNvGrpSpPr>
            <a:grpSpLocks/>
          </p:cNvGrpSpPr>
          <p:nvPr/>
        </p:nvGrpSpPr>
        <p:grpSpPr bwMode="auto">
          <a:xfrm>
            <a:off x="5191125" y="1066800"/>
            <a:ext cx="3657600" cy="4318000"/>
            <a:chOff x="3072" y="672"/>
            <a:chExt cx="2304" cy="2720"/>
          </a:xfrm>
        </p:grpSpPr>
        <p:pic>
          <p:nvPicPr>
            <p:cNvPr id="6160" name="Picture 4" descr="C:\DOCUME~1\WALTOL~1\LOCALS~1\Temp\\msotw9_tem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2" y="960"/>
              <a:ext cx="2304" cy="1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161" name="Object 0"/>
            <p:cNvGraphicFramePr>
              <a:graphicFrameLocks noChangeAspect="1"/>
            </p:cNvGraphicFramePr>
            <p:nvPr/>
          </p:nvGraphicFramePr>
          <p:xfrm>
            <a:off x="3312" y="2352"/>
            <a:ext cx="1280" cy="1040"/>
          </p:xfrm>
          <a:graphic>
            <a:graphicData uri="http://schemas.openxmlformats.org/presentationml/2006/ole">
              <mc:AlternateContent xmlns:mc="http://schemas.openxmlformats.org/markup-compatibility/2006">
                <mc:Choice xmlns:v="urn:schemas-microsoft-com:vml" Requires="v">
                  <p:oleObj spid="_x0000_s39958" name="Equation" r:id="rId7" imgW="2032000" imgH="1651000" progId="Equation.3">
                    <p:embed/>
                  </p:oleObj>
                </mc:Choice>
                <mc:Fallback>
                  <p:oleObj name="Equation" r:id="rId7" imgW="2032000" imgH="165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2" y="2352"/>
                          <a:ext cx="1280" cy="104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162" name="Text Box 11"/>
            <p:cNvSpPr txBox="1">
              <a:spLocks noChangeArrowheads="1"/>
            </p:cNvSpPr>
            <p:nvPr/>
          </p:nvSpPr>
          <p:spPr bwMode="auto">
            <a:xfrm>
              <a:off x="3120" y="672"/>
              <a:ext cx="225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Centroid of a line</a:t>
              </a:r>
            </a:p>
          </p:txBody>
        </p:sp>
      </p:grpSp>
      <p:sp>
        <p:nvSpPr>
          <p:cNvPr id="12"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3"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6153"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pic>
        <p:nvPicPr>
          <p:cNvPr id="6154"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163" y="5791200"/>
            <a:ext cx="4606925" cy="45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155" name="Rectangle 19"/>
          <p:cNvSpPr>
            <a:spLocks noChangeArrowheads="1"/>
          </p:cNvSpPr>
          <p:nvPr/>
        </p:nvSpPr>
        <p:spPr bwMode="auto">
          <a:xfrm>
            <a:off x="1547813" y="6218238"/>
            <a:ext cx="660400" cy="15398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6" name="Rectangle 20"/>
          <p:cNvSpPr>
            <a:spLocks noChangeArrowheads="1"/>
          </p:cNvSpPr>
          <p:nvPr/>
        </p:nvSpPr>
        <p:spPr bwMode="auto">
          <a:xfrm>
            <a:off x="2728913" y="6034088"/>
            <a:ext cx="2363787" cy="3254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157"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5288" y="5553075"/>
            <a:ext cx="3451225"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158"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513" y="1463675"/>
            <a:ext cx="3582987" cy="185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159"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5738" y="1492250"/>
            <a:ext cx="3605212" cy="199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0657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Note (for a regular shaped body)</a:t>
            </a:r>
            <a:endParaRPr lang="en-US" b="1" dirty="0"/>
          </a:p>
        </p:txBody>
      </p:sp>
      <p:sp>
        <p:nvSpPr>
          <p:cNvPr id="3" name="Content Placeholder 2"/>
          <p:cNvSpPr>
            <a:spLocks noGrp="1"/>
          </p:cNvSpPr>
          <p:nvPr>
            <p:ph idx="1"/>
          </p:nvPr>
        </p:nvSpPr>
        <p:spPr/>
        <p:txBody>
          <a:bodyPr>
            <a:normAutofit lnSpcReduction="10000"/>
          </a:bodyPr>
          <a:lstStyle/>
          <a:p>
            <a:r>
              <a:rPr lang="en-US" dirty="0" smtClean="0"/>
              <a:t>Centroid of a line or area would lie somewhere on a line of symmetry.</a:t>
            </a:r>
          </a:p>
          <a:p>
            <a:r>
              <a:rPr lang="en-US" dirty="0" smtClean="0"/>
              <a:t>If there are two (or more) lines of symmetries, centroid would lie on their intersection.</a:t>
            </a:r>
          </a:p>
          <a:p>
            <a:r>
              <a:rPr lang="en-US" dirty="0" smtClean="0"/>
              <a:t>For a volume, centroid would lie on a plane of symmetry. </a:t>
            </a:r>
          </a:p>
          <a:p>
            <a:r>
              <a:rPr lang="en-US" dirty="0" smtClean="0"/>
              <a:t>If there are two (or more) planes of symmetries in a volume, centroid would lie on a line created by their intersections.</a:t>
            </a:r>
            <a:endParaRPr lang="en-US" dirty="0"/>
          </a:p>
        </p:txBody>
      </p:sp>
      <p:sp>
        <p:nvSpPr>
          <p:cNvPr id="4" name="Date Placeholder 3"/>
          <p:cNvSpPr>
            <a:spLocks noGrp="1"/>
          </p:cNvSpPr>
          <p:nvPr>
            <p:ph type="dt" sz="half" idx="10"/>
          </p:nvPr>
        </p:nvSpPr>
        <p:spPr/>
        <p:txBody>
          <a:bodyPr/>
          <a:lstStyle/>
          <a:p>
            <a:fld id="{52B8990B-B63E-4C60-9350-F620707386D5}" type="datetime1">
              <a:rPr lang="en-US" smtClean="0"/>
              <a:pPr/>
              <a:t>7/25/2016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12</a:t>
            </a:fld>
            <a:endParaRPr lang="en-US"/>
          </a:p>
        </p:txBody>
      </p:sp>
    </p:spTree>
    <p:extLst>
      <p:ext uri="{BB962C8B-B14F-4D97-AF65-F5344CB8AC3E}">
        <p14:creationId xmlns:p14="http://schemas.microsoft.com/office/powerpoint/2010/main" val="299095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381000"/>
            <a:ext cx="8686800" cy="563562"/>
          </a:xfrm>
        </p:spPr>
        <p:txBody>
          <a:bodyPr>
            <a:normAutofit fontScale="90000"/>
          </a:bodyPr>
          <a:lstStyle/>
          <a:p>
            <a:r>
              <a:rPr lang="en-US" sz="3600" b="1" dirty="0" smtClean="0"/>
              <a:t>Centroidal coordinate of the element</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7/25/2016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13</a:t>
            </a:fld>
            <a:endParaRPr lang="en-US"/>
          </a:p>
        </p:txBody>
      </p:sp>
      <p:pic>
        <p:nvPicPr>
          <p:cNvPr id="34819" name="Picture 3"/>
          <p:cNvPicPr>
            <a:picLocks noChangeAspect="1" noChangeArrowheads="1"/>
          </p:cNvPicPr>
          <p:nvPr/>
        </p:nvPicPr>
        <p:blipFill>
          <a:blip r:embed="rId3"/>
          <a:srcRect l="14932" t="3704" r="20361"/>
          <a:stretch>
            <a:fillRect/>
          </a:stretch>
        </p:blipFill>
        <p:spPr bwMode="auto">
          <a:xfrm>
            <a:off x="6705600" y="4191000"/>
            <a:ext cx="1981200" cy="198120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471055" y="1524000"/>
            <a:ext cx="8153400" cy="1015663"/>
          </a:xfrm>
          <a:prstGeom prst="rect">
            <a:avLst/>
          </a:prstGeom>
          <a:noFill/>
        </p:spPr>
        <p:txBody>
          <a:bodyPr wrap="square" rtlCol="0">
            <a:spAutoFit/>
          </a:bodyPr>
          <a:lstStyle/>
          <a:p>
            <a:r>
              <a:rPr lang="en-US" sz="2000" dirty="0" smtClean="0">
                <a:solidFill>
                  <a:srgbClr val="0033CC"/>
                </a:solidFill>
              </a:rPr>
              <a:t>Sometimes in the calculation of centroid it is more convenient to use the coordinate of the centroid of the element  for the moment arm in expressing the moment of the differential element.</a:t>
            </a:r>
            <a:endParaRPr lang="en-US" sz="2000" dirty="0">
              <a:solidFill>
                <a:srgbClr val="0033CC"/>
              </a:solidFill>
            </a:endParaRPr>
          </a:p>
        </p:txBody>
      </p:sp>
      <p:sp>
        <p:nvSpPr>
          <p:cNvPr id="9" name="TextBox 8"/>
          <p:cNvSpPr txBox="1"/>
          <p:nvPr/>
        </p:nvSpPr>
        <p:spPr>
          <a:xfrm>
            <a:off x="457200" y="2667000"/>
            <a:ext cx="8458200" cy="923330"/>
          </a:xfrm>
          <a:prstGeom prst="rect">
            <a:avLst/>
          </a:prstGeom>
          <a:noFill/>
        </p:spPr>
        <p:txBody>
          <a:bodyPr wrap="square" rtlCol="0">
            <a:spAutoFit/>
          </a:bodyPr>
          <a:lstStyle/>
          <a:p>
            <a:r>
              <a:rPr lang="en-US" dirty="0" smtClean="0">
                <a:solidFill>
                  <a:srgbClr val="002060"/>
                </a:solidFill>
              </a:rPr>
              <a:t>The moment of </a:t>
            </a:r>
            <a:r>
              <a:rPr lang="en-US" i="1" dirty="0" err="1" smtClean="0">
                <a:solidFill>
                  <a:srgbClr val="002060"/>
                </a:solidFill>
              </a:rPr>
              <a:t>dA</a:t>
            </a:r>
            <a:r>
              <a:rPr lang="en-US" dirty="0" smtClean="0">
                <a:solidFill>
                  <a:srgbClr val="002060"/>
                </a:solidFill>
              </a:rPr>
              <a:t> about </a:t>
            </a:r>
            <a:r>
              <a:rPr lang="en-US" i="1" dirty="0" smtClean="0">
                <a:solidFill>
                  <a:srgbClr val="002060"/>
                </a:solidFill>
              </a:rPr>
              <a:t>y</a:t>
            </a:r>
            <a:r>
              <a:rPr lang="en-US" dirty="0" smtClean="0">
                <a:solidFill>
                  <a:srgbClr val="002060"/>
                </a:solidFill>
              </a:rPr>
              <a:t>-axis = </a:t>
            </a:r>
            <a:r>
              <a:rPr lang="en-US" i="1" dirty="0" smtClean="0">
                <a:solidFill>
                  <a:srgbClr val="002060"/>
                </a:solidFill>
              </a:rPr>
              <a:t>x</a:t>
            </a:r>
            <a:r>
              <a:rPr lang="en-US" i="1" baseline="-25000" dirty="0" smtClean="0">
                <a:solidFill>
                  <a:srgbClr val="002060"/>
                </a:solidFill>
              </a:rPr>
              <a:t>c</a:t>
            </a:r>
            <a:r>
              <a:rPr lang="en-US" i="1" dirty="0" smtClean="0">
                <a:solidFill>
                  <a:srgbClr val="002060"/>
                </a:solidFill>
              </a:rPr>
              <a:t>dA</a:t>
            </a:r>
          </a:p>
          <a:p>
            <a:r>
              <a:rPr lang="en-US" dirty="0" smtClean="0">
                <a:solidFill>
                  <a:srgbClr val="002060"/>
                </a:solidFill>
              </a:rPr>
              <a:t>The moment of </a:t>
            </a:r>
            <a:r>
              <a:rPr lang="en-US" i="1" dirty="0" err="1" smtClean="0">
                <a:solidFill>
                  <a:srgbClr val="002060"/>
                </a:solidFill>
              </a:rPr>
              <a:t>dA</a:t>
            </a:r>
            <a:r>
              <a:rPr lang="en-US" dirty="0" smtClean="0">
                <a:solidFill>
                  <a:srgbClr val="002060"/>
                </a:solidFill>
              </a:rPr>
              <a:t> about </a:t>
            </a:r>
            <a:r>
              <a:rPr lang="en-US" i="1" dirty="0" smtClean="0">
                <a:solidFill>
                  <a:srgbClr val="002060"/>
                </a:solidFill>
              </a:rPr>
              <a:t>x</a:t>
            </a:r>
            <a:r>
              <a:rPr lang="en-US" dirty="0" smtClean="0">
                <a:solidFill>
                  <a:srgbClr val="002060"/>
                </a:solidFill>
              </a:rPr>
              <a:t>-axis = </a:t>
            </a:r>
            <a:r>
              <a:rPr lang="en-US" i="1" dirty="0" err="1" smtClean="0">
                <a:solidFill>
                  <a:srgbClr val="002060"/>
                </a:solidFill>
              </a:rPr>
              <a:t>y</a:t>
            </a:r>
            <a:r>
              <a:rPr lang="en-US" i="1" baseline="-25000" dirty="0" err="1" smtClean="0">
                <a:solidFill>
                  <a:srgbClr val="002060"/>
                </a:solidFill>
              </a:rPr>
              <a:t>c</a:t>
            </a:r>
            <a:r>
              <a:rPr lang="en-US" i="1" dirty="0" err="1" smtClean="0">
                <a:solidFill>
                  <a:srgbClr val="002060"/>
                </a:solidFill>
              </a:rPr>
              <a:t>dA</a:t>
            </a:r>
            <a:endParaRPr lang="en-US" i="1" dirty="0" smtClean="0">
              <a:solidFill>
                <a:srgbClr val="002060"/>
              </a:solidFill>
            </a:endParaRPr>
          </a:p>
          <a:p>
            <a:r>
              <a:rPr lang="en-US" dirty="0" smtClean="0">
                <a:solidFill>
                  <a:srgbClr val="002060"/>
                </a:solidFill>
              </a:rPr>
              <a:t>where</a:t>
            </a:r>
            <a:r>
              <a:rPr lang="en-US" i="1" dirty="0" smtClean="0">
                <a:solidFill>
                  <a:srgbClr val="002060"/>
                </a:solidFill>
              </a:rPr>
              <a:t> </a:t>
            </a:r>
            <a:r>
              <a:rPr lang="en-US" i="1" dirty="0" err="1" smtClean="0">
                <a:solidFill>
                  <a:srgbClr val="002060"/>
                </a:solidFill>
              </a:rPr>
              <a:t>x</a:t>
            </a:r>
            <a:r>
              <a:rPr lang="en-US" i="1" baseline="-25000" dirty="0" err="1" smtClean="0">
                <a:solidFill>
                  <a:srgbClr val="002060"/>
                </a:solidFill>
              </a:rPr>
              <a:t>c</a:t>
            </a:r>
            <a:r>
              <a:rPr lang="en-US" dirty="0" smtClean="0">
                <a:solidFill>
                  <a:srgbClr val="002060"/>
                </a:solidFill>
              </a:rPr>
              <a:t> , </a:t>
            </a:r>
            <a:r>
              <a:rPr lang="en-US" i="1" dirty="0" err="1" smtClean="0">
                <a:solidFill>
                  <a:srgbClr val="002060"/>
                </a:solidFill>
              </a:rPr>
              <a:t>y</a:t>
            </a:r>
            <a:r>
              <a:rPr lang="en-US" i="1" baseline="-25000" dirty="0" err="1" smtClean="0">
                <a:solidFill>
                  <a:srgbClr val="002060"/>
                </a:solidFill>
              </a:rPr>
              <a:t>c</a:t>
            </a:r>
            <a:r>
              <a:rPr lang="en-US" dirty="0" smtClean="0">
                <a:solidFill>
                  <a:srgbClr val="002060"/>
                </a:solidFill>
              </a:rPr>
              <a:t> = </a:t>
            </a:r>
            <a:r>
              <a:rPr lang="en-US" i="1" dirty="0" smtClean="0">
                <a:solidFill>
                  <a:srgbClr val="002060"/>
                </a:solidFill>
              </a:rPr>
              <a:t>x</a:t>
            </a:r>
            <a:r>
              <a:rPr lang="en-US" dirty="0" smtClean="0">
                <a:solidFill>
                  <a:srgbClr val="002060"/>
                </a:solidFill>
              </a:rPr>
              <a:t>- and </a:t>
            </a:r>
            <a:r>
              <a:rPr lang="en-US" i="1" dirty="0" smtClean="0">
                <a:solidFill>
                  <a:srgbClr val="002060"/>
                </a:solidFill>
              </a:rPr>
              <a:t>y</a:t>
            </a:r>
            <a:r>
              <a:rPr lang="en-US" dirty="0" smtClean="0">
                <a:solidFill>
                  <a:srgbClr val="002060"/>
                </a:solidFill>
              </a:rPr>
              <a:t>- coordinates of the centroid </a:t>
            </a:r>
            <a:r>
              <a:rPr lang="en-US" i="1" dirty="0" smtClean="0">
                <a:solidFill>
                  <a:srgbClr val="002060"/>
                </a:solidFill>
              </a:rPr>
              <a:t>C</a:t>
            </a:r>
            <a:r>
              <a:rPr lang="en-US" dirty="0" smtClean="0">
                <a:solidFill>
                  <a:srgbClr val="002060"/>
                </a:solidFill>
              </a:rPr>
              <a:t> of the element.</a:t>
            </a:r>
          </a:p>
        </p:txBody>
      </p:sp>
      <p:graphicFrame>
        <p:nvGraphicFramePr>
          <p:cNvPr id="524289" name="Object 1"/>
          <p:cNvGraphicFramePr>
            <a:graphicFrameLocks noChangeAspect="1"/>
          </p:cNvGraphicFramePr>
          <p:nvPr/>
        </p:nvGraphicFramePr>
        <p:xfrm>
          <a:off x="533400" y="4038600"/>
          <a:ext cx="5702300" cy="2154237"/>
        </p:xfrm>
        <a:graphic>
          <a:graphicData uri="http://schemas.openxmlformats.org/presentationml/2006/ole">
            <mc:AlternateContent xmlns:mc="http://schemas.openxmlformats.org/markup-compatibility/2006">
              <mc:Choice xmlns:v="urn:schemas-microsoft-com:vml" Requires="v">
                <p:oleObj spid="_x0000_s7184" name="Equation" r:id="rId4" imgW="3632040" imgH="1371600" progId="Equation.3">
                  <p:embed/>
                </p:oleObj>
              </mc:Choice>
              <mc:Fallback>
                <p:oleObj name="Equation" r:id="rId4" imgW="363204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5702300" cy="2154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4200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additive="base">
                                        <p:cTn id="13" dur="500" fill="hold"/>
                                        <p:tgtEl>
                                          <p:spTgt spid="34819"/>
                                        </p:tgtEl>
                                        <p:attrNameLst>
                                          <p:attrName>ppt_x</p:attrName>
                                        </p:attrNameLst>
                                      </p:cBhvr>
                                      <p:tavLst>
                                        <p:tav tm="0">
                                          <p:val>
                                            <p:strVal val="#ppt_x"/>
                                          </p:val>
                                        </p:tav>
                                        <p:tav tm="100000">
                                          <p:val>
                                            <p:strVal val="#ppt_x"/>
                                          </p:val>
                                        </p:tav>
                                      </p:tavLst>
                                    </p:anim>
                                    <p:anim calcmode="lin" valueType="num">
                                      <p:cBhvr additive="base">
                                        <p:cTn id="14"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4289"/>
                                        </p:tgtEl>
                                        <p:attrNameLst>
                                          <p:attrName>style.visibility</p:attrName>
                                        </p:attrNameLst>
                                      </p:cBhvr>
                                      <p:to>
                                        <p:strVal val="visible"/>
                                      </p:to>
                                    </p:set>
                                    <p:anim calcmode="lin" valueType="num">
                                      <p:cBhvr additive="base">
                                        <p:cTn id="25" dur="500" fill="hold"/>
                                        <p:tgtEl>
                                          <p:spTgt spid="524289"/>
                                        </p:tgtEl>
                                        <p:attrNameLst>
                                          <p:attrName>ppt_x</p:attrName>
                                        </p:attrNameLst>
                                      </p:cBhvr>
                                      <p:tavLst>
                                        <p:tav tm="0">
                                          <p:val>
                                            <p:strVal val="#ppt_x"/>
                                          </p:val>
                                        </p:tav>
                                        <p:tav tm="100000">
                                          <p:val>
                                            <p:strVal val="#ppt_x"/>
                                          </p:val>
                                        </p:tav>
                                      </p:tavLst>
                                    </p:anim>
                                    <p:anim calcmode="lin" valueType="num">
                                      <p:cBhvr additive="base">
                                        <p:cTn id="26" dur="500" fill="hold"/>
                                        <p:tgtEl>
                                          <p:spTgt spid="524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Contd.</a:t>
            </a:r>
            <a:endParaRPr lang="en-US" b="1" dirty="0"/>
          </a:p>
        </p:txBody>
      </p:sp>
      <p:sp>
        <p:nvSpPr>
          <p:cNvPr id="2" name="Date Placeholder 1"/>
          <p:cNvSpPr>
            <a:spLocks noGrp="1"/>
          </p:cNvSpPr>
          <p:nvPr>
            <p:ph type="dt" sz="half" idx="10"/>
          </p:nvPr>
        </p:nvSpPr>
        <p:spPr/>
        <p:txBody>
          <a:bodyPr/>
          <a:lstStyle/>
          <a:p>
            <a:fld id="{708431DA-8310-4635-AE2B-B3998BFAA83D}" type="datetime1">
              <a:rPr lang="en-US" smtClean="0"/>
              <a:pPr/>
              <a:t>7/25/2016</a:t>
            </a:fld>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14</a:t>
            </a:fld>
            <a:endParaRPr lang="en-US"/>
          </a:p>
        </p:txBody>
      </p:sp>
      <p:pic>
        <p:nvPicPr>
          <p:cNvPr id="35843" name="Picture 3"/>
          <p:cNvPicPr>
            <a:picLocks noChangeAspect="1" noChangeArrowheads="1"/>
          </p:cNvPicPr>
          <p:nvPr/>
        </p:nvPicPr>
        <p:blipFill>
          <a:blip r:embed="rId3"/>
          <a:srcRect/>
          <a:stretch>
            <a:fillRect/>
          </a:stretch>
        </p:blipFill>
        <p:spPr bwMode="auto">
          <a:xfrm>
            <a:off x="301752" y="1915974"/>
            <a:ext cx="3505200" cy="1804365"/>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523265" name="Object 1"/>
          <p:cNvGraphicFramePr>
            <a:graphicFrameLocks noChangeAspect="1"/>
          </p:cNvGraphicFramePr>
          <p:nvPr>
            <p:extLst>
              <p:ext uri="{D42A27DB-BD31-4B8C-83A1-F6EECF244321}">
                <p14:modId xmlns:p14="http://schemas.microsoft.com/office/powerpoint/2010/main" val="1504594673"/>
              </p:ext>
            </p:extLst>
          </p:nvPr>
        </p:nvGraphicFramePr>
        <p:xfrm>
          <a:off x="609600" y="4440543"/>
          <a:ext cx="1276350" cy="1057275"/>
        </p:xfrm>
        <a:graphic>
          <a:graphicData uri="http://schemas.openxmlformats.org/presentationml/2006/ole">
            <mc:AlternateContent xmlns:mc="http://schemas.openxmlformats.org/markup-compatibility/2006">
              <mc:Choice xmlns:v="urn:schemas-microsoft-com:vml" Requires="v">
                <p:oleObj spid="_x0000_s8244" name="Equation" r:id="rId4" imgW="812520" imgH="672840" progId="Equation.3">
                  <p:embed/>
                </p:oleObj>
              </mc:Choice>
              <mc:Fallback>
                <p:oleObj name="Equation" r:id="rId4" imgW="812520" imgH="672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440543"/>
                        <a:ext cx="1276350" cy="1057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00171659"/>
              </p:ext>
            </p:extLst>
          </p:nvPr>
        </p:nvGraphicFramePr>
        <p:xfrm>
          <a:off x="4259989" y="2114897"/>
          <a:ext cx="4572000" cy="369887"/>
        </p:xfrm>
        <a:graphic>
          <a:graphicData uri="http://schemas.openxmlformats.org/presentationml/2006/ole">
            <mc:AlternateContent xmlns:mc="http://schemas.openxmlformats.org/markup-compatibility/2006">
              <mc:Choice xmlns:v="urn:schemas-microsoft-com:vml" Requires="v">
                <p:oleObj spid="_x0000_s8245" name="Equation" r:id="rId6" imgW="2514600" imgH="203040" progId="Equation.3">
                  <p:embed/>
                </p:oleObj>
              </mc:Choice>
              <mc:Fallback>
                <p:oleObj name="Equation" r:id="rId6" imgW="2514600" imgH="203040" progId="Equation.3">
                  <p:embed/>
                  <p:pic>
                    <p:nvPicPr>
                      <p:cNvPr id="0" name=""/>
                      <p:cNvPicPr>
                        <a:picLocks noChangeAspect="1" noChangeArrowheads="1"/>
                      </p:cNvPicPr>
                      <p:nvPr/>
                    </p:nvPicPr>
                    <p:blipFill>
                      <a:blip r:embed="rId7"/>
                      <a:srcRect/>
                      <a:stretch>
                        <a:fillRect/>
                      </a:stretch>
                    </p:blipFill>
                    <p:spPr bwMode="auto">
                      <a:xfrm>
                        <a:off x="4259989" y="2114897"/>
                        <a:ext cx="4572000" cy="369887"/>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85773619"/>
              </p:ext>
            </p:extLst>
          </p:nvPr>
        </p:nvGraphicFramePr>
        <p:xfrm>
          <a:off x="4338366" y="4701992"/>
          <a:ext cx="4179887" cy="1246187"/>
        </p:xfrm>
        <a:graphic>
          <a:graphicData uri="http://schemas.openxmlformats.org/presentationml/2006/ole">
            <mc:AlternateContent xmlns:mc="http://schemas.openxmlformats.org/markup-compatibility/2006">
              <mc:Choice xmlns:v="urn:schemas-microsoft-com:vml" Requires="v">
                <p:oleObj spid="_x0000_s8246" name="Equation" r:id="rId8" imgW="2298600" imgH="685800" progId="Equation.3">
                  <p:embed/>
                </p:oleObj>
              </mc:Choice>
              <mc:Fallback>
                <p:oleObj name="Equation" r:id="rId8" imgW="2298600" imgH="685800" progId="Equation.3">
                  <p:embed/>
                  <p:pic>
                    <p:nvPicPr>
                      <p:cNvPr id="0" name=""/>
                      <p:cNvPicPr>
                        <a:picLocks noChangeAspect="1" noChangeArrowheads="1"/>
                      </p:cNvPicPr>
                      <p:nvPr/>
                    </p:nvPicPr>
                    <p:blipFill>
                      <a:blip r:embed="rId9"/>
                      <a:srcRect/>
                      <a:stretch>
                        <a:fillRect/>
                      </a:stretch>
                    </p:blipFill>
                    <p:spPr bwMode="auto">
                      <a:xfrm>
                        <a:off x="4338366" y="4701992"/>
                        <a:ext cx="4179887" cy="12461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112581013"/>
              </p:ext>
            </p:extLst>
          </p:nvPr>
        </p:nvGraphicFramePr>
        <p:xfrm>
          <a:off x="4312240" y="2877823"/>
          <a:ext cx="4041775" cy="1246187"/>
        </p:xfrm>
        <a:graphic>
          <a:graphicData uri="http://schemas.openxmlformats.org/presentationml/2006/ole">
            <mc:AlternateContent xmlns:mc="http://schemas.openxmlformats.org/markup-compatibility/2006">
              <mc:Choice xmlns:v="urn:schemas-microsoft-com:vml" Requires="v">
                <p:oleObj spid="_x0000_s8247" name="Equation" r:id="rId10" imgW="2222280" imgH="685800" progId="Equation.3">
                  <p:embed/>
                </p:oleObj>
              </mc:Choice>
              <mc:Fallback>
                <p:oleObj name="Equation" r:id="rId10" imgW="2222280" imgH="685800" progId="Equation.3">
                  <p:embed/>
                  <p:pic>
                    <p:nvPicPr>
                      <p:cNvPr id="0" name=""/>
                      <p:cNvPicPr>
                        <a:picLocks noChangeAspect="1" noChangeArrowheads="1"/>
                      </p:cNvPicPr>
                      <p:nvPr/>
                    </p:nvPicPr>
                    <p:blipFill>
                      <a:blip r:embed="rId11"/>
                      <a:srcRect/>
                      <a:stretch>
                        <a:fillRect/>
                      </a:stretch>
                    </p:blipFill>
                    <p:spPr bwMode="auto">
                      <a:xfrm>
                        <a:off x="4312240" y="2877823"/>
                        <a:ext cx="4041775" cy="1246187"/>
                      </a:xfrm>
                      <a:prstGeom prst="rect">
                        <a:avLst/>
                      </a:prstGeom>
                      <a:noFill/>
                    </p:spPr>
                  </p:pic>
                </p:oleObj>
              </mc:Fallback>
            </mc:AlternateContent>
          </a:graphicData>
        </a:graphic>
      </p:graphicFrame>
    </p:spTree>
    <p:extLst>
      <p:ext uri="{BB962C8B-B14F-4D97-AF65-F5344CB8AC3E}">
        <p14:creationId xmlns:p14="http://schemas.microsoft.com/office/powerpoint/2010/main" val="20810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ppt_x"/>
                                          </p:val>
                                        </p:tav>
                                        <p:tav tm="100000">
                                          <p:val>
                                            <p:strVal val="#ppt_x"/>
                                          </p:val>
                                        </p:tav>
                                      </p:tavLst>
                                    </p:anim>
                                    <p:anim calcmode="lin" valueType="num">
                                      <p:cBhvr additive="base">
                                        <p:cTn id="8"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3265"/>
                                        </p:tgtEl>
                                        <p:attrNameLst>
                                          <p:attrName>style.visibility</p:attrName>
                                        </p:attrNameLst>
                                      </p:cBhvr>
                                      <p:to>
                                        <p:strVal val="visible"/>
                                      </p:to>
                                    </p:set>
                                    <p:anim calcmode="lin" valueType="num">
                                      <p:cBhvr additive="base">
                                        <p:cTn id="13" dur="500" fill="hold"/>
                                        <p:tgtEl>
                                          <p:spTgt spid="523265"/>
                                        </p:tgtEl>
                                        <p:attrNameLst>
                                          <p:attrName>ppt_x</p:attrName>
                                        </p:attrNameLst>
                                      </p:cBhvr>
                                      <p:tavLst>
                                        <p:tav tm="0">
                                          <p:val>
                                            <p:strVal val="#ppt_x"/>
                                          </p:val>
                                        </p:tav>
                                        <p:tav tm="100000">
                                          <p:val>
                                            <p:strVal val="#ppt_x"/>
                                          </p:val>
                                        </p:tav>
                                      </p:tavLst>
                                    </p:anim>
                                    <p:anim calcmode="lin" valueType="num">
                                      <p:cBhvr additive="base">
                                        <p:cTn id="14" dur="500" fill="hold"/>
                                        <p:tgtEl>
                                          <p:spTgt spid="5232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875EDABC-B2DF-4247-9829-DFC10DB79C57}" type="slidenum">
              <a:rPr lang="ar-sa" sz="1200" b="1">
                <a:solidFill>
                  <a:srgbClr val="FF9933"/>
                </a:solidFill>
                <a:latin typeface="Arial" charset="0"/>
                <a:cs typeface="Arial" charset="0"/>
              </a:rPr>
              <a:pPr algn="r"/>
              <a:t>15</a:t>
            </a:fld>
            <a:endParaRPr lang="en-US" sz="1200" b="1">
              <a:solidFill>
                <a:srgbClr val="FF9933"/>
              </a:solidFill>
              <a:latin typeface="Arial" charset="0"/>
            </a:endParaRPr>
          </a:p>
        </p:txBody>
      </p:sp>
      <p:sp>
        <p:nvSpPr>
          <p:cNvPr id="10243" name="Rectangle 2"/>
          <p:cNvSpPr>
            <a:spLocks noGrp="1" noChangeArrowheads="1"/>
          </p:cNvSpPr>
          <p:nvPr>
            <p:ph type="title" idx="4294967295"/>
          </p:nvPr>
        </p:nvSpPr>
        <p:spPr/>
        <p:txBody>
          <a:bodyPr>
            <a:normAutofit fontScale="90000"/>
          </a:bodyPr>
          <a:lstStyle/>
          <a:p>
            <a:pPr eaLnBrk="1" hangingPunct="1"/>
            <a:r>
              <a:rPr lang="en-US">
                <a:latin typeface="Arial" charset="0"/>
              </a:rPr>
              <a:t>Determining </a:t>
            </a:r>
            <a:r>
              <a:rPr lang="tr-TR">
                <a:latin typeface="Arial" charset="0"/>
              </a:rPr>
              <a:t>C</a:t>
            </a:r>
            <a:r>
              <a:rPr lang="en-US">
                <a:latin typeface="Arial" charset="0"/>
              </a:rPr>
              <a:t>entroid of a</a:t>
            </a:r>
            <a:r>
              <a:rPr lang="tr-TR">
                <a:latin typeface="Arial" charset="0"/>
              </a:rPr>
              <a:t>n O</a:t>
            </a:r>
            <a:r>
              <a:rPr lang="en-US">
                <a:latin typeface="Arial" charset="0"/>
              </a:rPr>
              <a:t>bject</a:t>
            </a:r>
          </a:p>
        </p:txBody>
      </p:sp>
      <p:sp>
        <p:nvSpPr>
          <p:cNvPr id="10244" name="Text Box 11"/>
          <p:cNvSpPr txBox="1">
            <a:spLocks noChangeArrowheads="1"/>
          </p:cNvSpPr>
          <p:nvPr/>
        </p:nvSpPr>
        <p:spPr bwMode="auto">
          <a:xfrm>
            <a:off x="417513" y="1004888"/>
            <a:ext cx="8534400"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Centroids can be found using three methods:</a:t>
            </a:r>
          </a:p>
          <a:p>
            <a:pPr>
              <a:spcBef>
                <a:spcPct val="50000"/>
              </a:spcBef>
              <a:buFontTx/>
              <a:buAutoNum type="arabicPeriod"/>
            </a:pPr>
            <a:r>
              <a:rPr lang="en-US" u="sng"/>
              <a:t>Composites</a:t>
            </a:r>
            <a:r>
              <a:rPr lang="en-US"/>
              <a:t> – If an object can be divided up into relatively simple shapes with known centroids, then the centroid of the entire object can be found using the weighted average of the centroids of the composites.</a:t>
            </a:r>
          </a:p>
          <a:p>
            <a:pPr>
              <a:spcBef>
                <a:spcPct val="50000"/>
              </a:spcBef>
              <a:buFontTx/>
              <a:buAutoNum type="arabicPeriod"/>
            </a:pPr>
            <a:r>
              <a:rPr lang="en-US" u="sng"/>
              <a:t>Integration</a:t>
            </a:r>
            <a:r>
              <a:rPr lang="en-US"/>
              <a:t> – If the area, volume, or line of an object can be described by a mathematical equations, then the centroid can be determined through integration.</a:t>
            </a:r>
          </a:p>
          <a:p>
            <a:pPr>
              <a:spcBef>
                <a:spcPct val="50000"/>
              </a:spcBef>
              <a:buFontTx/>
              <a:buAutoNum type="arabicPeriod"/>
            </a:pPr>
            <a:r>
              <a:rPr lang="en-US" u="sng"/>
              <a:t>Solid modeling software</a:t>
            </a:r>
            <a:r>
              <a:rPr lang="en-US"/>
              <a:t> – Software such as AutoCAD can be used to construct 3D models of objects.  The software can also determine the centroid of the objects (as well as volumes, moments of inertia and other mass properties).  This is not a required element of this course</a:t>
            </a:r>
            <a:r>
              <a:rPr lang="tr-TR"/>
              <a:t>.</a:t>
            </a:r>
            <a:endParaRPr lang="en-US"/>
          </a:p>
          <a:p>
            <a:pPr>
              <a:spcBef>
                <a:spcPct val="50000"/>
              </a:spcBef>
            </a:pPr>
            <a:endParaRPr lang="en-US"/>
          </a:p>
        </p:txBody>
      </p:sp>
      <p:sp>
        <p:nvSpPr>
          <p:cNvPr id="5"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6"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0248"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35821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CC4DA46F-E919-5848-A584-AD44AFC39C88}" type="slidenum">
              <a:rPr lang="ar-sa" sz="1200">
                <a:solidFill>
                  <a:srgbClr val="FF9933"/>
                </a:solidFill>
                <a:latin typeface="Arial" charset="0"/>
                <a:cs typeface="Arial" charset="0"/>
              </a:rPr>
              <a:pPr/>
              <a:t>16</a:t>
            </a:fld>
            <a:endParaRPr lang="en-US" sz="1200">
              <a:solidFill>
                <a:srgbClr val="FF9933"/>
              </a:solidFill>
              <a:latin typeface="Arial" charset="0"/>
            </a:endParaRPr>
          </a:p>
        </p:txBody>
      </p:sp>
      <p:sp>
        <p:nvSpPr>
          <p:cNvPr id="11267" name="Rectangle 2"/>
          <p:cNvSpPr>
            <a:spLocks noGrp="1" noChangeArrowheads="1"/>
          </p:cNvSpPr>
          <p:nvPr>
            <p:ph type="title"/>
          </p:nvPr>
        </p:nvSpPr>
        <p:spPr/>
        <p:txBody>
          <a:bodyPr/>
          <a:lstStyle/>
          <a:p>
            <a:pPr eaLnBrk="1" hangingPunct="1"/>
            <a:r>
              <a:rPr lang="en-US">
                <a:latin typeface="Arial" charset="0"/>
              </a:rPr>
              <a:t>Composite Plates and Areas</a:t>
            </a:r>
          </a:p>
        </p:txBody>
      </p:sp>
      <p:grpSp>
        <p:nvGrpSpPr>
          <p:cNvPr id="11268" name="Group 9"/>
          <p:cNvGrpSpPr>
            <a:grpSpLocks/>
          </p:cNvGrpSpPr>
          <p:nvPr/>
        </p:nvGrpSpPr>
        <p:grpSpPr bwMode="auto">
          <a:xfrm>
            <a:off x="325438" y="1211263"/>
            <a:ext cx="8275637" cy="1828800"/>
            <a:chOff x="205" y="763"/>
            <a:chExt cx="5213" cy="1152"/>
          </a:xfrm>
        </p:grpSpPr>
        <p:pic>
          <p:nvPicPr>
            <p:cNvPr id="11277" name="Picture 3"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 y="824"/>
              <a:ext cx="3090" cy="1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8" name="Text Box 5"/>
            <p:cNvSpPr txBox="1">
              <a:spLocks noChangeArrowheads="1"/>
            </p:cNvSpPr>
            <p:nvPr/>
          </p:nvSpPr>
          <p:spPr bwMode="auto">
            <a:xfrm>
              <a:off x="3674" y="763"/>
              <a:ext cx="174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Composite plates</a:t>
              </a:r>
            </a:p>
          </p:txBody>
        </p:sp>
        <p:graphicFrame>
          <p:nvGraphicFramePr>
            <p:cNvPr id="11279" name="Object 6"/>
            <p:cNvGraphicFramePr>
              <a:graphicFrameLocks noChangeAspect="1"/>
            </p:cNvGraphicFramePr>
            <p:nvPr/>
          </p:nvGraphicFramePr>
          <p:xfrm>
            <a:off x="3986" y="1084"/>
            <a:ext cx="1048" cy="448"/>
          </p:xfrm>
          <a:graphic>
            <a:graphicData uri="http://schemas.openxmlformats.org/presentationml/2006/ole">
              <mc:AlternateContent xmlns:mc="http://schemas.openxmlformats.org/markup-compatibility/2006">
                <mc:Choice xmlns:v="urn:schemas-microsoft-com:vml" Requires="v">
                  <p:oleObj spid="_x0000_s46101" name="Equation" r:id="rId4" imgW="1663700" imgH="711200" progId="Equation.3">
                    <p:embed/>
                  </p:oleObj>
                </mc:Choice>
                <mc:Fallback>
                  <p:oleObj name="Equation" r:id="rId4" imgW="16637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 y="1084"/>
                          <a:ext cx="1048" cy="4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3" name="Group 10"/>
          <p:cNvGrpSpPr>
            <a:grpSpLocks/>
          </p:cNvGrpSpPr>
          <p:nvPr/>
        </p:nvGrpSpPr>
        <p:grpSpPr bwMode="auto">
          <a:xfrm>
            <a:off x="428625" y="3862388"/>
            <a:ext cx="8289925" cy="1617662"/>
            <a:chOff x="270" y="2433"/>
            <a:chExt cx="5222" cy="1019"/>
          </a:xfrm>
        </p:grpSpPr>
        <p:pic>
          <p:nvPicPr>
            <p:cNvPr id="11274" name="Picture 4" descr="C:\DOCUME~1\WALTOL~1\LOCALS~1\Temp\\msotw9_tem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 y="2433"/>
              <a:ext cx="3097" cy="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5" name="Text Box 7"/>
            <p:cNvSpPr txBox="1">
              <a:spLocks noChangeArrowheads="1"/>
            </p:cNvSpPr>
            <p:nvPr/>
          </p:nvSpPr>
          <p:spPr bwMode="auto">
            <a:xfrm>
              <a:off x="3674" y="2522"/>
              <a:ext cx="181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Composite area</a:t>
              </a:r>
            </a:p>
          </p:txBody>
        </p:sp>
        <p:graphicFrame>
          <p:nvGraphicFramePr>
            <p:cNvPr id="11276" name="Object 8"/>
            <p:cNvGraphicFramePr>
              <a:graphicFrameLocks noChangeAspect="1"/>
            </p:cNvGraphicFramePr>
            <p:nvPr/>
          </p:nvGraphicFramePr>
          <p:xfrm>
            <a:off x="3986" y="2843"/>
            <a:ext cx="952" cy="448"/>
          </p:xfrm>
          <a:graphic>
            <a:graphicData uri="http://schemas.openxmlformats.org/presentationml/2006/ole">
              <mc:AlternateContent xmlns:mc="http://schemas.openxmlformats.org/markup-compatibility/2006">
                <mc:Choice xmlns:v="urn:schemas-microsoft-com:vml" Requires="v">
                  <p:oleObj spid="_x0000_s46102" name="Equation" r:id="rId7" imgW="1511300" imgH="711200" progId="Equation.3">
                    <p:embed/>
                  </p:oleObj>
                </mc:Choice>
                <mc:Fallback>
                  <p:oleObj name="Equation" r:id="rId7" imgW="15113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6" y="2843"/>
                          <a:ext cx="952" cy="4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2"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3"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273"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1949738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34DD1C2A-C484-9749-A352-F658DC284E5C}" type="slidenum">
              <a:rPr lang="ar-sa" sz="1200">
                <a:solidFill>
                  <a:srgbClr val="FF9933"/>
                </a:solidFill>
                <a:latin typeface="Arial" charset="0"/>
                <a:cs typeface="Arial" charset="0"/>
              </a:rPr>
              <a:pPr/>
              <a:t>17</a:t>
            </a:fld>
            <a:endParaRPr lang="en-US" sz="1200">
              <a:solidFill>
                <a:srgbClr val="FF9933"/>
              </a:solidFill>
              <a:latin typeface="Arial" charset="0"/>
            </a:endParaRPr>
          </a:p>
        </p:txBody>
      </p:sp>
      <p:sp>
        <p:nvSpPr>
          <p:cNvPr id="8195" name="Rectangle 1026"/>
          <p:cNvSpPr>
            <a:spLocks noGrp="1" noChangeArrowheads="1"/>
          </p:cNvSpPr>
          <p:nvPr>
            <p:ph type="title"/>
          </p:nvPr>
        </p:nvSpPr>
        <p:spPr/>
        <p:txBody>
          <a:bodyPr>
            <a:normAutofit fontScale="90000"/>
          </a:bodyPr>
          <a:lstStyle/>
          <a:p>
            <a:pPr eaLnBrk="1" hangingPunct="1"/>
            <a:r>
              <a:rPr lang="en-US">
                <a:latin typeface="Arial" charset="0"/>
              </a:rPr>
              <a:t>Centroids of Common Shapes of Areas</a:t>
            </a:r>
          </a:p>
        </p:txBody>
      </p:sp>
      <p:pic>
        <p:nvPicPr>
          <p:cNvPr id="8196" name="Picture 1031" descr="C:\DOCUME~1\WALTOL~1\LOCALS~1\Temp\\msotw9_tem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42975"/>
            <a:ext cx="5149850"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6"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8200"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8201" name="Rectangle 10"/>
          <p:cNvSpPr>
            <a:spLocks noChangeArrowheads="1"/>
          </p:cNvSpPr>
          <p:nvPr/>
        </p:nvSpPr>
        <p:spPr bwMode="auto">
          <a:xfrm>
            <a:off x="2078038" y="6450013"/>
            <a:ext cx="5148262" cy="1095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02" name="Rectangle 11"/>
          <p:cNvSpPr>
            <a:spLocks noChangeArrowheads="1"/>
          </p:cNvSpPr>
          <p:nvPr/>
        </p:nvSpPr>
        <p:spPr bwMode="auto">
          <a:xfrm>
            <a:off x="5715000" y="4432300"/>
            <a:ext cx="88900" cy="1698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03" name="Rectangle 12"/>
          <p:cNvSpPr>
            <a:spLocks noChangeArrowheads="1"/>
          </p:cNvSpPr>
          <p:nvPr/>
        </p:nvSpPr>
        <p:spPr bwMode="auto">
          <a:xfrm>
            <a:off x="5803900" y="6132513"/>
            <a:ext cx="88900" cy="1397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16992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C77223F7-EF0F-C34A-895B-4B9B6D90396B}" type="slidenum">
              <a:rPr lang="ar-sa" sz="1200">
                <a:solidFill>
                  <a:srgbClr val="FF9933"/>
                </a:solidFill>
                <a:latin typeface="Arial" charset="0"/>
                <a:cs typeface="Arial" charset="0"/>
              </a:rPr>
              <a:pPr/>
              <a:t>18</a:t>
            </a:fld>
            <a:endParaRPr lang="en-US" sz="1200">
              <a:solidFill>
                <a:srgbClr val="FF9933"/>
              </a:solidFill>
              <a:latin typeface="Arial" charset="0"/>
            </a:endParaRPr>
          </a:p>
        </p:txBody>
      </p:sp>
      <p:sp>
        <p:nvSpPr>
          <p:cNvPr id="9219" name="Rectangle 2"/>
          <p:cNvSpPr>
            <a:spLocks noGrp="1" noChangeArrowheads="1"/>
          </p:cNvSpPr>
          <p:nvPr>
            <p:ph type="title"/>
          </p:nvPr>
        </p:nvSpPr>
        <p:spPr/>
        <p:txBody>
          <a:bodyPr>
            <a:normAutofit fontScale="90000"/>
          </a:bodyPr>
          <a:lstStyle/>
          <a:p>
            <a:pPr eaLnBrk="1" hangingPunct="1"/>
            <a:r>
              <a:rPr lang="en-US">
                <a:latin typeface="Arial" charset="0"/>
              </a:rPr>
              <a:t>Centroids of Common Shapes of Lines</a:t>
            </a:r>
          </a:p>
        </p:txBody>
      </p:sp>
      <p:pic>
        <p:nvPicPr>
          <p:cNvPr id="9220" name="Picture 5" descr="C:\DOCUME~1\WALTOL~1\LOCALS~1\Temp\\msotw9_tem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601788"/>
            <a:ext cx="8551862"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6"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pic>
        <p:nvPicPr>
          <p:cNvPr id="922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925" y="3484563"/>
            <a:ext cx="1849438"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6" name="Line 11"/>
          <p:cNvSpPr>
            <a:spLocks noChangeShapeType="1"/>
          </p:cNvSpPr>
          <p:nvPr/>
        </p:nvSpPr>
        <p:spPr bwMode="auto">
          <a:xfrm>
            <a:off x="3168650" y="4203700"/>
            <a:ext cx="112395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pic>
        <p:nvPicPr>
          <p:cNvPr id="922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4951413"/>
            <a:ext cx="5978525" cy="149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22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7288" y="4222750"/>
            <a:ext cx="180975"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763" y="5019675"/>
            <a:ext cx="2219325" cy="134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6565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547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477D1CB6-9075-684C-A937-523FF0946684}" type="slidenum">
              <a:rPr lang="ar-sa" sz="1200">
                <a:solidFill>
                  <a:srgbClr val="FF9933"/>
                </a:solidFill>
                <a:latin typeface="Arial" charset="0"/>
                <a:cs typeface="Arial" charset="0"/>
              </a:rPr>
              <a:pPr/>
              <a:t>2</a:t>
            </a:fld>
            <a:endParaRPr lang="en-US" sz="1200">
              <a:solidFill>
                <a:srgbClr val="FF9933"/>
              </a:solidFill>
              <a:latin typeface="Arial" charset="0"/>
            </a:endParaRPr>
          </a:p>
        </p:txBody>
      </p:sp>
      <p:sp>
        <p:nvSpPr>
          <p:cNvPr id="3075" name="Rectangle 2"/>
          <p:cNvSpPr>
            <a:spLocks noGrp="1" noChangeArrowheads="1"/>
          </p:cNvSpPr>
          <p:nvPr>
            <p:ph type="title"/>
          </p:nvPr>
        </p:nvSpPr>
        <p:spPr/>
        <p:txBody>
          <a:bodyPr/>
          <a:lstStyle/>
          <a:p>
            <a:pPr eaLnBrk="1" hangingPunct="1"/>
            <a:r>
              <a:rPr lang="en-US">
                <a:latin typeface="Arial" charset="0"/>
              </a:rPr>
              <a:t>Introduction</a:t>
            </a:r>
          </a:p>
        </p:txBody>
      </p:sp>
      <p:sp>
        <p:nvSpPr>
          <p:cNvPr id="3076" name="Text Box 3"/>
          <p:cNvSpPr txBox="1">
            <a:spLocks noChangeArrowheads="1"/>
          </p:cNvSpPr>
          <p:nvPr/>
        </p:nvSpPr>
        <p:spPr bwMode="auto">
          <a:xfrm>
            <a:off x="1246188" y="1220788"/>
            <a:ext cx="6675437"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just">
              <a:spcBef>
                <a:spcPct val="50000"/>
              </a:spcBef>
            </a:pPr>
            <a:r>
              <a:rPr lang="tr-TR"/>
              <a:t>	     </a:t>
            </a:r>
            <a:r>
              <a:rPr lang="en-US"/>
              <a:t>The earth exerts a gravitational force on each of the particles forming a body.  These forces can be replace</a:t>
            </a:r>
            <a:r>
              <a:rPr lang="tr-TR"/>
              <a:t>d</a:t>
            </a:r>
            <a:r>
              <a:rPr lang="en-US"/>
              <a:t> by a single equivalent force equal to the weight of the body and applied at the </a:t>
            </a:r>
            <a:r>
              <a:rPr lang="en-US" i="1"/>
              <a:t>center of gravity</a:t>
            </a:r>
            <a:r>
              <a:rPr lang="en-US"/>
              <a:t> for the body.</a:t>
            </a:r>
          </a:p>
        </p:txBody>
      </p:sp>
      <p:sp>
        <p:nvSpPr>
          <p:cNvPr id="6148" name="Text Box 4"/>
          <p:cNvSpPr txBox="1">
            <a:spLocks noChangeArrowheads="1"/>
          </p:cNvSpPr>
          <p:nvPr/>
        </p:nvSpPr>
        <p:spPr bwMode="auto">
          <a:xfrm>
            <a:off x="1246188" y="2755900"/>
            <a:ext cx="66040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just">
              <a:spcBef>
                <a:spcPct val="50000"/>
              </a:spcBef>
            </a:pPr>
            <a:r>
              <a:rPr lang="tr-TR"/>
              <a:t>	     </a:t>
            </a:r>
            <a:r>
              <a:rPr lang="en-US"/>
              <a:t>The </a:t>
            </a:r>
            <a:r>
              <a:rPr lang="en-US" i="1">
                <a:solidFill>
                  <a:srgbClr val="FF0066"/>
                </a:solidFill>
              </a:rPr>
              <a:t>centroid</a:t>
            </a:r>
            <a:r>
              <a:rPr lang="en-US" i="1"/>
              <a:t> of an area</a:t>
            </a:r>
            <a:r>
              <a:rPr lang="en-US"/>
              <a:t> is analogous to the </a:t>
            </a:r>
            <a:r>
              <a:rPr lang="en-US" i="1">
                <a:solidFill>
                  <a:srgbClr val="FF0066"/>
                </a:solidFill>
              </a:rPr>
              <a:t>center of gravity</a:t>
            </a:r>
            <a:r>
              <a:rPr lang="en-US"/>
              <a:t> of a body.  The concept of the </a:t>
            </a:r>
            <a:r>
              <a:rPr lang="en-US" i="1"/>
              <a:t>first moment of</a:t>
            </a:r>
            <a:r>
              <a:rPr lang="tr-TR" i="1"/>
              <a:t> </a:t>
            </a:r>
            <a:r>
              <a:rPr lang="en-US" i="1"/>
              <a:t>an area</a:t>
            </a:r>
            <a:r>
              <a:rPr lang="en-US"/>
              <a:t> is used to locate the centroid.</a:t>
            </a:r>
          </a:p>
        </p:txBody>
      </p:sp>
      <p:sp>
        <p:nvSpPr>
          <p:cNvPr id="7"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8"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9"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3081"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3082" name="Rectangle 13"/>
          <p:cNvSpPr>
            <a:spLocks noChangeArrowheads="1"/>
          </p:cNvSpPr>
          <p:nvPr/>
        </p:nvSpPr>
        <p:spPr bwMode="auto">
          <a:xfrm>
            <a:off x="3784600" y="5908675"/>
            <a:ext cx="4037013" cy="35083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08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4064000"/>
            <a:ext cx="6370638" cy="1455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084" name="Line 16"/>
          <p:cNvSpPr>
            <a:spLocks noChangeShapeType="1"/>
          </p:cNvSpPr>
          <p:nvPr/>
        </p:nvSpPr>
        <p:spPr bwMode="auto">
          <a:xfrm flipV="1">
            <a:off x="5464175" y="2636838"/>
            <a:ext cx="720725" cy="236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85" name="Text Box 17"/>
          <p:cNvSpPr txBox="1">
            <a:spLocks noChangeArrowheads="1"/>
          </p:cNvSpPr>
          <p:nvPr/>
        </p:nvSpPr>
        <p:spPr bwMode="auto">
          <a:xfrm>
            <a:off x="6134100" y="2366963"/>
            <a:ext cx="1022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1800"/>
              <a:t>similar</a:t>
            </a:r>
            <a:endParaRPr lang="en-US" sz="1800"/>
          </a:p>
        </p:txBody>
      </p:sp>
    </p:spTree>
    <p:extLst>
      <p:ext uri="{BB962C8B-B14F-4D97-AF65-F5344CB8AC3E}">
        <p14:creationId xmlns:p14="http://schemas.microsoft.com/office/powerpoint/2010/main" val="1512932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Problem-1</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7/25/2016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20</a:t>
            </a:fld>
            <a:endParaRPr lang="en-US"/>
          </a:p>
        </p:txBody>
      </p:sp>
      <p:pic>
        <p:nvPicPr>
          <p:cNvPr id="31746" name="Picture 2"/>
          <p:cNvPicPr>
            <a:picLocks noChangeAspect="1" noChangeArrowheads="1"/>
          </p:cNvPicPr>
          <p:nvPr/>
        </p:nvPicPr>
        <p:blipFill>
          <a:blip r:embed="rId2" cstate="print"/>
          <a:srcRect l="9195" t="1820" r="11724" b="60864"/>
          <a:stretch>
            <a:fillRect/>
          </a:stretch>
        </p:blipFill>
        <p:spPr bwMode="auto">
          <a:xfrm>
            <a:off x="2743200" y="2590800"/>
            <a:ext cx="3276600" cy="3124200"/>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1219200" y="1600200"/>
            <a:ext cx="6781800" cy="400110"/>
          </a:xfrm>
          <a:prstGeom prst="rect">
            <a:avLst/>
          </a:prstGeom>
          <a:noFill/>
        </p:spPr>
        <p:txBody>
          <a:bodyPr wrap="square" rtlCol="0">
            <a:spAutoFit/>
          </a:bodyPr>
          <a:lstStyle/>
          <a:p>
            <a:r>
              <a:rPr lang="en-US" sz="2000" dirty="0" smtClean="0">
                <a:solidFill>
                  <a:srgbClr val="002060"/>
                </a:solidFill>
              </a:rPr>
              <a:t>Locate the centroid of a circular arc as shown in the figure.</a:t>
            </a:r>
            <a:endParaRPr lang="en-US" sz="2000" dirty="0">
              <a:solidFill>
                <a:srgbClr val="002060"/>
              </a:solidFill>
            </a:endParaRPr>
          </a:p>
        </p:txBody>
      </p:sp>
    </p:spTree>
    <p:extLst>
      <p:ext uri="{BB962C8B-B14F-4D97-AF65-F5344CB8AC3E}">
        <p14:creationId xmlns:p14="http://schemas.microsoft.com/office/powerpoint/2010/main" val="28879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Solution</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7/25/2016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21</a:t>
            </a:fld>
            <a:endParaRPr lang="en-US"/>
          </a:p>
        </p:txBody>
      </p:sp>
      <p:pic>
        <p:nvPicPr>
          <p:cNvPr id="31746" name="Picture 2"/>
          <p:cNvPicPr>
            <a:picLocks noChangeAspect="1" noChangeArrowheads="1"/>
          </p:cNvPicPr>
          <p:nvPr/>
        </p:nvPicPr>
        <p:blipFill>
          <a:blip r:embed="rId3" cstate="print"/>
          <a:srcRect l="5517" t="40956" r="9885" b="20819"/>
          <a:stretch>
            <a:fillRect/>
          </a:stretch>
        </p:blipFill>
        <p:spPr bwMode="auto">
          <a:xfrm>
            <a:off x="2743200" y="3733800"/>
            <a:ext cx="2670629" cy="2438400"/>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11" name="Object 10"/>
          <p:cNvGraphicFramePr>
            <a:graphicFrameLocks noChangeAspect="1"/>
          </p:cNvGraphicFramePr>
          <p:nvPr/>
        </p:nvGraphicFramePr>
        <p:xfrm>
          <a:off x="381000" y="1868488"/>
          <a:ext cx="8043863" cy="1457325"/>
        </p:xfrm>
        <a:graphic>
          <a:graphicData uri="http://schemas.openxmlformats.org/presentationml/2006/ole">
            <mc:AlternateContent xmlns:mc="http://schemas.openxmlformats.org/markup-compatibility/2006">
              <mc:Choice xmlns:v="urn:schemas-microsoft-com:vml" Requires="v">
                <p:oleObj spid="_x0000_s47108" name="Equation" r:id="rId4" imgW="4762440" imgH="863280" progId="Equation.3">
                  <p:embed/>
                </p:oleObj>
              </mc:Choice>
              <mc:Fallback>
                <p:oleObj name="Equation" r:id="rId4" imgW="4762440" imgH="863280" progId="Equation.3">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68488"/>
                        <a:ext cx="8043863" cy="1457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467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18578B61-7CF2-6044-8668-957778DE24F7}" type="slidenum">
              <a:rPr lang="ar-sa" sz="1200">
                <a:solidFill>
                  <a:srgbClr val="FF9933"/>
                </a:solidFill>
                <a:latin typeface="Arial" charset="0"/>
                <a:cs typeface="Arial" charset="0"/>
              </a:rPr>
              <a:pPr/>
              <a:t>22</a:t>
            </a:fld>
            <a:endParaRPr lang="en-US" sz="1200">
              <a:solidFill>
                <a:srgbClr val="FF9933"/>
              </a:solidFill>
              <a:latin typeface="Arial" charset="0"/>
            </a:endParaRPr>
          </a:p>
        </p:txBody>
      </p:sp>
      <p:sp>
        <p:nvSpPr>
          <p:cNvPr id="12291" name="Rectangle 2"/>
          <p:cNvSpPr>
            <a:spLocks noGrp="1" noChangeArrowheads="1"/>
          </p:cNvSpPr>
          <p:nvPr>
            <p:ph type="title"/>
          </p:nvPr>
        </p:nvSpPr>
        <p:spPr/>
        <p:txBody>
          <a:bodyPr/>
          <a:lstStyle/>
          <a:p>
            <a:pPr eaLnBrk="1" hangingPunct="1"/>
            <a:r>
              <a:rPr lang="en-US">
                <a:latin typeface="Arial" charset="0"/>
              </a:rPr>
              <a:t>Sample Problem 1</a:t>
            </a:r>
          </a:p>
        </p:txBody>
      </p:sp>
      <p:pic>
        <p:nvPicPr>
          <p:cNvPr id="12292" name="Picture 3" descr="C:\DOCUME~1\WALTOL~1\LOCALS~1\Temp\\msotw9_tem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1116013"/>
            <a:ext cx="2846387" cy="261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Text Box 4"/>
          <p:cNvSpPr txBox="1">
            <a:spLocks noChangeArrowheads="1"/>
          </p:cNvSpPr>
          <p:nvPr/>
        </p:nvSpPr>
        <p:spPr bwMode="auto">
          <a:xfrm>
            <a:off x="360363" y="4095750"/>
            <a:ext cx="399097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For the plane area shown, determine the first moments with respect to the </a:t>
            </a:r>
            <a:r>
              <a:rPr lang="en-US" i="1"/>
              <a:t>x</a:t>
            </a:r>
            <a:r>
              <a:rPr lang="en-US"/>
              <a:t> and </a:t>
            </a:r>
            <a:r>
              <a:rPr lang="en-US" i="1"/>
              <a:t>y</a:t>
            </a:r>
            <a:r>
              <a:rPr lang="en-US"/>
              <a:t> axes and the location of the centroid.</a:t>
            </a:r>
          </a:p>
        </p:txBody>
      </p:sp>
      <p:sp>
        <p:nvSpPr>
          <p:cNvPr id="11269" name="Text Box 5"/>
          <p:cNvSpPr txBox="1">
            <a:spLocks noChangeArrowheads="1"/>
          </p:cNvSpPr>
          <p:nvPr/>
        </p:nvSpPr>
        <p:spPr bwMode="auto">
          <a:xfrm>
            <a:off x="4392613" y="1068388"/>
            <a:ext cx="4702175" cy="115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u="sng"/>
              <a:t>SOLUTION</a:t>
            </a:r>
            <a:r>
              <a:rPr lang="en-US"/>
              <a:t>:</a:t>
            </a:r>
          </a:p>
          <a:p>
            <a:pPr>
              <a:spcBef>
                <a:spcPct val="50000"/>
              </a:spcBef>
              <a:buFontTx/>
              <a:buChar char="•"/>
            </a:pPr>
            <a:r>
              <a:rPr lang="en-US"/>
              <a:t>Divide the area into a triangle, rectangle, and semicircle with a circular cutout.</a:t>
            </a:r>
          </a:p>
        </p:txBody>
      </p:sp>
      <p:sp>
        <p:nvSpPr>
          <p:cNvPr id="11270" name="Rectangle 6"/>
          <p:cNvSpPr>
            <a:spLocks noChangeArrowheads="1"/>
          </p:cNvSpPr>
          <p:nvPr/>
        </p:nvSpPr>
        <p:spPr bwMode="auto">
          <a:xfrm>
            <a:off x="4392613" y="4440238"/>
            <a:ext cx="4722812"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31775" indent="-231775">
              <a:spcBef>
                <a:spcPct val="50000"/>
              </a:spcBef>
              <a:buFontTx/>
              <a:buChar char="•"/>
            </a:pPr>
            <a:r>
              <a:rPr lang="en-US"/>
              <a:t>Compute the coordinates of the area centroid by dividing the first moments by the total area.</a:t>
            </a:r>
          </a:p>
        </p:txBody>
      </p:sp>
      <p:sp>
        <p:nvSpPr>
          <p:cNvPr id="11271" name="Text Box 7"/>
          <p:cNvSpPr txBox="1">
            <a:spLocks noChangeArrowheads="1"/>
          </p:cNvSpPr>
          <p:nvPr/>
        </p:nvSpPr>
        <p:spPr bwMode="auto">
          <a:xfrm>
            <a:off x="4392613" y="3062288"/>
            <a:ext cx="4713287"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Find the total area and first moments of the triangle, rectangle, and semicircle.  Subtract the area and first moment of the circular cutout.</a:t>
            </a:r>
          </a:p>
        </p:txBody>
      </p:sp>
      <p:sp>
        <p:nvSpPr>
          <p:cNvPr id="11273" name="Text Box 9"/>
          <p:cNvSpPr txBox="1">
            <a:spLocks noChangeArrowheads="1"/>
          </p:cNvSpPr>
          <p:nvPr/>
        </p:nvSpPr>
        <p:spPr bwMode="auto">
          <a:xfrm>
            <a:off x="4392613" y="2293938"/>
            <a:ext cx="47513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Calculate the first moments of each area with respect to the axes.</a:t>
            </a:r>
          </a:p>
        </p:txBody>
      </p:sp>
      <p:sp>
        <p:nvSpPr>
          <p:cNvPr id="10"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301"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653451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0" grpId="0" autoUpdateAnimBg="0"/>
      <p:bldP spid="11271" grpId="0" autoUpdateAnimBg="0"/>
      <p:bldP spid="1127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BE9F2B48-A7AF-F14F-97F7-2217F2226E9C}" type="slidenum">
              <a:rPr lang="ar-sa" sz="1200">
                <a:solidFill>
                  <a:srgbClr val="FF9933"/>
                </a:solidFill>
                <a:latin typeface="Arial" charset="0"/>
                <a:cs typeface="Arial" charset="0"/>
              </a:rPr>
              <a:pPr/>
              <a:t>23</a:t>
            </a:fld>
            <a:endParaRPr lang="en-US" sz="1200">
              <a:solidFill>
                <a:srgbClr val="FF9933"/>
              </a:solidFill>
              <a:latin typeface="Arial" charset="0"/>
            </a:endParaRPr>
          </a:p>
        </p:txBody>
      </p:sp>
      <p:sp>
        <p:nvSpPr>
          <p:cNvPr id="13315" name="Rectangle 2050"/>
          <p:cNvSpPr>
            <a:spLocks noGrp="1" noChangeArrowheads="1"/>
          </p:cNvSpPr>
          <p:nvPr>
            <p:ph type="title"/>
          </p:nvPr>
        </p:nvSpPr>
        <p:spPr/>
        <p:txBody>
          <a:bodyPr/>
          <a:lstStyle/>
          <a:p>
            <a:pPr eaLnBrk="1" hangingPunct="1"/>
            <a:r>
              <a:rPr lang="en-US">
                <a:latin typeface="Arial" charset="0"/>
              </a:rPr>
              <a:t>Sample Problem 1</a:t>
            </a:r>
            <a:r>
              <a:rPr lang="tr-TR">
                <a:latin typeface="Arial" charset="0"/>
              </a:rPr>
              <a:t> - Continued</a:t>
            </a:r>
            <a:endParaRPr lang="en-US">
              <a:latin typeface="Arial" charset="0"/>
            </a:endParaRPr>
          </a:p>
        </p:txBody>
      </p:sp>
      <p:pic>
        <p:nvPicPr>
          <p:cNvPr id="13316" name="Picture 2054"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092200"/>
            <a:ext cx="8856662" cy="410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3317" name="Object 2055"/>
          <p:cNvGraphicFramePr>
            <a:graphicFrameLocks noChangeAspect="1"/>
          </p:cNvGraphicFramePr>
          <p:nvPr/>
        </p:nvGraphicFramePr>
        <p:xfrm>
          <a:off x="6313488" y="5573713"/>
          <a:ext cx="2413000" cy="914400"/>
        </p:xfrm>
        <a:graphic>
          <a:graphicData uri="http://schemas.openxmlformats.org/presentationml/2006/ole">
            <mc:AlternateContent xmlns:mc="http://schemas.openxmlformats.org/markup-compatibility/2006">
              <mc:Choice xmlns:v="urn:schemas-microsoft-com:vml" Requires="v">
                <p:oleObj spid="_x0000_s48132" name="Equation" r:id="rId4" imgW="2413000" imgH="914400" progId="Equation.3">
                  <p:embed/>
                </p:oleObj>
              </mc:Choice>
              <mc:Fallback>
                <p:oleObj name="Equation" r:id="rId4" imgW="2413000" imgH="914400" progId="Equation.3">
                  <p:embed/>
                  <p:pic>
                    <p:nvPicPr>
                      <p:cNvPr id="13317" name="Object 20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5573713"/>
                        <a:ext cx="2413000" cy="9144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318" name="Text Box 2056"/>
          <p:cNvSpPr txBox="1">
            <a:spLocks noChangeArrowheads="1"/>
          </p:cNvSpPr>
          <p:nvPr/>
        </p:nvSpPr>
        <p:spPr bwMode="auto">
          <a:xfrm>
            <a:off x="349250" y="5121275"/>
            <a:ext cx="5121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sz="1800">
                <a:solidFill>
                  <a:srgbClr val="FF0066"/>
                </a:solidFill>
              </a:rPr>
              <a:t>Subtract the area of circular cutout section.</a:t>
            </a:r>
          </a:p>
        </p:txBody>
      </p:sp>
      <p:sp>
        <p:nvSpPr>
          <p:cNvPr id="7"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8"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9"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3322"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pic>
        <p:nvPicPr>
          <p:cNvPr id="1332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7350" y="1492250"/>
            <a:ext cx="749300"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4" name="Text Box 2056"/>
          <p:cNvSpPr txBox="1">
            <a:spLocks noChangeArrowheads="1"/>
          </p:cNvSpPr>
          <p:nvPr/>
        </p:nvSpPr>
        <p:spPr bwMode="auto">
          <a:xfrm>
            <a:off x="6029325" y="5113338"/>
            <a:ext cx="28733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solidFill>
                  <a:srgbClr val="FF0066"/>
                </a:solidFill>
              </a:rPr>
              <a:t>First Moments of the Area</a:t>
            </a:r>
          </a:p>
        </p:txBody>
      </p:sp>
      <p:sp>
        <p:nvSpPr>
          <p:cNvPr id="13325" name="Line 14"/>
          <p:cNvSpPr>
            <a:spLocks noChangeShapeType="1"/>
          </p:cNvSpPr>
          <p:nvPr/>
        </p:nvSpPr>
        <p:spPr bwMode="auto">
          <a:xfrm flipH="1">
            <a:off x="558800" y="4605338"/>
            <a:ext cx="1173163" cy="601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821979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71840B26-461B-8D44-8526-88AE33470553}" type="slidenum">
              <a:rPr lang="ar-sa" sz="1200">
                <a:solidFill>
                  <a:srgbClr val="FF9933"/>
                </a:solidFill>
                <a:latin typeface="Arial" charset="0"/>
                <a:cs typeface="Arial" charset="0"/>
              </a:rPr>
              <a:pPr/>
              <a:t>24</a:t>
            </a:fld>
            <a:endParaRPr lang="en-US" sz="1200">
              <a:solidFill>
                <a:srgbClr val="FF9933"/>
              </a:solidFill>
              <a:latin typeface="Arial" charset="0"/>
            </a:endParaRPr>
          </a:p>
        </p:txBody>
      </p:sp>
      <p:sp>
        <p:nvSpPr>
          <p:cNvPr id="14339" name="Rectangle 1026"/>
          <p:cNvSpPr>
            <a:spLocks noGrp="1" noChangeArrowheads="1"/>
          </p:cNvSpPr>
          <p:nvPr>
            <p:ph type="title"/>
          </p:nvPr>
        </p:nvSpPr>
        <p:spPr/>
        <p:txBody>
          <a:bodyPr/>
          <a:lstStyle/>
          <a:p>
            <a:pPr eaLnBrk="1" hangingPunct="1"/>
            <a:r>
              <a:rPr lang="en-US">
                <a:latin typeface="Arial" charset="0"/>
              </a:rPr>
              <a:t>Sample Problem 1</a:t>
            </a:r>
            <a:r>
              <a:rPr lang="tr-TR">
                <a:latin typeface="Arial" charset="0"/>
              </a:rPr>
              <a:t> - Continued</a:t>
            </a:r>
            <a:endParaRPr lang="en-US">
              <a:latin typeface="Arial" charset="0"/>
            </a:endParaRPr>
          </a:p>
        </p:txBody>
      </p:sp>
      <p:pic>
        <p:nvPicPr>
          <p:cNvPr id="14340" name="Picture 1028"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2609850"/>
            <a:ext cx="2678112"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341" name="Object 2048"/>
          <p:cNvGraphicFramePr>
            <a:graphicFrameLocks noChangeAspect="1"/>
          </p:cNvGraphicFramePr>
          <p:nvPr/>
        </p:nvGraphicFramePr>
        <p:xfrm>
          <a:off x="4144963" y="2886075"/>
          <a:ext cx="3251200" cy="749300"/>
        </p:xfrm>
        <a:graphic>
          <a:graphicData uri="http://schemas.openxmlformats.org/presentationml/2006/ole">
            <mc:AlternateContent xmlns:mc="http://schemas.openxmlformats.org/markup-compatibility/2006">
              <mc:Choice xmlns:v="urn:schemas-microsoft-com:vml" Requires="v">
                <p:oleObj spid="_x0000_s49162" name="Equation" r:id="rId4" imgW="3251200" imgH="749300" progId="Equation.3">
                  <p:embed/>
                </p:oleObj>
              </mc:Choice>
              <mc:Fallback>
                <p:oleObj name="Equation" r:id="rId4" imgW="3251200" imgH="749300" progId="Equation.3">
                  <p:embed/>
                  <p:pic>
                    <p:nvPicPr>
                      <p:cNvPr id="14341"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963" y="2886075"/>
                        <a:ext cx="3251200" cy="749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342" name="Object 2049"/>
          <p:cNvGraphicFramePr>
            <a:graphicFrameLocks noChangeAspect="1"/>
          </p:cNvGraphicFramePr>
          <p:nvPr/>
        </p:nvGraphicFramePr>
        <p:xfrm>
          <a:off x="6037263" y="3925888"/>
          <a:ext cx="1397000" cy="266700"/>
        </p:xfrm>
        <a:graphic>
          <a:graphicData uri="http://schemas.openxmlformats.org/presentationml/2006/ole">
            <mc:AlternateContent xmlns:mc="http://schemas.openxmlformats.org/markup-compatibility/2006">
              <mc:Choice xmlns:v="urn:schemas-microsoft-com:vml" Requires="v">
                <p:oleObj spid="_x0000_s49163" name="Equation" r:id="rId6" imgW="1396394" imgH="266584" progId="Equation.3">
                  <p:embed/>
                </p:oleObj>
              </mc:Choice>
              <mc:Fallback>
                <p:oleObj name="Equation" r:id="rId6" imgW="1396394" imgH="266584" progId="Equation.3">
                  <p:embed/>
                  <p:pic>
                    <p:nvPicPr>
                      <p:cNvPr id="14342" name="Object 20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7263" y="3925888"/>
                        <a:ext cx="1397000" cy="2667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343" name="Object 2050"/>
          <p:cNvGraphicFramePr>
            <a:graphicFrameLocks noChangeAspect="1"/>
          </p:cNvGraphicFramePr>
          <p:nvPr/>
        </p:nvGraphicFramePr>
        <p:xfrm>
          <a:off x="4144963" y="5010150"/>
          <a:ext cx="3213100" cy="749300"/>
        </p:xfrm>
        <a:graphic>
          <a:graphicData uri="http://schemas.openxmlformats.org/presentationml/2006/ole">
            <mc:AlternateContent xmlns:mc="http://schemas.openxmlformats.org/markup-compatibility/2006">
              <mc:Choice xmlns:v="urn:schemas-microsoft-com:vml" Requires="v">
                <p:oleObj spid="_x0000_s49164" name="Equation" r:id="rId8" imgW="3213100" imgH="749300" progId="Equation.3">
                  <p:embed/>
                </p:oleObj>
              </mc:Choice>
              <mc:Fallback>
                <p:oleObj name="Equation" r:id="rId8" imgW="3213100" imgH="749300" progId="Equation.3">
                  <p:embed/>
                  <p:pic>
                    <p:nvPicPr>
                      <p:cNvPr id="14343" name="Object 20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4963" y="5010150"/>
                        <a:ext cx="3213100" cy="749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344" name="Object 2051"/>
          <p:cNvGraphicFramePr>
            <a:graphicFrameLocks noChangeAspect="1"/>
          </p:cNvGraphicFramePr>
          <p:nvPr/>
        </p:nvGraphicFramePr>
        <p:xfrm>
          <a:off x="6037263" y="6049963"/>
          <a:ext cx="1358900" cy="266700"/>
        </p:xfrm>
        <a:graphic>
          <a:graphicData uri="http://schemas.openxmlformats.org/presentationml/2006/ole">
            <mc:AlternateContent xmlns:mc="http://schemas.openxmlformats.org/markup-compatibility/2006">
              <mc:Choice xmlns:v="urn:schemas-microsoft-com:vml" Requires="v">
                <p:oleObj spid="_x0000_s49165" name="Equation" r:id="rId10" imgW="1358310" imgH="266584" progId="Equation.3">
                  <p:embed/>
                </p:oleObj>
              </mc:Choice>
              <mc:Fallback>
                <p:oleObj name="Equation" r:id="rId10" imgW="1358310" imgH="266584" progId="Equation.3">
                  <p:embed/>
                  <p:pic>
                    <p:nvPicPr>
                      <p:cNvPr id="14344" name="Object 20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7263" y="6049963"/>
                        <a:ext cx="1358900" cy="2667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45" name="Rectangle 1033"/>
          <p:cNvSpPr>
            <a:spLocks noChangeArrowheads="1"/>
          </p:cNvSpPr>
          <p:nvPr/>
        </p:nvSpPr>
        <p:spPr bwMode="auto">
          <a:xfrm>
            <a:off x="747713" y="1116013"/>
            <a:ext cx="58229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31775" indent="-231775">
              <a:spcBef>
                <a:spcPct val="50000"/>
              </a:spcBef>
              <a:buFontTx/>
              <a:buChar char="•"/>
            </a:pPr>
            <a:r>
              <a:rPr lang="en-US"/>
              <a:t>Compute the coordinates of the centroid by dividing the first moments of areas by the total area as below:</a:t>
            </a:r>
          </a:p>
        </p:txBody>
      </p:sp>
      <p:sp>
        <p:nvSpPr>
          <p:cNvPr id="10"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349"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1563663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atin typeface="Arial" charset="0"/>
              </a:rPr>
              <a:t>Sample Problem </a:t>
            </a:r>
            <a:r>
              <a:rPr lang="tr-TR">
                <a:latin typeface="Arial" charset="0"/>
              </a:rPr>
              <a:t>2</a:t>
            </a:r>
          </a:p>
        </p:txBody>
      </p:sp>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7763"/>
            <a:ext cx="8783638" cy="514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173BCFC3-1D93-6E45-B91D-9EFCEFE8B07F}" type="slidenum">
              <a:rPr lang="ar-sa" sz="1200" b="1">
                <a:solidFill>
                  <a:srgbClr val="FF9933"/>
                </a:solidFill>
                <a:latin typeface="Arial" charset="0"/>
                <a:cs typeface="Arial" charset="0"/>
              </a:rPr>
              <a:pPr algn="r"/>
              <a:t>25</a:t>
            </a:fld>
            <a:endParaRPr lang="en-US" sz="1200" b="1">
              <a:solidFill>
                <a:srgbClr val="FF9933"/>
              </a:solidFill>
              <a:latin typeface="Arial" charset="0"/>
            </a:endParaRPr>
          </a:p>
        </p:txBody>
      </p:sp>
      <p:sp>
        <p:nvSpPr>
          <p:cNvPr id="10"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5368"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1000973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atin typeface="Arial" charset="0"/>
              </a:rPr>
              <a:t>Sample Problem </a:t>
            </a:r>
            <a:r>
              <a:rPr lang="tr-TR">
                <a:latin typeface="Arial" charset="0"/>
              </a:rPr>
              <a:t>2 - Continued</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039813"/>
            <a:ext cx="8826500" cy="538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362DB8E1-55A1-0046-BAA6-7FD12C7932C1}" type="slidenum">
              <a:rPr lang="ar-sa" sz="1200" b="1">
                <a:solidFill>
                  <a:srgbClr val="FF9933"/>
                </a:solidFill>
                <a:latin typeface="Arial" charset="0"/>
                <a:cs typeface="Arial" charset="0"/>
              </a:rPr>
              <a:pPr algn="r"/>
              <a:t>26</a:t>
            </a:fld>
            <a:endParaRPr lang="en-US" sz="1200" b="1">
              <a:solidFill>
                <a:srgbClr val="FF9933"/>
              </a:solidFill>
              <a:latin typeface="Arial" charset="0"/>
            </a:endParaRPr>
          </a:p>
        </p:txBody>
      </p:sp>
      <p:sp>
        <p:nvSpPr>
          <p:cNvPr id="10"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6392"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16393" name="Rectangle 10"/>
          <p:cNvSpPr>
            <a:spLocks noChangeArrowheads="1"/>
          </p:cNvSpPr>
          <p:nvPr/>
        </p:nvSpPr>
        <p:spPr bwMode="auto">
          <a:xfrm>
            <a:off x="393700" y="3995738"/>
            <a:ext cx="5262563" cy="280987"/>
          </a:xfrm>
          <a:prstGeom prst="rect">
            <a:avLst/>
          </a:prstGeom>
          <a:solidFill>
            <a:srgbClr val="C0C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94" name="Text Box 11"/>
          <p:cNvSpPr txBox="1">
            <a:spLocks noChangeArrowheads="1"/>
          </p:cNvSpPr>
          <p:nvPr/>
        </p:nvSpPr>
        <p:spPr bwMode="auto">
          <a:xfrm>
            <a:off x="407988" y="3952875"/>
            <a:ext cx="52466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a:t>Part     mm</a:t>
            </a:r>
            <a:r>
              <a:rPr lang="tr-TR" baseline="30000"/>
              <a:t>2   </a:t>
            </a:r>
            <a:r>
              <a:rPr lang="tr-TR"/>
              <a:t>   mm    mm        mm</a:t>
            </a:r>
            <a:r>
              <a:rPr lang="tr-TR" baseline="30000"/>
              <a:t>3  </a:t>
            </a:r>
            <a:r>
              <a:rPr lang="tr-TR"/>
              <a:t>       mm</a:t>
            </a:r>
            <a:r>
              <a:rPr lang="tr-TR" baseline="30000"/>
              <a:t>3</a:t>
            </a:r>
          </a:p>
        </p:txBody>
      </p:sp>
    </p:spTree>
    <p:extLst>
      <p:ext uri="{BB962C8B-B14F-4D97-AF65-F5344CB8AC3E}">
        <p14:creationId xmlns:p14="http://schemas.microsoft.com/office/powerpoint/2010/main" val="3324525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atin typeface="Arial" charset="0"/>
              </a:rPr>
              <a:t>Sample Problem </a:t>
            </a:r>
            <a:r>
              <a:rPr lang="tr-TR">
                <a:latin typeface="Arial" charset="0"/>
              </a:rPr>
              <a:t>2 - Continued</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66825"/>
            <a:ext cx="8839200" cy="495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05ABAAB1-09C6-3642-BDDD-23590CA3BD5A}" type="slidenum">
              <a:rPr lang="ar-sa" sz="1200" b="1">
                <a:solidFill>
                  <a:srgbClr val="FF9933"/>
                </a:solidFill>
                <a:latin typeface="Arial" charset="0"/>
                <a:cs typeface="Arial" charset="0"/>
              </a:rPr>
              <a:pPr algn="r"/>
              <a:t>27</a:t>
            </a:fld>
            <a:endParaRPr lang="en-US" sz="1200" b="1">
              <a:solidFill>
                <a:srgbClr val="FF9933"/>
              </a:solidFill>
              <a:latin typeface="Arial" charset="0"/>
            </a:endParaRPr>
          </a:p>
        </p:txBody>
      </p:sp>
      <p:sp>
        <p:nvSpPr>
          <p:cNvPr id="10"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7416"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17417" name="Text Box 10"/>
          <p:cNvSpPr txBox="1">
            <a:spLocks noChangeArrowheads="1"/>
          </p:cNvSpPr>
          <p:nvPr/>
        </p:nvSpPr>
        <p:spPr bwMode="auto">
          <a:xfrm>
            <a:off x="946150" y="1081088"/>
            <a:ext cx="747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Part1</a:t>
            </a:r>
          </a:p>
        </p:txBody>
      </p:sp>
      <p:sp>
        <p:nvSpPr>
          <p:cNvPr id="17418" name="Text Box 11"/>
          <p:cNvSpPr txBox="1">
            <a:spLocks noChangeArrowheads="1"/>
          </p:cNvSpPr>
          <p:nvPr/>
        </p:nvSpPr>
        <p:spPr bwMode="auto">
          <a:xfrm>
            <a:off x="942975" y="2513013"/>
            <a:ext cx="747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Part1</a:t>
            </a:r>
          </a:p>
        </p:txBody>
      </p:sp>
      <p:sp>
        <p:nvSpPr>
          <p:cNvPr id="17419" name="Text Box 12"/>
          <p:cNvSpPr txBox="1">
            <a:spLocks noChangeArrowheads="1"/>
          </p:cNvSpPr>
          <p:nvPr/>
        </p:nvSpPr>
        <p:spPr bwMode="auto">
          <a:xfrm>
            <a:off x="930275" y="4194175"/>
            <a:ext cx="747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Part1</a:t>
            </a:r>
          </a:p>
        </p:txBody>
      </p:sp>
      <p:sp>
        <p:nvSpPr>
          <p:cNvPr id="17420" name="Text Box 13"/>
          <p:cNvSpPr txBox="1">
            <a:spLocks noChangeArrowheads="1"/>
          </p:cNvSpPr>
          <p:nvPr/>
        </p:nvSpPr>
        <p:spPr bwMode="auto">
          <a:xfrm>
            <a:off x="2927350" y="1079500"/>
            <a:ext cx="747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Part2</a:t>
            </a:r>
          </a:p>
        </p:txBody>
      </p:sp>
      <p:sp>
        <p:nvSpPr>
          <p:cNvPr id="17421" name="Text Box 14"/>
          <p:cNvSpPr txBox="1">
            <a:spLocks noChangeArrowheads="1"/>
          </p:cNvSpPr>
          <p:nvPr/>
        </p:nvSpPr>
        <p:spPr bwMode="auto">
          <a:xfrm>
            <a:off x="2924175" y="2511425"/>
            <a:ext cx="747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Part2</a:t>
            </a:r>
          </a:p>
        </p:txBody>
      </p:sp>
      <p:sp>
        <p:nvSpPr>
          <p:cNvPr id="17422" name="Text Box 15"/>
          <p:cNvSpPr txBox="1">
            <a:spLocks noChangeArrowheads="1"/>
          </p:cNvSpPr>
          <p:nvPr/>
        </p:nvSpPr>
        <p:spPr bwMode="auto">
          <a:xfrm>
            <a:off x="2911475" y="4137025"/>
            <a:ext cx="747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Part2</a:t>
            </a:r>
          </a:p>
        </p:txBody>
      </p:sp>
      <p:sp>
        <p:nvSpPr>
          <p:cNvPr id="17423" name="Text Box 16"/>
          <p:cNvSpPr txBox="1">
            <a:spLocks noChangeArrowheads="1"/>
          </p:cNvSpPr>
          <p:nvPr/>
        </p:nvSpPr>
        <p:spPr bwMode="auto">
          <a:xfrm>
            <a:off x="5224463" y="1057275"/>
            <a:ext cx="7477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Part3</a:t>
            </a:r>
          </a:p>
        </p:txBody>
      </p:sp>
      <p:sp>
        <p:nvSpPr>
          <p:cNvPr id="17424" name="Text Box 17"/>
          <p:cNvSpPr txBox="1">
            <a:spLocks noChangeArrowheads="1"/>
          </p:cNvSpPr>
          <p:nvPr/>
        </p:nvSpPr>
        <p:spPr bwMode="auto">
          <a:xfrm>
            <a:off x="5221288" y="2489200"/>
            <a:ext cx="7477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Part3</a:t>
            </a:r>
          </a:p>
        </p:txBody>
      </p:sp>
      <p:sp>
        <p:nvSpPr>
          <p:cNvPr id="17425" name="Text Box 18"/>
          <p:cNvSpPr txBox="1">
            <a:spLocks noChangeArrowheads="1"/>
          </p:cNvSpPr>
          <p:nvPr/>
        </p:nvSpPr>
        <p:spPr bwMode="auto">
          <a:xfrm>
            <a:off x="5208588" y="4170363"/>
            <a:ext cx="7477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Part3</a:t>
            </a:r>
          </a:p>
        </p:txBody>
      </p:sp>
      <p:sp>
        <p:nvSpPr>
          <p:cNvPr id="17426" name="Text Box 19"/>
          <p:cNvSpPr txBox="1">
            <a:spLocks noChangeArrowheads="1"/>
          </p:cNvSpPr>
          <p:nvPr/>
        </p:nvSpPr>
        <p:spPr bwMode="auto">
          <a:xfrm>
            <a:off x="7604125" y="1057275"/>
            <a:ext cx="747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Part4</a:t>
            </a:r>
          </a:p>
        </p:txBody>
      </p:sp>
      <p:sp>
        <p:nvSpPr>
          <p:cNvPr id="17427" name="Text Box 20"/>
          <p:cNvSpPr txBox="1">
            <a:spLocks noChangeArrowheads="1"/>
          </p:cNvSpPr>
          <p:nvPr/>
        </p:nvSpPr>
        <p:spPr bwMode="auto">
          <a:xfrm>
            <a:off x="7600950" y="2489200"/>
            <a:ext cx="747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Part4</a:t>
            </a:r>
          </a:p>
        </p:txBody>
      </p:sp>
      <p:sp>
        <p:nvSpPr>
          <p:cNvPr id="17428" name="Text Box 21"/>
          <p:cNvSpPr txBox="1">
            <a:spLocks noChangeArrowheads="1"/>
          </p:cNvSpPr>
          <p:nvPr/>
        </p:nvSpPr>
        <p:spPr bwMode="auto">
          <a:xfrm>
            <a:off x="7588250" y="4170363"/>
            <a:ext cx="747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Part4</a:t>
            </a:r>
          </a:p>
        </p:txBody>
      </p:sp>
    </p:spTree>
    <p:extLst>
      <p:ext uri="{BB962C8B-B14F-4D97-AF65-F5344CB8AC3E}">
        <p14:creationId xmlns:p14="http://schemas.microsoft.com/office/powerpoint/2010/main" val="4064887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atin typeface="Arial" charset="0"/>
              </a:rPr>
              <a:t>Sample Problem </a:t>
            </a:r>
            <a:r>
              <a:rPr lang="tr-TR">
                <a:latin typeface="Arial" charset="0"/>
              </a:rPr>
              <a:t>2 - Continued</a:t>
            </a: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087438"/>
            <a:ext cx="8797925" cy="531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44408CB5-8B52-6949-A5A0-68EAD0BBA38F}" type="slidenum">
              <a:rPr lang="ar-sa" sz="1200" b="1">
                <a:solidFill>
                  <a:srgbClr val="FF9933"/>
                </a:solidFill>
                <a:latin typeface="Arial" charset="0"/>
                <a:cs typeface="Arial" charset="0"/>
              </a:rPr>
              <a:pPr algn="r"/>
              <a:t>28</a:t>
            </a:fld>
            <a:endParaRPr lang="en-US" sz="1200" b="1">
              <a:solidFill>
                <a:srgbClr val="FF9933"/>
              </a:solidFill>
              <a:latin typeface="Arial" charset="0"/>
            </a:endParaRPr>
          </a:p>
        </p:txBody>
      </p:sp>
      <p:sp>
        <p:nvSpPr>
          <p:cNvPr id="10"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8440"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2" name="Oval 1"/>
          <p:cNvSpPr/>
          <p:nvPr/>
        </p:nvSpPr>
        <p:spPr>
          <a:xfrm>
            <a:off x="6240463" y="4606925"/>
            <a:ext cx="46037"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33493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B7A5C459-C95D-5347-8499-87CBD2335E17}" type="slidenum">
              <a:rPr lang="ar-sa" sz="1200">
                <a:solidFill>
                  <a:srgbClr val="FF9933"/>
                </a:solidFill>
                <a:latin typeface="Arial" charset="0"/>
                <a:cs typeface="Arial" charset="0"/>
              </a:rPr>
              <a:pPr/>
              <a:t>29</a:t>
            </a:fld>
            <a:endParaRPr lang="en-US" sz="1200">
              <a:solidFill>
                <a:srgbClr val="FF9933"/>
              </a:solidFill>
              <a:latin typeface="Arial" charset="0"/>
            </a:endParaRPr>
          </a:p>
        </p:txBody>
      </p:sp>
      <p:sp>
        <p:nvSpPr>
          <p:cNvPr id="20483" name="Rectangle 2"/>
          <p:cNvSpPr>
            <a:spLocks noGrp="1" noChangeArrowheads="1"/>
          </p:cNvSpPr>
          <p:nvPr>
            <p:ph type="title"/>
          </p:nvPr>
        </p:nvSpPr>
        <p:spPr/>
        <p:txBody>
          <a:bodyPr/>
          <a:lstStyle/>
          <a:p>
            <a:pPr eaLnBrk="1" hangingPunct="1"/>
            <a:r>
              <a:rPr lang="en-US">
                <a:latin typeface="Arial" charset="0"/>
              </a:rPr>
              <a:t>Sample Problem </a:t>
            </a:r>
            <a:r>
              <a:rPr lang="tr-TR">
                <a:latin typeface="Arial" charset="0"/>
              </a:rPr>
              <a:t>3</a:t>
            </a:r>
            <a:endParaRPr lang="en-US">
              <a:latin typeface="Arial" charset="0"/>
            </a:endParaRPr>
          </a:p>
        </p:txBody>
      </p:sp>
      <p:pic>
        <p:nvPicPr>
          <p:cNvPr id="20484" name="Picture 3" descr="C:\DOCUME~1\WALTOL~1\LOCALS~1\Temp\\msotw9_tem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1141413"/>
            <a:ext cx="3492500" cy="201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Text Box 6"/>
          <p:cNvSpPr txBox="1">
            <a:spLocks noChangeArrowheads="1"/>
          </p:cNvSpPr>
          <p:nvPr/>
        </p:nvSpPr>
        <p:spPr bwMode="auto">
          <a:xfrm>
            <a:off x="412750" y="3619500"/>
            <a:ext cx="4017963"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a:t>Determine by direct integration the location of the centroid of a parabolic spandrel shown.</a:t>
            </a:r>
          </a:p>
        </p:txBody>
      </p:sp>
      <p:sp>
        <p:nvSpPr>
          <p:cNvPr id="1031" name="Text Box 7"/>
          <p:cNvSpPr txBox="1">
            <a:spLocks noChangeArrowheads="1"/>
          </p:cNvSpPr>
          <p:nvPr/>
        </p:nvSpPr>
        <p:spPr bwMode="auto">
          <a:xfrm>
            <a:off x="4546600" y="1287463"/>
            <a:ext cx="435292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u="sng"/>
              <a:t>SOLUTION</a:t>
            </a:r>
            <a:r>
              <a:rPr lang="en-US"/>
              <a:t>:</a:t>
            </a:r>
          </a:p>
          <a:p>
            <a:pPr>
              <a:spcBef>
                <a:spcPct val="50000"/>
              </a:spcBef>
              <a:buFontTx/>
              <a:buChar char="•"/>
            </a:pPr>
            <a:r>
              <a:rPr lang="en-US"/>
              <a:t>Determine the constant k.</a:t>
            </a:r>
          </a:p>
        </p:txBody>
      </p:sp>
      <p:sp>
        <p:nvSpPr>
          <p:cNvPr id="1033" name="Text Box 9"/>
          <p:cNvSpPr txBox="1">
            <a:spLocks noChangeArrowheads="1"/>
          </p:cNvSpPr>
          <p:nvPr/>
        </p:nvSpPr>
        <p:spPr bwMode="auto">
          <a:xfrm>
            <a:off x="4546600" y="2238375"/>
            <a:ext cx="33242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Evaluate the total area.</a:t>
            </a:r>
          </a:p>
        </p:txBody>
      </p:sp>
      <p:sp>
        <p:nvSpPr>
          <p:cNvPr id="1034" name="Text Box 10"/>
          <p:cNvSpPr txBox="1">
            <a:spLocks noChangeArrowheads="1"/>
          </p:cNvSpPr>
          <p:nvPr/>
        </p:nvSpPr>
        <p:spPr bwMode="auto">
          <a:xfrm>
            <a:off x="4546600" y="2733675"/>
            <a:ext cx="4275138"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Using either vertical or horizontal strips, perform a single integration to find the first moments.</a:t>
            </a:r>
          </a:p>
        </p:txBody>
      </p:sp>
      <p:sp>
        <p:nvSpPr>
          <p:cNvPr id="1035" name="Text Box 11"/>
          <p:cNvSpPr txBox="1">
            <a:spLocks noChangeArrowheads="1"/>
          </p:cNvSpPr>
          <p:nvPr/>
        </p:nvSpPr>
        <p:spPr bwMode="auto">
          <a:xfrm>
            <a:off x="4546600" y="3838575"/>
            <a:ext cx="43783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Evaluate the centroid coordinates.</a:t>
            </a:r>
          </a:p>
        </p:txBody>
      </p:sp>
      <p:sp>
        <p:nvSpPr>
          <p:cNvPr id="10"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0493"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375729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utoUpdateAnimBg="0"/>
      <p:bldP spid="1033" grpId="0" autoUpdateAnimBg="0"/>
      <p:bldP spid="1034" grpId="0" autoUpdateAnimBg="0"/>
      <p:bldP spid="103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Center of Gravity</a:t>
            </a:r>
            <a:endParaRPr lang="en-US" b="1" dirty="0"/>
          </a:p>
        </p:txBody>
      </p:sp>
      <p:sp>
        <p:nvSpPr>
          <p:cNvPr id="3" name="Date Placeholder 2"/>
          <p:cNvSpPr>
            <a:spLocks noGrp="1"/>
          </p:cNvSpPr>
          <p:nvPr>
            <p:ph type="dt" sz="half" idx="10"/>
          </p:nvPr>
        </p:nvSpPr>
        <p:spPr/>
        <p:txBody>
          <a:bodyPr/>
          <a:lstStyle/>
          <a:p>
            <a:fld id="{31B0C53E-DA1E-46D5-871E-E8C68DAB21D3}" type="datetime4">
              <a:rPr lang="en-US" smtClean="0"/>
              <a:pPr/>
              <a:t>July 25, 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a:t>
            </a:fld>
            <a:endParaRPr lang="en-US"/>
          </a:p>
        </p:txBody>
      </p:sp>
      <p:sp>
        <p:nvSpPr>
          <p:cNvPr id="6" name="Content Placeholder 5"/>
          <p:cNvSpPr>
            <a:spLocks noGrp="1"/>
          </p:cNvSpPr>
          <p:nvPr>
            <p:ph sz="quarter" idx="1"/>
          </p:nvPr>
        </p:nvSpPr>
        <p:spPr>
          <a:xfrm>
            <a:off x="301752" y="1527048"/>
            <a:ext cx="5718048" cy="4416552"/>
          </a:xfrm>
        </p:spPr>
        <p:txBody>
          <a:bodyPr>
            <a:normAutofit fontScale="92500" lnSpcReduction="20000"/>
          </a:bodyPr>
          <a:lstStyle/>
          <a:p>
            <a:r>
              <a:rPr lang="en-US" sz="2800" dirty="0" smtClean="0">
                <a:solidFill>
                  <a:srgbClr val="800000"/>
                </a:solidFill>
              </a:rPr>
              <a:t>The point at which resultant of gravity forces act, is known as Center of Gravity.</a:t>
            </a:r>
          </a:p>
          <a:p>
            <a:r>
              <a:rPr lang="en-US" sz="2800" dirty="0" smtClean="0">
                <a:solidFill>
                  <a:srgbClr val="7030A0"/>
                </a:solidFill>
              </a:rPr>
              <a:t>A body is composed of an infinite number of particles of differential size.</a:t>
            </a:r>
          </a:p>
          <a:p>
            <a:r>
              <a:rPr lang="en-US" sz="2800" dirty="0" smtClean="0">
                <a:solidFill>
                  <a:srgbClr val="0033CC"/>
                </a:solidFill>
              </a:rPr>
              <a:t>If  these particles have a weight </a:t>
            </a:r>
            <a:r>
              <a:rPr lang="en-US" sz="2800" i="1" dirty="0" err="1" smtClean="0">
                <a:solidFill>
                  <a:srgbClr val="0033CC"/>
                </a:solidFill>
              </a:rPr>
              <a:t>dW</a:t>
            </a:r>
            <a:r>
              <a:rPr lang="en-US" sz="2800" dirty="0" smtClean="0">
                <a:solidFill>
                  <a:srgbClr val="0033CC"/>
                </a:solidFill>
              </a:rPr>
              <a:t>, they will approximately form a parallel force system, and the resultant of this system is the total weight of the body </a:t>
            </a:r>
            <a:r>
              <a:rPr lang="en-US" sz="2800" i="1" dirty="0" smtClean="0">
                <a:solidFill>
                  <a:srgbClr val="0033CC"/>
                </a:solidFill>
              </a:rPr>
              <a:t>W.</a:t>
            </a:r>
          </a:p>
          <a:p>
            <a:r>
              <a:rPr lang="en-US" sz="2800" dirty="0" smtClean="0"/>
              <a:t>This weight will pass through a single point which is the center of gravity </a:t>
            </a:r>
            <a:r>
              <a:rPr lang="en-US" sz="2800" i="1" dirty="0" smtClean="0"/>
              <a:t>G</a:t>
            </a:r>
            <a:r>
              <a:rPr lang="en-US" sz="2800" dirty="0" smtClean="0"/>
              <a:t>.</a:t>
            </a:r>
            <a:endParaRPr lang="en-US" sz="2800" dirty="0" smtClean="0">
              <a:solidFill>
                <a:srgbClr val="800000"/>
              </a:solidFill>
            </a:endParaRPr>
          </a:p>
          <a:p>
            <a:endParaRPr lang="en-US" dirty="0"/>
          </a:p>
        </p:txBody>
      </p:sp>
      <p:pic>
        <p:nvPicPr>
          <p:cNvPr id="7" name="Picture 2"/>
          <p:cNvPicPr>
            <a:picLocks noChangeAspect="1" noChangeArrowheads="1"/>
          </p:cNvPicPr>
          <p:nvPr/>
        </p:nvPicPr>
        <p:blipFill>
          <a:blip r:embed="rId3"/>
          <a:srcRect/>
          <a:stretch>
            <a:fillRect/>
          </a:stretch>
        </p:blipFill>
        <p:spPr bwMode="auto">
          <a:xfrm>
            <a:off x="6172200" y="2057400"/>
            <a:ext cx="2690917" cy="2835812"/>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529410" name="Object 2"/>
          <p:cNvGraphicFramePr>
            <a:graphicFrameLocks noChangeAspect="1"/>
          </p:cNvGraphicFramePr>
          <p:nvPr/>
        </p:nvGraphicFramePr>
        <p:xfrm>
          <a:off x="6629400" y="5105400"/>
          <a:ext cx="2032000" cy="558800"/>
        </p:xfrm>
        <a:graphic>
          <a:graphicData uri="http://schemas.openxmlformats.org/presentationml/2006/ole">
            <mc:AlternateContent xmlns:mc="http://schemas.openxmlformats.org/markup-compatibility/2006">
              <mc:Choice xmlns:v="urn:schemas-microsoft-com:vml" Requires="v">
                <p:oleObj spid="_x0000_s1040" name="Equation" r:id="rId4" imgW="1015920" imgH="279360" progId="Equation.3">
                  <p:embed/>
                </p:oleObj>
              </mc:Choice>
              <mc:Fallback>
                <p:oleObj name="Equation" r:id="rId4" imgW="101592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105400"/>
                        <a:ext cx="2032000" cy="55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2365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29410"/>
                                        </p:tgtEl>
                                        <p:attrNameLst>
                                          <p:attrName>style.visibility</p:attrName>
                                        </p:attrNameLst>
                                      </p:cBhvr>
                                      <p:to>
                                        <p:strVal val="visible"/>
                                      </p:to>
                                    </p:set>
                                    <p:anim calcmode="lin" valueType="num">
                                      <p:cBhvr additive="base">
                                        <p:cTn id="37" dur="500" fill="hold"/>
                                        <p:tgtEl>
                                          <p:spTgt spid="529410"/>
                                        </p:tgtEl>
                                        <p:attrNameLst>
                                          <p:attrName>ppt_x</p:attrName>
                                        </p:attrNameLst>
                                      </p:cBhvr>
                                      <p:tavLst>
                                        <p:tav tm="0">
                                          <p:val>
                                            <p:strVal val="#ppt_x"/>
                                          </p:val>
                                        </p:tav>
                                        <p:tav tm="100000">
                                          <p:val>
                                            <p:strVal val="#ppt_x"/>
                                          </p:val>
                                        </p:tav>
                                      </p:tavLst>
                                    </p:anim>
                                    <p:anim calcmode="lin" valueType="num">
                                      <p:cBhvr additive="base">
                                        <p:cTn id="38" dur="500" fill="hold"/>
                                        <p:tgtEl>
                                          <p:spTgt spid="529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45BAE316-43AA-6646-9ADB-3F99FDFEE249}" type="slidenum">
              <a:rPr lang="ar-sa" sz="1200">
                <a:solidFill>
                  <a:srgbClr val="FF9933"/>
                </a:solidFill>
                <a:latin typeface="Arial" charset="0"/>
                <a:cs typeface="Arial" charset="0"/>
              </a:rPr>
              <a:pPr/>
              <a:t>30</a:t>
            </a:fld>
            <a:endParaRPr lang="en-US" sz="1200">
              <a:solidFill>
                <a:srgbClr val="FF9933"/>
              </a:solidFill>
              <a:latin typeface="Arial" charset="0"/>
            </a:endParaRPr>
          </a:p>
        </p:txBody>
      </p:sp>
      <p:sp>
        <p:nvSpPr>
          <p:cNvPr id="21507" name="Rectangle 2"/>
          <p:cNvSpPr>
            <a:spLocks noGrp="1" noChangeArrowheads="1"/>
          </p:cNvSpPr>
          <p:nvPr>
            <p:ph type="title"/>
          </p:nvPr>
        </p:nvSpPr>
        <p:spPr/>
        <p:txBody>
          <a:bodyPr/>
          <a:lstStyle/>
          <a:p>
            <a:pPr eaLnBrk="1" hangingPunct="1"/>
            <a:r>
              <a:rPr lang="en-US">
                <a:latin typeface="Arial" charset="0"/>
              </a:rPr>
              <a:t>Sample Problem </a:t>
            </a:r>
            <a:r>
              <a:rPr lang="tr-TR">
                <a:latin typeface="Arial" charset="0"/>
              </a:rPr>
              <a:t>3 - Continued</a:t>
            </a:r>
            <a:endParaRPr lang="en-US">
              <a:latin typeface="Arial" charset="0"/>
            </a:endParaRPr>
          </a:p>
        </p:txBody>
      </p:sp>
      <p:pic>
        <p:nvPicPr>
          <p:cNvPr id="21508" name="Picture 3"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243013"/>
            <a:ext cx="3444875" cy="199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509" name="Group 10"/>
          <p:cNvGrpSpPr>
            <a:grpSpLocks/>
          </p:cNvGrpSpPr>
          <p:nvPr/>
        </p:nvGrpSpPr>
        <p:grpSpPr bwMode="auto">
          <a:xfrm>
            <a:off x="4183063" y="1042988"/>
            <a:ext cx="4352925" cy="2676525"/>
            <a:chOff x="2635" y="657"/>
            <a:chExt cx="2742" cy="1686"/>
          </a:xfrm>
        </p:grpSpPr>
        <p:sp>
          <p:nvSpPr>
            <p:cNvPr id="21518" name="Text Box 6"/>
            <p:cNvSpPr txBox="1">
              <a:spLocks noChangeArrowheads="1"/>
            </p:cNvSpPr>
            <p:nvPr/>
          </p:nvSpPr>
          <p:spPr bwMode="auto">
            <a:xfrm>
              <a:off x="2635" y="657"/>
              <a:ext cx="2742"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u="sng"/>
                <a:t>SOLUTION</a:t>
              </a:r>
              <a:r>
                <a:rPr lang="en-US"/>
                <a:t>:</a:t>
              </a:r>
            </a:p>
            <a:p>
              <a:pPr>
                <a:spcBef>
                  <a:spcPct val="50000"/>
                </a:spcBef>
                <a:buFontTx/>
                <a:buChar char="•"/>
              </a:pPr>
              <a:r>
                <a:rPr lang="en-US"/>
                <a:t>Determine the constant k.</a:t>
              </a:r>
            </a:p>
          </p:txBody>
        </p:sp>
        <p:graphicFrame>
          <p:nvGraphicFramePr>
            <p:cNvPr id="21519" name="Object 1"/>
            <p:cNvGraphicFramePr>
              <a:graphicFrameLocks noChangeAspect="1"/>
            </p:cNvGraphicFramePr>
            <p:nvPr/>
          </p:nvGraphicFramePr>
          <p:xfrm>
            <a:off x="2894" y="1183"/>
            <a:ext cx="1920" cy="1160"/>
          </p:xfrm>
          <a:graphic>
            <a:graphicData uri="http://schemas.openxmlformats.org/presentationml/2006/ole">
              <mc:AlternateContent xmlns:mc="http://schemas.openxmlformats.org/markup-compatibility/2006">
                <mc:Choice xmlns:v="urn:schemas-microsoft-com:vml" Requires="v">
                  <p:oleObj spid="_x0000_s50182" name="Equation" r:id="rId4" imgW="3048000" imgH="1841500" progId="Equation.3">
                    <p:embed/>
                  </p:oleObj>
                </mc:Choice>
                <mc:Fallback>
                  <p:oleObj name="Equation" r:id="rId4" imgW="3048000" imgH="1841500" progId="Equation.3">
                    <p:embed/>
                    <p:pic>
                      <p:nvPicPr>
                        <p:cNvPr id="21519"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4" y="1183"/>
                          <a:ext cx="1920" cy="1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3" name="Group 11"/>
          <p:cNvGrpSpPr>
            <a:grpSpLocks/>
          </p:cNvGrpSpPr>
          <p:nvPr/>
        </p:nvGrpSpPr>
        <p:grpSpPr bwMode="auto">
          <a:xfrm>
            <a:off x="396875" y="3475038"/>
            <a:ext cx="7727950" cy="2955925"/>
            <a:chOff x="250" y="2189"/>
            <a:chExt cx="4868" cy="1862"/>
          </a:xfrm>
        </p:grpSpPr>
        <p:pic>
          <p:nvPicPr>
            <p:cNvPr id="21515" name="Picture 4" descr="C:\DOCUME~1\WALTOL~1\LOCALS~1\Temp\\msotw9_tem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 y="2189"/>
              <a:ext cx="2154" cy="1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6" name="Text Box 8"/>
            <p:cNvSpPr txBox="1">
              <a:spLocks noChangeArrowheads="1"/>
            </p:cNvSpPr>
            <p:nvPr/>
          </p:nvSpPr>
          <p:spPr bwMode="auto">
            <a:xfrm>
              <a:off x="2635" y="2537"/>
              <a:ext cx="209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Evaluate the total area.</a:t>
              </a:r>
            </a:p>
          </p:txBody>
        </p:sp>
        <p:graphicFrame>
          <p:nvGraphicFramePr>
            <p:cNvPr id="21517" name="Object 0"/>
            <p:cNvGraphicFramePr>
              <a:graphicFrameLocks noChangeAspect="1"/>
            </p:cNvGraphicFramePr>
            <p:nvPr/>
          </p:nvGraphicFramePr>
          <p:xfrm>
            <a:off x="2894" y="2771"/>
            <a:ext cx="2224" cy="1280"/>
          </p:xfrm>
          <a:graphic>
            <a:graphicData uri="http://schemas.openxmlformats.org/presentationml/2006/ole">
              <mc:AlternateContent xmlns:mc="http://schemas.openxmlformats.org/markup-compatibility/2006">
                <mc:Choice xmlns:v="urn:schemas-microsoft-com:vml" Requires="v">
                  <p:oleObj spid="_x0000_s50183" name="Equation" r:id="rId7" imgW="3530600" imgH="2032000" progId="Equation.3">
                    <p:embed/>
                  </p:oleObj>
                </mc:Choice>
                <mc:Fallback>
                  <p:oleObj name="Equation" r:id="rId7" imgW="3530600" imgH="2032000" progId="Equation.3">
                    <p:embed/>
                    <p:pic>
                      <p:nvPicPr>
                        <p:cNvPr id="21517" name="Object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4" y="2771"/>
                          <a:ext cx="2224" cy="12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2"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3"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1514"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2412679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517EA886-CF6D-EF4F-97AB-BB46E85EA1AD}" type="slidenum">
              <a:rPr lang="ar-sa" sz="1200">
                <a:solidFill>
                  <a:srgbClr val="FF9933"/>
                </a:solidFill>
                <a:latin typeface="Arial" charset="0"/>
                <a:cs typeface="Arial" charset="0"/>
              </a:rPr>
              <a:pPr/>
              <a:t>31</a:t>
            </a:fld>
            <a:endParaRPr lang="en-US" sz="1200">
              <a:solidFill>
                <a:srgbClr val="FF9933"/>
              </a:solidFill>
              <a:latin typeface="Arial" charset="0"/>
            </a:endParaRPr>
          </a:p>
        </p:txBody>
      </p:sp>
      <p:sp>
        <p:nvSpPr>
          <p:cNvPr id="22531" name="Rectangle 2"/>
          <p:cNvSpPr>
            <a:spLocks noGrp="1" noChangeArrowheads="1"/>
          </p:cNvSpPr>
          <p:nvPr>
            <p:ph type="title"/>
          </p:nvPr>
        </p:nvSpPr>
        <p:spPr/>
        <p:txBody>
          <a:bodyPr/>
          <a:lstStyle/>
          <a:p>
            <a:pPr eaLnBrk="1" hangingPunct="1"/>
            <a:r>
              <a:rPr lang="en-US">
                <a:latin typeface="Arial" charset="0"/>
              </a:rPr>
              <a:t>Sample Problem </a:t>
            </a:r>
            <a:r>
              <a:rPr lang="tr-TR">
                <a:latin typeface="Arial" charset="0"/>
              </a:rPr>
              <a:t>3 - Continued</a:t>
            </a:r>
            <a:endParaRPr lang="en-US">
              <a:latin typeface="Arial" charset="0"/>
            </a:endParaRPr>
          </a:p>
        </p:txBody>
      </p:sp>
      <p:pic>
        <p:nvPicPr>
          <p:cNvPr id="22532" name="Picture 4"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900238"/>
            <a:ext cx="3502025" cy="223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Text Box 9"/>
          <p:cNvSpPr txBox="1">
            <a:spLocks noChangeArrowheads="1"/>
          </p:cNvSpPr>
          <p:nvPr/>
        </p:nvSpPr>
        <p:spPr bwMode="auto">
          <a:xfrm>
            <a:off x="3605213" y="1136650"/>
            <a:ext cx="55387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Using vertical strips, perform a single integration to find the first moments.</a:t>
            </a:r>
          </a:p>
        </p:txBody>
      </p:sp>
      <p:graphicFrame>
        <p:nvGraphicFramePr>
          <p:cNvPr id="22534" name="Object 12"/>
          <p:cNvGraphicFramePr>
            <a:graphicFrameLocks noChangeAspect="1"/>
          </p:cNvGraphicFramePr>
          <p:nvPr/>
        </p:nvGraphicFramePr>
        <p:xfrm>
          <a:off x="4248150" y="1898650"/>
          <a:ext cx="4165600" cy="3632200"/>
        </p:xfrm>
        <a:graphic>
          <a:graphicData uri="http://schemas.openxmlformats.org/presentationml/2006/ole">
            <mc:AlternateContent xmlns:mc="http://schemas.openxmlformats.org/markup-compatibility/2006">
              <mc:Choice xmlns:v="urn:schemas-microsoft-com:vml" Requires="v">
                <p:oleObj spid="_x0000_s51204" name="Equation" r:id="rId4" imgW="4165600" imgH="3632200" progId="Equation.3">
                  <p:embed/>
                </p:oleObj>
              </mc:Choice>
              <mc:Fallback>
                <p:oleObj name="Equation" r:id="rId4" imgW="4165600" imgH="3632200" progId="Equation.3">
                  <p:embed/>
                  <p:pic>
                    <p:nvPicPr>
                      <p:cNvPr id="22534"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1898650"/>
                        <a:ext cx="4165600" cy="3632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8"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9"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2538"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2722411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Slayt Numarası Yer Tutucusu"/>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788F74CF-2726-E54C-B2F7-AD68101ED57E}" type="slidenum">
              <a:rPr lang="ar-sa" sz="1200">
                <a:solidFill>
                  <a:srgbClr val="FF9933"/>
                </a:solidFill>
                <a:latin typeface="Arial" charset="0"/>
                <a:cs typeface="Arial" charset="0"/>
              </a:rPr>
              <a:pPr/>
              <a:t>32</a:t>
            </a:fld>
            <a:endParaRPr lang="en-US" sz="1200">
              <a:solidFill>
                <a:srgbClr val="FF9933"/>
              </a:solidFill>
              <a:latin typeface="Arial" charset="0"/>
            </a:endParaRPr>
          </a:p>
        </p:txBody>
      </p:sp>
      <p:sp>
        <p:nvSpPr>
          <p:cNvPr id="23555" name="Rectangle 2"/>
          <p:cNvSpPr>
            <a:spLocks noGrp="1" noChangeArrowheads="1"/>
          </p:cNvSpPr>
          <p:nvPr>
            <p:ph type="title"/>
          </p:nvPr>
        </p:nvSpPr>
        <p:spPr/>
        <p:txBody>
          <a:bodyPr/>
          <a:lstStyle/>
          <a:p>
            <a:pPr eaLnBrk="1" hangingPunct="1"/>
            <a:r>
              <a:rPr lang="en-US">
                <a:latin typeface="Arial" charset="0"/>
              </a:rPr>
              <a:t>Sample Problem </a:t>
            </a:r>
            <a:r>
              <a:rPr lang="tr-TR">
                <a:latin typeface="Arial" charset="0"/>
              </a:rPr>
              <a:t>3 - Continued</a:t>
            </a:r>
            <a:endParaRPr lang="en-US">
              <a:latin typeface="Arial" charset="0"/>
            </a:endParaRPr>
          </a:p>
        </p:txBody>
      </p:sp>
      <p:sp>
        <p:nvSpPr>
          <p:cNvPr id="23556" name="Text Box 4"/>
          <p:cNvSpPr txBox="1">
            <a:spLocks noChangeArrowheads="1"/>
          </p:cNvSpPr>
          <p:nvPr/>
        </p:nvSpPr>
        <p:spPr bwMode="auto">
          <a:xfrm>
            <a:off x="3605213" y="1136650"/>
            <a:ext cx="55387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Or, using horizontal strips, perform a single integration to find the first moments.</a:t>
            </a:r>
          </a:p>
        </p:txBody>
      </p:sp>
      <p:graphicFrame>
        <p:nvGraphicFramePr>
          <p:cNvPr id="23557" name="Object 0"/>
          <p:cNvGraphicFramePr>
            <a:graphicFrameLocks noChangeAspect="1"/>
          </p:cNvGraphicFramePr>
          <p:nvPr/>
        </p:nvGraphicFramePr>
        <p:xfrm>
          <a:off x="4064000" y="1998663"/>
          <a:ext cx="5080000" cy="3276600"/>
        </p:xfrm>
        <a:graphic>
          <a:graphicData uri="http://schemas.openxmlformats.org/presentationml/2006/ole">
            <mc:AlternateContent xmlns:mc="http://schemas.openxmlformats.org/markup-compatibility/2006">
              <mc:Choice xmlns:v="urn:schemas-microsoft-com:vml" Requires="v">
                <p:oleObj spid="_x0000_s52228" name="Equation" r:id="rId3" imgW="5080000" imgH="3276600" progId="Equation.3">
                  <p:embed/>
                </p:oleObj>
              </mc:Choice>
              <mc:Fallback>
                <p:oleObj name="Equation" r:id="rId3" imgW="5080000" imgH="3276600" progId="Equation.3">
                  <p:embed/>
                  <p:pic>
                    <p:nvPicPr>
                      <p:cNvPr id="23557"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0" y="1998663"/>
                        <a:ext cx="5080000" cy="3276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3558" name="Picture 7" descr="C:\DOCUME~1\WALTOL~1\LOCALS~1\Temp\\msotw9_tem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1663700"/>
            <a:ext cx="3427412" cy="257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8"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9"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3562"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2285345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462F6F54-A7AE-2749-9325-C93D4671E7D9}" type="slidenum">
              <a:rPr lang="ar-sa" sz="1200" b="1">
                <a:solidFill>
                  <a:srgbClr val="FF9933"/>
                </a:solidFill>
                <a:latin typeface="Arial" charset="0"/>
                <a:cs typeface="Arial" charset="0"/>
              </a:rPr>
              <a:pPr algn="r"/>
              <a:t>33</a:t>
            </a:fld>
            <a:endParaRPr lang="en-US" sz="1200" b="1">
              <a:solidFill>
                <a:srgbClr val="FF9933"/>
              </a:solidFill>
              <a:latin typeface="Arial" charset="0"/>
            </a:endParaRPr>
          </a:p>
        </p:txBody>
      </p:sp>
      <p:sp>
        <p:nvSpPr>
          <p:cNvPr id="24579" name="Rectangle 2"/>
          <p:cNvSpPr>
            <a:spLocks noGrp="1" noChangeArrowheads="1"/>
          </p:cNvSpPr>
          <p:nvPr>
            <p:ph type="title" idx="4294967295"/>
          </p:nvPr>
        </p:nvSpPr>
        <p:spPr>
          <a:xfrm>
            <a:off x="384175" y="3176"/>
            <a:ext cx="8229600" cy="763588"/>
          </a:xfrm>
        </p:spPr>
        <p:txBody>
          <a:bodyPr>
            <a:normAutofit/>
          </a:bodyPr>
          <a:lstStyle/>
          <a:p>
            <a:pPr eaLnBrk="1" hangingPunct="1"/>
            <a:r>
              <a:rPr lang="en-US" sz="3200" dirty="0">
                <a:latin typeface="Arial" charset="0"/>
              </a:rPr>
              <a:t>Sample Problem </a:t>
            </a:r>
            <a:r>
              <a:rPr lang="tr-TR" sz="3200" dirty="0">
                <a:latin typeface="Arial" charset="0"/>
              </a:rPr>
              <a:t>3 - Continued</a:t>
            </a:r>
            <a:endParaRPr lang="en-US" sz="3200" dirty="0">
              <a:latin typeface="Arial" charset="0"/>
            </a:endParaRPr>
          </a:p>
        </p:txBody>
      </p:sp>
      <p:grpSp>
        <p:nvGrpSpPr>
          <p:cNvPr id="24580" name="Group 16"/>
          <p:cNvGrpSpPr>
            <a:grpSpLocks/>
          </p:cNvGrpSpPr>
          <p:nvPr/>
        </p:nvGrpSpPr>
        <p:grpSpPr bwMode="auto">
          <a:xfrm>
            <a:off x="414338" y="869950"/>
            <a:ext cx="8293100" cy="2127250"/>
            <a:chOff x="261" y="698"/>
            <a:chExt cx="5224" cy="1340"/>
          </a:xfrm>
        </p:grpSpPr>
        <p:pic>
          <p:nvPicPr>
            <p:cNvPr id="24606" name="Picture 9"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 y="783"/>
              <a:ext cx="2170" cy="1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07" name="Text Box 10"/>
            <p:cNvSpPr txBox="1">
              <a:spLocks noChangeArrowheads="1"/>
            </p:cNvSpPr>
            <p:nvPr/>
          </p:nvSpPr>
          <p:spPr bwMode="auto">
            <a:xfrm>
              <a:off x="2621" y="698"/>
              <a:ext cx="28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Evaluate the coordinates of centroid.</a:t>
              </a:r>
            </a:p>
          </p:txBody>
        </p:sp>
        <p:grpSp>
          <p:nvGrpSpPr>
            <p:cNvPr id="24608" name="Group 15"/>
            <p:cNvGrpSpPr>
              <a:grpSpLocks/>
            </p:cNvGrpSpPr>
            <p:nvPr/>
          </p:nvGrpSpPr>
          <p:grpSpPr bwMode="auto">
            <a:xfrm>
              <a:off x="2905" y="1056"/>
              <a:ext cx="2033" cy="704"/>
              <a:chOff x="2905" y="1056"/>
              <a:chExt cx="2033" cy="704"/>
            </a:xfrm>
          </p:grpSpPr>
          <p:graphicFrame>
            <p:nvGraphicFramePr>
              <p:cNvPr id="24609" name="Object 11"/>
              <p:cNvGraphicFramePr>
                <a:graphicFrameLocks noChangeAspect="1"/>
              </p:cNvGraphicFramePr>
              <p:nvPr/>
            </p:nvGraphicFramePr>
            <p:xfrm>
              <a:off x="2905" y="1056"/>
              <a:ext cx="744" cy="704"/>
            </p:xfrm>
            <a:graphic>
              <a:graphicData uri="http://schemas.openxmlformats.org/presentationml/2006/ole">
                <mc:AlternateContent xmlns:mc="http://schemas.openxmlformats.org/markup-compatibility/2006">
                  <mc:Choice xmlns:v="urn:schemas-microsoft-com:vml" Requires="v">
                    <p:oleObj spid="_x0000_s53258" name="Equation" r:id="rId4" imgW="1181100" imgH="1117600" progId="Equation.3">
                      <p:embed/>
                    </p:oleObj>
                  </mc:Choice>
                  <mc:Fallback>
                    <p:oleObj name="Equation" r:id="rId4" imgW="1181100" imgH="1117600" progId="Equation.3">
                      <p:embed/>
                      <p:pic>
                        <p:nvPicPr>
                          <p:cNvPr id="24609"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 y="1056"/>
                            <a:ext cx="744" cy="7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610" name="Object 12"/>
              <p:cNvGraphicFramePr>
                <a:graphicFrameLocks noChangeAspect="1"/>
              </p:cNvGraphicFramePr>
              <p:nvPr/>
            </p:nvGraphicFramePr>
            <p:xfrm>
              <a:off x="4458" y="1376"/>
              <a:ext cx="480" cy="384"/>
            </p:xfrm>
            <a:graphic>
              <a:graphicData uri="http://schemas.openxmlformats.org/presentationml/2006/ole">
                <mc:AlternateContent xmlns:mc="http://schemas.openxmlformats.org/markup-compatibility/2006">
                  <mc:Choice xmlns:v="urn:schemas-microsoft-com:vml" Requires="v">
                    <p:oleObj spid="_x0000_s53259" name="Equation" r:id="rId6" imgW="761669" imgH="609336" progId="Equation.3">
                      <p:embed/>
                    </p:oleObj>
                  </mc:Choice>
                  <mc:Fallback>
                    <p:oleObj name="Equation" r:id="rId6" imgW="761669" imgH="609336" progId="Equation.3">
                      <p:embed/>
                      <p:pic>
                        <p:nvPicPr>
                          <p:cNvPr id="2461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8" y="1376"/>
                            <a:ext cx="480" cy="384"/>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4" name="Group 17"/>
          <p:cNvGrpSpPr>
            <a:grpSpLocks/>
          </p:cNvGrpSpPr>
          <p:nvPr/>
        </p:nvGrpSpPr>
        <p:grpSpPr bwMode="auto">
          <a:xfrm>
            <a:off x="4611688" y="3371850"/>
            <a:ext cx="3328987" cy="1066800"/>
            <a:chOff x="2905" y="2230"/>
            <a:chExt cx="2097" cy="672"/>
          </a:xfrm>
        </p:grpSpPr>
        <p:graphicFrame>
          <p:nvGraphicFramePr>
            <p:cNvPr id="24604" name="Object 13"/>
            <p:cNvGraphicFramePr>
              <a:graphicFrameLocks noChangeAspect="1"/>
            </p:cNvGraphicFramePr>
            <p:nvPr/>
          </p:nvGraphicFramePr>
          <p:xfrm>
            <a:off x="2905" y="2230"/>
            <a:ext cx="760" cy="672"/>
          </p:xfrm>
          <a:graphic>
            <a:graphicData uri="http://schemas.openxmlformats.org/presentationml/2006/ole">
              <mc:AlternateContent xmlns:mc="http://schemas.openxmlformats.org/markup-compatibility/2006">
                <mc:Choice xmlns:v="urn:schemas-microsoft-com:vml" Requires="v">
                  <p:oleObj spid="_x0000_s53260" name="Equation" r:id="rId8" imgW="1206500" imgH="1066800" progId="Equation.3">
                    <p:embed/>
                  </p:oleObj>
                </mc:Choice>
                <mc:Fallback>
                  <p:oleObj name="Equation" r:id="rId8" imgW="1206500" imgH="1066800" progId="Equation.3">
                    <p:embed/>
                    <p:pic>
                      <p:nvPicPr>
                        <p:cNvPr id="24604"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5" y="2230"/>
                          <a:ext cx="760" cy="6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605" name="Object 14"/>
            <p:cNvGraphicFramePr>
              <a:graphicFrameLocks noChangeAspect="1"/>
            </p:cNvGraphicFramePr>
            <p:nvPr/>
          </p:nvGraphicFramePr>
          <p:xfrm>
            <a:off x="4458" y="2518"/>
            <a:ext cx="544" cy="384"/>
          </p:xfrm>
          <a:graphic>
            <a:graphicData uri="http://schemas.openxmlformats.org/presentationml/2006/ole">
              <mc:AlternateContent xmlns:mc="http://schemas.openxmlformats.org/markup-compatibility/2006">
                <mc:Choice xmlns:v="urn:schemas-microsoft-com:vml" Requires="v">
                  <p:oleObj spid="_x0000_s53261" name="Equation" r:id="rId10" imgW="863225" imgH="609336" progId="Equation.3">
                    <p:embed/>
                  </p:oleObj>
                </mc:Choice>
                <mc:Fallback>
                  <p:oleObj name="Equation" r:id="rId10" imgW="863225" imgH="609336" progId="Equation.3">
                    <p:embed/>
                    <p:pic>
                      <p:nvPicPr>
                        <p:cNvPr id="24605"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8" y="2518"/>
                          <a:ext cx="544" cy="384"/>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3"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5"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7" name="16 Dikdörtgen"/>
          <p:cNvSpPr/>
          <p:nvPr/>
        </p:nvSpPr>
        <p:spPr>
          <a:xfrm>
            <a:off x="2703513" y="2160588"/>
            <a:ext cx="131762" cy="14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587" name="17 Metin kutusu"/>
          <p:cNvSpPr txBox="1">
            <a:spLocks noChangeArrowheads="1"/>
          </p:cNvSpPr>
          <p:nvPr/>
        </p:nvSpPr>
        <p:spPr bwMode="auto">
          <a:xfrm>
            <a:off x="2200275" y="1298575"/>
            <a:ext cx="542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a:t>dA</a:t>
            </a:r>
          </a:p>
        </p:txBody>
      </p:sp>
      <p:cxnSp>
        <p:nvCxnSpPr>
          <p:cNvPr id="20" name="19 Düz Ok Bağlayıcısı"/>
          <p:cNvCxnSpPr>
            <a:stCxn id="24587" idx="2"/>
          </p:cNvCxnSpPr>
          <p:nvPr/>
        </p:nvCxnSpPr>
        <p:spPr>
          <a:xfrm rot="16200000" flipH="1">
            <a:off x="2396331" y="1774032"/>
            <a:ext cx="422275" cy="271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589" name="20 Metin kutusu"/>
          <p:cNvSpPr txBox="1">
            <a:spLocks noChangeArrowheads="1"/>
          </p:cNvSpPr>
          <p:nvPr/>
        </p:nvSpPr>
        <p:spPr bwMode="auto">
          <a:xfrm>
            <a:off x="503238" y="2889250"/>
            <a:ext cx="33528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a:t>Alternatively; if we take any differential element dA=dx.dy</a:t>
            </a:r>
          </a:p>
          <a:p>
            <a:endParaRPr lang="tr-TR"/>
          </a:p>
          <a:p>
            <a:r>
              <a:rPr lang="tr-TR"/>
              <a:t>Q</a:t>
            </a:r>
            <a:r>
              <a:rPr lang="tr-TR" baseline="-25000"/>
              <a:t>y</a:t>
            </a:r>
            <a:r>
              <a:rPr lang="tr-TR"/>
              <a:t>=</a:t>
            </a:r>
            <a:r>
              <a:rPr lang="tr-TR">
                <a:latin typeface="Century Gothic" charset="0"/>
              </a:rPr>
              <a:t>∫ ∫x.dx.dy=∫ [ ∫dy ].x.dx</a:t>
            </a:r>
          </a:p>
          <a:p>
            <a:endParaRPr lang="tr-TR"/>
          </a:p>
          <a:p>
            <a:r>
              <a:rPr lang="tr-TR"/>
              <a:t>Q</a:t>
            </a:r>
            <a:r>
              <a:rPr lang="tr-TR" baseline="-25000"/>
              <a:t>y</a:t>
            </a:r>
            <a:r>
              <a:rPr lang="tr-TR"/>
              <a:t>=</a:t>
            </a:r>
            <a:endParaRPr lang="tr-TR">
              <a:latin typeface="Century Gothic" charset="0"/>
            </a:endParaRPr>
          </a:p>
          <a:p>
            <a:endParaRPr lang="tr-TR"/>
          </a:p>
        </p:txBody>
      </p:sp>
      <p:sp>
        <p:nvSpPr>
          <p:cNvPr id="24590" name="21 Metin kutusu"/>
          <p:cNvSpPr txBox="1">
            <a:spLocks noChangeArrowheads="1"/>
          </p:cNvSpPr>
          <p:nvPr/>
        </p:nvSpPr>
        <p:spPr bwMode="auto">
          <a:xfrm>
            <a:off x="2173288" y="4068763"/>
            <a:ext cx="1063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a:t>0</a:t>
            </a:r>
          </a:p>
        </p:txBody>
      </p:sp>
      <p:sp>
        <p:nvSpPr>
          <p:cNvPr id="24591" name="22 Metin kutusu"/>
          <p:cNvSpPr txBox="1">
            <a:spLocks noChangeArrowheads="1"/>
          </p:cNvSpPr>
          <p:nvPr/>
        </p:nvSpPr>
        <p:spPr bwMode="auto">
          <a:xfrm>
            <a:off x="2279650" y="3578225"/>
            <a:ext cx="1063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a:t>a</a:t>
            </a:r>
          </a:p>
        </p:txBody>
      </p:sp>
      <p:sp>
        <p:nvSpPr>
          <p:cNvPr id="24592" name="23 Metin kutusu"/>
          <p:cNvSpPr txBox="1">
            <a:spLocks noChangeArrowheads="1"/>
          </p:cNvSpPr>
          <p:nvPr/>
        </p:nvSpPr>
        <p:spPr bwMode="auto">
          <a:xfrm>
            <a:off x="2498725" y="4062413"/>
            <a:ext cx="10477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a:t>0</a:t>
            </a:r>
          </a:p>
        </p:txBody>
      </p:sp>
      <p:pic>
        <p:nvPicPr>
          <p:cNvPr id="24593"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1750" y="3551238"/>
            <a:ext cx="287338"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4"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7125" y="4267200"/>
            <a:ext cx="46037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95" name="26 Metin kutusu"/>
          <p:cNvSpPr txBox="1">
            <a:spLocks noChangeArrowheads="1"/>
          </p:cNvSpPr>
          <p:nvPr/>
        </p:nvSpPr>
        <p:spPr bwMode="auto">
          <a:xfrm>
            <a:off x="536575" y="5048250"/>
            <a:ext cx="3352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a:t>Q</a:t>
            </a:r>
            <a:r>
              <a:rPr lang="tr-TR" baseline="-25000"/>
              <a:t>x</a:t>
            </a:r>
            <a:r>
              <a:rPr lang="tr-TR"/>
              <a:t>=</a:t>
            </a:r>
            <a:r>
              <a:rPr lang="tr-TR">
                <a:latin typeface="Century Gothic" charset="0"/>
              </a:rPr>
              <a:t>∫ ∫y.dx.dy=∫ [ ∫y.dy ].dx</a:t>
            </a:r>
          </a:p>
          <a:p>
            <a:endParaRPr lang="tr-TR"/>
          </a:p>
          <a:p>
            <a:r>
              <a:rPr lang="tr-TR"/>
              <a:t>Q</a:t>
            </a:r>
            <a:r>
              <a:rPr lang="tr-TR" baseline="-25000"/>
              <a:t>x</a:t>
            </a:r>
            <a:r>
              <a:rPr lang="tr-TR"/>
              <a:t>=</a:t>
            </a:r>
            <a:endParaRPr lang="tr-TR">
              <a:latin typeface="Century Gothic" charset="0"/>
            </a:endParaRPr>
          </a:p>
          <a:p>
            <a:endParaRPr lang="tr-TR"/>
          </a:p>
        </p:txBody>
      </p:sp>
      <p:sp>
        <p:nvSpPr>
          <p:cNvPr id="24596" name="27 Metin kutusu"/>
          <p:cNvSpPr txBox="1">
            <a:spLocks noChangeArrowheads="1"/>
          </p:cNvSpPr>
          <p:nvPr/>
        </p:nvSpPr>
        <p:spPr bwMode="auto">
          <a:xfrm>
            <a:off x="2524125" y="5307013"/>
            <a:ext cx="1063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a:t>0</a:t>
            </a:r>
          </a:p>
        </p:txBody>
      </p:sp>
      <p:sp>
        <p:nvSpPr>
          <p:cNvPr id="24597" name="28 Metin kutusu"/>
          <p:cNvSpPr txBox="1">
            <a:spLocks noChangeArrowheads="1"/>
          </p:cNvSpPr>
          <p:nvPr/>
        </p:nvSpPr>
        <p:spPr bwMode="auto">
          <a:xfrm>
            <a:off x="2200275" y="5313363"/>
            <a:ext cx="1063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a:t>0</a:t>
            </a:r>
          </a:p>
        </p:txBody>
      </p:sp>
      <p:sp>
        <p:nvSpPr>
          <p:cNvPr id="24598" name="29 Metin kutusu"/>
          <p:cNvSpPr txBox="1">
            <a:spLocks noChangeArrowheads="1"/>
          </p:cNvSpPr>
          <p:nvPr/>
        </p:nvSpPr>
        <p:spPr bwMode="auto">
          <a:xfrm>
            <a:off x="2298700" y="4816475"/>
            <a:ext cx="1063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a:t>a</a:t>
            </a:r>
          </a:p>
        </p:txBody>
      </p:sp>
      <p:pic>
        <p:nvPicPr>
          <p:cNvPr id="24599"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4803775"/>
            <a:ext cx="288925"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0"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1413" y="5522913"/>
            <a:ext cx="449262"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01" name="32 Metin kutusu"/>
          <p:cNvSpPr txBox="1">
            <a:spLocks noChangeArrowheads="1"/>
          </p:cNvSpPr>
          <p:nvPr/>
        </p:nvSpPr>
        <p:spPr bwMode="auto">
          <a:xfrm>
            <a:off x="2690813" y="2292350"/>
            <a:ext cx="2111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sz="1200"/>
              <a:t>dx</a:t>
            </a:r>
          </a:p>
        </p:txBody>
      </p:sp>
      <p:sp>
        <p:nvSpPr>
          <p:cNvPr id="24602" name="33 Metin kutusu"/>
          <p:cNvSpPr txBox="1">
            <a:spLocks noChangeArrowheads="1"/>
          </p:cNvSpPr>
          <p:nvPr/>
        </p:nvSpPr>
        <p:spPr bwMode="auto">
          <a:xfrm>
            <a:off x="2843213" y="2139950"/>
            <a:ext cx="2111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tr-TR" sz="1200"/>
              <a:t>dy</a:t>
            </a:r>
          </a:p>
        </p:txBody>
      </p:sp>
      <p:sp>
        <p:nvSpPr>
          <p:cNvPr id="35" name="34 Dikdörtgen"/>
          <p:cNvSpPr/>
          <p:nvPr/>
        </p:nvSpPr>
        <p:spPr>
          <a:xfrm>
            <a:off x="477838" y="2955925"/>
            <a:ext cx="3271837" cy="3246438"/>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2708294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196975"/>
            <a:ext cx="6138862" cy="4865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5603" name="Rectangle 2"/>
          <p:cNvSpPr>
            <a:spLocks noGrp="1" noChangeArrowheads="1"/>
          </p:cNvSpPr>
          <p:nvPr>
            <p:ph type="title"/>
          </p:nvPr>
        </p:nvSpPr>
        <p:spPr>
          <a:xfrm>
            <a:off x="457200" y="19050"/>
            <a:ext cx="8229600" cy="1143000"/>
          </a:xfrm>
        </p:spPr>
        <p:txBody>
          <a:bodyPr>
            <a:normAutofit/>
          </a:bodyPr>
          <a:lstStyle/>
          <a:p>
            <a:pPr eaLnBrk="1" hangingPunct="1"/>
            <a:r>
              <a:rPr lang="en-US" sz="3200" dirty="0">
                <a:latin typeface="Arial" charset="0"/>
              </a:rPr>
              <a:t>Sample Problem </a:t>
            </a:r>
            <a:r>
              <a:rPr lang="tr-TR" sz="3200" dirty="0">
                <a:latin typeface="Arial" charset="0"/>
              </a:rPr>
              <a:t>4</a:t>
            </a:r>
            <a:endParaRPr lang="en-US" sz="3200" dirty="0">
              <a:latin typeface="Arial" charset="0"/>
            </a:endParaRPr>
          </a:p>
        </p:txBody>
      </p:sp>
      <p:sp>
        <p:nvSpPr>
          <p:cNvPr id="25604"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AD31716B-1866-D14C-9CC8-4153B2C455E9}" type="slidenum">
              <a:rPr lang="ar-sa" sz="1200" b="1">
                <a:solidFill>
                  <a:srgbClr val="FF9933"/>
                </a:solidFill>
                <a:latin typeface="Arial" charset="0"/>
                <a:cs typeface="Arial" charset="0"/>
              </a:rPr>
              <a:pPr algn="r"/>
              <a:t>34</a:t>
            </a:fld>
            <a:endParaRPr lang="en-US" sz="1200" b="1">
              <a:solidFill>
                <a:srgbClr val="FF9933"/>
              </a:solidFill>
              <a:latin typeface="Arial" charset="0"/>
            </a:endParaRPr>
          </a:p>
        </p:txBody>
      </p:sp>
      <p:sp>
        <p:nvSpPr>
          <p:cNvPr id="13"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5"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Tree>
    <p:extLst>
      <p:ext uri="{BB962C8B-B14F-4D97-AF65-F5344CB8AC3E}">
        <p14:creationId xmlns:p14="http://schemas.microsoft.com/office/powerpoint/2010/main" val="728611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1982"/>
            <a:ext cx="8229600" cy="850289"/>
          </a:xfrm>
        </p:spPr>
        <p:txBody>
          <a:bodyPr>
            <a:normAutofit/>
          </a:bodyPr>
          <a:lstStyle/>
          <a:p>
            <a:pPr eaLnBrk="1" hangingPunct="1"/>
            <a:r>
              <a:rPr lang="en-US" sz="3200" dirty="0">
                <a:latin typeface="Arial" charset="0"/>
              </a:rPr>
              <a:t>Sample Problem </a:t>
            </a:r>
            <a:r>
              <a:rPr lang="tr-TR" sz="3200" dirty="0">
                <a:latin typeface="Arial" charset="0"/>
              </a:rPr>
              <a:t>4 - Continued</a:t>
            </a:r>
            <a:endParaRPr lang="en-US" sz="3200" dirty="0">
              <a:latin typeface="Arial" charset="0"/>
            </a:endParaRPr>
          </a:p>
        </p:txBody>
      </p:sp>
      <p:pic>
        <p:nvPicPr>
          <p:cNvPr id="266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985838"/>
            <a:ext cx="5070475" cy="5535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6628" name="Rectangle 6"/>
          <p:cNvSpPr>
            <a:spLocks noChangeArrowheads="1"/>
          </p:cNvSpPr>
          <p:nvPr/>
        </p:nvSpPr>
        <p:spPr bwMode="auto">
          <a:xfrm>
            <a:off x="2095500" y="985838"/>
            <a:ext cx="746125" cy="3365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9"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059EB61E-7EF6-C44B-A20C-B1BA2C61B6A7}" type="slidenum">
              <a:rPr lang="ar-sa" sz="1200" b="1">
                <a:solidFill>
                  <a:srgbClr val="FF9933"/>
                </a:solidFill>
                <a:latin typeface="Arial" charset="0"/>
                <a:cs typeface="Arial" charset="0"/>
              </a:rPr>
              <a:pPr algn="r"/>
              <a:t>35</a:t>
            </a:fld>
            <a:endParaRPr lang="en-US" sz="1200" b="1">
              <a:solidFill>
                <a:srgbClr val="FF9933"/>
              </a:solidFill>
              <a:latin typeface="Arial" charset="0"/>
            </a:endParaRPr>
          </a:p>
        </p:txBody>
      </p:sp>
      <p:sp>
        <p:nvSpPr>
          <p:cNvPr id="13"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5"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pic>
        <p:nvPicPr>
          <p:cNvPr id="2663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4362450"/>
            <a:ext cx="638175"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325" y="3867150"/>
            <a:ext cx="685800"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6" name="Text Box 14"/>
          <p:cNvSpPr txBox="1">
            <a:spLocks noChangeArrowheads="1"/>
          </p:cNvSpPr>
          <p:nvPr/>
        </p:nvSpPr>
        <p:spPr bwMode="auto">
          <a:xfrm>
            <a:off x="5065713" y="1955800"/>
            <a:ext cx="3784600" cy="85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a:t>y</a:t>
            </a:r>
            <a:r>
              <a:rPr lang="tr-TR" baseline="-25000"/>
              <a:t>el</a:t>
            </a:r>
            <a:r>
              <a:rPr lang="tr-TR"/>
              <a:t>=</a:t>
            </a:r>
            <a:r>
              <a:rPr lang="en-US"/>
              <a:t>y</a:t>
            </a:r>
            <a:r>
              <a:rPr lang="en-US" baseline="-25000"/>
              <a:t>c</a:t>
            </a:r>
            <a:r>
              <a:rPr lang="tr-TR"/>
              <a:t>= y</a:t>
            </a:r>
          </a:p>
          <a:p>
            <a:pPr>
              <a:spcBef>
                <a:spcPct val="50000"/>
              </a:spcBef>
            </a:pPr>
            <a:r>
              <a:rPr lang="tr-TR"/>
              <a:t>x</a:t>
            </a:r>
            <a:r>
              <a:rPr lang="tr-TR" baseline="-25000"/>
              <a:t>el</a:t>
            </a:r>
            <a:r>
              <a:rPr lang="tr-TR"/>
              <a:t>=x</a:t>
            </a:r>
            <a:r>
              <a:rPr lang="tr-TR" baseline="-25000"/>
              <a:t>c</a:t>
            </a:r>
            <a:r>
              <a:rPr lang="tr-TR"/>
              <a:t>= x</a:t>
            </a:r>
            <a:r>
              <a:rPr lang="tr-TR" baseline="-25000"/>
              <a:t>1</a:t>
            </a:r>
            <a:r>
              <a:rPr lang="tr-TR"/>
              <a:t>+(x</a:t>
            </a:r>
            <a:r>
              <a:rPr lang="tr-TR" baseline="-25000"/>
              <a:t>2</a:t>
            </a:r>
            <a:r>
              <a:rPr lang="tr-TR"/>
              <a:t>-x</a:t>
            </a:r>
            <a:r>
              <a:rPr lang="tr-TR" baseline="-25000"/>
              <a:t>1</a:t>
            </a:r>
            <a:r>
              <a:rPr lang="tr-TR"/>
              <a:t>)/2 = (x</a:t>
            </a:r>
            <a:r>
              <a:rPr lang="tr-TR" baseline="-25000"/>
              <a:t>1</a:t>
            </a:r>
            <a:r>
              <a:rPr lang="tr-TR"/>
              <a:t>+x</a:t>
            </a:r>
            <a:r>
              <a:rPr lang="tr-TR" baseline="-25000"/>
              <a:t>2</a:t>
            </a:r>
            <a:r>
              <a:rPr lang="tr-TR"/>
              <a:t>)/2 </a:t>
            </a:r>
          </a:p>
        </p:txBody>
      </p:sp>
      <p:sp>
        <p:nvSpPr>
          <p:cNvPr id="26637" name="Rectangle 15"/>
          <p:cNvSpPr>
            <a:spLocks noChangeArrowheads="1"/>
          </p:cNvSpPr>
          <p:nvPr/>
        </p:nvSpPr>
        <p:spPr bwMode="auto">
          <a:xfrm>
            <a:off x="5035550" y="1111250"/>
            <a:ext cx="3390900" cy="1701800"/>
          </a:xfrm>
          <a:prstGeom prst="rect">
            <a:avLst/>
          </a:prstGeom>
          <a:solidFill>
            <a:srgbClr val="FFFF00">
              <a:alpha val="25098"/>
            </a:srgb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874102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rPr>
              <a:t>Sample Problem 5</a:t>
            </a:r>
          </a:p>
        </p:txBody>
      </p:sp>
      <p:sp>
        <p:nvSpPr>
          <p:cNvPr id="27651"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A9D40DE8-B8A2-F940-8F76-2CC7D5021F30}" type="slidenum">
              <a:rPr lang="ar-sa" sz="1200" b="1">
                <a:solidFill>
                  <a:srgbClr val="FF9933"/>
                </a:solidFill>
                <a:latin typeface="Arial" charset="0"/>
                <a:cs typeface="Arial" charset="0"/>
              </a:rPr>
              <a:pPr algn="r"/>
              <a:t>36</a:t>
            </a:fld>
            <a:endParaRPr lang="en-US" sz="1200" b="1">
              <a:solidFill>
                <a:srgbClr val="FF9933"/>
              </a:solidFill>
              <a:latin typeface="Arial" charset="0"/>
            </a:endParaRPr>
          </a:p>
        </p:txBody>
      </p:sp>
      <p:sp>
        <p:nvSpPr>
          <p:cNvPr id="13"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5"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7655"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pic>
        <p:nvPicPr>
          <p:cNvPr id="276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993775"/>
            <a:ext cx="4127500" cy="2100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6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713" y="1392238"/>
            <a:ext cx="3832225" cy="5540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4265613" y="2792413"/>
            <a:ext cx="188912" cy="1762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3676650"/>
            <a:ext cx="7785100" cy="207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4359275" y="3676650"/>
            <a:ext cx="1087438" cy="473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265613" y="4602163"/>
            <a:ext cx="974725" cy="3730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8264525" y="5537200"/>
            <a:ext cx="190500" cy="1762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1998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rPr>
              <a:t>Sample Problem 5 - Continued</a:t>
            </a:r>
          </a:p>
        </p:txBody>
      </p:sp>
      <p:sp>
        <p:nvSpPr>
          <p:cNvPr id="28675"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3272EA68-DE39-E643-B803-8FC6B7AF2E58}" type="slidenum">
              <a:rPr lang="ar-sa" sz="1200" b="1">
                <a:solidFill>
                  <a:srgbClr val="FF9933"/>
                </a:solidFill>
                <a:latin typeface="Arial" charset="0"/>
                <a:cs typeface="Arial" charset="0"/>
              </a:rPr>
              <a:pPr algn="r"/>
              <a:t>37</a:t>
            </a:fld>
            <a:endParaRPr lang="en-US" sz="1200" b="1">
              <a:solidFill>
                <a:srgbClr val="FF9933"/>
              </a:solidFill>
              <a:latin typeface="Arial" charset="0"/>
            </a:endParaRPr>
          </a:p>
        </p:txBody>
      </p:sp>
      <p:sp>
        <p:nvSpPr>
          <p:cNvPr id="13"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5"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28679"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pic>
        <p:nvPicPr>
          <p:cNvPr id="286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3541713"/>
            <a:ext cx="6240462" cy="28432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6135688" y="6016625"/>
            <a:ext cx="1071562" cy="387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1249363"/>
            <a:ext cx="4127500" cy="21002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6342063" y="3067050"/>
            <a:ext cx="176212" cy="196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4906963" y="1878013"/>
            <a:ext cx="0" cy="103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30850" y="2566988"/>
            <a:ext cx="0" cy="333375"/>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510088" y="2551113"/>
            <a:ext cx="206375" cy="246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5065713" y="2300288"/>
            <a:ext cx="206375" cy="24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586413" y="2630488"/>
            <a:ext cx="206375" cy="18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9" name="TextBox 19"/>
          <p:cNvSpPr txBox="1">
            <a:spLocks noChangeArrowheads="1"/>
          </p:cNvSpPr>
          <p:nvPr/>
        </p:nvSpPr>
        <p:spPr bwMode="auto">
          <a:xfrm>
            <a:off x="4570413" y="2593975"/>
            <a:ext cx="84137"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a:t>1</a:t>
            </a:r>
          </a:p>
        </p:txBody>
      </p:sp>
      <p:sp>
        <p:nvSpPr>
          <p:cNvPr id="28690" name="TextBox 21"/>
          <p:cNvSpPr txBox="1">
            <a:spLocks noChangeArrowheads="1"/>
          </p:cNvSpPr>
          <p:nvPr/>
        </p:nvSpPr>
        <p:spPr bwMode="auto">
          <a:xfrm>
            <a:off x="5126038" y="2330450"/>
            <a:ext cx="841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a:t>2</a:t>
            </a:r>
          </a:p>
        </p:txBody>
      </p:sp>
      <p:sp>
        <p:nvSpPr>
          <p:cNvPr id="28691" name="TextBox 22"/>
          <p:cNvSpPr txBox="1">
            <a:spLocks noChangeArrowheads="1"/>
          </p:cNvSpPr>
          <p:nvPr/>
        </p:nvSpPr>
        <p:spPr bwMode="auto">
          <a:xfrm>
            <a:off x="5649913" y="2632075"/>
            <a:ext cx="841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a:t>3</a:t>
            </a:r>
          </a:p>
        </p:txBody>
      </p:sp>
    </p:spTree>
    <p:extLst>
      <p:ext uri="{BB962C8B-B14F-4D97-AF65-F5344CB8AC3E}">
        <p14:creationId xmlns:p14="http://schemas.microsoft.com/office/powerpoint/2010/main" val="105687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Center of Gravity (Contd.)</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7/25/2016</a:t>
            </a:fld>
            <a:endParaRPr lang="en-US" dirty="0"/>
          </a:p>
        </p:txBody>
      </p:sp>
      <p:sp>
        <p:nvSpPr>
          <p:cNvPr id="6" name="Slide Number Placeholder 5"/>
          <p:cNvSpPr>
            <a:spLocks noGrp="1"/>
          </p:cNvSpPr>
          <p:nvPr>
            <p:ph type="sldNum" sz="quarter" idx="12"/>
          </p:nvPr>
        </p:nvSpPr>
        <p:spPr/>
        <p:txBody>
          <a:bodyPr/>
          <a:lstStyle/>
          <a:p>
            <a:fld id="{E964050B-6237-4A51-8D91-3999973097DF}" type="slidenum">
              <a:rPr lang="en-US" smtClean="0"/>
              <a:pPr/>
              <a:t>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71815688"/>
              </p:ext>
            </p:extLst>
          </p:nvPr>
        </p:nvGraphicFramePr>
        <p:xfrm>
          <a:off x="457200" y="2209800"/>
          <a:ext cx="6416716" cy="1958975"/>
        </p:xfrm>
        <a:graphic>
          <a:graphicData uri="http://schemas.openxmlformats.org/presentationml/2006/ole">
            <mc:AlternateContent xmlns:mc="http://schemas.openxmlformats.org/markup-compatibility/2006">
              <mc:Choice xmlns:v="urn:schemas-microsoft-com:vml" Requires="v">
                <p:oleObj spid="_x0000_s2088" name="Equation" r:id="rId3" imgW="3746160" imgH="1143000" progId="Equation.3">
                  <p:embed/>
                </p:oleObj>
              </mc:Choice>
              <mc:Fallback>
                <p:oleObj name="Equation" r:id="rId3" imgW="3746160" imgH="1143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6416716" cy="195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Rounded Rectangle 10"/>
          <p:cNvSpPr/>
          <p:nvPr/>
        </p:nvSpPr>
        <p:spPr>
          <a:xfrm>
            <a:off x="762000" y="5023752"/>
            <a:ext cx="4381500" cy="1084944"/>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 y="1371600"/>
            <a:ext cx="8763000" cy="830997"/>
          </a:xfrm>
          <a:prstGeom prst="rect">
            <a:avLst/>
          </a:prstGeom>
          <a:noFill/>
        </p:spPr>
        <p:txBody>
          <a:bodyPr wrap="square" rtlCol="0">
            <a:spAutoFit/>
          </a:bodyPr>
          <a:lstStyle/>
          <a:p>
            <a:r>
              <a:rPr lang="en-US" sz="2400" dirty="0" smtClean="0">
                <a:solidFill>
                  <a:srgbClr val="0033CC"/>
                </a:solidFill>
              </a:rPr>
              <a:t>The moment of the resultant force </a:t>
            </a:r>
            <a:r>
              <a:rPr lang="en-US" sz="2400" i="1" dirty="0" smtClean="0">
                <a:solidFill>
                  <a:srgbClr val="0033CC"/>
                </a:solidFill>
              </a:rPr>
              <a:t>W</a:t>
            </a:r>
            <a:r>
              <a:rPr lang="en-US" sz="2400" dirty="0" smtClean="0">
                <a:solidFill>
                  <a:srgbClr val="0033CC"/>
                </a:solidFill>
              </a:rPr>
              <a:t> about any axis equals to the sum of the moments of the weights </a:t>
            </a:r>
            <a:r>
              <a:rPr lang="en-US" sz="2400" i="1" dirty="0" err="1" smtClean="0">
                <a:solidFill>
                  <a:srgbClr val="0033CC"/>
                </a:solidFill>
              </a:rPr>
              <a:t>dw</a:t>
            </a:r>
            <a:r>
              <a:rPr lang="en-US" sz="2400" dirty="0" smtClean="0">
                <a:solidFill>
                  <a:srgbClr val="0033CC"/>
                </a:solidFill>
              </a:rPr>
              <a:t> about the same axis.</a:t>
            </a:r>
            <a:endParaRPr lang="en-US" sz="2400" dirty="0">
              <a:solidFill>
                <a:srgbClr val="0033CC"/>
              </a:solidFill>
            </a:endParaRPr>
          </a:p>
        </p:txBody>
      </p:sp>
      <p:pic>
        <p:nvPicPr>
          <p:cNvPr id="10" name="Picture 2"/>
          <p:cNvPicPr>
            <a:picLocks noChangeAspect="1" noChangeArrowheads="1"/>
          </p:cNvPicPr>
          <p:nvPr/>
        </p:nvPicPr>
        <p:blipFill rotWithShape="1">
          <a:blip r:embed="rId5"/>
          <a:srcRect l="11614"/>
          <a:stretch/>
        </p:blipFill>
        <p:spPr bwMode="auto">
          <a:xfrm>
            <a:off x="6934200" y="3276600"/>
            <a:ext cx="1905004" cy="2271379"/>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7" name="Object 6"/>
          <p:cNvGraphicFramePr>
            <a:graphicFrameLocks noChangeAspect="1"/>
          </p:cNvGraphicFramePr>
          <p:nvPr>
            <p:extLst>
              <p:ext uri="{D42A27DB-BD31-4B8C-83A1-F6EECF244321}">
                <p14:modId xmlns:p14="http://schemas.microsoft.com/office/powerpoint/2010/main" val="24554149"/>
              </p:ext>
            </p:extLst>
          </p:nvPr>
        </p:nvGraphicFramePr>
        <p:xfrm>
          <a:off x="914400" y="5178423"/>
          <a:ext cx="4203700" cy="942975"/>
        </p:xfrm>
        <a:graphic>
          <a:graphicData uri="http://schemas.openxmlformats.org/presentationml/2006/ole">
            <mc:AlternateContent xmlns:mc="http://schemas.openxmlformats.org/markup-compatibility/2006">
              <mc:Choice xmlns:v="urn:schemas-microsoft-com:vml" Requires="v">
                <p:oleObj spid="_x0000_s2089" name="Equation" r:id="rId6" imgW="2095200" imgH="469800" progId="Equation.3">
                  <p:embed/>
                </p:oleObj>
              </mc:Choice>
              <mc:Fallback>
                <p:oleObj name="Equation" r:id="rId6" imgW="209520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178423"/>
                        <a:ext cx="4203700" cy="942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50271533"/>
              </p:ext>
            </p:extLst>
          </p:nvPr>
        </p:nvGraphicFramePr>
        <p:xfrm>
          <a:off x="444500" y="4412289"/>
          <a:ext cx="5083175" cy="352425"/>
        </p:xfrm>
        <a:graphic>
          <a:graphicData uri="http://schemas.openxmlformats.org/presentationml/2006/ole">
            <mc:AlternateContent xmlns:mc="http://schemas.openxmlformats.org/markup-compatibility/2006">
              <mc:Choice xmlns:v="urn:schemas-microsoft-com:vml" Requires="v">
                <p:oleObj spid="_x0000_s2090" name="Equation" r:id="rId8" imgW="2920680" imgH="203040" progId="Equation.3">
                  <p:embed/>
                </p:oleObj>
              </mc:Choice>
              <mc:Fallback>
                <p:oleObj name="Equation" r:id="rId8" imgW="292068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500" y="4412289"/>
                        <a:ext cx="5083175" cy="352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176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272E474C-97B9-A240-A13D-541EFB25F251}" type="slidenum">
              <a:rPr lang="ar-sa" sz="1200" b="1">
                <a:solidFill>
                  <a:srgbClr val="FF9933"/>
                </a:solidFill>
                <a:latin typeface="Arial" charset="0"/>
                <a:cs typeface="Arial" charset="0"/>
              </a:rPr>
              <a:pPr algn="r"/>
              <a:t>5</a:t>
            </a:fld>
            <a:endParaRPr lang="en-US" sz="1200" b="1">
              <a:solidFill>
                <a:srgbClr val="FF9933"/>
              </a:solidFill>
              <a:latin typeface="Arial" charset="0"/>
            </a:endParaRPr>
          </a:p>
        </p:txBody>
      </p:sp>
      <p:sp>
        <p:nvSpPr>
          <p:cNvPr id="4099" name="Rectangle 2"/>
          <p:cNvSpPr>
            <a:spLocks noGrp="1" noChangeArrowheads="1"/>
          </p:cNvSpPr>
          <p:nvPr>
            <p:ph type="title" idx="4294967295"/>
          </p:nvPr>
        </p:nvSpPr>
        <p:spPr/>
        <p:txBody>
          <a:bodyPr>
            <a:normAutofit fontScale="90000"/>
          </a:bodyPr>
          <a:lstStyle/>
          <a:p>
            <a:pPr eaLnBrk="1" hangingPunct="1"/>
            <a:r>
              <a:rPr lang="en-US">
                <a:latin typeface="Arial" charset="0"/>
              </a:rPr>
              <a:t>Center of Gravity </a:t>
            </a:r>
            <a:r>
              <a:rPr lang="tr-TR">
                <a:latin typeface="Arial" charset="0"/>
              </a:rPr>
              <a:t>versus Centroid</a:t>
            </a:r>
            <a:endParaRPr lang="en-US">
              <a:latin typeface="Arial" charset="0"/>
            </a:endParaRPr>
          </a:p>
        </p:txBody>
      </p:sp>
      <p:sp>
        <p:nvSpPr>
          <p:cNvPr id="11"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3"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4103"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4104" name="Rectangle 18"/>
          <p:cNvSpPr>
            <a:spLocks noChangeArrowheads="1"/>
          </p:cNvSpPr>
          <p:nvPr/>
        </p:nvSpPr>
        <p:spPr bwMode="auto">
          <a:xfrm>
            <a:off x="415925" y="1300887"/>
            <a:ext cx="7759753"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dirty="0">
                <a:solidFill>
                  <a:srgbClr val="FF0066"/>
                </a:solidFill>
              </a:rPr>
              <a:t>Centro</a:t>
            </a:r>
            <a:r>
              <a:rPr lang="tr-TR" dirty="0">
                <a:solidFill>
                  <a:srgbClr val="FF0066"/>
                </a:solidFill>
              </a:rPr>
              <a:t>i</a:t>
            </a:r>
            <a:r>
              <a:rPr lang="en-US" dirty="0">
                <a:solidFill>
                  <a:srgbClr val="FF0066"/>
                </a:solidFill>
              </a:rPr>
              <a:t>d</a:t>
            </a:r>
            <a:r>
              <a:rPr lang="en-US" dirty="0"/>
              <a:t> is the point, where whole </a:t>
            </a:r>
            <a:r>
              <a:rPr lang="en-US" dirty="0">
                <a:solidFill>
                  <a:srgbClr val="FF0000"/>
                </a:solidFill>
              </a:rPr>
              <a:t>area</a:t>
            </a:r>
            <a:r>
              <a:rPr lang="en-US" dirty="0"/>
              <a:t> of </a:t>
            </a:r>
            <a:r>
              <a:rPr lang="tr-TR" dirty="0"/>
              <a:t>the </a:t>
            </a:r>
            <a:r>
              <a:rPr lang="en-US" dirty="0"/>
              <a:t>plane is going to be act. </a:t>
            </a:r>
          </a:p>
          <a:p>
            <a:r>
              <a:rPr lang="en-US" dirty="0"/>
              <a:t>(</a:t>
            </a:r>
            <a:r>
              <a:rPr lang="tr-TR" dirty="0"/>
              <a:t>mostly </a:t>
            </a:r>
            <a:r>
              <a:rPr lang="en-US" dirty="0"/>
              <a:t>applicable for </a:t>
            </a:r>
            <a:r>
              <a:rPr lang="tr-TR" dirty="0"/>
              <a:t>two</a:t>
            </a:r>
            <a:r>
              <a:rPr lang="en-US" dirty="0"/>
              <a:t> dimensional problem</a:t>
            </a:r>
            <a:r>
              <a:rPr lang="tr-TR" dirty="0"/>
              <a:t>s</a:t>
            </a:r>
            <a:r>
              <a:rPr lang="en-US" dirty="0"/>
              <a:t>) </a:t>
            </a:r>
          </a:p>
          <a:p>
            <a:endParaRPr lang="en-US" dirty="0"/>
          </a:p>
          <a:p>
            <a:r>
              <a:rPr lang="en-US" dirty="0">
                <a:solidFill>
                  <a:srgbClr val="FF0066"/>
                </a:solidFill>
              </a:rPr>
              <a:t>Center </a:t>
            </a:r>
            <a:r>
              <a:rPr lang="tr-TR" dirty="0">
                <a:solidFill>
                  <a:srgbClr val="FF0066"/>
                </a:solidFill>
              </a:rPr>
              <a:t>of </a:t>
            </a:r>
            <a:r>
              <a:rPr lang="en-US" dirty="0">
                <a:solidFill>
                  <a:srgbClr val="FF0066"/>
                </a:solidFill>
              </a:rPr>
              <a:t>gravity</a:t>
            </a:r>
            <a:r>
              <a:rPr lang="en-US" dirty="0"/>
              <a:t> is the point, where whole </a:t>
            </a:r>
            <a:r>
              <a:rPr lang="en-US" dirty="0">
                <a:solidFill>
                  <a:srgbClr val="FF0000"/>
                </a:solidFill>
              </a:rPr>
              <a:t>weight</a:t>
            </a:r>
            <a:r>
              <a:rPr lang="en-US" dirty="0"/>
              <a:t> of the body is going to be act. </a:t>
            </a:r>
          </a:p>
          <a:p>
            <a:r>
              <a:rPr lang="en-US" dirty="0"/>
              <a:t>(</a:t>
            </a:r>
            <a:r>
              <a:rPr lang="tr-TR" dirty="0"/>
              <a:t>mostly </a:t>
            </a:r>
            <a:r>
              <a:rPr lang="en-US" dirty="0"/>
              <a:t>applicable for </a:t>
            </a:r>
            <a:r>
              <a:rPr lang="tr-TR" dirty="0"/>
              <a:t>three</a:t>
            </a:r>
            <a:r>
              <a:rPr lang="en-US" dirty="0"/>
              <a:t> dimensional problem</a:t>
            </a:r>
            <a:r>
              <a:rPr lang="tr-TR" dirty="0"/>
              <a:t>s</a:t>
            </a:r>
            <a:r>
              <a:rPr lang="en-US" dirty="0"/>
              <a:t>) </a:t>
            </a:r>
            <a:br>
              <a:rPr lang="en-US" dirty="0"/>
            </a:br>
            <a:endParaRPr lang="en-US" dirty="0"/>
          </a:p>
        </p:txBody>
      </p:sp>
      <p:sp>
        <p:nvSpPr>
          <p:cNvPr id="4105" name="Rectangle 19"/>
          <p:cNvSpPr>
            <a:spLocks noChangeArrowheads="1"/>
          </p:cNvSpPr>
          <p:nvPr/>
        </p:nvSpPr>
        <p:spPr bwMode="auto">
          <a:xfrm>
            <a:off x="403225" y="3442464"/>
            <a:ext cx="8501063" cy="2862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marL="381000" indent="-381000"/>
            <a:r>
              <a:rPr lang="en-US" dirty="0"/>
              <a:t>There are two major differences between "</a:t>
            </a:r>
            <a:r>
              <a:rPr lang="en-US" dirty="0">
                <a:solidFill>
                  <a:srgbClr val="FF0066"/>
                </a:solidFill>
              </a:rPr>
              <a:t>center of gravity</a:t>
            </a:r>
            <a:r>
              <a:rPr lang="en-US" dirty="0"/>
              <a:t>" and "</a:t>
            </a:r>
            <a:r>
              <a:rPr lang="en-US" dirty="0">
                <a:solidFill>
                  <a:srgbClr val="FF0066"/>
                </a:solidFill>
              </a:rPr>
              <a:t>cent</a:t>
            </a:r>
            <a:r>
              <a:rPr lang="tr-TR" dirty="0" err="1">
                <a:solidFill>
                  <a:srgbClr val="FF0066"/>
                </a:solidFill>
              </a:rPr>
              <a:t>roid</a:t>
            </a:r>
            <a:r>
              <a:rPr lang="en-US" dirty="0"/>
              <a:t>": </a:t>
            </a:r>
            <a:endParaRPr lang="tr-TR" dirty="0"/>
          </a:p>
          <a:p>
            <a:pPr marL="381000" indent="-381000"/>
            <a:endParaRPr lang="en-US" dirty="0"/>
          </a:p>
          <a:p>
            <a:pPr marL="381000" indent="-381000">
              <a:buFontTx/>
              <a:buAutoNum type="arabicParenR"/>
            </a:pPr>
            <a:r>
              <a:rPr lang="en-US" dirty="0"/>
              <a:t>The term "center of gravity" </a:t>
            </a:r>
            <a:r>
              <a:rPr lang="en-US" dirty="0" smtClean="0"/>
              <a:t>applies </a:t>
            </a:r>
            <a:r>
              <a:rPr lang="en-US" dirty="0"/>
              <a:t>to the bodies with mass and weight</a:t>
            </a:r>
            <a:r>
              <a:rPr lang="en-US" dirty="0" smtClean="0"/>
              <a:t>, while</a:t>
            </a:r>
            <a:r>
              <a:rPr lang="tr-TR" dirty="0" smtClean="0"/>
              <a:t> </a:t>
            </a:r>
            <a:r>
              <a:rPr lang="en-US" dirty="0"/>
              <a:t>the term "centroid" applies to plan</a:t>
            </a:r>
            <a:r>
              <a:rPr lang="tr-TR" dirty="0"/>
              <a:t>e</a:t>
            </a:r>
            <a:r>
              <a:rPr lang="en-US" dirty="0"/>
              <a:t> areas. </a:t>
            </a:r>
            <a:endParaRPr lang="tr-TR" dirty="0"/>
          </a:p>
          <a:p>
            <a:pPr marL="381000" indent="-381000"/>
            <a:endParaRPr lang="en-US" dirty="0"/>
          </a:p>
          <a:p>
            <a:pPr marL="381000" indent="-381000"/>
            <a:r>
              <a:rPr lang="en-US" dirty="0"/>
              <a:t>2) </a:t>
            </a:r>
            <a:r>
              <a:rPr lang="tr-TR" dirty="0"/>
              <a:t> </a:t>
            </a:r>
            <a:r>
              <a:rPr lang="en-US" dirty="0"/>
              <a:t>Center of gravity of a body is the point through which the resultant gravitational force (weight) of the body acts for any orientation </a:t>
            </a:r>
            <a:r>
              <a:rPr lang="en-US" dirty="0" smtClean="0"/>
              <a:t>of</a:t>
            </a:r>
            <a:r>
              <a:rPr lang="tr-TR" dirty="0" smtClean="0"/>
              <a:t> </a:t>
            </a:r>
            <a:r>
              <a:rPr lang="en-US" dirty="0" smtClean="0"/>
              <a:t>the </a:t>
            </a:r>
            <a:r>
              <a:rPr lang="en-US" dirty="0"/>
              <a:t>body</a:t>
            </a:r>
            <a:r>
              <a:rPr lang="tr-TR" dirty="0"/>
              <a:t>,</a:t>
            </a:r>
            <a:r>
              <a:rPr lang="en-US" dirty="0"/>
              <a:t> while centroid is the point in a plane area such that </a:t>
            </a:r>
            <a:r>
              <a:rPr lang="en-US" dirty="0" smtClean="0"/>
              <a:t>the</a:t>
            </a:r>
            <a:r>
              <a:rPr lang="tr-TR" smtClean="0"/>
              <a:t> </a:t>
            </a:r>
            <a:r>
              <a:rPr lang="en-US" dirty="0"/>
              <a:t>moment of the area, about any axis, through that point is zero. </a:t>
            </a:r>
            <a:br>
              <a:rPr lang="en-US" dirty="0"/>
            </a:br>
            <a:endParaRPr lang="en-US" dirty="0"/>
          </a:p>
        </p:txBody>
      </p:sp>
    </p:spTree>
    <p:extLst>
      <p:ext uri="{BB962C8B-B14F-4D97-AF65-F5344CB8AC3E}">
        <p14:creationId xmlns:p14="http://schemas.microsoft.com/office/powerpoint/2010/main" val="3350961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Center of Mass</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7/25/2016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6</a:t>
            </a:fld>
            <a:endParaRPr lang="en-US"/>
          </a:p>
        </p:txBody>
      </p:sp>
      <p:graphicFrame>
        <p:nvGraphicFramePr>
          <p:cNvPr id="13" name="Object 12"/>
          <p:cNvGraphicFramePr>
            <a:graphicFrameLocks noChangeAspect="1"/>
          </p:cNvGraphicFramePr>
          <p:nvPr/>
        </p:nvGraphicFramePr>
        <p:xfrm>
          <a:off x="457200" y="1828800"/>
          <a:ext cx="4840288" cy="2852738"/>
        </p:xfrm>
        <a:graphic>
          <a:graphicData uri="http://schemas.openxmlformats.org/presentationml/2006/ole">
            <mc:AlternateContent xmlns:mc="http://schemas.openxmlformats.org/markup-compatibility/2006">
              <mc:Choice xmlns:v="urn:schemas-microsoft-com:vml" Requires="v">
                <p:oleObj spid="_x0000_s3088" name="Equation" r:id="rId3" imgW="2413000" imgH="1422400" progId="Equation.3">
                  <p:embed/>
                </p:oleObj>
              </mc:Choice>
              <mc:Fallback>
                <p:oleObj name="Equation" r:id="rId3" imgW="2413000" imgH="142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4840288" cy="285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Rounded Rectangle 10"/>
          <p:cNvSpPr/>
          <p:nvPr/>
        </p:nvSpPr>
        <p:spPr>
          <a:xfrm>
            <a:off x="838200" y="3733800"/>
            <a:ext cx="4267200" cy="9906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 y="1371600"/>
            <a:ext cx="8763000" cy="461665"/>
          </a:xfrm>
          <a:prstGeom prst="rect">
            <a:avLst/>
          </a:prstGeom>
          <a:noFill/>
        </p:spPr>
        <p:txBody>
          <a:bodyPr wrap="square" rtlCol="0">
            <a:spAutoFit/>
          </a:bodyPr>
          <a:lstStyle/>
          <a:p>
            <a:r>
              <a:rPr lang="en-US" sz="2400" dirty="0" smtClean="0">
                <a:solidFill>
                  <a:srgbClr val="800000"/>
                </a:solidFill>
              </a:rPr>
              <a:t>If gravity field is treated as uniform and parallel, </a:t>
            </a:r>
            <a:r>
              <a:rPr lang="en-US" sz="2400" i="1" dirty="0" smtClean="0">
                <a:solidFill>
                  <a:srgbClr val="800000"/>
                </a:solidFill>
              </a:rPr>
              <a:t>g</a:t>
            </a:r>
            <a:r>
              <a:rPr lang="en-US" sz="2400" dirty="0" smtClean="0">
                <a:solidFill>
                  <a:srgbClr val="800000"/>
                </a:solidFill>
              </a:rPr>
              <a:t> is constant.</a:t>
            </a:r>
            <a:endParaRPr lang="en-US" sz="2400" dirty="0">
              <a:solidFill>
                <a:srgbClr val="800000"/>
              </a:solidFill>
            </a:endParaRPr>
          </a:p>
        </p:txBody>
      </p:sp>
      <p:sp>
        <p:nvSpPr>
          <p:cNvPr id="10" name="TextBox 9"/>
          <p:cNvSpPr txBox="1"/>
          <p:nvPr/>
        </p:nvSpPr>
        <p:spPr>
          <a:xfrm>
            <a:off x="5410200" y="1981200"/>
            <a:ext cx="3733800" cy="3785652"/>
          </a:xfrm>
          <a:prstGeom prst="rect">
            <a:avLst/>
          </a:prstGeom>
          <a:noFill/>
        </p:spPr>
        <p:txBody>
          <a:bodyPr wrap="square" rtlCol="0">
            <a:spAutoFit/>
          </a:bodyPr>
          <a:lstStyle/>
          <a:p>
            <a:r>
              <a:rPr lang="en-US" sz="2000" dirty="0" smtClean="0">
                <a:solidFill>
                  <a:srgbClr val="0033CC"/>
                </a:solidFill>
              </a:rPr>
              <a:t>This  expression contain no reference to gravitational effects since </a:t>
            </a:r>
            <a:r>
              <a:rPr lang="en-US" sz="2000" i="1" dirty="0" smtClean="0">
                <a:solidFill>
                  <a:srgbClr val="0033CC"/>
                </a:solidFill>
              </a:rPr>
              <a:t>g</a:t>
            </a:r>
            <a:r>
              <a:rPr lang="en-US" sz="2000" dirty="0" smtClean="0">
                <a:solidFill>
                  <a:srgbClr val="0033CC"/>
                </a:solidFill>
              </a:rPr>
              <a:t> no longer appears. Therefore, it defines a unique point in the body which is a function solely of the distribution of mass. This point is known as the </a:t>
            </a:r>
            <a:r>
              <a:rPr lang="en-US" sz="2000" dirty="0" smtClean="0">
                <a:solidFill>
                  <a:schemeClr val="tx2"/>
                </a:solidFill>
              </a:rPr>
              <a:t>CENTER OF MASS</a:t>
            </a:r>
            <a:r>
              <a:rPr lang="en-US" sz="2000" dirty="0" smtClean="0">
                <a:solidFill>
                  <a:srgbClr val="0033CC"/>
                </a:solidFill>
              </a:rPr>
              <a:t>, and clearly it coincides with the center of gravity as long as the gravity field is uniform and parallel.</a:t>
            </a:r>
            <a:endParaRPr lang="en-US" sz="2000" dirty="0">
              <a:solidFill>
                <a:srgbClr val="0033CC"/>
              </a:solidFill>
            </a:endParaRPr>
          </a:p>
        </p:txBody>
      </p:sp>
      <p:sp>
        <p:nvSpPr>
          <p:cNvPr id="12" name="TextBox 11"/>
          <p:cNvSpPr txBox="1"/>
          <p:nvPr/>
        </p:nvSpPr>
        <p:spPr>
          <a:xfrm>
            <a:off x="228600" y="4724400"/>
            <a:ext cx="5181600" cy="1754326"/>
          </a:xfrm>
          <a:prstGeom prst="rect">
            <a:avLst/>
          </a:prstGeom>
          <a:noFill/>
        </p:spPr>
        <p:txBody>
          <a:bodyPr wrap="square" rtlCol="0">
            <a:spAutoFit/>
          </a:bodyPr>
          <a:lstStyle/>
          <a:p>
            <a:r>
              <a:rPr lang="en-US" b="1" dirty="0" smtClean="0">
                <a:solidFill>
                  <a:srgbClr val="002060"/>
                </a:solidFill>
              </a:rPr>
              <a:t>It is meaningless to speak of the center of gravity of a body that is removed from the earth’s gravitational field, since no gravitational forces would act on the body. The body  would, however, still possess its unique center of mass.</a:t>
            </a:r>
            <a:endParaRPr lang="en-US" b="1" dirty="0">
              <a:solidFill>
                <a:srgbClr val="002060"/>
              </a:solidFill>
            </a:endParaRPr>
          </a:p>
        </p:txBody>
      </p:sp>
    </p:spTree>
    <p:extLst>
      <p:ext uri="{BB962C8B-B14F-4D97-AF65-F5344CB8AC3E}">
        <p14:creationId xmlns:p14="http://schemas.microsoft.com/office/powerpoint/2010/main" val="376105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55A2CFFB-EDEF-C747-94E3-5E4D030BC22B}" type="slidenum">
              <a:rPr lang="ar-sa" sz="1200" b="1">
                <a:solidFill>
                  <a:srgbClr val="FF9933"/>
                </a:solidFill>
                <a:latin typeface="Arial" charset="0"/>
                <a:cs typeface="Arial" charset="0"/>
              </a:rPr>
              <a:pPr algn="r"/>
              <a:t>7</a:t>
            </a:fld>
            <a:endParaRPr lang="en-US" sz="1200" b="1">
              <a:solidFill>
                <a:srgbClr val="FF9933"/>
              </a:solidFill>
              <a:latin typeface="Arial" charset="0"/>
            </a:endParaRPr>
          </a:p>
        </p:txBody>
      </p:sp>
      <p:sp>
        <p:nvSpPr>
          <p:cNvPr id="5123" name="Rectangle 2"/>
          <p:cNvSpPr>
            <a:spLocks noGrp="1" noChangeArrowheads="1"/>
          </p:cNvSpPr>
          <p:nvPr>
            <p:ph type="title" idx="4294967295"/>
          </p:nvPr>
        </p:nvSpPr>
        <p:spPr/>
        <p:txBody>
          <a:bodyPr/>
          <a:lstStyle/>
          <a:p>
            <a:pPr eaLnBrk="1" hangingPunct="1"/>
            <a:r>
              <a:rPr lang="en-US">
                <a:latin typeface="Arial" charset="0"/>
              </a:rPr>
              <a:t>Cent</a:t>
            </a:r>
            <a:r>
              <a:rPr lang="tr-TR">
                <a:latin typeface="Arial" charset="0"/>
              </a:rPr>
              <a:t>roid</a:t>
            </a:r>
            <a:r>
              <a:rPr lang="en-US">
                <a:latin typeface="Arial" charset="0"/>
              </a:rPr>
              <a:t> </a:t>
            </a:r>
            <a:r>
              <a:rPr lang="tr-TR">
                <a:latin typeface="Arial" charset="0"/>
              </a:rPr>
              <a:t>versus Center of Mass</a:t>
            </a:r>
            <a:endParaRPr lang="en-US">
              <a:latin typeface="Arial" charset="0"/>
            </a:endParaRPr>
          </a:p>
        </p:txBody>
      </p:sp>
      <p:sp>
        <p:nvSpPr>
          <p:cNvPr id="11"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3"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5127"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pic>
        <p:nvPicPr>
          <p:cNvPr id="512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285875"/>
            <a:ext cx="8704263" cy="485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60961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Centroid of a Volume</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7/25/2016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8</a:t>
            </a:fld>
            <a:endParaRPr lang="en-US"/>
          </a:p>
        </p:txBody>
      </p:sp>
      <p:graphicFrame>
        <p:nvGraphicFramePr>
          <p:cNvPr id="13" name="Object 12"/>
          <p:cNvGraphicFramePr>
            <a:graphicFrameLocks noChangeAspect="1"/>
          </p:cNvGraphicFramePr>
          <p:nvPr/>
        </p:nvGraphicFramePr>
        <p:xfrm>
          <a:off x="419100" y="1828800"/>
          <a:ext cx="4916488" cy="2852738"/>
        </p:xfrm>
        <a:graphic>
          <a:graphicData uri="http://schemas.openxmlformats.org/presentationml/2006/ole">
            <mc:AlternateContent xmlns:mc="http://schemas.openxmlformats.org/markup-compatibility/2006">
              <mc:Choice xmlns:v="urn:schemas-microsoft-com:vml" Requires="v">
                <p:oleObj spid="_x0000_s4112" name="Equation" r:id="rId3" imgW="2451100" imgH="1422400" progId="Equation.3">
                  <p:embed/>
                </p:oleObj>
              </mc:Choice>
              <mc:Fallback>
                <p:oleObj name="Equation" r:id="rId3" imgW="2451100" imgH="142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828800"/>
                        <a:ext cx="4916488" cy="285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Rounded Rectangle 10"/>
          <p:cNvSpPr/>
          <p:nvPr/>
        </p:nvSpPr>
        <p:spPr>
          <a:xfrm>
            <a:off x="838200" y="3733800"/>
            <a:ext cx="4267200" cy="9906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 y="1371600"/>
            <a:ext cx="8763000" cy="461665"/>
          </a:xfrm>
          <a:prstGeom prst="rect">
            <a:avLst/>
          </a:prstGeom>
          <a:noFill/>
        </p:spPr>
        <p:txBody>
          <a:bodyPr wrap="square" rtlCol="0">
            <a:spAutoFit/>
          </a:bodyPr>
          <a:lstStyle/>
          <a:p>
            <a:r>
              <a:rPr lang="en-US" sz="2400" dirty="0" smtClean="0">
                <a:solidFill>
                  <a:srgbClr val="0033CC"/>
                </a:solidFill>
              </a:rPr>
              <a:t>If density </a:t>
            </a:r>
            <a:r>
              <a:rPr lang="el-GR" sz="2400" i="1" dirty="0" smtClean="0">
                <a:solidFill>
                  <a:srgbClr val="0033CC"/>
                </a:solidFill>
              </a:rPr>
              <a:t>ρ</a:t>
            </a:r>
            <a:r>
              <a:rPr lang="en-US" sz="2400" dirty="0" smtClean="0">
                <a:solidFill>
                  <a:srgbClr val="0033CC"/>
                </a:solidFill>
              </a:rPr>
              <a:t> of a body is uniform throughout:</a:t>
            </a:r>
            <a:endParaRPr lang="en-US" sz="2400" dirty="0">
              <a:solidFill>
                <a:srgbClr val="0033CC"/>
              </a:solidFill>
            </a:endParaRPr>
          </a:p>
        </p:txBody>
      </p:sp>
      <p:sp>
        <p:nvSpPr>
          <p:cNvPr id="10" name="TextBox 9"/>
          <p:cNvSpPr txBox="1"/>
          <p:nvPr/>
        </p:nvSpPr>
        <p:spPr>
          <a:xfrm>
            <a:off x="5410200" y="1981200"/>
            <a:ext cx="3733800" cy="2554545"/>
          </a:xfrm>
          <a:prstGeom prst="rect">
            <a:avLst/>
          </a:prstGeom>
          <a:noFill/>
        </p:spPr>
        <p:txBody>
          <a:bodyPr wrap="square" rtlCol="0">
            <a:spAutoFit/>
          </a:bodyPr>
          <a:lstStyle/>
          <a:p>
            <a:r>
              <a:rPr lang="en-US" sz="2000" dirty="0" smtClean="0">
                <a:solidFill>
                  <a:schemeClr val="tx2"/>
                </a:solidFill>
              </a:rPr>
              <a:t>This  expression contain no reference to mass properties. Therefore, it defines a unique point in the body which is a function solely of the geometrical property of the body. This point is known as the </a:t>
            </a:r>
            <a:r>
              <a:rPr lang="en-US" sz="2000" dirty="0" smtClean="0"/>
              <a:t>CENTROID</a:t>
            </a:r>
            <a:r>
              <a:rPr lang="en-US" sz="2000" dirty="0" smtClean="0">
                <a:solidFill>
                  <a:schemeClr val="tx2"/>
                </a:solidFill>
              </a:rPr>
              <a:t>.</a:t>
            </a:r>
            <a:endParaRPr lang="en-US" sz="2000" dirty="0">
              <a:solidFill>
                <a:schemeClr val="tx2"/>
              </a:solidFill>
            </a:endParaRPr>
          </a:p>
        </p:txBody>
      </p:sp>
      <p:sp>
        <p:nvSpPr>
          <p:cNvPr id="12" name="TextBox 11"/>
          <p:cNvSpPr txBox="1"/>
          <p:nvPr/>
        </p:nvSpPr>
        <p:spPr>
          <a:xfrm>
            <a:off x="228600" y="4876800"/>
            <a:ext cx="5181600" cy="1200329"/>
          </a:xfrm>
          <a:prstGeom prst="rect">
            <a:avLst/>
          </a:prstGeom>
          <a:noFill/>
        </p:spPr>
        <p:txBody>
          <a:bodyPr wrap="square" rtlCol="0">
            <a:spAutoFit/>
          </a:bodyPr>
          <a:lstStyle/>
          <a:p>
            <a:r>
              <a:rPr lang="en-US" b="1" dirty="0" smtClean="0">
                <a:solidFill>
                  <a:srgbClr val="002060"/>
                </a:solidFill>
              </a:rPr>
              <a:t>If the density is uniform throughout the body, the positions of the centroid and center of mass are  identical, whereas if the density varies, these two points will, in general, not coincide.</a:t>
            </a:r>
            <a:endParaRPr lang="en-US" b="1" dirty="0">
              <a:solidFill>
                <a:srgbClr val="002060"/>
              </a:solidFill>
            </a:endParaRPr>
          </a:p>
        </p:txBody>
      </p:sp>
      <p:sp>
        <p:nvSpPr>
          <p:cNvPr id="15" name="TextBox 14"/>
          <p:cNvSpPr txBox="1"/>
          <p:nvPr/>
        </p:nvSpPr>
        <p:spPr>
          <a:xfrm>
            <a:off x="5562600" y="4599801"/>
            <a:ext cx="3276600" cy="1754326"/>
          </a:xfrm>
          <a:prstGeom prst="rect">
            <a:avLst/>
          </a:prstGeom>
          <a:noFill/>
        </p:spPr>
        <p:txBody>
          <a:bodyPr wrap="square" rtlCol="0">
            <a:spAutoFit/>
          </a:bodyPr>
          <a:lstStyle/>
          <a:p>
            <a:r>
              <a:rPr lang="en-US" dirty="0" smtClean="0">
                <a:solidFill>
                  <a:srgbClr val="0033CC"/>
                </a:solidFill>
              </a:rPr>
              <a:t>The term centroid is used when the calculation concerns a geometrical shape only. When speaking of an actual physical body, we use term center of mass.</a:t>
            </a:r>
            <a:endParaRPr lang="en-US" dirty="0">
              <a:solidFill>
                <a:srgbClr val="0033CC"/>
              </a:solidFill>
            </a:endParaRPr>
          </a:p>
        </p:txBody>
      </p:sp>
    </p:spTree>
    <p:extLst>
      <p:ext uri="{BB962C8B-B14F-4D97-AF65-F5344CB8AC3E}">
        <p14:creationId xmlns:p14="http://schemas.microsoft.com/office/powerpoint/2010/main" val="30624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0"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Centroid of a line (e.g. a rod)</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7/25/2016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9</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311275940"/>
              </p:ext>
            </p:extLst>
          </p:nvPr>
        </p:nvGraphicFramePr>
        <p:xfrm>
          <a:off x="311150" y="2290763"/>
          <a:ext cx="5043488" cy="2800350"/>
        </p:xfrm>
        <a:graphic>
          <a:graphicData uri="http://schemas.openxmlformats.org/presentationml/2006/ole">
            <mc:AlternateContent xmlns:mc="http://schemas.openxmlformats.org/markup-compatibility/2006">
              <mc:Choice xmlns:v="urn:schemas-microsoft-com:vml" Requires="v">
                <p:oleObj spid="_x0000_s5136" name="Equation" r:id="rId3" imgW="2514600" imgH="1396800" progId="Equation.3">
                  <p:embed/>
                </p:oleObj>
              </mc:Choice>
              <mc:Fallback>
                <p:oleObj name="Equation" r:id="rId3" imgW="2514600" imgH="139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2290763"/>
                        <a:ext cx="5043488" cy="2800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Rounded Rectangle 10"/>
          <p:cNvSpPr/>
          <p:nvPr/>
        </p:nvSpPr>
        <p:spPr>
          <a:xfrm>
            <a:off x="616525" y="4094018"/>
            <a:ext cx="4267200" cy="9906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 y="1371600"/>
            <a:ext cx="8763000" cy="830997"/>
          </a:xfrm>
          <a:prstGeom prst="rect">
            <a:avLst/>
          </a:prstGeom>
          <a:noFill/>
        </p:spPr>
        <p:txBody>
          <a:bodyPr wrap="square" rtlCol="0">
            <a:spAutoFit/>
          </a:bodyPr>
          <a:lstStyle/>
          <a:p>
            <a:r>
              <a:rPr lang="en-US" sz="2400" dirty="0" smtClean="0">
                <a:solidFill>
                  <a:srgbClr val="0033CC"/>
                </a:solidFill>
              </a:rPr>
              <a:t>If density </a:t>
            </a:r>
            <a:r>
              <a:rPr lang="el-GR" sz="2400" i="1" dirty="0" smtClean="0">
                <a:solidFill>
                  <a:srgbClr val="0033CC"/>
                </a:solidFill>
              </a:rPr>
              <a:t>ρ</a:t>
            </a:r>
            <a:r>
              <a:rPr lang="en-US" sz="2400" dirty="0" smtClean="0">
                <a:solidFill>
                  <a:srgbClr val="0033CC"/>
                </a:solidFill>
              </a:rPr>
              <a:t> and cross section Area of a body is uniform throughout (e.g. in a rod)</a:t>
            </a:r>
            <a:endParaRPr lang="en-US" sz="2400" dirty="0">
              <a:solidFill>
                <a:srgbClr val="0033CC"/>
              </a:solidFill>
            </a:endParaRPr>
          </a:p>
        </p:txBody>
      </p:sp>
      <p:sp>
        <p:nvSpPr>
          <p:cNvPr id="12" name="TextBox 11"/>
          <p:cNvSpPr txBox="1"/>
          <p:nvPr/>
        </p:nvSpPr>
        <p:spPr>
          <a:xfrm>
            <a:off x="235527" y="5504765"/>
            <a:ext cx="5181600" cy="646331"/>
          </a:xfrm>
          <a:prstGeom prst="rect">
            <a:avLst/>
          </a:prstGeom>
          <a:noFill/>
        </p:spPr>
        <p:txBody>
          <a:bodyPr wrap="square" rtlCol="0">
            <a:spAutoFit/>
          </a:bodyPr>
          <a:lstStyle/>
          <a:p>
            <a:r>
              <a:rPr lang="en-US" b="1" dirty="0" smtClean="0">
                <a:solidFill>
                  <a:srgbClr val="002060"/>
                </a:solidFill>
              </a:rPr>
              <a:t>It should be noted that, in general, the centroid </a:t>
            </a:r>
            <a:r>
              <a:rPr lang="en-US" b="1" i="1" dirty="0" smtClean="0">
                <a:solidFill>
                  <a:srgbClr val="002060"/>
                </a:solidFill>
              </a:rPr>
              <a:t>C</a:t>
            </a:r>
            <a:r>
              <a:rPr lang="en-US" b="1" dirty="0" smtClean="0">
                <a:solidFill>
                  <a:srgbClr val="002060"/>
                </a:solidFill>
              </a:rPr>
              <a:t> do not lie on the line.</a:t>
            </a:r>
            <a:endParaRPr lang="en-US" b="1" dirty="0">
              <a:solidFill>
                <a:srgbClr val="002060"/>
              </a:solidFill>
            </a:endParaRPr>
          </a:p>
        </p:txBody>
      </p:sp>
      <p:pic>
        <p:nvPicPr>
          <p:cNvPr id="30723" name="Picture 3"/>
          <p:cNvPicPr>
            <a:picLocks noChangeAspect="1" noChangeArrowheads="1"/>
          </p:cNvPicPr>
          <p:nvPr/>
        </p:nvPicPr>
        <p:blipFill>
          <a:blip r:embed="rId5"/>
          <a:srcRect/>
          <a:stretch>
            <a:fillRect/>
          </a:stretch>
        </p:blipFill>
        <p:spPr bwMode="auto">
          <a:xfrm>
            <a:off x="5437909" y="2423427"/>
            <a:ext cx="3344279" cy="30813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6690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additive="base">
                                        <p:cTn id="13" dur="500" fill="hold"/>
                                        <p:tgtEl>
                                          <p:spTgt spid="30723"/>
                                        </p:tgtEl>
                                        <p:attrNameLst>
                                          <p:attrName>ppt_x</p:attrName>
                                        </p:attrNameLst>
                                      </p:cBhvr>
                                      <p:tavLst>
                                        <p:tav tm="0">
                                          <p:val>
                                            <p:strVal val="#ppt_x"/>
                                          </p:val>
                                        </p:tav>
                                        <p:tav tm="100000">
                                          <p:val>
                                            <p:strVal val="#ppt_x"/>
                                          </p:val>
                                        </p:tav>
                                      </p:tavLst>
                                    </p:anim>
                                    <p:anim calcmode="lin" valueType="num">
                                      <p:cBhvr additive="base">
                                        <p:cTn id="14"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824</TotalTime>
  <Words>1514</Words>
  <Application>Microsoft Office PowerPoint</Application>
  <PresentationFormat>On-screen Show (4:3)</PresentationFormat>
  <Paragraphs>211</Paragraphs>
  <Slides>37</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ＭＳ Ｐゴシック</vt:lpstr>
      <vt:lpstr>Agency FB</vt:lpstr>
      <vt:lpstr>Algerian</vt:lpstr>
      <vt:lpstr>Arial</vt:lpstr>
      <vt:lpstr>Calibri</vt:lpstr>
      <vt:lpstr>Century Gothic</vt:lpstr>
      <vt:lpstr>Times New Roman</vt:lpstr>
      <vt:lpstr>Office Theme</vt:lpstr>
      <vt:lpstr>Equation</vt:lpstr>
      <vt:lpstr>STATICS (ENGINEERING MECHANICS-I)</vt:lpstr>
      <vt:lpstr>Introduction</vt:lpstr>
      <vt:lpstr>Center of Gravity</vt:lpstr>
      <vt:lpstr>Center of Gravity (Contd.)</vt:lpstr>
      <vt:lpstr>Center of Gravity versus Centroid</vt:lpstr>
      <vt:lpstr>Center of Mass</vt:lpstr>
      <vt:lpstr>Centroid versus Center of Mass</vt:lpstr>
      <vt:lpstr>Centroid of a Volume</vt:lpstr>
      <vt:lpstr>Centroid of a line (e.g. a rod)</vt:lpstr>
      <vt:lpstr>Centroid of an Area</vt:lpstr>
      <vt:lpstr>Centroids of Areas and Lines</vt:lpstr>
      <vt:lpstr>Note (for a regular shaped body)</vt:lpstr>
      <vt:lpstr>Centroidal coordinate of the element</vt:lpstr>
      <vt:lpstr>Contd.</vt:lpstr>
      <vt:lpstr>Determining Centroid of an Object</vt:lpstr>
      <vt:lpstr>Composite Plates and Areas</vt:lpstr>
      <vt:lpstr>Centroids of Common Shapes of Areas</vt:lpstr>
      <vt:lpstr>Centroids of Common Shapes of Lines</vt:lpstr>
      <vt:lpstr>Examples</vt:lpstr>
      <vt:lpstr>Problem-1</vt:lpstr>
      <vt:lpstr>Solution</vt:lpstr>
      <vt:lpstr>Sample Problem 1</vt:lpstr>
      <vt:lpstr>Sample Problem 1 - Continued</vt:lpstr>
      <vt:lpstr>Sample Problem 1 - Continued</vt:lpstr>
      <vt:lpstr>Sample Problem 2</vt:lpstr>
      <vt:lpstr>Sample Problem 2 - Continued</vt:lpstr>
      <vt:lpstr>Sample Problem 2 - Continued</vt:lpstr>
      <vt:lpstr>Sample Problem 2 - Continued</vt:lpstr>
      <vt:lpstr>Sample Problem 3</vt:lpstr>
      <vt:lpstr>Sample Problem 3 - Continued</vt:lpstr>
      <vt:lpstr>Sample Problem 3 - Continued</vt:lpstr>
      <vt:lpstr>Sample Problem 3 - Continued</vt:lpstr>
      <vt:lpstr>Sample Problem 3 - Continued</vt:lpstr>
      <vt:lpstr>Sample Problem 4</vt:lpstr>
      <vt:lpstr>Sample Problem 4 - Continued</vt:lpstr>
      <vt:lpstr>Sample Problem 5</vt:lpstr>
      <vt:lpstr>Sample Problem 5 -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STATICS (ENGINEERING MECHANICS-I)</dc:title>
  <dc:creator>Fahad Alrshoudi</dc:creator>
  <cp:lastModifiedBy>user</cp:lastModifiedBy>
  <cp:revision>11</cp:revision>
  <dcterms:created xsi:type="dcterms:W3CDTF">2016-03-12T11:49:56Z</dcterms:created>
  <dcterms:modified xsi:type="dcterms:W3CDTF">2016-07-25T23:28:45Z</dcterms:modified>
</cp:coreProperties>
</file>