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3" r:id="rId2"/>
  </p:sldMasterIdLst>
  <p:notesMasterIdLst>
    <p:notesMasterId r:id="rId31"/>
  </p:notesMasterIdLst>
  <p:handoutMasterIdLst>
    <p:handoutMasterId r:id="rId32"/>
  </p:handoutMasterIdLst>
  <p:sldIdLst>
    <p:sldId id="256" r:id="rId3"/>
    <p:sldId id="257" r:id="rId4"/>
    <p:sldId id="270" r:id="rId5"/>
    <p:sldId id="280" r:id="rId6"/>
    <p:sldId id="281" r:id="rId7"/>
    <p:sldId id="308" r:id="rId8"/>
    <p:sldId id="282" r:id="rId9"/>
    <p:sldId id="313" r:id="rId10"/>
    <p:sldId id="283" r:id="rId11"/>
    <p:sldId id="286" r:id="rId12"/>
    <p:sldId id="314" r:id="rId13"/>
    <p:sldId id="319" r:id="rId14"/>
    <p:sldId id="320" r:id="rId15"/>
    <p:sldId id="287" r:id="rId16"/>
    <p:sldId id="321" r:id="rId17"/>
    <p:sldId id="330" r:id="rId18"/>
    <p:sldId id="331" r:id="rId19"/>
    <p:sldId id="334" r:id="rId20"/>
    <p:sldId id="335" r:id="rId21"/>
    <p:sldId id="332" r:id="rId22"/>
    <p:sldId id="333" r:id="rId23"/>
    <p:sldId id="291" r:id="rId24"/>
    <p:sldId id="315" r:id="rId25"/>
    <p:sldId id="292" r:id="rId26"/>
    <p:sldId id="318" r:id="rId27"/>
    <p:sldId id="294" r:id="rId28"/>
    <p:sldId id="317" r:id="rId29"/>
    <p:sldId id="295" r:id="rId30"/>
  </p:sldIdLst>
  <p:sldSz cx="9144000" cy="6858000" type="screen4x3"/>
  <p:notesSz cx="7010400" cy="9236075"/>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542" autoAdjust="0"/>
  </p:normalViewPr>
  <p:slideViewPr>
    <p:cSldViewPr>
      <p:cViewPr>
        <p:scale>
          <a:sx n="77" d="100"/>
          <a:sy n="77" d="100"/>
        </p:scale>
        <p:origin x="-2604"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589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idx="2"/>
          </p:nvPr>
        </p:nvSpPr>
        <p:spPr bwMode="auto">
          <a:xfrm>
            <a:off x="1347788" y="806450"/>
            <a:ext cx="4314825" cy="32353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8375" y="4378325"/>
            <a:ext cx="5086350" cy="3890963"/>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extLst>
      <p:ext uri="{BB962C8B-B14F-4D97-AF65-F5344CB8AC3E}">
        <p14:creationId xmlns:p14="http://schemas.microsoft.com/office/powerpoint/2010/main" val="788031494"/>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cap="flat"/>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95235" name="Rectangle 3"/>
          <p:cNvSpPr>
            <a:spLocks noGrp="1" noChangeArrowheads="1"/>
          </p:cNvSpPr>
          <p:nvPr>
            <p:ph type="ctrTitle" sz="quarter"/>
          </p:nvPr>
        </p:nvSpPr>
        <p:spPr>
          <a:xfrm>
            <a:off x="381000" y="2286000"/>
            <a:ext cx="7772400" cy="1143000"/>
          </a:xfrm>
        </p:spPr>
        <p:txBody>
          <a:bodyPr/>
          <a:lstStyle>
            <a:lvl1pPr>
              <a:defRPr/>
            </a:lvl1pPr>
          </a:lstStyle>
          <a:p>
            <a:r>
              <a:rPr lang="en-GB"/>
              <a:t>Click to edit Master title style</a:t>
            </a:r>
          </a:p>
        </p:txBody>
      </p:sp>
      <p:sp>
        <p:nvSpPr>
          <p:cNvPr id="95236"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GB"/>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0A94B433-D3F9-42B5-8D30-85DF2370E9F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95D56C6-3E50-491D-B2E6-5758F19649A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A80B130-5209-4C67-BBC3-B25F2FBEAC5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97283" name="Rectangle 3"/>
          <p:cNvSpPr>
            <a:spLocks noGrp="1" noChangeArrowheads="1"/>
          </p:cNvSpPr>
          <p:nvPr>
            <p:ph type="ctrTitle" sz="quarter"/>
          </p:nvPr>
        </p:nvSpPr>
        <p:spPr>
          <a:xfrm>
            <a:off x="381000" y="2286000"/>
            <a:ext cx="7772400" cy="1143000"/>
          </a:xfrm>
        </p:spPr>
        <p:txBody>
          <a:bodyPr/>
          <a:lstStyle>
            <a:lvl1pPr>
              <a:defRPr/>
            </a:lvl1pPr>
          </a:lstStyle>
          <a:p>
            <a:r>
              <a:rPr lang="en-GB"/>
              <a:t>Click to edit Master title style</a:t>
            </a:r>
          </a:p>
        </p:txBody>
      </p:sp>
      <p:sp>
        <p:nvSpPr>
          <p:cNvPr id="97284"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GB"/>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BBA734B1-1B8A-47D5-8092-8573A07772E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F9B677B-08C8-4243-9533-EA0D9D18EEB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24AE6DEF-3887-45A8-AEEE-3929A0C012E1}"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6B8BC1B-948B-4100-88BA-017660F2669F}"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082D26D-2A0F-4825-9068-BD6D1024C0C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CC9871A-2425-4ED6-9586-D94D572ADDD6}"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0C3981F9-5FC7-4BB8-8A37-4427190D2318}"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55B66E2-DE93-45F6-B203-0E8B79FA28C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DEB661E-113E-4155-A7E0-0F068BCA967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AB1F341-CF0F-4309-81C4-50DF55978487}"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ACBE947-A5A5-4508-BDE0-CE2D1A4D0AF6}"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9A1F8A6-17A7-48A1-9D94-76D46B30AED8}"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5050"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5BA0C7C-26DB-4B71-AC62-DC0D4960749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AF219820-1976-4211-BB1A-BFE8055211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E557FB7-D709-42EE-B7EA-E3A0B0DD4A8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9FB4B5E9-21CE-4248-8D87-4528816D8DB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9C3D5C21-9407-4BDA-8DA3-A8CCB419F78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A6B8706-C75D-431C-871B-C5B2DBEFCA0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25688FA-8336-4747-BCEF-A10688FE21B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C8C3581-B007-4456-93B1-0528F861C3A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4213" name="Rectangle 5"/>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7886C01D-40F7-4A08-B87E-31743E5A732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149"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6261" name="Rectangle 5"/>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223E177F-68BE-4205-B207-9A7391AB2A8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150"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5122" name="Line 2"/>
          <p:cNvSpPr>
            <a:spLocks noChangeShapeType="1"/>
          </p:cNvSpPr>
          <p:nvPr/>
        </p:nvSpPr>
        <p:spPr bwMode="auto">
          <a:xfrm>
            <a:off x="26988" y="3429000"/>
            <a:ext cx="7974012" cy="0"/>
          </a:xfrm>
          <a:prstGeom prst="line">
            <a:avLst/>
          </a:prstGeom>
          <a:noFill/>
          <a:ln w="50800">
            <a:solidFill>
              <a:schemeClr val="accent2"/>
            </a:solidFill>
            <a:round/>
            <a:headEnd/>
            <a:tailEnd/>
          </a:ln>
        </p:spPr>
        <p:txBody>
          <a:bodyPr wrap="none" anchor="ctr"/>
          <a:lstStyle/>
          <a:p>
            <a:endParaRPr lang="ar-SA"/>
          </a:p>
        </p:txBody>
      </p:sp>
      <p:sp>
        <p:nvSpPr>
          <p:cNvPr id="5123" name="Rectangle 3"/>
          <p:cNvSpPr>
            <a:spLocks noGrp="1" noChangeArrowheads="1"/>
          </p:cNvSpPr>
          <p:nvPr>
            <p:ph type="ctrTitle"/>
          </p:nvPr>
        </p:nvSpPr>
        <p:spPr>
          <a:noFill/>
        </p:spPr>
        <p:txBody>
          <a:bodyPr lIns="90488" tIns="44450" rIns="90488" bIns="44450"/>
          <a:lstStyle/>
          <a:p>
            <a:r>
              <a:rPr lang="en-GB" b="1" dirty="0" smtClean="0"/>
              <a:t>Chapter </a:t>
            </a:r>
            <a:r>
              <a:rPr lang="en-GB" b="1" dirty="0" smtClean="0"/>
              <a:t>5</a:t>
            </a:r>
            <a:endParaRPr lang="en-GB" b="1" dirty="0" smtClean="0"/>
          </a:p>
        </p:txBody>
      </p:sp>
      <p:sp>
        <p:nvSpPr>
          <p:cNvPr id="5124" name="Rectangle 4"/>
          <p:cNvSpPr>
            <a:spLocks noGrp="1" noChangeArrowheads="1"/>
          </p:cNvSpPr>
          <p:nvPr>
            <p:ph type="subTitle" idx="1"/>
          </p:nvPr>
        </p:nvSpPr>
        <p:spPr>
          <a:noFill/>
        </p:spPr>
        <p:txBody>
          <a:bodyPr lIns="90488" tIns="44450" rIns="90488" bIns="44450"/>
          <a:lstStyle/>
          <a:p>
            <a:r>
              <a:rPr lang="en-GB" b="1" smtClean="0"/>
              <a:t>Logical Database Design for the Relational Model</a:t>
            </a:r>
          </a:p>
          <a:p>
            <a:endParaRPr lang="en-GB" b="1" smtClean="0"/>
          </a:p>
        </p:txBody>
      </p:sp>
      <p:sp>
        <p:nvSpPr>
          <p:cNvPr id="5125" name="Text Box 5"/>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lgn="ct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72E6ED68-7A77-4EE4-AFDA-D0AD46031CF0}" type="slidenum">
              <a:rPr lang="en-GB" smtClean="0"/>
              <a:pPr/>
              <a:t>10</a:t>
            </a:fld>
            <a:endParaRPr lang="en-GB" smtClean="0"/>
          </a:p>
        </p:txBody>
      </p:sp>
      <p:sp>
        <p:nvSpPr>
          <p:cNvPr id="14339"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14340" name="Rectangle 3"/>
          <p:cNvSpPr>
            <a:spLocks noGrp="1" noChangeArrowheads="1"/>
          </p:cNvSpPr>
          <p:nvPr>
            <p:ph type="body" idx="1"/>
          </p:nvPr>
        </p:nvSpPr>
        <p:spPr/>
        <p:txBody>
          <a:bodyPr/>
          <a:lstStyle/>
          <a:p>
            <a:pPr>
              <a:lnSpc>
                <a:spcPct val="90000"/>
              </a:lnSpc>
            </a:pPr>
            <a:r>
              <a:rPr lang="en-US" sz="2000" b="1" smtClean="0">
                <a:cs typeface="Times New Roman" pitchFamily="18" charset="0"/>
              </a:rPr>
              <a:t>(a)	</a:t>
            </a:r>
            <a:r>
              <a:rPr lang="en-US" sz="2000" b="1" i="1" smtClean="0">
                <a:cs typeface="Times New Roman" pitchFamily="18" charset="0"/>
              </a:rPr>
              <a:t>Mandatory </a:t>
            </a:r>
            <a:r>
              <a:rPr lang="en-US" sz="2000" b="1" smtClean="0">
                <a:cs typeface="Times New Roman" pitchFamily="18" charset="0"/>
              </a:rPr>
              <a:t>participation on </a:t>
            </a:r>
            <a:r>
              <a:rPr lang="en-US" sz="2000" b="1" i="1" smtClean="0">
                <a:cs typeface="Times New Roman" pitchFamily="18" charset="0"/>
              </a:rPr>
              <a:t>both</a:t>
            </a:r>
            <a:r>
              <a:rPr lang="en-US" sz="2000" b="1" smtClean="0">
                <a:cs typeface="Times New Roman" pitchFamily="18" charset="0"/>
              </a:rPr>
              <a:t> sides of 1:1 relationship</a:t>
            </a:r>
            <a:r>
              <a:rPr lang="en-GB" sz="2000" smtClean="0"/>
              <a:t> </a:t>
            </a:r>
          </a:p>
          <a:p>
            <a:pPr lvl="1">
              <a:lnSpc>
                <a:spcPct val="90000"/>
              </a:lnSpc>
            </a:pPr>
            <a:r>
              <a:rPr lang="en-US" sz="2000" smtClean="0">
                <a:cs typeface="Times New Roman" pitchFamily="18" charset="0"/>
              </a:rPr>
              <a:t>Combine entities involved into one relation and choose one of the primary keys of original entities to be Primary Key  of the new relation, while the other (if one exists) is used as an alternate key. </a:t>
            </a:r>
          </a:p>
          <a:p>
            <a:pPr lvl="1" algn="just">
              <a:lnSpc>
                <a:spcPct val="90000"/>
              </a:lnSpc>
              <a:buFontTx/>
              <a:buNone/>
            </a:pPr>
            <a:endParaRPr lang="en-US" sz="2400" smtClean="0">
              <a:cs typeface="Times New Roman" pitchFamily="18" charset="0"/>
            </a:endParaRPr>
          </a:p>
          <a:p>
            <a:pPr>
              <a:lnSpc>
                <a:spcPct val="90000"/>
              </a:lnSpc>
            </a:pPr>
            <a:endParaRPr lang="en-US" sz="2400" smtClean="0">
              <a:cs typeface="Times New Roman" pitchFamily="18" charset="0"/>
            </a:endParaRPr>
          </a:p>
          <a:p>
            <a:pPr>
              <a:lnSpc>
                <a:spcPct val="90000"/>
              </a:lnSpc>
            </a:pPr>
            <a:endParaRPr lang="en-GB" sz="2000" smtClean="0"/>
          </a:p>
        </p:txBody>
      </p:sp>
      <p:sp>
        <p:nvSpPr>
          <p:cNvPr id="1434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fld id="{DABC70B3-9CE0-454D-8521-6A888EF97903}" type="slidenum">
              <a:rPr lang="en-GB" smtClean="0"/>
              <a:pPr/>
              <a:t>11</a:t>
            </a:fld>
            <a:endParaRPr lang="en-GB" smtClean="0"/>
          </a:p>
        </p:txBody>
      </p:sp>
      <p:sp>
        <p:nvSpPr>
          <p:cNvPr id="15363"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15364"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819400" y="1755775"/>
          <a:ext cx="1564640" cy="1645920"/>
        </p:xfrm>
        <a:graphic>
          <a:graphicData uri="http://schemas.openxmlformats.org/drawingml/2006/table">
            <a:tbl>
              <a:tblPr firstRow="1" bandRow="1">
                <a:tableStyleId>{5940675A-B579-460E-94D1-54222C63F5DA}</a:tableStyleId>
              </a:tblPr>
              <a:tblGrid>
                <a:gridCol w="1564640"/>
              </a:tblGrid>
              <a:tr h="266340">
                <a:tc>
                  <a:txBody>
                    <a:bodyPr/>
                    <a:lstStyle/>
                    <a:p>
                      <a:r>
                        <a:rPr lang="en-US" sz="1600" dirty="0" smtClean="0"/>
                        <a:t>Employee</a:t>
                      </a:r>
                      <a:endParaRPr lang="en-US" sz="1600" dirty="0"/>
                    </a:p>
                  </a:txBody>
                  <a:tcPr/>
                </a:tc>
              </a:tr>
              <a:tr h="865605">
                <a:tc>
                  <a:txBody>
                    <a:bodyPr/>
                    <a:lstStyle/>
                    <a:p>
                      <a:r>
                        <a:rPr lang="en-US" sz="1600" dirty="0" smtClean="0"/>
                        <a:t>SSN{PK}</a:t>
                      </a:r>
                    </a:p>
                    <a:p>
                      <a:r>
                        <a:rPr lang="en-US" sz="1600" dirty="0" smtClean="0"/>
                        <a:t>Name</a:t>
                      </a:r>
                    </a:p>
                    <a:p>
                      <a:r>
                        <a:rPr lang="en-US" sz="1600" dirty="0" smtClean="0"/>
                        <a:t>   </a:t>
                      </a:r>
                      <a:r>
                        <a:rPr lang="en-US" sz="1600" dirty="0" err="1" smtClean="0"/>
                        <a:t>Fname</a:t>
                      </a:r>
                      <a:endParaRPr lang="en-US" sz="1600" dirty="0" smtClean="0"/>
                    </a:p>
                    <a:p>
                      <a:r>
                        <a:rPr lang="en-US" sz="1600" dirty="0" smtClean="0"/>
                        <a:t>   </a:t>
                      </a:r>
                      <a:r>
                        <a:rPr lang="en-US" sz="1600" dirty="0" err="1" smtClean="0"/>
                        <a:t>Mname</a:t>
                      </a:r>
                      <a:endParaRPr lang="en-US" sz="1600" dirty="0" smtClean="0"/>
                    </a:p>
                    <a:p>
                      <a:r>
                        <a:rPr lang="en-US" sz="1600" dirty="0" smtClean="0"/>
                        <a:t>   </a:t>
                      </a:r>
                      <a:r>
                        <a:rPr lang="en-US" sz="1600" dirty="0" err="1" smtClean="0"/>
                        <a:t>Lname</a:t>
                      </a:r>
                      <a:endParaRPr lang="en-US" sz="1600" dirty="0" smtClean="0"/>
                    </a:p>
                  </a:txBody>
                  <a:tcPr/>
                </a:tc>
              </a:tr>
            </a:tbl>
          </a:graphicData>
        </a:graphic>
      </p:graphicFrame>
      <p:cxnSp>
        <p:nvCxnSpPr>
          <p:cNvPr id="17" name="Elbow Connector 27"/>
          <p:cNvCxnSpPr/>
          <p:nvPr/>
        </p:nvCxnSpPr>
        <p:spPr>
          <a:xfrm>
            <a:off x="3563938" y="3429000"/>
            <a:ext cx="1701800" cy="1160463"/>
          </a:xfrm>
          <a:prstGeom prst="bentConnector3">
            <a:avLst>
              <a:gd name="adj1" fmla="val 618"/>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257800" y="3357563"/>
          <a:ext cx="1717040" cy="1477708"/>
        </p:xfrm>
        <a:graphic>
          <a:graphicData uri="http://schemas.openxmlformats.org/drawingml/2006/table">
            <a:tbl>
              <a:tblPr firstRow="1" bandRow="1">
                <a:tableStyleId>{5940675A-B579-460E-94D1-54222C63F5DA}</a:tableStyleId>
              </a:tblPr>
              <a:tblGrid>
                <a:gridCol w="1717040"/>
              </a:tblGrid>
              <a:tr h="360040">
                <a:tc>
                  <a:txBody>
                    <a:bodyPr/>
                    <a:lstStyle/>
                    <a:p>
                      <a:r>
                        <a:rPr lang="en-US" sz="1600" dirty="0" smtClean="0"/>
                        <a:t>Employee Info</a:t>
                      </a:r>
                      <a:endParaRPr lang="en-US" sz="1600" dirty="0"/>
                    </a:p>
                  </a:txBody>
                  <a:tcPr/>
                </a:tc>
              </a:tr>
              <a:tr h="1117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Emp_NO</a:t>
                      </a:r>
                      <a:r>
                        <a:rPr lang="en-US" sz="1600" dirty="0" smtClean="0"/>
                        <a:t>{PK}</a:t>
                      </a:r>
                    </a:p>
                    <a:p>
                      <a:r>
                        <a:rPr lang="en-US" sz="1600" dirty="0" smtClean="0"/>
                        <a:t>Sex</a:t>
                      </a:r>
                    </a:p>
                    <a:p>
                      <a:r>
                        <a:rPr lang="en-US" sz="1600" dirty="0" smtClean="0"/>
                        <a:t>Salary</a:t>
                      </a:r>
                    </a:p>
                    <a:p>
                      <a:r>
                        <a:rPr lang="en-US" sz="1600" dirty="0" smtClean="0"/>
                        <a:t>DOB</a:t>
                      </a:r>
                    </a:p>
                  </a:txBody>
                  <a:tcPr/>
                </a:tc>
              </a:tr>
            </a:tbl>
          </a:graphicData>
        </a:graphic>
      </p:graphicFrame>
      <p:sp>
        <p:nvSpPr>
          <p:cNvPr id="15382" name="TextBox 19"/>
          <p:cNvSpPr txBox="1">
            <a:spLocks noChangeArrowheads="1"/>
          </p:cNvSpPr>
          <p:nvPr/>
        </p:nvSpPr>
        <p:spPr bwMode="auto">
          <a:xfrm>
            <a:off x="3124200" y="3559175"/>
            <a:ext cx="609600"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15383"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15384" name="TextBox 21"/>
          <p:cNvSpPr txBox="1">
            <a:spLocks noChangeArrowheads="1"/>
          </p:cNvSpPr>
          <p:nvPr/>
        </p:nvSpPr>
        <p:spPr bwMode="auto">
          <a:xfrm rot="10800000" flipV="1">
            <a:off x="3581400" y="4168775"/>
            <a:ext cx="1752600" cy="338138"/>
          </a:xfrm>
          <a:prstGeom prst="rect">
            <a:avLst/>
          </a:prstGeom>
          <a:noFill/>
          <a:ln w="9525">
            <a:noFill/>
            <a:miter lim="800000"/>
            <a:headEnd/>
            <a:tailEnd/>
          </a:ln>
        </p:spPr>
        <p:txBody>
          <a:bodyPr>
            <a:spAutoFit/>
          </a:bodyPr>
          <a:lstStyle/>
          <a:p>
            <a:r>
              <a:rPr lang="en-US" sz="1600">
                <a:solidFill>
                  <a:schemeClr val="accent2"/>
                </a:solidFill>
              </a:rPr>
              <a:t>has</a:t>
            </a:r>
          </a:p>
        </p:txBody>
      </p:sp>
      <p:sp>
        <p:nvSpPr>
          <p:cNvPr id="23" name="TextBox 22"/>
          <p:cNvSpPr txBox="1"/>
          <p:nvPr/>
        </p:nvSpPr>
        <p:spPr>
          <a:xfrm>
            <a:off x="1403350" y="5084763"/>
            <a:ext cx="6697663" cy="1846262"/>
          </a:xfrm>
          <a:prstGeom prst="rect">
            <a:avLst/>
          </a:prstGeom>
          <a:solidFill>
            <a:schemeClr val="accent6">
              <a:lumMod val="20000"/>
              <a:lumOff val="80000"/>
            </a:schemeClr>
          </a:solidFill>
        </p:spPr>
        <p:txBody>
          <a:bodyPr>
            <a:spAutoFit/>
          </a:bodyPr>
          <a:lstStyle/>
          <a:p>
            <a:pPr>
              <a:defRPr/>
            </a:pPr>
            <a:r>
              <a:rPr lang="en-US" sz="1400" dirty="0">
                <a:latin typeface="Arial" charset="0"/>
              </a:rPr>
              <a:t>Employee (</a:t>
            </a:r>
            <a:r>
              <a:rPr lang="en-US" sz="1400" u="sng" dirty="0" err="1">
                <a:latin typeface="Arial" charset="0"/>
              </a:rPr>
              <a:t>Emp_NO</a:t>
            </a:r>
            <a:r>
              <a:rPr lang="en-US" sz="1400" dirty="0">
                <a:latin typeface="Arial" charset="0"/>
              </a:rPr>
              <a:t>, SSN, </a:t>
            </a:r>
            <a:r>
              <a:rPr lang="en-US" sz="1400" dirty="0" err="1">
                <a:latin typeface="Arial" charset="0"/>
              </a:rPr>
              <a:t>Fname,Mname,Lname</a:t>
            </a:r>
            <a:r>
              <a:rPr lang="en-US" sz="1400" dirty="0">
                <a:latin typeface="Arial" charset="0"/>
              </a:rPr>
              <a:t>, Sex, Salary, DOB)</a:t>
            </a:r>
          </a:p>
          <a:p>
            <a:pPr>
              <a:defRPr/>
            </a:pPr>
            <a:r>
              <a:rPr lang="en-US" sz="1400" dirty="0">
                <a:latin typeface="Arial" charset="0"/>
              </a:rPr>
              <a:t>Primary Key  </a:t>
            </a:r>
            <a:r>
              <a:rPr lang="en-US" sz="1400" dirty="0" err="1">
                <a:latin typeface="Arial" charset="0"/>
              </a:rPr>
              <a:t>Emp_NO</a:t>
            </a:r>
            <a:endParaRPr lang="en-US" sz="1400" dirty="0">
              <a:latin typeface="Arial" charset="0"/>
            </a:endParaRPr>
          </a:p>
          <a:p>
            <a:pPr>
              <a:defRPr/>
            </a:pPr>
            <a:r>
              <a:rPr lang="en-US" sz="1400" dirty="0">
                <a:latin typeface="Arial" charset="0"/>
              </a:rPr>
              <a:t>Alternate key SSN</a:t>
            </a:r>
          </a:p>
          <a:p>
            <a:pPr>
              <a:defRPr/>
            </a:pPr>
            <a:r>
              <a:rPr lang="en-US" sz="1400" dirty="0">
                <a:latin typeface="Arial" charset="0"/>
              </a:rPr>
              <a:t>OR</a:t>
            </a:r>
          </a:p>
          <a:p>
            <a:pPr>
              <a:defRPr/>
            </a:pPr>
            <a:r>
              <a:rPr lang="en-US" sz="1400" dirty="0">
                <a:latin typeface="Arial" charset="0"/>
              </a:rPr>
              <a:t>Employee (</a:t>
            </a:r>
            <a:r>
              <a:rPr lang="en-US" sz="1400" u="sng" dirty="0">
                <a:latin typeface="Arial" charset="0"/>
              </a:rPr>
              <a:t>SSN</a:t>
            </a:r>
            <a:r>
              <a:rPr lang="en-US" sz="1400" dirty="0">
                <a:latin typeface="Arial" charset="0"/>
              </a:rPr>
              <a:t> , </a:t>
            </a:r>
            <a:r>
              <a:rPr lang="en-US" sz="1400" dirty="0" err="1">
                <a:latin typeface="Arial" charset="0"/>
              </a:rPr>
              <a:t>Emp_NO</a:t>
            </a:r>
            <a:r>
              <a:rPr lang="en-US" sz="1400" dirty="0">
                <a:latin typeface="Arial" charset="0"/>
              </a:rPr>
              <a:t>, </a:t>
            </a:r>
            <a:r>
              <a:rPr lang="en-US" sz="1400" dirty="0" err="1">
                <a:latin typeface="Arial" charset="0"/>
              </a:rPr>
              <a:t>Fname,Mname</a:t>
            </a:r>
            <a:r>
              <a:rPr lang="en-US" sz="1400" dirty="0">
                <a:latin typeface="Arial" charset="0"/>
              </a:rPr>
              <a:t> ,</a:t>
            </a:r>
            <a:r>
              <a:rPr lang="en-US" sz="1400" dirty="0" err="1">
                <a:latin typeface="Arial" charset="0"/>
              </a:rPr>
              <a:t>Lname</a:t>
            </a:r>
            <a:r>
              <a:rPr lang="en-US" sz="1400" dirty="0">
                <a:latin typeface="Arial" charset="0"/>
              </a:rPr>
              <a:t>, Sex, </a:t>
            </a:r>
            <a:r>
              <a:rPr lang="en-US" sz="1400" dirty="0" err="1">
                <a:latin typeface="Arial" charset="0"/>
              </a:rPr>
              <a:t>Salary,DOB</a:t>
            </a:r>
            <a:r>
              <a:rPr lang="en-US" sz="1400" dirty="0">
                <a:latin typeface="Arial" charset="0"/>
              </a:rPr>
              <a:t>)</a:t>
            </a:r>
          </a:p>
          <a:p>
            <a:pPr>
              <a:defRPr/>
            </a:pPr>
            <a:r>
              <a:rPr lang="en-US" sz="1400" dirty="0">
                <a:latin typeface="Arial" charset="0"/>
              </a:rPr>
              <a:t>Primary Key  SSN</a:t>
            </a:r>
          </a:p>
          <a:p>
            <a:pPr>
              <a:defRPr/>
            </a:pPr>
            <a:r>
              <a:rPr lang="en-US" sz="1400" dirty="0">
                <a:latin typeface="Arial" charset="0"/>
              </a:rPr>
              <a:t>Alternate key </a:t>
            </a:r>
            <a:r>
              <a:rPr lang="en-US" sz="1400">
                <a:latin typeface="Arial" charset="0"/>
              </a:rPr>
              <a:t>Emp_NO</a:t>
            </a:r>
            <a:endParaRPr lang="en-US" sz="1400" dirty="0">
              <a:latin typeface="Arial" charset="0"/>
            </a:endParaRPr>
          </a:p>
          <a:p>
            <a:pPr>
              <a:defRPr/>
            </a:pPr>
            <a:endParaRPr lang="en-US" sz="1600"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B864D486-9EC9-465F-A1FB-B86EB80BA761}" type="slidenum">
              <a:rPr lang="en-GB" smtClean="0"/>
              <a:pPr/>
              <a:t>12</a:t>
            </a:fld>
            <a:endParaRPr lang="en-GB" smtClean="0"/>
          </a:p>
        </p:txBody>
      </p:sp>
      <p:sp>
        <p:nvSpPr>
          <p:cNvPr id="16387"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16388" name="Rectangle 3"/>
          <p:cNvSpPr>
            <a:spLocks noGrp="1" noChangeArrowheads="1"/>
          </p:cNvSpPr>
          <p:nvPr>
            <p:ph type="body" idx="1"/>
          </p:nvPr>
        </p:nvSpPr>
        <p:spPr/>
        <p:txBody>
          <a:bodyPr/>
          <a:lstStyle/>
          <a:p>
            <a:pPr algn="just">
              <a:lnSpc>
                <a:spcPct val="90000"/>
              </a:lnSpc>
            </a:pPr>
            <a:r>
              <a:rPr lang="en-US" sz="2000" b="1" smtClean="0">
                <a:cs typeface="Times New Roman" pitchFamily="18" charset="0"/>
              </a:rPr>
              <a:t>(b)	</a:t>
            </a:r>
            <a:r>
              <a:rPr lang="en-US" sz="2000" b="1" i="1" smtClean="0">
                <a:cs typeface="Times New Roman" pitchFamily="18" charset="0"/>
              </a:rPr>
              <a:t>Mandatory</a:t>
            </a:r>
            <a:r>
              <a:rPr lang="en-US" sz="2000" b="1" smtClean="0">
                <a:cs typeface="Times New Roman" pitchFamily="18" charset="0"/>
              </a:rPr>
              <a:t> participation on </a:t>
            </a:r>
            <a:r>
              <a:rPr lang="en-US" sz="2000" b="1" i="1" smtClean="0">
                <a:cs typeface="Times New Roman" pitchFamily="18" charset="0"/>
              </a:rPr>
              <a:t>one</a:t>
            </a:r>
            <a:r>
              <a:rPr lang="en-US" sz="2000" b="1" smtClean="0">
                <a:cs typeface="Times New Roman" pitchFamily="18" charset="0"/>
              </a:rPr>
              <a:t> side of a 1:1 relationship</a:t>
            </a:r>
          </a:p>
          <a:p>
            <a:pPr lvl="1">
              <a:lnSpc>
                <a:spcPct val="90000"/>
              </a:lnSpc>
            </a:pPr>
            <a:r>
              <a:rPr lang="en-US" sz="2000" smtClean="0">
                <a:cs typeface="Times New Roman" pitchFamily="18" charset="0"/>
              </a:rPr>
              <a:t>Identify parent and child entities using participation constraints. Entity with optional participation in relationship is designated as parent entity, and entity with mandatory participation is designated as child entity. A copy of Primary Key  of the parent entity is placed in the relation representing the child entity. If the relationship has one or more attributes, these attributes should follow the posting of the Primary Key  to the child relation.</a:t>
            </a:r>
            <a:r>
              <a:rPr lang="en-US" sz="2400" smtClean="0">
                <a:cs typeface="Times New Roman" pitchFamily="18" charset="0"/>
              </a:rPr>
              <a:t> </a:t>
            </a:r>
          </a:p>
          <a:p>
            <a:pPr lvl="1" algn="just">
              <a:lnSpc>
                <a:spcPct val="90000"/>
              </a:lnSpc>
            </a:pPr>
            <a:endParaRPr lang="en-US" sz="2400" smtClean="0">
              <a:cs typeface="Times New Roman" pitchFamily="18" charset="0"/>
            </a:endParaRPr>
          </a:p>
          <a:p>
            <a:pPr>
              <a:lnSpc>
                <a:spcPct val="90000"/>
              </a:lnSpc>
            </a:pPr>
            <a:endParaRPr lang="en-US" sz="2400" smtClean="0">
              <a:cs typeface="Times New Roman" pitchFamily="18" charset="0"/>
            </a:endParaRPr>
          </a:p>
          <a:p>
            <a:pPr>
              <a:lnSpc>
                <a:spcPct val="90000"/>
              </a:lnSpc>
            </a:pPr>
            <a:endParaRPr lang="en-GB" sz="2000" smtClean="0"/>
          </a:p>
        </p:txBody>
      </p:sp>
      <p:sp>
        <p:nvSpPr>
          <p:cNvPr id="1638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8C773B73-0A91-4527-B89A-BFC63DC04D75}" type="slidenum">
              <a:rPr lang="en-GB" smtClean="0"/>
              <a:pPr/>
              <a:t>13</a:t>
            </a:fld>
            <a:endParaRPr lang="en-GB" smtClean="0"/>
          </a:p>
        </p:txBody>
      </p:sp>
      <p:sp>
        <p:nvSpPr>
          <p:cNvPr id="17411"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17412"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819400" y="1755775"/>
          <a:ext cx="1564640" cy="1402080"/>
        </p:xfrm>
        <a:graphic>
          <a:graphicData uri="http://schemas.openxmlformats.org/drawingml/2006/table">
            <a:tbl>
              <a:tblPr firstRow="1" bandRow="1">
                <a:tableStyleId>{5940675A-B579-460E-94D1-54222C63F5DA}</a:tableStyleId>
              </a:tblPr>
              <a:tblGrid>
                <a:gridCol w="1564640"/>
              </a:tblGrid>
              <a:tr h="266340">
                <a:tc>
                  <a:txBody>
                    <a:bodyPr/>
                    <a:lstStyle/>
                    <a:p>
                      <a:r>
                        <a:rPr lang="en-US" sz="1600" dirty="0" smtClean="0"/>
                        <a:t>Employee</a:t>
                      </a:r>
                      <a:endParaRPr lang="en-US" sz="1600" dirty="0"/>
                    </a:p>
                  </a:txBody>
                  <a:tcPr/>
                </a:tc>
              </a:tr>
              <a:tr h="865605">
                <a:tc>
                  <a:txBody>
                    <a:bodyPr/>
                    <a:lstStyle/>
                    <a:p>
                      <a:r>
                        <a:rPr lang="en-US" sz="1600" dirty="0" err="1" smtClean="0"/>
                        <a:t>Emp_NO</a:t>
                      </a:r>
                      <a:r>
                        <a:rPr lang="en-US" sz="1600" dirty="0" smtClean="0"/>
                        <a:t>{PK}</a:t>
                      </a:r>
                    </a:p>
                    <a:p>
                      <a:r>
                        <a:rPr lang="en-US" sz="1600" dirty="0" smtClean="0"/>
                        <a:t>Name</a:t>
                      </a:r>
                    </a:p>
                    <a:p>
                      <a:r>
                        <a:rPr lang="en-US" sz="1600" dirty="0" smtClean="0"/>
                        <a:t>Sex</a:t>
                      </a:r>
                    </a:p>
                    <a:p>
                      <a:r>
                        <a:rPr lang="en-US" sz="1600" dirty="0" smtClean="0"/>
                        <a:t>Salary</a:t>
                      </a:r>
                    </a:p>
                  </a:txBody>
                  <a:tcPr/>
                </a:tc>
              </a:tr>
            </a:tbl>
          </a:graphicData>
        </a:graphic>
      </p:graphicFrame>
      <p:cxnSp>
        <p:nvCxnSpPr>
          <p:cNvPr id="17" name="Elbow Connector 27"/>
          <p:cNvCxnSpPr/>
          <p:nvPr/>
        </p:nvCxnSpPr>
        <p:spPr>
          <a:xfrm>
            <a:off x="3635375" y="3141663"/>
            <a:ext cx="1630363" cy="1447800"/>
          </a:xfrm>
          <a:prstGeom prst="bentConnector3">
            <a:avLst>
              <a:gd name="adj1" fmla="val -853"/>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257800" y="3695700"/>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Branch</a:t>
                      </a:r>
                      <a:endParaRPr lang="en-US" sz="1600" dirty="0"/>
                    </a:p>
                  </a:txBody>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Branch_No</a:t>
                      </a:r>
                      <a:r>
                        <a:rPr lang="en-US" sz="1600" baseline="0" dirty="0" smtClean="0"/>
                        <a:t>  {PK}</a:t>
                      </a:r>
                      <a:endParaRPr lang="en-US" sz="1600" dirty="0" smtClean="0"/>
                    </a:p>
                    <a:p>
                      <a:r>
                        <a:rPr lang="en-US" sz="1600" dirty="0" smtClean="0"/>
                        <a:t>Branch Name</a:t>
                      </a:r>
                    </a:p>
                  </a:txBody>
                  <a:tcPr/>
                </a:tc>
              </a:tr>
            </a:tbl>
          </a:graphicData>
        </a:graphic>
      </p:graphicFrame>
      <p:sp>
        <p:nvSpPr>
          <p:cNvPr id="17430" name="TextBox 19"/>
          <p:cNvSpPr txBox="1">
            <a:spLocks noChangeArrowheads="1"/>
          </p:cNvSpPr>
          <p:nvPr/>
        </p:nvSpPr>
        <p:spPr bwMode="auto">
          <a:xfrm>
            <a:off x="3124200" y="3559175"/>
            <a:ext cx="609600"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17431"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17432" name="TextBox 21"/>
          <p:cNvSpPr txBox="1">
            <a:spLocks noChangeArrowheads="1"/>
          </p:cNvSpPr>
          <p:nvPr/>
        </p:nvSpPr>
        <p:spPr bwMode="auto">
          <a:xfrm rot="10800000" flipV="1">
            <a:off x="3581400" y="4168775"/>
            <a:ext cx="1752600" cy="338138"/>
          </a:xfrm>
          <a:prstGeom prst="rect">
            <a:avLst/>
          </a:prstGeom>
          <a:noFill/>
          <a:ln w="9525">
            <a:noFill/>
            <a:miter lim="800000"/>
            <a:headEnd/>
            <a:tailEnd/>
          </a:ln>
        </p:spPr>
        <p:txBody>
          <a:bodyPr>
            <a:spAutoFit/>
          </a:bodyPr>
          <a:lstStyle/>
          <a:p>
            <a:r>
              <a:rPr lang="en-US" sz="1600">
                <a:solidFill>
                  <a:schemeClr val="accent2"/>
                </a:solidFill>
              </a:rPr>
              <a:t>Manages</a:t>
            </a:r>
          </a:p>
        </p:txBody>
      </p:sp>
      <p:sp>
        <p:nvSpPr>
          <p:cNvPr id="23" name="TextBox 22"/>
          <p:cNvSpPr txBox="1"/>
          <p:nvPr/>
        </p:nvSpPr>
        <p:spPr>
          <a:xfrm>
            <a:off x="1763713" y="5084763"/>
            <a:ext cx="5334000" cy="1169987"/>
          </a:xfrm>
          <a:prstGeom prst="rect">
            <a:avLst/>
          </a:prstGeom>
          <a:solidFill>
            <a:schemeClr val="accent6">
              <a:lumMod val="20000"/>
              <a:lumOff val="80000"/>
            </a:schemeClr>
          </a:solidFill>
        </p:spPr>
        <p:txBody>
          <a:bodyPr>
            <a:spAutoFit/>
          </a:bodyPr>
          <a:lstStyle/>
          <a:p>
            <a:pPr>
              <a:defRPr/>
            </a:pPr>
            <a:r>
              <a:rPr lang="en-US" sz="1400" dirty="0">
                <a:latin typeface="Arial" charset="0"/>
              </a:rPr>
              <a:t>Employee (</a:t>
            </a:r>
            <a:r>
              <a:rPr lang="en-US" sz="1400" u="sng" dirty="0" err="1">
                <a:latin typeface="Arial" charset="0"/>
              </a:rPr>
              <a:t>Emp_NO</a:t>
            </a:r>
            <a:r>
              <a:rPr lang="en-US" sz="1400" dirty="0">
                <a:latin typeface="Arial" charset="0"/>
              </a:rPr>
              <a:t>, Name, Sex, Salary)</a:t>
            </a:r>
          </a:p>
          <a:p>
            <a:pPr>
              <a:defRPr/>
            </a:pPr>
            <a:r>
              <a:rPr lang="en-US" sz="1400" dirty="0">
                <a:latin typeface="Arial" charset="0"/>
              </a:rPr>
              <a:t>Primary Key  </a:t>
            </a:r>
            <a:r>
              <a:rPr lang="en-US" sz="1400" dirty="0" err="1">
                <a:latin typeface="Arial" charset="0"/>
              </a:rPr>
              <a:t>Emp_NO</a:t>
            </a:r>
            <a:endParaRPr lang="en-US" sz="1400" dirty="0">
              <a:latin typeface="Arial" charset="0"/>
            </a:endParaRPr>
          </a:p>
          <a:p>
            <a:pPr>
              <a:defRPr/>
            </a:pPr>
            <a:r>
              <a:rPr lang="en-US" sz="1400" dirty="0">
                <a:latin typeface="Arial" charset="0"/>
              </a:rPr>
              <a:t>Branch(</a:t>
            </a:r>
            <a:r>
              <a:rPr lang="en-US" sz="1400" u="sng" dirty="0" err="1">
                <a:latin typeface="Arial" charset="0"/>
              </a:rPr>
              <a:t>Branch_No</a:t>
            </a:r>
            <a:r>
              <a:rPr lang="en-US" sz="1400" dirty="0">
                <a:latin typeface="Arial" charset="0"/>
              </a:rPr>
              <a:t>, Branch </a:t>
            </a:r>
            <a:r>
              <a:rPr lang="en-US" sz="1400" dirty="0" err="1">
                <a:latin typeface="Arial" charset="0"/>
              </a:rPr>
              <a:t>Name,Emp_NO</a:t>
            </a:r>
            <a:r>
              <a:rPr lang="en-US" sz="1400" dirty="0">
                <a:latin typeface="Arial" charset="0"/>
              </a:rPr>
              <a:t>, </a:t>
            </a:r>
            <a:r>
              <a:rPr lang="en-US" sz="1400" dirty="0" err="1">
                <a:latin typeface="Arial" charset="0"/>
              </a:rPr>
              <a:t>Sdate,Edate</a:t>
            </a:r>
            <a:r>
              <a:rPr lang="en-US" sz="1400" dirty="0">
                <a:latin typeface="Arial" charset="0"/>
              </a:rPr>
              <a:t>)</a:t>
            </a:r>
          </a:p>
          <a:p>
            <a:pPr>
              <a:defRPr/>
            </a:pPr>
            <a:r>
              <a:rPr lang="en-US" sz="1400" dirty="0">
                <a:latin typeface="Arial" charset="0"/>
              </a:rPr>
              <a:t>Primary Key  </a:t>
            </a:r>
            <a:r>
              <a:rPr lang="en-US" sz="1400" dirty="0" err="1">
                <a:latin typeface="Arial" charset="0"/>
              </a:rPr>
              <a:t>Branch_No</a:t>
            </a:r>
            <a:endParaRPr lang="en-US" sz="1400" dirty="0">
              <a:latin typeface="Arial" charset="0"/>
            </a:endParaRPr>
          </a:p>
          <a:p>
            <a:pPr>
              <a:defRPr/>
            </a:pPr>
            <a:r>
              <a:rPr lang="en-US" sz="1400" dirty="0">
                <a:latin typeface="Arial" charset="0"/>
              </a:rPr>
              <a:t>Foreign key </a:t>
            </a:r>
            <a:r>
              <a:rPr lang="en-US" sz="1400" dirty="0" err="1">
                <a:latin typeface="Arial" charset="0"/>
              </a:rPr>
              <a:t>Emp_No</a:t>
            </a:r>
            <a:r>
              <a:rPr lang="en-US" sz="1400" dirty="0">
                <a:latin typeface="Arial" charset="0"/>
              </a:rPr>
              <a:t> </a:t>
            </a:r>
            <a:r>
              <a:rPr lang="en-US" sz="1400" dirty="0" err="1">
                <a:latin typeface="Arial" charset="0"/>
              </a:rPr>
              <a:t>refrences</a:t>
            </a:r>
            <a:r>
              <a:rPr lang="en-US" sz="1400" dirty="0">
                <a:latin typeface="Arial" charset="0"/>
              </a:rPr>
              <a:t> Employee (</a:t>
            </a:r>
            <a:r>
              <a:rPr lang="en-US" sz="1400" dirty="0" err="1">
                <a:latin typeface="Arial" charset="0"/>
              </a:rPr>
              <a:t>Emp_NO</a:t>
            </a:r>
            <a:r>
              <a:rPr lang="en-US" sz="1400" dirty="0">
                <a:latin typeface="Arial" charset="0"/>
              </a:rPr>
              <a:t>)</a:t>
            </a:r>
          </a:p>
        </p:txBody>
      </p:sp>
      <p:cxnSp>
        <p:nvCxnSpPr>
          <p:cNvPr id="17434" name="Straight Arrow Connector 12"/>
          <p:cNvCxnSpPr>
            <a:cxnSpLocks noChangeShapeType="1"/>
          </p:cNvCxnSpPr>
          <p:nvPr/>
        </p:nvCxnSpPr>
        <p:spPr bwMode="auto">
          <a:xfrm>
            <a:off x="1476375" y="1989138"/>
            <a:ext cx="1295400" cy="431800"/>
          </a:xfrm>
          <a:prstGeom prst="straightConnector1">
            <a:avLst/>
          </a:prstGeom>
          <a:noFill/>
          <a:ln w="12700" algn="ctr">
            <a:solidFill>
              <a:schemeClr val="tx1"/>
            </a:solidFill>
            <a:round/>
            <a:headEnd type="none" w="sm" len="sm"/>
            <a:tailEnd type="arrow" w="med" len="med"/>
          </a:ln>
        </p:spPr>
      </p:cxnSp>
      <p:sp>
        <p:nvSpPr>
          <p:cNvPr id="14" name="Oval 13"/>
          <p:cNvSpPr/>
          <p:nvPr/>
        </p:nvSpPr>
        <p:spPr bwMode="auto">
          <a:xfrm>
            <a:off x="539750" y="1628775"/>
            <a:ext cx="1584325" cy="720725"/>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7436" name="TextBox 14"/>
          <p:cNvSpPr txBox="1">
            <a:spLocks noChangeArrowheads="1"/>
          </p:cNvSpPr>
          <p:nvPr/>
        </p:nvSpPr>
        <p:spPr bwMode="auto">
          <a:xfrm rot="10800000" flipV="1">
            <a:off x="684213" y="1844675"/>
            <a:ext cx="1752600" cy="338138"/>
          </a:xfrm>
          <a:prstGeom prst="rect">
            <a:avLst/>
          </a:prstGeom>
          <a:noFill/>
          <a:ln w="9525">
            <a:noFill/>
            <a:miter lim="800000"/>
            <a:headEnd/>
            <a:tailEnd/>
          </a:ln>
        </p:spPr>
        <p:txBody>
          <a:bodyPr>
            <a:spAutoFit/>
          </a:bodyPr>
          <a:lstStyle/>
          <a:p>
            <a:r>
              <a:rPr lang="en-US" sz="1600">
                <a:cs typeface="Times New Roman" pitchFamily="18" charset="0"/>
              </a:rPr>
              <a:t>Parent entity</a:t>
            </a:r>
            <a:endParaRPr lang="en-US" sz="1600">
              <a:solidFill>
                <a:schemeClr val="accent2"/>
              </a:solidFill>
            </a:endParaRPr>
          </a:p>
        </p:txBody>
      </p:sp>
      <p:cxnSp>
        <p:nvCxnSpPr>
          <p:cNvPr id="17437" name="Straight Arrow Connector 17"/>
          <p:cNvCxnSpPr>
            <a:cxnSpLocks noChangeShapeType="1"/>
          </p:cNvCxnSpPr>
          <p:nvPr/>
        </p:nvCxnSpPr>
        <p:spPr bwMode="auto">
          <a:xfrm flipH="1">
            <a:off x="6227763" y="2708275"/>
            <a:ext cx="792162" cy="936625"/>
          </a:xfrm>
          <a:prstGeom prst="straightConnector1">
            <a:avLst/>
          </a:prstGeom>
          <a:noFill/>
          <a:ln w="12700" algn="ctr">
            <a:solidFill>
              <a:schemeClr val="tx1"/>
            </a:solidFill>
            <a:round/>
            <a:headEnd type="none" w="sm" len="sm"/>
            <a:tailEnd type="arrow" w="med" len="med"/>
          </a:ln>
        </p:spPr>
      </p:cxnSp>
      <p:sp>
        <p:nvSpPr>
          <p:cNvPr id="24" name="Oval 23"/>
          <p:cNvSpPr/>
          <p:nvPr/>
        </p:nvSpPr>
        <p:spPr bwMode="auto">
          <a:xfrm>
            <a:off x="6372225" y="2205038"/>
            <a:ext cx="1584325"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7439" name="TextBox 24"/>
          <p:cNvSpPr txBox="1">
            <a:spLocks noChangeArrowheads="1"/>
          </p:cNvSpPr>
          <p:nvPr/>
        </p:nvSpPr>
        <p:spPr bwMode="auto">
          <a:xfrm rot="10800000" flipV="1">
            <a:off x="6516688" y="2420938"/>
            <a:ext cx="1752600" cy="338137"/>
          </a:xfrm>
          <a:prstGeom prst="rect">
            <a:avLst/>
          </a:prstGeom>
          <a:noFill/>
          <a:ln w="9525">
            <a:noFill/>
            <a:miter lim="800000"/>
            <a:headEnd/>
            <a:tailEnd/>
          </a:ln>
        </p:spPr>
        <p:txBody>
          <a:bodyPr>
            <a:spAutoFit/>
          </a:bodyPr>
          <a:lstStyle/>
          <a:p>
            <a:r>
              <a:rPr lang="en-US" sz="1600">
                <a:cs typeface="Times New Roman" pitchFamily="18" charset="0"/>
              </a:rPr>
              <a:t>Child entity</a:t>
            </a:r>
            <a:endParaRPr lang="en-US" sz="1600">
              <a:solidFill>
                <a:schemeClr val="accent2"/>
              </a:solidFill>
            </a:endParaRPr>
          </a:p>
        </p:txBody>
      </p:sp>
      <p:graphicFrame>
        <p:nvGraphicFramePr>
          <p:cNvPr id="27" name="Table 26"/>
          <p:cNvGraphicFramePr>
            <a:graphicFrameLocks noGrp="1"/>
          </p:cNvGraphicFramePr>
          <p:nvPr/>
        </p:nvGraphicFramePr>
        <p:xfrm>
          <a:off x="1547813" y="3789363"/>
          <a:ext cx="1296144" cy="914400"/>
        </p:xfrm>
        <a:graphic>
          <a:graphicData uri="http://schemas.openxmlformats.org/drawingml/2006/table">
            <a:tbl>
              <a:tblPr firstRow="1" bandRow="1">
                <a:tableStyleId>{5940675A-B579-460E-94D1-54222C63F5DA}</a:tableStyleId>
              </a:tblPr>
              <a:tblGrid>
                <a:gridCol w="1296144"/>
              </a:tblGrid>
              <a:tr h="304816">
                <a:tc>
                  <a:txBody>
                    <a:bodyPr/>
                    <a:lstStyle/>
                    <a:p>
                      <a:endParaRPr lang="en-US" sz="1600" dirty="0" smtClean="0"/>
                    </a:p>
                  </a:txBody>
                  <a:tcPr/>
                </a:tc>
              </a:tr>
              <a:tr h="465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Sdate</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Edate</a:t>
                      </a:r>
                      <a:endParaRPr lang="en-US" sz="1600" dirty="0" smtClean="0"/>
                    </a:p>
                  </a:txBody>
                  <a:tcPr/>
                </a:tc>
              </a:tr>
            </a:tbl>
          </a:graphicData>
        </a:graphic>
      </p:graphicFrame>
      <p:cxnSp>
        <p:nvCxnSpPr>
          <p:cNvPr id="17448" name="Straight Connector 27"/>
          <p:cNvCxnSpPr>
            <a:cxnSpLocks noChangeShapeType="1"/>
          </p:cNvCxnSpPr>
          <p:nvPr/>
        </p:nvCxnSpPr>
        <p:spPr bwMode="auto">
          <a:xfrm flipH="1">
            <a:off x="2843213" y="4292600"/>
            <a:ext cx="792162" cy="0"/>
          </a:xfrm>
          <a:prstGeom prst="line">
            <a:avLst/>
          </a:prstGeom>
          <a:noFill/>
          <a:ln w="15875" algn="ctr">
            <a:solidFill>
              <a:schemeClr val="tx1"/>
            </a:solidFill>
            <a:prstDash val="dash"/>
            <a:round/>
            <a:headEnd type="none" w="sm" len="sm"/>
            <a:tailEnd type="none" w="sm" len="sm"/>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380DA3F6-C1DC-49C6-8C8F-3D1FF8995F54}" type="slidenum">
              <a:rPr lang="en-GB" smtClean="0"/>
              <a:pPr/>
              <a:t>14</a:t>
            </a:fld>
            <a:endParaRPr lang="en-GB" smtClean="0"/>
          </a:p>
        </p:txBody>
      </p:sp>
      <p:sp>
        <p:nvSpPr>
          <p:cNvPr id="18435"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18436" name="Rectangle 3"/>
          <p:cNvSpPr>
            <a:spLocks noGrp="1" noChangeArrowheads="1"/>
          </p:cNvSpPr>
          <p:nvPr>
            <p:ph type="body" idx="1"/>
          </p:nvPr>
        </p:nvSpPr>
        <p:spPr/>
        <p:txBody>
          <a:bodyPr/>
          <a:lstStyle/>
          <a:p>
            <a:r>
              <a:rPr lang="en-US" sz="2000" b="1" smtClean="0">
                <a:cs typeface="Times New Roman" pitchFamily="18" charset="0"/>
              </a:rPr>
              <a:t>(c)	</a:t>
            </a:r>
            <a:r>
              <a:rPr lang="en-US" sz="2000" b="1" i="1" smtClean="0">
                <a:cs typeface="Times New Roman" pitchFamily="18" charset="0"/>
              </a:rPr>
              <a:t>Optional</a:t>
            </a:r>
            <a:r>
              <a:rPr lang="en-US" sz="2000" b="1" smtClean="0">
                <a:cs typeface="Times New Roman" pitchFamily="18" charset="0"/>
              </a:rPr>
              <a:t> participation on </a:t>
            </a:r>
            <a:r>
              <a:rPr lang="en-US" sz="2000" b="1" i="1" smtClean="0">
                <a:cs typeface="Times New Roman" pitchFamily="18" charset="0"/>
              </a:rPr>
              <a:t>both</a:t>
            </a:r>
            <a:r>
              <a:rPr lang="en-US" sz="2000" b="1" smtClean="0">
                <a:cs typeface="Times New Roman" pitchFamily="18" charset="0"/>
              </a:rPr>
              <a:t> sides of a 1:1 relationship</a:t>
            </a:r>
            <a:endParaRPr lang="en-GB" sz="2000" smtClean="0"/>
          </a:p>
          <a:p>
            <a:pPr lvl="2"/>
            <a:r>
              <a:rPr lang="en-US" smtClean="0">
                <a:cs typeface="Times New Roman" pitchFamily="18" charset="0"/>
              </a:rPr>
              <a:t>In this case, the designation of the parent and child entities is arbitrary unless we can find out more about the relationship that can help a decision to be made one way or the other.</a:t>
            </a:r>
          </a:p>
        </p:txBody>
      </p:sp>
      <p:sp>
        <p:nvSpPr>
          <p:cNvPr id="18437" name="Text Box 5"/>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52B89527-CF83-4131-8CE8-A0BFE2A9CA8D}" type="slidenum">
              <a:rPr lang="en-GB" smtClean="0"/>
              <a:pPr/>
              <a:t>15</a:t>
            </a:fld>
            <a:endParaRPr lang="en-GB" smtClean="0"/>
          </a:p>
        </p:txBody>
      </p:sp>
      <p:sp>
        <p:nvSpPr>
          <p:cNvPr id="19459"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19460"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819400" y="1755775"/>
          <a:ext cx="1564640" cy="1385962"/>
        </p:xfrm>
        <a:graphic>
          <a:graphicData uri="http://schemas.openxmlformats.org/drawingml/2006/table">
            <a:tbl>
              <a:tblPr firstRow="1" bandRow="1">
                <a:tableStyleId>{5940675A-B579-460E-94D1-54222C63F5DA}</a:tableStyleId>
              </a:tblPr>
              <a:tblGrid>
                <a:gridCol w="1564640"/>
              </a:tblGrid>
              <a:tr h="386952">
                <a:tc>
                  <a:txBody>
                    <a:bodyPr/>
                    <a:lstStyle/>
                    <a:p>
                      <a:r>
                        <a:rPr lang="en-US" sz="1600" dirty="0" smtClean="0"/>
                        <a:t>Operation</a:t>
                      </a:r>
                      <a:endParaRPr lang="en-US" sz="1600" dirty="0"/>
                    </a:p>
                  </a:txBody>
                  <a:tcPr/>
                </a:tc>
              </a:tr>
              <a:tr h="999010">
                <a:tc>
                  <a:txBody>
                    <a:bodyPr/>
                    <a:lstStyle/>
                    <a:p>
                      <a:r>
                        <a:rPr lang="en-US" sz="1600" dirty="0" err="1" smtClean="0"/>
                        <a:t>Op_NO</a:t>
                      </a:r>
                      <a:r>
                        <a:rPr lang="en-US" sz="1600" dirty="0" smtClean="0"/>
                        <a:t>{PK}</a:t>
                      </a:r>
                    </a:p>
                  </a:txBody>
                  <a:tcPr/>
                </a:tc>
              </a:tr>
            </a:tbl>
          </a:graphicData>
        </a:graphic>
      </p:graphicFrame>
      <p:cxnSp>
        <p:nvCxnSpPr>
          <p:cNvPr id="17" name="Elbow Connector 27"/>
          <p:cNvCxnSpPr/>
          <p:nvPr/>
        </p:nvCxnSpPr>
        <p:spPr>
          <a:xfrm>
            <a:off x="3635375" y="3141663"/>
            <a:ext cx="1630363" cy="1447800"/>
          </a:xfrm>
          <a:prstGeom prst="bentConnector3">
            <a:avLst>
              <a:gd name="adj1" fmla="val -853"/>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257800" y="3695700"/>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err="1" smtClean="0"/>
                        <a:t>Surgery</a:t>
                      </a:r>
                      <a:r>
                        <a:rPr lang="en-US" sz="1600" baseline="0" dirty="0" err="1" smtClean="0"/>
                        <a:t>_Material</a:t>
                      </a:r>
                      <a:endParaRPr lang="en-US" sz="1600" dirty="0"/>
                    </a:p>
                  </a:txBody>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SM_No</a:t>
                      </a:r>
                      <a:r>
                        <a:rPr lang="en-US" sz="1600" baseline="0" dirty="0" smtClean="0"/>
                        <a:t>  {PK}</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Statues</a:t>
                      </a:r>
                      <a:endParaRPr lang="en-US" sz="1600" dirty="0" smtClean="0"/>
                    </a:p>
                  </a:txBody>
                  <a:tcPr/>
                </a:tc>
              </a:tr>
            </a:tbl>
          </a:graphicData>
        </a:graphic>
      </p:graphicFrame>
      <p:sp>
        <p:nvSpPr>
          <p:cNvPr id="19478" name="TextBox 19"/>
          <p:cNvSpPr txBox="1">
            <a:spLocks noChangeArrowheads="1"/>
          </p:cNvSpPr>
          <p:nvPr/>
        </p:nvSpPr>
        <p:spPr bwMode="auto">
          <a:xfrm>
            <a:off x="3059113" y="3213100"/>
            <a:ext cx="609600"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19479"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19480" name="TextBox 21"/>
          <p:cNvSpPr txBox="1">
            <a:spLocks noChangeArrowheads="1"/>
          </p:cNvSpPr>
          <p:nvPr/>
        </p:nvSpPr>
        <p:spPr bwMode="auto">
          <a:xfrm rot="10800000" flipV="1">
            <a:off x="3581400" y="4168775"/>
            <a:ext cx="846138" cy="338138"/>
          </a:xfrm>
          <a:prstGeom prst="rect">
            <a:avLst/>
          </a:prstGeom>
          <a:noFill/>
          <a:ln w="9525">
            <a:noFill/>
            <a:miter lim="800000"/>
            <a:headEnd/>
            <a:tailEnd/>
          </a:ln>
        </p:spPr>
        <p:txBody>
          <a:bodyPr>
            <a:spAutoFit/>
          </a:bodyPr>
          <a:lstStyle/>
          <a:p>
            <a:r>
              <a:rPr lang="en-US" sz="1600">
                <a:solidFill>
                  <a:schemeClr val="accent2"/>
                </a:solidFill>
              </a:rPr>
              <a:t>Uses</a:t>
            </a:r>
          </a:p>
        </p:txBody>
      </p:sp>
      <p:sp>
        <p:nvSpPr>
          <p:cNvPr id="23" name="TextBox 22"/>
          <p:cNvSpPr txBox="1"/>
          <p:nvPr/>
        </p:nvSpPr>
        <p:spPr>
          <a:xfrm>
            <a:off x="1763713" y="5084763"/>
            <a:ext cx="5903912" cy="523875"/>
          </a:xfrm>
          <a:prstGeom prst="rect">
            <a:avLst/>
          </a:prstGeom>
          <a:solidFill>
            <a:schemeClr val="accent3">
              <a:lumMod val="90000"/>
            </a:schemeClr>
          </a:solidFill>
        </p:spPr>
        <p:txBody>
          <a:bodyPr>
            <a:spAutoFit/>
          </a:bodyPr>
          <a:lstStyle/>
          <a:p>
            <a:pPr>
              <a:defRPr/>
            </a:pPr>
            <a:r>
              <a:rPr lang="en-US" sz="1400" dirty="0"/>
              <a:t>Operation</a:t>
            </a:r>
            <a:r>
              <a:rPr lang="en-US" sz="1400" dirty="0">
                <a:latin typeface="Arial" charset="0"/>
              </a:rPr>
              <a:t>(</a:t>
            </a:r>
            <a:r>
              <a:rPr lang="en-US" sz="1400" u="sng" dirty="0" err="1">
                <a:latin typeface="Arial" charset="0"/>
              </a:rPr>
              <a:t>Op_NO</a:t>
            </a:r>
            <a:r>
              <a:rPr lang="en-US" sz="1400" dirty="0">
                <a:latin typeface="Arial" charset="0"/>
              </a:rPr>
              <a:t>, ……)</a:t>
            </a:r>
          </a:p>
          <a:p>
            <a:pPr>
              <a:defRPr/>
            </a:pPr>
            <a:r>
              <a:rPr lang="en-US" sz="1400" dirty="0" err="1"/>
              <a:t>Surgery_Material</a:t>
            </a:r>
            <a:r>
              <a:rPr lang="en-US" sz="1400" dirty="0">
                <a:latin typeface="Arial" charset="0"/>
              </a:rPr>
              <a:t>(</a:t>
            </a:r>
            <a:r>
              <a:rPr lang="en-US" sz="1400" u="sng" dirty="0" err="1">
                <a:latin typeface="Arial" charset="0"/>
              </a:rPr>
              <a:t>SM_No</a:t>
            </a:r>
            <a:r>
              <a:rPr lang="en-US" sz="1400" dirty="0">
                <a:latin typeface="Arial" charset="0"/>
              </a:rPr>
              <a:t>, </a:t>
            </a:r>
            <a:r>
              <a:rPr lang="en-US" sz="1400" dirty="0" err="1">
                <a:latin typeface="Arial" charset="0"/>
              </a:rPr>
              <a:t>Statues,Op_NO</a:t>
            </a:r>
            <a:r>
              <a:rPr lang="en-US" sz="1400" dirty="0">
                <a:latin typeface="Arial" charset="0"/>
              </a:rPr>
              <a:t>)</a:t>
            </a:r>
          </a:p>
        </p:txBody>
      </p:sp>
      <p:cxnSp>
        <p:nvCxnSpPr>
          <p:cNvPr id="19482" name="Straight Arrow Connector 12"/>
          <p:cNvCxnSpPr>
            <a:cxnSpLocks noChangeShapeType="1"/>
          </p:cNvCxnSpPr>
          <p:nvPr/>
        </p:nvCxnSpPr>
        <p:spPr bwMode="auto">
          <a:xfrm>
            <a:off x="1476375" y="1844675"/>
            <a:ext cx="1295400" cy="431800"/>
          </a:xfrm>
          <a:prstGeom prst="straightConnector1">
            <a:avLst/>
          </a:prstGeom>
          <a:noFill/>
          <a:ln w="12700" algn="ctr">
            <a:solidFill>
              <a:schemeClr val="tx1"/>
            </a:solidFill>
            <a:round/>
            <a:headEnd type="none" w="sm" len="sm"/>
            <a:tailEnd type="arrow" w="med" len="med"/>
          </a:ln>
        </p:spPr>
      </p:cxnSp>
      <p:sp>
        <p:nvSpPr>
          <p:cNvPr id="14" name="Oval 13"/>
          <p:cNvSpPr/>
          <p:nvPr/>
        </p:nvSpPr>
        <p:spPr bwMode="auto">
          <a:xfrm>
            <a:off x="539750" y="1484313"/>
            <a:ext cx="1584325" cy="720725"/>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cxnSp>
        <p:nvCxnSpPr>
          <p:cNvPr id="19484" name="Straight Arrow Connector 17"/>
          <p:cNvCxnSpPr>
            <a:cxnSpLocks noChangeShapeType="1"/>
          </p:cNvCxnSpPr>
          <p:nvPr/>
        </p:nvCxnSpPr>
        <p:spPr bwMode="auto">
          <a:xfrm flipH="1">
            <a:off x="6227763" y="2708275"/>
            <a:ext cx="792162" cy="936625"/>
          </a:xfrm>
          <a:prstGeom prst="straightConnector1">
            <a:avLst/>
          </a:prstGeom>
          <a:noFill/>
          <a:ln w="12700" algn="ctr">
            <a:solidFill>
              <a:schemeClr val="tx1"/>
            </a:solidFill>
            <a:round/>
            <a:headEnd type="none" w="sm" len="sm"/>
            <a:tailEnd type="arrow" w="med" len="med"/>
          </a:ln>
        </p:spPr>
      </p:cxnSp>
      <p:sp>
        <p:nvSpPr>
          <p:cNvPr id="24" name="Oval 23"/>
          <p:cNvSpPr/>
          <p:nvPr/>
        </p:nvSpPr>
        <p:spPr bwMode="auto">
          <a:xfrm>
            <a:off x="6372225" y="2205038"/>
            <a:ext cx="1584325"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9486" name="TextBox 24"/>
          <p:cNvSpPr txBox="1">
            <a:spLocks noChangeArrowheads="1"/>
          </p:cNvSpPr>
          <p:nvPr/>
        </p:nvSpPr>
        <p:spPr bwMode="auto">
          <a:xfrm rot="10800000" flipV="1">
            <a:off x="6516688" y="2420938"/>
            <a:ext cx="1752600" cy="338137"/>
          </a:xfrm>
          <a:prstGeom prst="rect">
            <a:avLst/>
          </a:prstGeom>
          <a:noFill/>
          <a:ln w="9525">
            <a:noFill/>
            <a:miter lim="800000"/>
            <a:headEnd/>
            <a:tailEnd/>
          </a:ln>
        </p:spPr>
        <p:txBody>
          <a:bodyPr>
            <a:spAutoFit/>
          </a:bodyPr>
          <a:lstStyle/>
          <a:p>
            <a:r>
              <a:rPr lang="en-US" sz="1600">
                <a:cs typeface="Times New Roman" pitchFamily="18" charset="0"/>
              </a:rPr>
              <a:t>Child entity</a:t>
            </a:r>
            <a:endParaRPr lang="en-US" sz="1600">
              <a:solidFill>
                <a:schemeClr val="accent2"/>
              </a:solidFill>
            </a:endParaRPr>
          </a:p>
        </p:txBody>
      </p:sp>
      <p:cxnSp>
        <p:nvCxnSpPr>
          <p:cNvPr id="19487" name="Straight Arrow Connector 28"/>
          <p:cNvCxnSpPr>
            <a:cxnSpLocks noChangeShapeType="1"/>
          </p:cNvCxnSpPr>
          <p:nvPr/>
        </p:nvCxnSpPr>
        <p:spPr bwMode="auto">
          <a:xfrm>
            <a:off x="1547813" y="2636838"/>
            <a:ext cx="1295400" cy="431800"/>
          </a:xfrm>
          <a:prstGeom prst="straightConnector1">
            <a:avLst/>
          </a:prstGeom>
          <a:noFill/>
          <a:ln w="12700" algn="ctr">
            <a:solidFill>
              <a:schemeClr val="tx1"/>
            </a:solidFill>
            <a:round/>
            <a:headEnd type="none" w="sm" len="sm"/>
            <a:tailEnd type="arrow" w="med" len="med"/>
          </a:ln>
        </p:spPr>
      </p:cxnSp>
      <p:sp>
        <p:nvSpPr>
          <p:cNvPr id="30" name="Oval 29"/>
          <p:cNvSpPr/>
          <p:nvPr/>
        </p:nvSpPr>
        <p:spPr bwMode="auto">
          <a:xfrm>
            <a:off x="611188" y="2276475"/>
            <a:ext cx="1584325" cy="720725"/>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9489" name="TextBox 30"/>
          <p:cNvSpPr txBox="1">
            <a:spLocks noChangeArrowheads="1"/>
          </p:cNvSpPr>
          <p:nvPr/>
        </p:nvSpPr>
        <p:spPr bwMode="auto">
          <a:xfrm rot="10800000" flipV="1">
            <a:off x="755650" y="2492375"/>
            <a:ext cx="1752600" cy="339725"/>
          </a:xfrm>
          <a:prstGeom prst="rect">
            <a:avLst/>
          </a:prstGeom>
          <a:noFill/>
          <a:ln w="9525">
            <a:noFill/>
            <a:miter lim="800000"/>
            <a:headEnd/>
            <a:tailEnd/>
          </a:ln>
        </p:spPr>
        <p:txBody>
          <a:bodyPr>
            <a:spAutoFit/>
          </a:bodyPr>
          <a:lstStyle/>
          <a:p>
            <a:r>
              <a:rPr lang="en-US" sz="1600">
                <a:cs typeface="Times New Roman" pitchFamily="18" charset="0"/>
              </a:rPr>
              <a:t>Child entity</a:t>
            </a:r>
            <a:endParaRPr lang="en-US" sz="1600">
              <a:solidFill>
                <a:schemeClr val="accent2"/>
              </a:solidFill>
            </a:endParaRPr>
          </a:p>
        </p:txBody>
      </p:sp>
      <p:cxnSp>
        <p:nvCxnSpPr>
          <p:cNvPr id="19490" name="Straight Arrow Connector 33"/>
          <p:cNvCxnSpPr>
            <a:cxnSpLocks noChangeShapeType="1"/>
          </p:cNvCxnSpPr>
          <p:nvPr/>
        </p:nvCxnSpPr>
        <p:spPr bwMode="auto">
          <a:xfrm flipH="1">
            <a:off x="6948488" y="3573463"/>
            <a:ext cx="792162" cy="935037"/>
          </a:xfrm>
          <a:prstGeom prst="straightConnector1">
            <a:avLst/>
          </a:prstGeom>
          <a:noFill/>
          <a:ln w="12700" algn="ctr">
            <a:solidFill>
              <a:schemeClr val="tx1"/>
            </a:solidFill>
            <a:round/>
            <a:headEnd type="none" w="sm" len="sm"/>
            <a:tailEnd type="arrow" w="med" len="med"/>
          </a:ln>
        </p:spPr>
      </p:cxnSp>
      <p:sp>
        <p:nvSpPr>
          <p:cNvPr id="35" name="Oval 34"/>
          <p:cNvSpPr/>
          <p:nvPr/>
        </p:nvSpPr>
        <p:spPr bwMode="auto">
          <a:xfrm>
            <a:off x="7092950" y="3068638"/>
            <a:ext cx="1582738" cy="720725"/>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9492" name="TextBox 35"/>
          <p:cNvSpPr txBox="1">
            <a:spLocks noChangeArrowheads="1"/>
          </p:cNvSpPr>
          <p:nvPr/>
        </p:nvSpPr>
        <p:spPr bwMode="auto">
          <a:xfrm rot="10800000" flipV="1">
            <a:off x="7235825" y="3284538"/>
            <a:ext cx="1752600" cy="339725"/>
          </a:xfrm>
          <a:prstGeom prst="rect">
            <a:avLst/>
          </a:prstGeom>
          <a:noFill/>
          <a:ln w="9525">
            <a:noFill/>
            <a:miter lim="800000"/>
            <a:headEnd/>
            <a:tailEnd/>
          </a:ln>
        </p:spPr>
        <p:txBody>
          <a:bodyPr>
            <a:spAutoFit/>
          </a:bodyPr>
          <a:lstStyle/>
          <a:p>
            <a:r>
              <a:rPr lang="en-US" sz="1600">
                <a:cs typeface="Times New Roman" pitchFamily="18" charset="0"/>
              </a:rPr>
              <a:t>Parent entity</a:t>
            </a:r>
            <a:endParaRPr lang="en-US" sz="1600">
              <a:solidFill>
                <a:schemeClr val="accent2"/>
              </a:solidFill>
            </a:endParaRPr>
          </a:p>
        </p:txBody>
      </p:sp>
      <p:sp>
        <p:nvSpPr>
          <p:cNvPr id="37" name="TextBox 36"/>
          <p:cNvSpPr txBox="1"/>
          <p:nvPr/>
        </p:nvSpPr>
        <p:spPr>
          <a:xfrm>
            <a:off x="1763713" y="5661025"/>
            <a:ext cx="5903912" cy="523875"/>
          </a:xfrm>
          <a:prstGeom prst="rect">
            <a:avLst/>
          </a:prstGeom>
          <a:solidFill>
            <a:schemeClr val="accent2">
              <a:lumMod val="20000"/>
              <a:lumOff val="80000"/>
            </a:schemeClr>
          </a:solidFill>
        </p:spPr>
        <p:txBody>
          <a:bodyPr>
            <a:spAutoFit/>
          </a:bodyPr>
          <a:lstStyle/>
          <a:p>
            <a:pPr>
              <a:defRPr/>
            </a:pPr>
            <a:r>
              <a:rPr lang="en-US" sz="1400" dirty="0"/>
              <a:t>Operation</a:t>
            </a:r>
            <a:r>
              <a:rPr lang="en-US" sz="1400" dirty="0">
                <a:latin typeface="Arial" charset="0"/>
              </a:rPr>
              <a:t>(</a:t>
            </a:r>
            <a:r>
              <a:rPr lang="en-US" sz="1400" u="sng" dirty="0" err="1">
                <a:latin typeface="Arial" charset="0"/>
              </a:rPr>
              <a:t>Op_NO</a:t>
            </a:r>
            <a:r>
              <a:rPr lang="en-US" sz="1400" dirty="0">
                <a:latin typeface="Arial" charset="0"/>
              </a:rPr>
              <a:t>, ……, </a:t>
            </a:r>
            <a:r>
              <a:rPr lang="en-US" sz="1400" dirty="0" err="1">
                <a:latin typeface="Arial" charset="0"/>
              </a:rPr>
              <a:t>SM_No</a:t>
            </a:r>
            <a:r>
              <a:rPr lang="en-US" sz="1400" dirty="0">
                <a:latin typeface="Arial" charset="0"/>
              </a:rPr>
              <a:t>)</a:t>
            </a:r>
          </a:p>
          <a:p>
            <a:pPr>
              <a:defRPr/>
            </a:pPr>
            <a:r>
              <a:rPr lang="en-US" sz="1400" dirty="0" err="1"/>
              <a:t>Surgery_Material</a:t>
            </a:r>
            <a:r>
              <a:rPr lang="en-US" sz="1400" dirty="0">
                <a:latin typeface="Arial" charset="0"/>
              </a:rPr>
              <a:t>(</a:t>
            </a:r>
            <a:r>
              <a:rPr lang="en-US" sz="1400" u="sng" dirty="0" err="1">
                <a:latin typeface="Arial" charset="0"/>
              </a:rPr>
              <a:t>SM_No</a:t>
            </a:r>
            <a:r>
              <a:rPr lang="en-US" sz="1400" dirty="0">
                <a:latin typeface="Arial" charset="0"/>
              </a:rPr>
              <a:t>, Statues)</a:t>
            </a:r>
          </a:p>
        </p:txBody>
      </p:sp>
      <p:sp>
        <p:nvSpPr>
          <p:cNvPr id="19494" name="TextBox 35"/>
          <p:cNvSpPr txBox="1">
            <a:spLocks noChangeArrowheads="1"/>
          </p:cNvSpPr>
          <p:nvPr/>
        </p:nvSpPr>
        <p:spPr bwMode="auto">
          <a:xfrm rot="10800000" flipV="1">
            <a:off x="684213" y="1628775"/>
            <a:ext cx="1752600" cy="339725"/>
          </a:xfrm>
          <a:prstGeom prst="rect">
            <a:avLst/>
          </a:prstGeom>
          <a:noFill/>
          <a:ln w="9525">
            <a:noFill/>
            <a:miter lim="800000"/>
            <a:headEnd/>
            <a:tailEnd/>
          </a:ln>
        </p:spPr>
        <p:txBody>
          <a:bodyPr>
            <a:spAutoFit/>
          </a:bodyPr>
          <a:lstStyle/>
          <a:p>
            <a:r>
              <a:rPr lang="en-US" sz="1600">
                <a:cs typeface="Times New Roman" pitchFamily="18" charset="0"/>
              </a:rPr>
              <a:t>Parent entity</a:t>
            </a:r>
            <a:endParaRPr lang="en-US" sz="1600">
              <a:solidFill>
                <a:schemeClr val="accent2"/>
              </a:solidFill>
            </a:endParaRPr>
          </a:p>
        </p:txBody>
      </p:sp>
      <p:sp>
        <p:nvSpPr>
          <p:cNvPr id="29" name="Rectangle 28"/>
          <p:cNvSpPr/>
          <p:nvPr/>
        </p:nvSpPr>
        <p:spPr>
          <a:xfrm>
            <a:off x="179388" y="3573463"/>
            <a:ext cx="3313112" cy="1076325"/>
          </a:xfrm>
          <a:prstGeom prst="rect">
            <a:avLst/>
          </a:prstGeom>
          <a:solidFill>
            <a:schemeClr val="tx1">
              <a:lumMod val="20000"/>
              <a:lumOff val="80000"/>
            </a:schemeClr>
          </a:solidFill>
        </p:spPr>
        <p:txBody>
          <a:bodyPr>
            <a:spAutoFit/>
          </a:bodyPr>
          <a:lstStyle/>
          <a:p>
            <a:pPr>
              <a:defRPr/>
            </a:pPr>
            <a:r>
              <a:rPr lang="en-US" sz="1600" dirty="0">
                <a:solidFill>
                  <a:schemeClr val="accent6">
                    <a:lumMod val="75000"/>
                  </a:schemeClr>
                </a:solidFill>
                <a:cs typeface="Times New Roman" pitchFamily="18" charset="0"/>
              </a:rPr>
              <a:t>We have the choice to post a copy of the Primary Key  of </a:t>
            </a:r>
            <a:r>
              <a:rPr lang="en-US" sz="1600" dirty="0">
                <a:solidFill>
                  <a:schemeClr val="accent6">
                    <a:lumMod val="75000"/>
                  </a:schemeClr>
                </a:solidFill>
              </a:rPr>
              <a:t>Operation</a:t>
            </a:r>
          </a:p>
          <a:p>
            <a:pPr>
              <a:defRPr/>
            </a:pPr>
            <a:r>
              <a:rPr lang="en-US" sz="1600" dirty="0">
                <a:solidFill>
                  <a:schemeClr val="accent6">
                    <a:lumMod val="75000"/>
                  </a:schemeClr>
                </a:solidFill>
                <a:cs typeface="Times New Roman" pitchFamily="18" charset="0"/>
              </a:rPr>
              <a:t> entity to </a:t>
            </a:r>
            <a:r>
              <a:rPr lang="en-US" sz="1600" dirty="0" err="1">
                <a:solidFill>
                  <a:schemeClr val="accent6">
                    <a:lumMod val="75000"/>
                  </a:schemeClr>
                </a:solidFill>
              </a:rPr>
              <a:t>Surgery_Material</a:t>
            </a:r>
            <a:r>
              <a:rPr lang="en-US" sz="1600" dirty="0">
                <a:solidFill>
                  <a:schemeClr val="accent6">
                    <a:lumMod val="75000"/>
                  </a:schemeClr>
                </a:solidFill>
                <a:cs typeface="Times New Roman" pitchFamily="18" charset="0"/>
              </a:rPr>
              <a:t> entity or vice versa.</a:t>
            </a:r>
            <a:endParaRPr lang="en-US" sz="16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FE8AEC11-460E-4D0D-B8FC-8E0E1F462D98}" type="slidenum">
              <a:rPr lang="en-GB" smtClean="0"/>
              <a:pPr/>
              <a:t>16</a:t>
            </a:fld>
            <a:endParaRPr lang="en-GB" smtClean="0"/>
          </a:p>
        </p:txBody>
      </p:sp>
      <p:sp>
        <p:nvSpPr>
          <p:cNvPr id="20483"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20484"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819400" y="1755775"/>
          <a:ext cx="1564640" cy="1453752"/>
        </p:xfrm>
        <a:graphic>
          <a:graphicData uri="http://schemas.openxmlformats.org/drawingml/2006/table">
            <a:tbl>
              <a:tblPr firstRow="1" bandRow="1">
                <a:tableStyleId>{5940675A-B579-460E-94D1-54222C63F5DA}</a:tableStyleId>
              </a:tblPr>
              <a:tblGrid>
                <a:gridCol w="1564640"/>
              </a:tblGrid>
              <a:tr h="386952">
                <a:tc>
                  <a:txBody>
                    <a:bodyPr/>
                    <a:lstStyle/>
                    <a:p>
                      <a:r>
                        <a:rPr lang="en-US" sz="1600" dirty="0" smtClean="0"/>
                        <a:t>Employee</a:t>
                      </a:r>
                      <a:endParaRPr lang="en-US" sz="1600" dirty="0"/>
                    </a:p>
                  </a:txBody>
                  <a:tcPr/>
                </a:tc>
              </a:tr>
              <a:tr h="999010">
                <a:tc>
                  <a:txBody>
                    <a:bodyPr/>
                    <a:lstStyle/>
                    <a:p>
                      <a:r>
                        <a:rPr lang="en-US" sz="1600" dirty="0" err="1" smtClean="0"/>
                        <a:t>Emp_NO</a:t>
                      </a:r>
                      <a:r>
                        <a:rPr lang="en-US" sz="1600" dirty="0" smtClean="0"/>
                        <a:t>{PK}</a:t>
                      </a:r>
                    </a:p>
                    <a:p>
                      <a:r>
                        <a:rPr lang="en-US" sz="1600" dirty="0" smtClean="0"/>
                        <a:t>Name</a:t>
                      </a:r>
                    </a:p>
                    <a:p>
                      <a:r>
                        <a:rPr lang="en-US" sz="1600" dirty="0" smtClean="0"/>
                        <a:t>Sex</a:t>
                      </a:r>
                    </a:p>
                    <a:p>
                      <a:r>
                        <a:rPr lang="en-US" sz="1600" dirty="0" smtClean="0"/>
                        <a:t>Salary</a:t>
                      </a:r>
                    </a:p>
                  </a:txBody>
                  <a:tcPr/>
                </a:tc>
              </a:tr>
            </a:tbl>
          </a:graphicData>
        </a:graphic>
      </p:graphicFrame>
      <p:cxnSp>
        <p:nvCxnSpPr>
          <p:cNvPr id="17" name="Elbow Connector 27"/>
          <p:cNvCxnSpPr/>
          <p:nvPr/>
        </p:nvCxnSpPr>
        <p:spPr>
          <a:xfrm>
            <a:off x="3635375" y="3141663"/>
            <a:ext cx="1630363" cy="1447800"/>
          </a:xfrm>
          <a:prstGeom prst="bentConnector3">
            <a:avLst>
              <a:gd name="adj1" fmla="val -853"/>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257800" y="3695700"/>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Car</a:t>
                      </a:r>
                      <a:endParaRPr lang="en-US" sz="1600" dirty="0"/>
                    </a:p>
                  </a:txBody>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Car_No</a:t>
                      </a:r>
                      <a:r>
                        <a:rPr lang="en-US" sz="1600" baseline="0" dirty="0" smtClean="0"/>
                        <a:t>  {PK}</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Statues</a:t>
                      </a:r>
                      <a:endParaRPr lang="en-US" sz="1600" dirty="0" smtClean="0"/>
                    </a:p>
                  </a:txBody>
                  <a:tcPr/>
                </a:tc>
              </a:tr>
            </a:tbl>
          </a:graphicData>
        </a:graphic>
      </p:graphicFrame>
      <p:sp>
        <p:nvSpPr>
          <p:cNvPr id="20502" name="TextBox 19"/>
          <p:cNvSpPr txBox="1">
            <a:spLocks noChangeArrowheads="1"/>
          </p:cNvSpPr>
          <p:nvPr/>
        </p:nvSpPr>
        <p:spPr bwMode="auto">
          <a:xfrm>
            <a:off x="3059113" y="3213100"/>
            <a:ext cx="609600"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20503"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20504" name="TextBox 21"/>
          <p:cNvSpPr txBox="1">
            <a:spLocks noChangeArrowheads="1"/>
          </p:cNvSpPr>
          <p:nvPr/>
        </p:nvSpPr>
        <p:spPr bwMode="auto">
          <a:xfrm rot="10800000" flipV="1">
            <a:off x="3581400" y="4168775"/>
            <a:ext cx="846138" cy="338138"/>
          </a:xfrm>
          <a:prstGeom prst="rect">
            <a:avLst/>
          </a:prstGeom>
          <a:noFill/>
          <a:ln w="9525">
            <a:noFill/>
            <a:miter lim="800000"/>
            <a:headEnd/>
            <a:tailEnd/>
          </a:ln>
        </p:spPr>
        <p:txBody>
          <a:bodyPr>
            <a:spAutoFit/>
          </a:bodyPr>
          <a:lstStyle/>
          <a:p>
            <a:r>
              <a:rPr lang="en-US" sz="1600">
                <a:solidFill>
                  <a:schemeClr val="accent2"/>
                </a:solidFill>
              </a:rPr>
              <a:t>Uses</a:t>
            </a:r>
          </a:p>
        </p:txBody>
      </p:sp>
      <p:cxnSp>
        <p:nvCxnSpPr>
          <p:cNvPr id="20505" name="Straight Arrow Connector 12"/>
          <p:cNvCxnSpPr>
            <a:cxnSpLocks noChangeShapeType="1"/>
          </p:cNvCxnSpPr>
          <p:nvPr/>
        </p:nvCxnSpPr>
        <p:spPr bwMode="auto">
          <a:xfrm>
            <a:off x="1476375" y="1844675"/>
            <a:ext cx="1295400" cy="431800"/>
          </a:xfrm>
          <a:prstGeom prst="straightConnector1">
            <a:avLst/>
          </a:prstGeom>
          <a:noFill/>
          <a:ln w="12700" algn="ctr">
            <a:solidFill>
              <a:schemeClr val="tx1"/>
            </a:solidFill>
            <a:round/>
            <a:headEnd type="none" w="sm" len="sm"/>
            <a:tailEnd type="arrow" w="med" len="med"/>
          </a:ln>
        </p:spPr>
      </p:cxnSp>
      <p:sp>
        <p:nvSpPr>
          <p:cNvPr id="14" name="Oval 13"/>
          <p:cNvSpPr/>
          <p:nvPr/>
        </p:nvSpPr>
        <p:spPr bwMode="auto">
          <a:xfrm>
            <a:off x="539750" y="1484313"/>
            <a:ext cx="1584325" cy="720725"/>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20507" name="TextBox 14"/>
          <p:cNvSpPr txBox="1">
            <a:spLocks noChangeArrowheads="1"/>
          </p:cNvSpPr>
          <p:nvPr/>
        </p:nvSpPr>
        <p:spPr bwMode="auto">
          <a:xfrm rot="10800000" flipV="1">
            <a:off x="684213" y="1700213"/>
            <a:ext cx="1752600" cy="339725"/>
          </a:xfrm>
          <a:prstGeom prst="rect">
            <a:avLst/>
          </a:prstGeom>
          <a:noFill/>
          <a:ln w="9525">
            <a:noFill/>
            <a:miter lim="800000"/>
            <a:headEnd/>
            <a:tailEnd/>
          </a:ln>
        </p:spPr>
        <p:txBody>
          <a:bodyPr>
            <a:spAutoFit/>
          </a:bodyPr>
          <a:lstStyle/>
          <a:p>
            <a:r>
              <a:rPr lang="en-US" sz="1600">
                <a:cs typeface="Times New Roman" pitchFamily="18" charset="0"/>
              </a:rPr>
              <a:t>Parent entity</a:t>
            </a:r>
            <a:endParaRPr lang="en-US" sz="1600">
              <a:solidFill>
                <a:schemeClr val="accent2"/>
              </a:solidFill>
            </a:endParaRPr>
          </a:p>
        </p:txBody>
      </p:sp>
      <p:cxnSp>
        <p:nvCxnSpPr>
          <p:cNvPr id="20508" name="Straight Arrow Connector 17"/>
          <p:cNvCxnSpPr>
            <a:cxnSpLocks noChangeShapeType="1"/>
          </p:cNvCxnSpPr>
          <p:nvPr/>
        </p:nvCxnSpPr>
        <p:spPr bwMode="auto">
          <a:xfrm flipH="1">
            <a:off x="6227763" y="2708275"/>
            <a:ext cx="792162" cy="936625"/>
          </a:xfrm>
          <a:prstGeom prst="straightConnector1">
            <a:avLst/>
          </a:prstGeom>
          <a:noFill/>
          <a:ln w="12700" algn="ctr">
            <a:solidFill>
              <a:schemeClr val="tx1"/>
            </a:solidFill>
            <a:round/>
            <a:headEnd type="none" w="sm" len="sm"/>
            <a:tailEnd type="arrow" w="med" len="med"/>
          </a:ln>
        </p:spPr>
      </p:cxnSp>
      <p:sp>
        <p:nvSpPr>
          <p:cNvPr id="24" name="Oval 23"/>
          <p:cNvSpPr/>
          <p:nvPr/>
        </p:nvSpPr>
        <p:spPr bwMode="auto">
          <a:xfrm>
            <a:off x="6372225" y="2205038"/>
            <a:ext cx="1584325"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20510" name="TextBox 24"/>
          <p:cNvSpPr txBox="1">
            <a:spLocks noChangeArrowheads="1"/>
          </p:cNvSpPr>
          <p:nvPr/>
        </p:nvSpPr>
        <p:spPr bwMode="auto">
          <a:xfrm rot="10800000" flipV="1">
            <a:off x="6516688" y="2420938"/>
            <a:ext cx="1752600" cy="338137"/>
          </a:xfrm>
          <a:prstGeom prst="rect">
            <a:avLst/>
          </a:prstGeom>
          <a:noFill/>
          <a:ln w="9525">
            <a:noFill/>
            <a:miter lim="800000"/>
            <a:headEnd/>
            <a:tailEnd/>
          </a:ln>
        </p:spPr>
        <p:txBody>
          <a:bodyPr>
            <a:spAutoFit/>
          </a:bodyPr>
          <a:lstStyle/>
          <a:p>
            <a:r>
              <a:rPr lang="en-US" sz="1600">
                <a:cs typeface="Times New Roman" pitchFamily="18" charset="0"/>
              </a:rPr>
              <a:t>Child entity</a:t>
            </a:r>
            <a:endParaRPr lang="en-US" sz="1600">
              <a:solidFill>
                <a:schemeClr val="accent2"/>
              </a:solidFill>
            </a:endParaRPr>
          </a:p>
        </p:txBody>
      </p:sp>
      <p:sp>
        <p:nvSpPr>
          <p:cNvPr id="37" name="TextBox 36"/>
          <p:cNvSpPr txBox="1"/>
          <p:nvPr/>
        </p:nvSpPr>
        <p:spPr>
          <a:xfrm>
            <a:off x="1763713" y="5661025"/>
            <a:ext cx="5903912" cy="954088"/>
          </a:xfrm>
          <a:prstGeom prst="rect">
            <a:avLst/>
          </a:prstGeom>
          <a:solidFill>
            <a:schemeClr val="accent2">
              <a:lumMod val="20000"/>
              <a:lumOff val="80000"/>
            </a:schemeClr>
          </a:solidFill>
        </p:spPr>
        <p:txBody>
          <a:bodyPr>
            <a:spAutoFit/>
          </a:bodyPr>
          <a:lstStyle/>
          <a:p>
            <a:pPr>
              <a:defRPr/>
            </a:pPr>
            <a:r>
              <a:rPr lang="en-US" sz="1400" dirty="0">
                <a:latin typeface="Arial" charset="0"/>
              </a:rPr>
              <a:t>Employee (</a:t>
            </a:r>
            <a:r>
              <a:rPr lang="en-US" sz="1400" u="sng" dirty="0" err="1">
                <a:latin typeface="Arial" charset="0"/>
              </a:rPr>
              <a:t>Emp_NO</a:t>
            </a:r>
            <a:r>
              <a:rPr lang="en-US" sz="1400" dirty="0">
                <a:latin typeface="Arial" charset="0"/>
              </a:rPr>
              <a:t>, Name, Sex, Salary)</a:t>
            </a:r>
          </a:p>
          <a:p>
            <a:pPr>
              <a:defRPr/>
            </a:pPr>
            <a:r>
              <a:rPr lang="en-US" sz="1400" dirty="0">
                <a:latin typeface="Arial" charset="0"/>
              </a:rPr>
              <a:t>Primary Key  </a:t>
            </a:r>
            <a:r>
              <a:rPr lang="en-US" sz="1400" dirty="0" err="1">
                <a:latin typeface="Arial" charset="0"/>
              </a:rPr>
              <a:t>Emp_NO</a:t>
            </a:r>
            <a:endParaRPr lang="en-US" sz="1400" dirty="0">
              <a:latin typeface="Arial" charset="0"/>
            </a:endParaRPr>
          </a:p>
          <a:p>
            <a:pPr>
              <a:defRPr/>
            </a:pPr>
            <a:r>
              <a:rPr lang="en-US" sz="1400" dirty="0">
                <a:latin typeface="Arial" charset="0"/>
              </a:rPr>
              <a:t>Car (</a:t>
            </a:r>
            <a:r>
              <a:rPr lang="en-US" sz="1400" u="sng" dirty="0" err="1">
                <a:latin typeface="Arial" charset="0"/>
              </a:rPr>
              <a:t>Car_NO</a:t>
            </a:r>
            <a:r>
              <a:rPr lang="en-US" sz="1400" dirty="0">
                <a:latin typeface="Arial" charset="0"/>
              </a:rPr>
              <a:t>, Statues, </a:t>
            </a:r>
            <a:r>
              <a:rPr lang="en-US" sz="1400" dirty="0" err="1">
                <a:latin typeface="Arial" charset="0"/>
              </a:rPr>
              <a:t>Emp_NO</a:t>
            </a:r>
            <a:r>
              <a:rPr lang="en-US" sz="1400" dirty="0">
                <a:latin typeface="Arial" charset="0"/>
              </a:rPr>
              <a:t>)</a:t>
            </a:r>
          </a:p>
          <a:p>
            <a:pPr>
              <a:defRPr/>
            </a:pPr>
            <a:r>
              <a:rPr lang="en-US" sz="1400" dirty="0">
                <a:latin typeface="Arial" charset="0"/>
              </a:rPr>
              <a:t>Primary Key  </a:t>
            </a:r>
            <a:r>
              <a:rPr lang="en-US" sz="1400" dirty="0" err="1">
                <a:latin typeface="Arial" charset="0"/>
              </a:rPr>
              <a:t>Car_NO</a:t>
            </a:r>
            <a:endParaRPr lang="en-US" sz="1400" dirty="0">
              <a:latin typeface="Arial" charset="0"/>
            </a:endParaRPr>
          </a:p>
        </p:txBody>
      </p:sp>
      <p:sp>
        <p:nvSpPr>
          <p:cNvPr id="27" name="Rectangle 26"/>
          <p:cNvSpPr/>
          <p:nvPr/>
        </p:nvSpPr>
        <p:spPr>
          <a:xfrm>
            <a:off x="179388" y="3716338"/>
            <a:ext cx="3313112" cy="1570037"/>
          </a:xfrm>
          <a:prstGeom prst="rect">
            <a:avLst/>
          </a:prstGeom>
          <a:solidFill>
            <a:schemeClr val="tx1">
              <a:lumMod val="20000"/>
              <a:lumOff val="80000"/>
            </a:schemeClr>
          </a:solidFill>
        </p:spPr>
        <p:txBody>
          <a:bodyPr>
            <a:spAutoFit/>
          </a:bodyPr>
          <a:lstStyle/>
          <a:p>
            <a:pPr>
              <a:defRPr/>
            </a:pPr>
            <a:r>
              <a:rPr lang="en-US" sz="1600" dirty="0">
                <a:solidFill>
                  <a:schemeClr val="accent6">
                    <a:lumMod val="75000"/>
                  </a:schemeClr>
                </a:solidFill>
                <a:cs typeface="Times New Roman" pitchFamily="18" charset="0"/>
              </a:rPr>
              <a:t>If we assume the majority of cars but not all , are used by employee and that minority of employee use cars.</a:t>
            </a:r>
          </a:p>
          <a:p>
            <a:pPr>
              <a:defRPr/>
            </a:pPr>
            <a:r>
              <a:rPr lang="en-US" sz="1600" dirty="0">
                <a:solidFill>
                  <a:schemeClr val="accent6">
                    <a:lumMod val="75000"/>
                  </a:schemeClr>
                </a:solidFill>
                <a:cs typeface="Times New Roman" pitchFamily="18" charset="0"/>
              </a:rPr>
              <a:t>Therefore:</a:t>
            </a:r>
          </a:p>
          <a:p>
            <a:pPr>
              <a:defRPr/>
            </a:pPr>
            <a:r>
              <a:rPr lang="en-US" sz="1600" dirty="0">
                <a:solidFill>
                  <a:schemeClr val="accent6">
                    <a:lumMod val="75000"/>
                  </a:schemeClr>
                </a:solidFill>
                <a:cs typeface="Times New Roman" pitchFamily="18" charset="0"/>
              </a:rPr>
              <a:t>- The care entity is closer to begin mandatory than employee entity.</a:t>
            </a:r>
            <a:endParaRPr lang="en-US" sz="16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66700"/>
            <a:ext cx="8353425" cy="1104900"/>
          </a:xfrm>
        </p:spPr>
        <p:txBody>
          <a:bodyPr/>
          <a:lstStyle/>
          <a:p>
            <a:pPr>
              <a:defRPr/>
            </a:pPr>
            <a:r>
              <a:rPr lang="en-US" b="1" dirty="0" smtClean="0">
                <a:cs typeface="Times New Roman" pitchFamily="18" charset="0"/>
              </a:rPr>
              <a:t>(5)</a:t>
            </a:r>
            <a:r>
              <a:rPr lang="en-US" b="1" dirty="0" smtClean="0">
                <a:solidFill>
                  <a:schemeClr val="tx1">
                    <a:lumMod val="60000"/>
                    <a:lumOff val="40000"/>
                  </a:schemeClr>
                </a:solidFill>
                <a:cs typeface="Times New Roman" pitchFamily="18" charset="0"/>
              </a:rPr>
              <a:t>Recursive relationships Mapping conclusion</a:t>
            </a:r>
          </a:p>
        </p:txBody>
      </p:sp>
      <p:sp>
        <p:nvSpPr>
          <p:cNvPr id="21507" name="Content Placeholder 2"/>
          <p:cNvSpPr>
            <a:spLocks noGrp="1"/>
          </p:cNvSpPr>
          <p:nvPr>
            <p:ph idx="1"/>
          </p:nvPr>
        </p:nvSpPr>
        <p:spPr/>
        <p:txBody>
          <a:bodyPr/>
          <a:lstStyle/>
          <a:p>
            <a:pPr marL="514350" indent="-514350">
              <a:buFont typeface="Times New Roman" pitchFamily="18" charset="0"/>
              <a:buAutoNum type="alphaLcParenR"/>
            </a:pPr>
            <a:r>
              <a:rPr lang="en-US" b="1" smtClean="0">
                <a:cs typeface="Times New Roman" pitchFamily="18" charset="0"/>
              </a:rPr>
              <a:t>One-to-one (1:1) recursive relationships</a:t>
            </a:r>
            <a:r>
              <a:rPr lang="en-GB" smtClean="0">
                <a:cs typeface="Times New Roman" pitchFamily="18" charset="0"/>
              </a:rPr>
              <a:t> </a:t>
            </a:r>
            <a:r>
              <a:rPr lang="en-US" smtClean="0"/>
              <a:t/>
            </a:r>
            <a:br>
              <a:rPr lang="en-US" smtClean="0"/>
            </a:br>
            <a:r>
              <a:rPr lang="en-US" smtClean="0"/>
              <a:t>Single relation with two copies for the primary key with different names.</a:t>
            </a:r>
          </a:p>
          <a:p>
            <a:pPr marL="514350" indent="-514350">
              <a:buFont typeface="Times New Roman" pitchFamily="18" charset="0"/>
              <a:buAutoNum type="alphaLcParenR"/>
            </a:pPr>
            <a:r>
              <a:rPr lang="en-US" b="1" smtClean="0">
                <a:cs typeface="Times New Roman" pitchFamily="18" charset="0"/>
              </a:rPr>
              <a:t> One-to-many (1:*) recursive relationships</a:t>
            </a:r>
            <a:r>
              <a:rPr lang="en-GB" smtClean="0">
                <a:cs typeface="Times New Roman" pitchFamily="18" charset="0"/>
              </a:rPr>
              <a:t> </a:t>
            </a:r>
            <a:r>
              <a:rPr lang="en-US" smtClean="0"/>
              <a:t/>
            </a:r>
            <a:br>
              <a:rPr lang="en-US" smtClean="0"/>
            </a:br>
            <a:r>
              <a:rPr lang="en-US" smtClean="0"/>
              <a:t>Single relation with two copies for the primary key with different names.</a:t>
            </a:r>
          </a:p>
          <a:p>
            <a:pPr marL="514350" indent="-514350">
              <a:buFont typeface="Times New Roman" pitchFamily="18" charset="0"/>
              <a:buAutoNum type="alphaLcParenR"/>
            </a:pPr>
            <a:r>
              <a:rPr lang="en-US" b="1" smtClean="0">
                <a:cs typeface="Times New Roman" pitchFamily="18" charset="0"/>
              </a:rPr>
              <a:t>Many-to-many (*:*) recursive relationships</a:t>
            </a:r>
            <a:r>
              <a:rPr lang="en-GB" smtClean="0">
                <a:cs typeface="Times New Roman" pitchFamily="18" charset="0"/>
              </a:rPr>
              <a:t> </a:t>
            </a:r>
            <a:r>
              <a:rPr lang="en-US" smtClean="0"/>
              <a:t/>
            </a:r>
            <a:br>
              <a:rPr lang="en-US" smtClean="0"/>
            </a:br>
            <a:r>
              <a:rPr lang="en-US" smtClean="0"/>
              <a:t>Tow relations</a:t>
            </a:r>
          </a:p>
          <a:p>
            <a:pPr marL="1314450" lvl="2" indent="-514350"/>
            <a:r>
              <a:rPr lang="en-US" smtClean="0"/>
              <a:t>One relation for the entity type.</a:t>
            </a:r>
          </a:p>
          <a:p>
            <a:pPr marL="1314450" lvl="2" indent="-514350"/>
            <a:r>
              <a:rPr lang="en-US" smtClean="0"/>
              <a:t>And create a new relation to represent the relationship. The new relation would only have two attributes, both copies of the primary key.</a:t>
            </a:r>
            <a:br>
              <a:rPr lang="en-US" smtClean="0"/>
            </a:br>
            <a:endParaRPr lang="en-US" smtClean="0"/>
          </a:p>
        </p:txBody>
      </p:sp>
      <p:sp>
        <p:nvSpPr>
          <p:cNvPr id="21508" name="Slide Number Placeholder 3"/>
          <p:cNvSpPr>
            <a:spLocks noGrp="1"/>
          </p:cNvSpPr>
          <p:nvPr>
            <p:ph type="sldNum" sz="quarter" idx="10"/>
          </p:nvPr>
        </p:nvSpPr>
        <p:spPr>
          <a:noFill/>
        </p:spPr>
        <p:txBody>
          <a:bodyPr/>
          <a:lstStyle/>
          <a:p>
            <a:fld id="{CED0B3A5-53D3-41D3-BA92-F5697D50CE36}" type="slidenum">
              <a:rPr lang="en-GB" smtClean="0"/>
              <a:pPr/>
              <a:t>17</a:t>
            </a:fld>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3203575" y="293528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2531" name="Slide Number Placeholder 3"/>
          <p:cNvSpPr>
            <a:spLocks noGrp="1"/>
          </p:cNvSpPr>
          <p:nvPr>
            <p:ph type="sldNum" sz="quarter" idx="10"/>
          </p:nvPr>
        </p:nvSpPr>
        <p:spPr>
          <a:noFill/>
        </p:spPr>
        <p:txBody>
          <a:bodyPr/>
          <a:lstStyle/>
          <a:p>
            <a:fld id="{1E6409B3-FE51-4A95-8B9C-25987C275CB9}" type="slidenum">
              <a:rPr lang="en-GB" smtClean="0"/>
              <a:pPr/>
              <a:t>18</a:t>
            </a:fld>
            <a:endParaRPr lang="en-GB" smtClean="0"/>
          </a:p>
        </p:txBody>
      </p:sp>
      <p:sp>
        <p:nvSpPr>
          <p:cNvPr id="22532" name="Rectangle 1026"/>
          <p:cNvSpPr>
            <a:spLocks noGrp="1" noChangeArrowheads="1"/>
          </p:cNvSpPr>
          <p:nvPr>
            <p:ph type="title"/>
          </p:nvPr>
        </p:nvSpPr>
        <p:spPr/>
        <p:txBody>
          <a:bodyPr/>
          <a:lstStyle/>
          <a:p>
            <a:r>
              <a:rPr lang="en-US" b="1" smtClean="0">
                <a:cs typeface="Times New Roman" pitchFamily="18" charset="0"/>
              </a:rPr>
              <a:t>Example a)</a:t>
            </a:r>
            <a:br>
              <a:rPr lang="en-US" b="1" smtClean="0">
                <a:cs typeface="Times New Roman" pitchFamily="18" charset="0"/>
              </a:rPr>
            </a:br>
            <a:r>
              <a:rPr lang="en-US" b="1" smtClean="0">
                <a:cs typeface="Times New Roman" pitchFamily="18" charset="0"/>
              </a:rPr>
              <a:t> One-to-one (1:1) recursive relationships </a:t>
            </a:r>
            <a:endParaRPr lang="en-GB" smtClean="0"/>
          </a:p>
        </p:txBody>
      </p:sp>
      <p:sp>
        <p:nvSpPr>
          <p:cNvPr id="22533"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
        <p:nvSpPr>
          <p:cNvPr id="22534" name="TextBox 19"/>
          <p:cNvSpPr txBox="1">
            <a:spLocks noChangeArrowheads="1"/>
          </p:cNvSpPr>
          <p:nvPr/>
        </p:nvSpPr>
        <p:spPr bwMode="auto">
          <a:xfrm>
            <a:off x="4965700" y="3079750"/>
            <a:ext cx="609600"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22535" name="TextBox 20"/>
          <p:cNvSpPr txBox="1">
            <a:spLocks noChangeArrowheads="1"/>
          </p:cNvSpPr>
          <p:nvPr/>
        </p:nvSpPr>
        <p:spPr bwMode="auto">
          <a:xfrm>
            <a:off x="3779838" y="3994150"/>
            <a:ext cx="498475"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22536" name="TextBox 21"/>
          <p:cNvSpPr txBox="1">
            <a:spLocks noChangeArrowheads="1"/>
          </p:cNvSpPr>
          <p:nvPr/>
        </p:nvSpPr>
        <p:spPr bwMode="auto">
          <a:xfrm rot="10800000" flipV="1">
            <a:off x="3454400" y="2576513"/>
            <a:ext cx="1008063" cy="338137"/>
          </a:xfrm>
          <a:prstGeom prst="rect">
            <a:avLst/>
          </a:prstGeom>
          <a:noFill/>
          <a:ln w="9525">
            <a:noFill/>
            <a:miter lim="800000"/>
            <a:headEnd/>
            <a:tailEnd/>
          </a:ln>
        </p:spPr>
        <p:txBody>
          <a:bodyPr>
            <a:spAutoFit/>
          </a:bodyPr>
          <a:lstStyle/>
          <a:p>
            <a:r>
              <a:rPr lang="en-US" sz="1600">
                <a:solidFill>
                  <a:schemeClr val="accent2"/>
                </a:solidFill>
              </a:rPr>
              <a:t>Contains</a:t>
            </a:r>
          </a:p>
        </p:txBody>
      </p:sp>
      <p:sp>
        <p:nvSpPr>
          <p:cNvPr id="22537" name="TextBox 24"/>
          <p:cNvSpPr txBox="1">
            <a:spLocks noChangeArrowheads="1"/>
          </p:cNvSpPr>
          <p:nvPr/>
        </p:nvSpPr>
        <p:spPr bwMode="auto">
          <a:xfrm rot="10800000" flipV="1">
            <a:off x="5003800" y="2843213"/>
            <a:ext cx="792163" cy="338137"/>
          </a:xfrm>
          <a:prstGeom prst="rect">
            <a:avLst/>
          </a:prstGeom>
          <a:noFill/>
          <a:ln w="9525">
            <a:noFill/>
            <a:miter lim="800000"/>
            <a:headEnd/>
            <a:tailEnd/>
          </a:ln>
        </p:spPr>
        <p:txBody>
          <a:bodyPr>
            <a:spAutoFit/>
          </a:bodyPr>
          <a:lstStyle/>
          <a:p>
            <a:r>
              <a:rPr lang="en-US" sz="1600">
                <a:cs typeface="Times New Roman" pitchFamily="18" charset="0"/>
              </a:rPr>
              <a:t>Main</a:t>
            </a:r>
            <a:endParaRPr lang="en-US" sz="1600">
              <a:solidFill>
                <a:schemeClr val="accent2"/>
              </a:solidFill>
            </a:endParaRPr>
          </a:p>
        </p:txBody>
      </p:sp>
      <p:sp>
        <p:nvSpPr>
          <p:cNvPr id="37" name="TextBox 36"/>
          <p:cNvSpPr txBox="1"/>
          <p:nvPr/>
        </p:nvSpPr>
        <p:spPr>
          <a:xfrm>
            <a:off x="1763713" y="5013325"/>
            <a:ext cx="5903912" cy="954088"/>
          </a:xfrm>
          <a:prstGeom prst="rect">
            <a:avLst/>
          </a:prstGeom>
          <a:solidFill>
            <a:schemeClr val="accent2">
              <a:lumMod val="20000"/>
              <a:lumOff val="80000"/>
            </a:schemeClr>
          </a:solidFill>
        </p:spPr>
        <p:txBody>
          <a:bodyPr>
            <a:spAutoFit/>
          </a:bodyPr>
          <a:lstStyle/>
          <a:p>
            <a:pPr>
              <a:defRPr/>
            </a:pPr>
            <a:r>
              <a:rPr lang="en-US" sz="1400" dirty="0">
                <a:latin typeface="Arial" pitchFamily="34" charset="0"/>
                <a:cs typeface="Arial" pitchFamily="34" charset="0"/>
              </a:rPr>
              <a:t>Project(</a:t>
            </a:r>
            <a:r>
              <a:rPr lang="en-US" sz="1400" u="sng" dirty="0" err="1">
                <a:latin typeface="Arial" pitchFamily="34" charset="0"/>
                <a:cs typeface="Arial" pitchFamily="34" charset="0"/>
              </a:rPr>
              <a:t>Pro_No,</a:t>
            </a:r>
            <a:r>
              <a:rPr lang="en-US" sz="1400" dirty="0" err="1">
                <a:latin typeface="Arial" pitchFamily="34" charset="0"/>
                <a:cs typeface="Arial" pitchFamily="34" charset="0"/>
              </a:rPr>
              <a:t>SubPro_No</a:t>
            </a:r>
            <a:r>
              <a:rPr lang="en-US" sz="1400" dirty="0">
                <a:latin typeface="Arial" pitchFamily="34" charset="0"/>
                <a:cs typeface="Arial" pitchFamily="34" charset="0"/>
              </a:rPr>
              <a:t>, Statues)</a:t>
            </a:r>
          </a:p>
          <a:p>
            <a:pPr>
              <a:defRPr/>
            </a:pPr>
            <a:r>
              <a:rPr lang="en-US" sz="1400" dirty="0">
                <a:latin typeface="Arial" pitchFamily="34" charset="0"/>
                <a:cs typeface="Arial" pitchFamily="34" charset="0"/>
              </a:rPr>
              <a:t>OR</a:t>
            </a:r>
          </a:p>
          <a:p>
            <a:pPr>
              <a:defRPr/>
            </a:pPr>
            <a:r>
              <a:rPr lang="en-US" sz="1400" dirty="0">
                <a:latin typeface="Arial" pitchFamily="34" charset="0"/>
                <a:cs typeface="Arial" pitchFamily="34" charset="0"/>
              </a:rPr>
              <a:t>Project(</a:t>
            </a:r>
            <a:r>
              <a:rPr lang="en-US" sz="1400" u="sng" dirty="0" err="1">
                <a:latin typeface="Arial" pitchFamily="34" charset="0"/>
                <a:cs typeface="Arial" pitchFamily="34" charset="0"/>
              </a:rPr>
              <a:t>Pro_No,</a:t>
            </a:r>
            <a:r>
              <a:rPr lang="en-US" sz="1400" dirty="0" err="1">
                <a:latin typeface="Arial" pitchFamily="34" charset="0"/>
                <a:cs typeface="Arial" pitchFamily="34" charset="0"/>
              </a:rPr>
              <a:t>MainPro_No</a:t>
            </a:r>
            <a:r>
              <a:rPr lang="en-US" sz="1400" dirty="0">
                <a:latin typeface="Arial" pitchFamily="34" charset="0"/>
                <a:cs typeface="Arial" pitchFamily="34" charset="0"/>
              </a:rPr>
              <a:t>, Statues)</a:t>
            </a:r>
          </a:p>
          <a:p>
            <a:pPr>
              <a:defRPr/>
            </a:pPr>
            <a:endParaRPr lang="en-US" sz="1400" dirty="0">
              <a:latin typeface="Arial" pitchFamily="34" charset="0"/>
              <a:cs typeface="Arial" pitchFamily="34" charset="0"/>
            </a:endParaRPr>
          </a:p>
        </p:txBody>
      </p:sp>
      <p:graphicFrame>
        <p:nvGraphicFramePr>
          <p:cNvPr id="40" name="Table 39"/>
          <p:cNvGraphicFramePr>
            <a:graphicFrameLocks noGrp="1"/>
          </p:cNvGraphicFramePr>
          <p:nvPr/>
        </p:nvGraphicFramePr>
        <p:xfrm>
          <a:off x="4284663" y="3419475"/>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Project</a:t>
                      </a:r>
                      <a:endParaRPr lang="en-US" sz="1600" dirty="0"/>
                    </a:p>
                  </a:txBody>
                  <a:tcPr>
                    <a:solidFill>
                      <a:schemeClr val="lt1"/>
                    </a:solidFill>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Pro_No</a:t>
                      </a:r>
                      <a:r>
                        <a:rPr lang="en-US" sz="1600" baseline="0" dirty="0" smtClean="0"/>
                        <a:t>  {PK}</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Statues</a:t>
                      </a:r>
                      <a:endParaRPr lang="en-US" sz="1600" dirty="0" smtClean="0"/>
                    </a:p>
                  </a:txBody>
                  <a:tcPr>
                    <a:solidFill>
                      <a:schemeClr val="lt1"/>
                    </a:solidFill>
                  </a:tcPr>
                </a:tc>
              </a:tr>
            </a:tbl>
          </a:graphicData>
        </a:graphic>
      </p:graphicFrame>
      <p:sp>
        <p:nvSpPr>
          <p:cNvPr id="22547" name="TextBox 24"/>
          <p:cNvSpPr txBox="1">
            <a:spLocks noChangeArrowheads="1"/>
          </p:cNvSpPr>
          <p:nvPr/>
        </p:nvSpPr>
        <p:spPr bwMode="auto">
          <a:xfrm rot="10800000" flipV="1">
            <a:off x="3132138" y="3994150"/>
            <a:ext cx="792162" cy="338138"/>
          </a:xfrm>
          <a:prstGeom prst="rect">
            <a:avLst/>
          </a:prstGeom>
          <a:noFill/>
          <a:ln w="9525">
            <a:noFill/>
            <a:miter lim="800000"/>
            <a:headEnd/>
            <a:tailEnd/>
          </a:ln>
        </p:spPr>
        <p:txBody>
          <a:bodyPr>
            <a:spAutoFit/>
          </a:bodyPr>
          <a:lstStyle/>
          <a:p>
            <a:r>
              <a:rPr lang="en-US" sz="1600">
                <a:cs typeface="Times New Roman" pitchFamily="18" charset="0"/>
              </a:rPr>
              <a:t>Sub</a:t>
            </a:r>
            <a:endParaRPr lang="en-US" sz="1600">
              <a:solidFill>
                <a:schemeClr val="accent2"/>
              </a:solidFill>
            </a:endParaRPr>
          </a:p>
        </p:txBody>
      </p:sp>
      <p:sp>
        <p:nvSpPr>
          <p:cNvPr id="16" name="Rectangle 15"/>
          <p:cNvSpPr/>
          <p:nvPr/>
        </p:nvSpPr>
        <p:spPr>
          <a:xfrm>
            <a:off x="468313" y="1557338"/>
            <a:ext cx="4824412" cy="584200"/>
          </a:xfrm>
          <a:prstGeom prst="rect">
            <a:avLst/>
          </a:prstGeom>
          <a:solidFill>
            <a:schemeClr val="tx1">
              <a:lumMod val="20000"/>
              <a:lumOff val="80000"/>
            </a:schemeClr>
          </a:solidFill>
        </p:spPr>
        <p:txBody>
          <a:bodyPr>
            <a:spAutoFit/>
          </a:bodyPr>
          <a:lstStyle/>
          <a:p>
            <a:pPr>
              <a:defRPr/>
            </a:pPr>
            <a:r>
              <a:rPr lang="en-US" sz="1600" dirty="0">
                <a:solidFill>
                  <a:schemeClr val="accent6">
                    <a:lumMod val="75000"/>
                  </a:schemeClr>
                </a:solidFill>
                <a:cs typeface="Times New Roman" pitchFamily="18" charset="0"/>
              </a:rPr>
              <a:t>Business rule:</a:t>
            </a:r>
          </a:p>
          <a:p>
            <a:pPr>
              <a:defRPr/>
            </a:pPr>
            <a:r>
              <a:rPr lang="en-US" sz="1600" dirty="0">
                <a:solidFill>
                  <a:schemeClr val="accent6">
                    <a:lumMod val="75000"/>
                  </a:schemeClr>
                </a:solidFill>
                <a:cs typeface="Times New Roman" pitchFamily="18" charset="0"/>
              </a:rPr>
              <a:t>Each project must contain anther project, no more.</a:t>
            </a:r>
          </a:p>
        </p:txBody>
      </p:sp>
      <p:sp>
        <p:nvSpPr>
          <p:cNvPr id="15" name="Rectangle 14"/>
          <p:cNvSpPr/>
          <p:nvPr/>
        </p:nvSpPr>
        <p:spPr>
          <a:xfrm>
            <a:off x="357188" y="2357438"/>
            <a:ext cx="2357437" cy="584200"/>
          </a:xfrm>
          <a:prstGeom prst="rect">
            <a:avLst/>
          </a:prstGeom>
          <a:solidFill>
            <a:schemeClr val="tx1">
              <a:lumMod val="20000"/>
              <a:lumOff val="80000"/>
            </a:schemeClr>
          </a:solidFill>
        </p:spPr>
        <p:txBody>
          <a:bodyPr>
            <a:spAutoFit/>
          </a:bodyPr>
          <a:lstStyle/>
          <a:p>
            <a:pPr>
              <a:defRPr/>
            </a:pPr>
            <a:r>
              <a:rPr lang="en-US" sz="1600" dirty="0">
                <a:solidFill>
                  <a:schemeClr val="accent6">
                    <a:lumMod val="75000"/>
                  </a:schemeClr>
                </a:solidFill>
                <a:cs typeface="Times New Roman" pitchFamily="18" charset="0"/>
              </a:rPr>
              <a:t>This case occurs rarely in real life applications.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3203575" y="293528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3555" name="Slide Number Placeholder 3"/>
          <p:cNvSpPr>
            <a:spLocks noGrp="1"/>
          </p:cNvSpPr>
          <p:nvPr>
            <p:ph type="sldNum" sz="quarter" idx="10"/>
          </p:nvPr>
        </p:nvSpPr>
        <p:spPr>
          <a:noFill/>
        </p:spPr>
        <p:txBody>
          <a:bodyPr/>
          <a:lstStyle/>
          <a:p>
            <a:fld id="{36AAF351-14C4-49E3-8D95-10EACB43ABE8}" type="slidenum">
              <a:rPr lang="en-GB" smtClean="0"/>
              <a:pPr/>
              <a:t>19</a:t>
            </a:fld>
            <a:endParaRPr lang="en-GB" smtClean="0"/>
          </a:p>
        </p:txBody>
      </p:sp>
      <p:sp>
        <p:nvSpPr>
          <p:cNvPr id="23556" name="Rectangle 1026"/>
          <p:cNvSpPr>
            <a:spLocks noGrp="1" noChangeArrowheads="1"/>
          </p:cNvSpPr>
          <p:nvPr>
            <p:ph type="title"/>
          </p:nvPr>
        </p:nvSpPr>
        <p:spPr/>
        <p:txBody>
          <a:bodyPr/>
          <a:lstStyle/>
          <a:p>
            <a:r>
              <a:rPr lang="en-US" b="1" smtClean="0">
                <a:cs typeface="Times New Roman" pitchFamily="18" charset="0"/>
              </a:rPr>
              <a:t>Example a)</a:t>
            </a:r>
            <a:br>
              <a:rPr lang="en-US" b="1" smtClean="0">
                <a:cs typeface="Times New Roman" pitchFamily="18" charset="0"/>
              </a:rPr>
            </a:br>
            <a:r>
              <a:rPr lang="en-US" b="1" smtClean="0">
                <a:cs typeface="Times New Roman" pitchFamily="18" charset="0"/>
              </a:rPr>
              <a:t> One-to-one (1:1) recursive relationships </a:t>
            </a:r>
            <a:endParaRPr lang="en-GB" smtClean="0"/>
          </a:p>
        </p:txBody>
      </p:sp>
      <p:sp>
        <p:nvSpPr>
          <p:cNvPr id="23557"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
        <p:nvSpPr>
          <p:cNvPr id="23558" name="TextBox 19"/>
          <p:cNvSpPr txBox="1">
            <a:spLocks noChangeArrowheads="1"/>
          </p:cNvSpPr>
          <p:nvPr/>
        </p:nvSpPr>
        <p:spPr bwMode="auto">
          <a:xfrm>
            <a:off x="4965700" y="3079750"/>
            <a:ext cx="609600"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23559" name="TextBox 20"/>
          <p:cNvSpPr txBox="1">
            <a:spLocks noChangeArrowheads="1"/>
          </p:cNvSpPr>
          <p:nvPr/>
        </p:nvSpPr>
        <p:spPr bwMode="auto">
          <a:xfrm>
            <a:off x="3779838" y="3994150"/>
            <a:ext cx="498475"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23560" name="TextBox 21"/>
          <p:cNvSpPr txBox="1">
            <a:spLocks noChangeArrowheads="1"/>
          </p:cNvSpPr>
          <p:nvPr/>
        </p:nvSpPr>
        <p:spPr bwMode="auto">
          <a:xfrm rot="10800000" flipV="1">
            <a:off x="3454400" y="2576513"/>
            <a:ext cx="1008063" cy="338137"/>
          </a:xfrm>
          <a:prstGeom prst="rect">
            <a:avLst/>
          </a:prstGeom>
          <a:noFill/>
          <a:ln w="9525">
            <a:noFill/>
            <a:miter lim="800000"/>
            <a:headEnd/>
            <a:tailEnd/>
          </a:ln>
        </p:spPr>
        <p:txBody>
          <a:bodyPr>
            <a:spAutoFit/>
          </a:bodyPr>
          <a:lstStyle/>
          <a:p>
            <a:r>
              <a:rPr lang="en-US" sz="1600">
                <a:solidFill>
                  <a:schemeClr val="accent2"/>
                </a:solidFill>
              </a:rPr>
              <a:t>Contains</a:t>
            </a:r>
          </a:p>
        </p:txBody>
      </p:sp>
      <p:sp>
        <p:nvSpPr>
          <p:cNvPr id="23561" name="TextBox 24"/>
          <p:cNvSpPr txBox="1">
            <a:spLocks noChangeArrowheads="1"/>
          </p:cNvSpPr>
          <p:nvPr/>
        </p:nvSpPr>
        <p:spPr bwMode="auto">
          <a:xfrm rot="10800000" flipV="1">
            <a:off x="5003800" y="2843213"/>
            <a:ext cx="792163" cy="338137"/>
          </a:xfrm>
          <a:prstGeom prst="rect">
            <a:avLst/>
          </a:prstGeom>
          <a:noFill/>
          <a:ln w="9525">
            <a:noFill/>
            <a:miter lim="800000"/>
            <a:headEnd/>
            <a:tailEnd/>
          </a:ln>
        </p:spPr>
        <p:txBody>
          <a:bodyPr>
            <a:spAutoFit/>
          </a:bodyPr>
          <a:lstStyle/>
          <a:p>
            <a:r>
              <a:rPr lang="en-US" sz="1600">
                <a:cs typeface="Times New Roman" pitchFamily="18" charset="0"/>
              </a:rPr>
              <a:t>Main</a:t>
            </a:r>
            <a:endParaRPr lang="en-US" sz="1600">
              <a:solidFill>
                <a:schemeClr val="accent2"/>
              </a:solidFill>
            </a:endParaRPr>
          </a:p>
        </p:txBody>
      </p:sp>
      <p:sp>
        <p:nvSpPr>
          <p:cNvPr id="37" name="TextBox 36"/>
          <p:cNvSpPr txBox="1"/>
          <p:nvPr/>
        </p:nvSpPr>
        <p:spPr>
          <a:xfrm>
            <a:off x="1763713" y="5013325"/>
            <a:ext cx="5903912" cy="523875"/>
          </a:xfrm>
          <a:prstGeom prst="rect">
            <a:avLst/>
          </a:prstGeom>
          <a:solidFill>
            <a:schemeClr val="accent2">
              <a:lumMod val="20000"/>
              <a:lumOff val="80000"/>
            </a:schemeClr>
          </a:solidFill>
        </p:spPr>
        <p:txBody>
          <a:bodyPr>
            <a:spAutoFit/>
          </a:bodyPr>
          <a:lstStyle/>
          <a:p>
            <a:pPr>
              <a:defRPr/>
            </a:pPr>
            <a:r>
              <a:rPr lang="en-US" sz="1400" dirty="0">
                <a:latin typeface="Arial" pitchFamily="34" charset="0"/>
                <a:cs typeface="Arial" pitchFamily="34" charset="0"/>
              </a:rPr>
              <a:t>Project(</a:t>
            </a:r>
            <a:r>
              <a:rPr lang="en-US" sz="1400" u="sng">
                <a:latin typeface="Arial" pitchFamily="34" charset="0"/>
                <a:cs typeface="Arial" pitchFamily="34" charset="0"/>
              </a:rPr>
              <a:t>Pro_No,</a:t>
            </a:r>
            <a:r>
              <a:rPr lang="en-US" sz="1400">
                <a:latin typeface="Arial" pitchFamily="34" charset="0"/>
                <a:cs typeface="Arial" pitchFamily="34" charset="0"/>
              </a:rPr>
              <a:t>MainPro_No</a:t>
            </a:r>
            <a:r>
              <a:rPr lang="en-US" sz="1400" dirty="0">
                <a:latin typeface="Arial" pitchFamily="34" charset="0"/>
                <a:cs typeface="Arial" pitchFamily="34" charset="0"/>
              </a:rPr>
              <a:t>, Statues)</a:t>
            </a:r>
          </a:p>
          <a:p>
            <a:pPr>
              <a:defRPr/>
            </a:pPr>
            <a:endParaRPr lang="en-US" sz="1400" dirty="0">
              <a:latin typeface="Arial" pitchFamily="34" charset="0"/>
              <a:cs typeface="Arial" pitchFamily="34" charset="0"/>
            </a:endParaRPr>
          </a:p>
        </p:txBody>
      </p:sp>
      <p:graphicFrame>
        <p:nvGraphicFramePr>
          <p:cNvPr id="40" name="Table 39"/>
          <p:cNvGraphicFramePr>
            <a:graphicFrameLocks noGrp="1"/>
          </p:cNvGraphicFramePr>
          <p:nvPr/>
        </p:nvGraphicFramePr>
        <p:xfrm>
          <a:off x="4284663" y="3419475"/>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Project</a:t>
                      </a:r>
                      <a:endParaRPr lang="en-US" sz="1600" dirty="0"/>
                    </a:p>
                  </a:txBody>
                  <a:tcPr>
                    <a:solidFill>
                      <a:schemeClr val="lt1"/>
                    </a:solidFill>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Pro_No</a:t>
                      </a:r>
                      <a:r>
                        <a:rPr lang="en-US" sz="1600" baseline="0" dirty="0" smtClean="0"/>
                        <a:t>  {PK}</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Statues</a:t>
                      </a:r>
                      <a:endParaRPr lang="en-US" sz="1600" dirty="0" smtClean="0"/>
                    </a:p>
                  </a:txBody>
                  <a:tcPr>
                    <a:solidFill>
                      <a:schemeClr val="lt1"/>
                    </a:solidFill>
                  </a:tcPr>
                </a:tc>
              </a:tr>
            </a:tbl>
          </a:graphicData>
        </a:graphic>
      </p:graphicFrame>
      <p:sp>
        <p:nvSpPr>
          <p:cNvPr id="23571" name="TextBox 24"/>
          <p:cNvSpPr txBox="1">
            <a:spLocks noChangeArrowheads="1"/>
          </p:cNvSpPr>
          <p:nvPr/>
        </p:nvSpPr>
        <p:spPr bwMode="auto">
          <a:xfrm rot="10800000" flipV="1">
            <a:off x="3132138" y="4005263"/>
            <a:ext cx="792162" cy="338137"/>
          </a:xfrm>
          <a:prstGeom prst="rect">
            <a:avLst/>
          </a:prstGeom>
          <a:noFill/>
          <a:ln w="9525">
            <a:noFill/>
            <a:miter lim="800000"/>
            <a:headEnd/>
            <a:tailEnd/>
          </a:ln>
        </p:spPr>
        <p:txBody>
          <a:bodyPr>
            <a:spAutoFit/>
          </a:bodyPr>
          <a:lstStyle/>
          <a:p>
            <a:r>
              <a:rPr lang="en-US" sz="1600">
                <a:cs typeface="Times New Roman" pitchFamily="18" charset="0"/>
              </a:rPr>
              <a:t>Sub</a:t>
            </a:r>
            <a:endParaRPr lang="en-US" sz="1600">
              <a:solidFill>
                <a:schemeClr val="accent2"/>
              </a:solidFill>
            </a:endParaRPr>
          </a:p>
        </p:txBody>
      </p:sp>
      <p:sp>
        <p:nvSpPr>
          <p:cNvPr id="15" name="Rectangle 14"/>
          <p:cNvSpPr/>
          <p:nvPr/>
        </p:nvSpPr>
        <p:spPr>
          <a:xfrm>
            <a:off x="611188" y="1916113"/>
            <a:ext cx="4824412" cy="585787"/>
          </a:xfrm>
          <a:prstGeom prst="rect">
            <a:avLst/>
          </a:prstGeom>
          <a:solidFill>
            <a:schemeClr val="tx1">
              <a:lumMod val="20000"/>
              <a:lumOff val="80000"/>
            </a:schemeClr>
          </a:solidFill>
        </p:spPr>
        <p:txBody>
          <a:bodyPr>
            <a:spAutoFit/>
          </a:bodyPr>
          <a:lstStyle/>
          <a:p>
            <a:pPr>
              <a:defRPr/>
            </a:pPr>
            <a:r>
              <a:rPr lang="en-US" sz="1600" dirty="0">
                <a:solidFill>
                  <a:schemeClr val="accent6">
                    <a:lumMod val="75000"/>
                  </a:schemeClr>
                </a:solidFill>
                <a:cs typeface="Times New Roman" pitchFamily="18" charset="0"/>
              </a:rPr>
              <a:t>Business rule:</a:t>
            </a:r>
          </a:p>
          <a:p>
            <a:pPr>
              <a:defRPr/>
            </a:pPr>
            <a:r>
              <a:rPr lang="en-US" sz="1600" dirty="0">
                <a:solidFill>
                  <a:schemeClr val="accent6">
                    <a:lumMod val="75000"/>
                  </a:schemeClr>
                </a:solidFill>
                <a:cs typeface="Times New Roman" pitchFamily="18" charset="0"/>
              </a:rPr>
              <a:t>Each project may contain anther project, no more.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8C9E6467-B202-44A3-80B8-89C6E63F6A5A}" type="slidenum">
              <a:rPr lang="en-GB" smtClean="0"/>
              <a:pPr/>
              <a:t>2</a:t>
            </a:fld>
            <a:endParaRPr lang="en-GB" smtClean="0"/>
          </a:p>
        </p:txBody>
      </p:sp>
      <p:sp>
        <p:nvSpPr>
          <p:cNvPr id="6147" name="Rectangle 2"/>
          <p:cNvSpPr>
            <a:spLocks noGrp="1" noChangeArrowheads="1"/>
          </p:cNvSpPr>
          <p:nvPr>
            <p:ph type="title"/>
          </p:nvPr>
        </p:nvSpPr>
        <p:spPr>
          <a:noFill/>
        </p:spPr>
        <p:txBody>
          <a:bodyPr lIns="90488" tIns="44450" rIns="90488" bIns="44450"/>
          <a:lstStyle/>
          <a:p>
            <a:r>
              <a:rPr lang="en-GB" b="1" dirty="0" smtClean="0"/>
              <a:t>Chapter </a:t>
            </a:r>
            <a:r>
              <a:rPr lang="en-GB" b="1" dirty="0" smtClean="0"/>
              <a:t>5 </a:t>
            </a:r>
            <a:r>
              <a:rPr lang="en-GB" b="1" dirty="0" smtClean="0"/>
              <a:t>- Objectives</a:t>
            </a:r>
          </a:p>
        </p:txBody>
      </p:sp>
      <p:sp>
        <p:nvSpPr>
          <p:cNvPr id="6148" name="Rectangle 3"/>
          <p:cNvSpPr>
            <a:spLocks noGrp="1" noChangeArrowheads="1"/>
          </p:cNvSpPr>
          <p:nvPr>
            <p:ph type="body" idx="1"/>
          </p:nvPr>
        </p:nvSpPr>
        <p:spPr>
          <a:noFill/>
        </p:spPr>
        <p:txBody>
          <a:bodyPr lIns="90488" tIns="44450" rIns="90488" bIns="44450"/>
          <a:lstStyle/>
          <a:p>
            <a:r>
              <a:rPr lang="en-GB" b="1" smtClean="0"/>
              <a:t>How to derive </a:t>
            </a:r>
            <a:r>
              <a:rPr lang="en-US" b="1" smtClean="0">
                <a:cs typeface="Times New Roman" pitchFamily="18" charset="0"/>
              </a:rPr>
              <a:t>a set of </a:t>
            </a:r>
            <a:r>
              <a:rPr lang="en-GB" b="1" smtClean="0"/>
              <a:t> relations from a conceptual data model.</a:t>
            </a:r>
          </a:p>
          <a:p>
            <a:r>
              <a:rPr lang="en-US" b="1" smtClean="0"/>
              <a:t>To create relations for the logical data model to represent the entities, relationships, and attributes that have been identified. </a:t>
            </a:r>
          </a:p>
          <a:p>
            <a:endParaRPr lang="en-GB" b="1" smtClean="0"/>
          </a:p>
          <a:p>
            <a:pPr>
              <a:spcBef>
                <a:spcPct val="0"/>
              </a:spcBef>
            </a:pPr>
            <a:endParaRPr lang="en-GB" b="1" smtClean="0"/>
          </a:p>
        </p:txBody>
      </p:sp>
      <p:sp>
        <p:nvSpPr>
          <p:cNvPr id="614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3AB8C4DC-47D8-490E-AC88-3E4D96FE3315}" type="slidenum">
              <a:rPr lang="en-GB" smtClean="0"/>
              <a:pPr/>
              <a:t>20</a:t>
            </a:fld>
            <a:endParaRPr lang="en-GB" smtClean="0"/>
          </a:p>
        </p:txBody>
      </p:sp>
      <p:sp>
        <p:nvSpPr>
          <p:cNvPr id="5" name="Rectangle 4"/>
          <p:cNvSpPr/>
          <p:nvPr/>
        </p:nvSpPr>
        <p:spPr bwMode="auto">
          <a:xfrm>
            <a:off x="3203575" y="293528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4580" name="Slide Number Placeholder 3"/>
          <p:cNvSpPr txBox="1">
            <a:spLocks/>
          </p:cNvSpPr>
          <p:nvPr/>
        </p:nvSpPr>
        <p:spPr bwMode="auto">
          <a:xfrm>
            <a:off x="6858000" y="6172200"/>
            <a:ext cx="1905000" cy="457200"/>
          </a:xfrm>
          <a:prstGeom prst="rect">
            <a:avLst/>
          </a:prstGeom>
          <a:noFill/>
          <a:ln w="9525">
            <a:noFill/>
            <a:miter lim="800000"/>
            <a:headEnd/>
            <a:tailEnd/>
          </a:ln>
        </p:spPr>
        <p:txBody>
          <a:bodyPr wrap="none" lIns="92075" tIns="46038" rIns="92075" bIns="46038" anchor="ctr"/>
          <a:lstStyle/>
          <a:p>
            <a:pPr algn="r"/>
            <a:fld id="{1FA82263-2070-4D92-9937-43A231F98CB1}" type="slidenum">
              <a:rPr lang="en-GB" sz="1400"/>
              <a:pPr algn="r"/>
              <a:t>20</a:t>
            </a:fld>
            <a:endParaRPr lang="en-GB" sz="1400"/>
          </a:p>
        </p:txBody>
      </p:sp>
      <p:sp>
        <p:nvSpPr>
          <p:cNvPr id="7" name="Rectangle 1026"/>
          <p:cNvSpPr txBox="1">
            <a:spLocks noChangeArrowheads="1"/>
          </p:cNvSpPr>
          <p:nvPr/>
        </p:nvSpPr>
        <p:spPr bwMode="auto">
          <a:xfrm>
            <a:off x="381000" y="115888"/>
            <a:ext cx="7772400" cy="1104900"/>
          </a:xfrm>
          <a:prstGeom prst="rect">
            <a:avLst/>
          </a:prstGeom>
          <a:noFill/>
          <a:ln w="9525">
            <a:noFill/>
            <a:miter lim="800000"/>
            <a:headEnd/>
            <a:tailEnd/>
          </a:ln>
        </p:spPr>
        <p:txBody>
          <a:bodyPr lIns="92075" tIns="46038" rIns="92075" bIns="46038" anchor="b"/>
          <a:lstStyle/>
          <a:p>
            <a:pPr>
              <a:defRPr/>
            </a:pPr>
            <a:r>
              <a:rPr lang="en-US" sz="3200" b="1" kern="0" dirty="0">
                <a:solidFill>
                  <a:schemeClr val="tx2"/>
                </a:solidFill>
                <a:latin typeface="+mj-lt"/>
                <a:ea typeface="+mj-ea"/>
                <a:cs typeface="Times New Roman" pitchFamily="18" charset="0"/>
              </a:rPr>
              <a:t>Example b)</a:t>
            </a:r>
          </a:p>
          <a:p>
            <a:pPr>
              <a:defRPr/>
            </a:pPr>
            <a:r>
              <a:rPr lang="en-US" sz="3200" b="1" dirty="0">
                <a:cs typeface="Times New Roman" pitchFamily="18" charset="0"/>
              </a:rPr>
              <a:t>One-to-many (1:*) recursive relationships</a:t>
            </a:r>
            <a:r>
              <a:rPr lang="en-US" sz="3200" b="1" kern="0" dirty="0">
                <a:solidFill>
                  <a:schemeClr val="tx2"/>
                </a:solidFill>
                <a:latin typeface="+mj-lt"/>
                <a:ea typeface="+mj-ea"/>
                <a:cs typeface="Times New Roman" pitchFamily="18" charset="0"/>
              </a:rPr>
              <a:t> </a:t>
            </a:r>
            <a:endParaRPr lang="en-GB" sz="3200" kern="0" dirty="0">
              <a:solidFill>
                <a:schemeClr val="tx2"/>
              </a:solidFill>
              <a:latin typeface="+mj-lt"/>
              <a:ea typeface="+mj-ea"/>
              <a:cs typeface="+mj-cs"/>
            </a:endParaRPr>
          </a:p>
        </p:txBody>
      </p:sp>
      <p:sp>
        <p:nvSpPr>
          <p:cNvPr id="24582"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
        <p:nvSpPr>
          <p:cNvPr id="24583" name="TextBox 19"/>
          <p:cNvSpPr txBox="1">
            <a:spLocks noChangeArrowheads="1"/>
          </p:cNvSpPr>
          <p:nvPr/>
        </p:nvSpPr>
        <p:spPr bwMode="auto">
          <a:xfrm>
            <a:off x="4965700" y="3079750"/>
            <a:ext cx="609600" cy="338138"/>
          </a:xfrm>
          <a:prstGeom prst="rect">
            <a:avLst/>
          </a:prstGeom>
          <a:noFill/>
          <a:ln w="9525">
            <a:noFill/>
            <a:miter lim="800000"/>
            <a:headEnd/>
            <a:tailEnd/>
          </a:ln>
        </p:spPr>
        <p:txBody>
          <a:bodyPr>
            <a:spAutoFit/>
          </a:bodyPr>
          <a:lstStyle/>
          <a:p>
            <a:r>
              <a:rPr lang="en-US" sz="1600">
                <a:solidFill>
                  <a:schemeClr val="accent2"/>
                </a:solidFill>
              </a:rPr>
              <a:t>1..*</a:t>
            </a:r>
          </a:p>
        </p:txBody>
      </p:sp>
      <p:sp>
        <p:nvSpPr>
          <p:cNvPr id="24584" name="TextBox 20"/>
          <p:cNvSpPr txBox="1">
            <a:spLocks noChangeArrowheads="1"/>
          </p:cNvSpPr>
          <p:nvPr/>
        </p:nvSpPr>
        <p:spPr bwMode="auto">
          <a:xfrm>
            <a:off x="3779838" y="3994150"/>
            <a:ext cx="498475"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24585" name="TextBox 21"/>
          <p:cNvSpPr txBox="1">
            <a:spLocks noChangeArrowheads="1"/>
          </p:cNvSpPr>
          <p:nvPr/>
        </p:nvSpPr>
        <p:spPr bwMode="auto">
          <a:xfrm rot="10800000" flipV="1">
            <a:off x="3454400" y="2576513"/>
            <a:ext cx="1008063" cy="338137"/>
          </a:xfrm>
          <a:prstGeom prst="rect">
            <a:avLst/>
          </a:prstGeom>
          <a:noFill/>
          <a:ln w="9525">
            <a:noFill/>
            <a:miter lim="800000"/>
            <a:headEnd/>
            <a:tailEnd/>
          </a:ln>
        </p:spPr>
        <p:txBody>
          <a:bodyPr>
            <a:spAutoFit/>
          </a:bodyPr>
          <a:lstStyle/>
          <a:p>
            <a:r>
              <a:rPr lang="en-US" sz="1600">
                <a:solidFill>
                  <a:schemeClr val="accent2"/>
                </a:solidFill>
              </a:rPr>
              <a:t>Has</a:t>
            </a:r>
          </a:p>
        </p:txBody>
      </p:sp>
      <p:sp>
        <p:nvSpPr>
          <p:cNvPr id="24586" name="TextBox 24"/>
          <p:cNvSpPr txBox="1">
            <a:spLocks noChangeArrowheads="1"/>
          </p:cNvSpPr>
          <p:nvPr/>
        </p:nvSpPr>
        <p:spPr bwMode="auto">
          <a:xfrm rot="10800000" flipV="1">
            <a:off x="5003800" y="2714625"/>
            <a:ext cx="792163" cy="338138"/>
          </a:xfrm>
          <a:prstGeom prst="rect">
            <a:avLst/>
          </a:prstGeom>
          <a:noFill/>
          <a:ln w="9525">
            <a:noFill/>
            <a:miter lim="800000"/>
            <a:headEnd/>
            <a:tailEnd/>
          </a:ln>
        </p:spPr>
        <p:txBody>
          <a:bodyPr>
            <a:spAutoFit/>
          </a:bodyPr>
          <a:lstStyle/>
          <a:p>
            <a:r>
              <a:rPr lang="en-US" sz="1600">
                <a:cs typeface="Times New Roman" pitchFamily="18" charset="0"/>
              </a:rPr>
              <a:t>Parts</a:t>
            </a:r>
            <a:endParaRPr lang="en-US" sz="1600">
              <a:solidFill>
                <a:schemeClr val="accent2"/>
              </a:solidFill>
            </a:endParaRPr>
          </a:p>
        </p:txBody>
      </p:sp>
      <p:sp>
        <p:nvSpPr>
          <p:cNvPr id="13" name="TextBox 12"/>
          <p:cNvSpPr txBox="1"/>
          <p:nvPr/>
        </p:nvSpPr>
        <p:spPr>
          <a:xfrm>
            <a:off x="1763713" y="5013325"/>
            <a:ext cx="5903912" cy="307975"/>
          </a:xfrm>
          <a:prstGeom prst="rect">
            <a:avLst/>
          </a:prstGeom>
          <a:solidFill>
            <a:schemeClr val="accent2">
              <a:lumMod val="20000"/>
              <a:lumOff val="80000"/>
            </a:schemeClr>
          </a:solidFill>
        </p:spPr>
        <p:txBody>
          <a:bodyPr>
            <a:spAutoFit/>
          </a:bodyPr>
          <a:lstStyle/>
          <a:p>
            <a:pPr>
              <a:defRPr/>
            </a:pPr>
            <a:r>
              <a:rPr lang="en-US" sz="1400" dirty="0">
                <a:latin typeface="Arial" pitchFamily="34" charset="0"/>
                <a:cs typeface="Arial" pitchFamily="34" charset="0"/>
              </a:rPr>
              <a:t>Item(</a:t>
            </a:r>
            <a:r>
              <a:rPr lang="en-US" sz="1400" u="sng" dirty="0" err="1">
                <a:latin typeface="Arial" pitchFamily="34" charset="0"/>
                <a:cs typeface="Arial" pitchFamily="34" charset="0"/>
              </a:rPr>
              <a:t>Item_No,</a:t>
            </a:r>
            <a:r>
              <a:rPr lang="en-US" sz="1400" dirty="0" err="1">
                <a:latin typeface="Arial" pitchFamily="34" charset="0"/>
                <a:cs typeface="Arial" pitchFamily="34" charset="0"/>
              </a:rPr>
              <a:t>Base_No</a:t>
            </a:r>
            <a:r>
              <a:rPr lang="en-US" sz="1400" dirty="0">
                <a:latin typeface="Arial" pitchFamily="34" charset="0"/>
                <a:cs typeface="Arial" pitchFamily="34" charset="0"/>
              </a:rPr>
              <a:t>, Size)</a:t>
            </a:r>
          </a:p>
        </p:txBody>
      </p:sp>
      <p:graphicFrame>
        <p:nvGraphicFramePr>
          <p:cNvPr id="14" name="Table 13"/>
          <p:cNvGraphicFramePr>
            <a:graphicFrameLocks noGrp="1"/>
          </p:cNvGraphicFramePr>
          <p:nvPr/>
        </p:nvGraphicFramePr>
        <p:xfrm>
          <a:off x="4284663" y="3419475"/>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Item</a:t>
                      </a:r>
                      <a:endParaRPr lang="en-US" sz="1600" dirty="0"/>
                    </a:p>
                  </a:txBody>
                  <a:tcPr>
                    <a:solidFill>
                      <a:schemeClr val="lt1"/>
                    </a:solidFill>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Item No</a:t>
                      </a:r>
                      <a:r>
                        <a:rPr lang="en-US" sz="1600" baseline="0" dirty="0" smtClean="0"/>
                        <a:t>{PK}</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Size</a:t>
                      </a:r>
                      <a:endParaRPr lang="en-US" sz="1600" dirty="0" smtClean="0"/>
                    </a:p>
                  </a:txBody>
                  <a:tcPr>
                    <a:solidFill>
                      <a:schemeClr val="lt1"/>
                    </a:solidFill>
                  </a:tcPr>
                </a:tc>
              </a:tr>
            </a:tbl>
          </a:graphicData>
        </a:graphic>
      </p:graphicFrame>
      <p:sp>
        <p:nvSpPr>
          <p:cNvPr id="24596" name="TextBox 24"/>
          <p:cNvSpPr txBox="1">
            <a:spLocks noChangeArrowheads="1"/>
          </p:cNvSpPr>
          <p:nvPr/>
        </p:nvSpPr>
        <p:spPr bwMode="auto">
          <a:xfrm rot="10800000" flipV="1">
            <a:off x="3132138" y="3994150"/>
            <a:ext cx="792162" cy="338138"/>
          </a:xfrm>
          <a:prstGeom prst="rect">
            <a:avLst/>
          </a:prstGeom>
          <a:noFill/>
          <a:ln w="9525">
            <a:noFill/>
            <a:miter lim="800000"/>
            <a:headEnd/>
            <a:tailEnd/>
          </a:ln>
        </p:spPr>
        <p:txBody>
          <a:bodyPr>
            <a:spAutoFit/>
          </a:bodyPr>
          <a:lstStyle/>
          <a:p>
            <a:r>
              <a:rPr lang="en-US" sz="1600">
                <a:cs typeface="Times New Roman" pitchFamily="18" charset="0"/>
              </a:rPr>
              <a:t>Base</a:t>
            </a:r>
            <a:endParaRPr lang="en-US" sz="160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p>
            <a:fld id="{7C2007CB-A3D7-4682-9F84-1654D3DEB0F0}" type="slidenum">
              <a:rPr lang="en-GB" smtClean="0"/>
              <a:pPr/>
              <a:t>21</a:t>
            </a:fld>
            <a:endParaRPr lang="en-GB" smtClean="0"/>
          </a:p>
        </p:txBody>
      </p:sp>
      <p:sp>
        <p:nvSpPr>
          <p:cNvPr id="5" name="Rectangle 4"/>
          <p:cNvSpPr/>
          <p:nvPr/>
        </p:nvSpPr>
        <p:spPr bwMode="auto">
          <a:xfrm>
            <a:off x="3203575" y="293528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5604" name="Slide Number Placeholder 3"/>
          <p:cNvSpPr txBox="1">
            <a:spLocks/>
          </p:cNvSpPr>
          <p:nvPr/>
        </p:nvSpPr>
        <p:spPr bwMode="auto">
          <a:xfrm>
            <a:off x="6858000" y="6172200"/>
            <a:ext cx="1905000" cy="457200"/>
          </a:xfrm>
          <a:prstGeom prst="rect">
            <a:avLst/>
          </a:prstGeom>
          <a:noFill/>
          <a:ln w="9525">
            <a:noFill/>
            <a:miter lim="800000"/>
            <a:headEnd/>
            <a:tailEnd/>
          </a:ln>
        </p:spPr>
        <p:txBody>
          <a:bodyPr wrap="none" lIns="92075" tIns="46038" rIns="92075" bIns="46038" anchor="ctr"/>
          <a:lstStyle/>
          <a:p>
            <a:pPr algn="r"/>
            <a:fld id="{821091A1-785A-4FD7-8018-76220899BA0A}" type="slidenum">
              <a:rPr lang="en-GB" sz="1400"/>
              <a:pPr algn="r"/>
              <a:t>21</a:t>
            </a:fld>
            <a:endParaRPr lang="en-GB" sz="1400"/>
          </a:p>
        </p:txBody>
      </p:sp>
      <p:sp>
        <p:nvSpPr>
          <p:cNvPr id="7" name="Rectangle 1026"/>
          <p:cNvSpPr txBox="1">
            <a:spLocks noChangeArrowheads="1"/>
          </p:cNvSpPr>
          <p:nvPr/>
        </p:nvSpPr>
        <p:spPr bwMode="auto">
          <a:xfrm>
            <a:off x="381000" y="115888"/>
            <a:ext cx="7772400" cy="1104900"/>
          </a:xfrm>
          <a:prstGeom prst="rect">
            <a:avLst/>
          </a:prstGeom>
          <a:noFill/>
          <a:ln w="9525">
            <a:noFill/>
            <a:miter lim="800000"/>
            <a:headEnd/>
            <a:tailEnd/>
          </a:ln>
        </p:spPr>
        <p:txBody>
          <a:bodyPr lIns="92075" tIns="46038" rIns="92075" bIns="46038" anchor="b"/>
          <a:lstStyle/>
          <a:p>
            <a:pPr>
              <a:defRPr/>
            </a:pPr>
            <a:r>
              <a:rPr lang="en-US" sz="3200" b="1" kern="0" dirty="0">
                <a:solidFill>
                  <a:schemeClr val="tx2"/>
                </a:solidFill>
                <a:latin typeface="+mj-lt"/>
                <a:ea typeface="+mj-ea"/>
                <a:cs typeface="Times New Roman" pitchFamily="18" charset="0"/>
              </a:rPr>
              <a:t>Example c)</a:t>
            </a:r>
          </a:p>
          <a:p>
            <a:pPr>
              <a:defRPr/>
            </a:pPr>
            <a:r>
              <a:rPr lang="en-US" sz="3200" b="1" dirty="0">
                <a:cs typeface="Times New Roman" pitchFamily="18" charset="0"/>
              </a:rPr>
              <a:t>Many-to-many (*:*) recursive relationships</a:t>
            </a:r>
            <a:r>
              <a:rPr lang="en-US" sz="3200" b="1" kern="0" dirty="0">
                <a:solidFill>
                  <a:schemeClr val="tx2"/>
                </a:solidFill>
                <a:latin typeface="+mj-lt"/>
                <a:ea typeface="+mj-ea"/>
                <a:cs typeface="Times New Roman" pitchFamily="18" charset="0"/>
              </a:rPr>
              <a:t> </a:t>
            </a:r>
            <a:endParaRPr lang="en-GB" sz="3200" kern="0" dirty="0">
              <a:solidFill>
                <a:schemeClr val="tx2"/>
              </a:solidFill>
              <a:latin typeface="+mj-lt"/>
              <a:ea typeface="+mj-ea"/>
              <a:cs typeface="+mj-cs"/>
            </a:endParaRPr>
          </a:p>
        </p:txBody>
      </p:sp>
      <p:sp>
        <p:nvSpPr>
          <p:cNvPr id="25606"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
        <p:nvSpPr>
          <p:cNvPr id="25607" name="TextBox 19"/>
          <p:cNvSpPr txBox="1">
            <a:spLocks noChangeArrowheads="1"/>
          </p:cNvSpPr>
          <p:nvPr/>
        </p:nvSpPr>
        <p:spPr bwMode="auto">
          <a:xfrm>
            <a:off x="4965700" y="3079750"/>
            <a:ext cx="609600" cy="338138"/>
          </a:xfrm>
          <a:prstGeom prst="rect">
            <a:avLst/>
          </a:prstGeom>
          <a:noFill/>
          <a:ln w="9525">
            <a:noFill/>
            <a:miter lim="800000"/>
            <a:headEnd/>
            <a:tailEnd/>
          </a:ln>
        </p:spPr>
        <p:txBody>
          <a:bodyPr>
            <a:spAutoFit/>
          </a:bodyPr>
          <a:lstStyle/>
          <a:p>
            <a:r>
              <a:rPr lang="en-US" sz="1600">
                <a:solidFill>
                  <a:schemeClr val="accent2"/>
                </a:solidFill>
              </a:rPr>
              <a:t>1..*</a:t>
            </a:r>
          </a:p>
        </p:txBody>
      </p:sp>
      <p:sp>
        <p:nvSpPr>
          <p:cNvPr id="25608" name="TextBox 20"/>
          <p:cNvSpPr txBox="1">
            <a:spLocks noChangeArrowheads="1"/>
          </p:cNvSpPr>
          <p:nvPr/>
        </p:nvSpPr>
        <p:spPr bwMode="auto">
          <a:xfrm>
            <a:off x="3779838" y="3994150"/>
            <a:ext cx="498475" cy="338138"/>
          </a:xfrm>
          <a:prstGeom prst="rect">
            <a:avLst/>
          </a:prstGeom>
          <a:noFill/>
          <a:ln w="9525">
            <a:noFill/>
            <a:miter lim="800000"/>
            <a:headEnd/>
            <a:tailEnd/>
          </a:ln>
        </p:spPr>
        <p:txBody>
          <a:bodyPr>
            <a:spAutoFit/>
          </a:bodyPr>
          <a:lstStyle/>
          <a:p>
            <a:r>
              <a:rPr lang="en-US" sz="1600">
                <a:solidFill>
                  <a:schemeClr val="accent2"/>
                </a:solidFill>
              </a:rPr>
              <a:t>1..*</a:t>
            </a:r>
          </a:p>
        </p:txBody>
      </p:sp>
      <p:sp>
        <p:nvSpPr>
          <p:cNvPr id="25609" name="TextBox 21"/>
          <p:cNvSpPr txBox="1">
            <a:spLocks noChangeArrowheads="1"/>
          </p:cNvSpPr>
          <p:nvPr/>
        </p:nvSpPr>
        <p:spPr bwMode="auto">
          <a:xfrm rot="10800000" flipV="1">
            <a:off x="3454400" y="2576513"/>
            <a:ext cx="1008063" cy="338137"/>
          </a:xfrm>
          <a:prstGeom prst="rect">
            <a:avLst/>
          </a:prstGeom>
          <a:noFill/>
          <a:ln w="9525">
            <a:noFill/>
            <a:miter lim="800000"/>
            <a:headEnd/>
            <a:tailEnd/>
          </a:ln>
        </p:spPr>
        <p:txBody>
          <a:bodyPr>
            <a:spAutoFit/>
          </a:bodyPr>
          <a:lstStyle/>
          <a:p>
            <a:r>
              <a:rPr lang="en-US" sz="1600">
                <a:solidFill>
                  <a:schemeClr val="accent2"/>
                </a:solidFill>
              </a:rPr>
              <a:t>Contains</a:t>
            </a:r>
          </a:p>
        </p:txBody>
      </p:sp>
      <p:sp>
        <p:nvSpPr>
          <p:cNvPr id="25610" name="TextBox 24"/>
          <p:cNvSpPr txBox="1">
            <a:spLocks noChangeArrowheads="1"/>
          </p:cNvSpPr>
          <p:nvPr/>
        </p:nvSpPr>
        <p:spPr bwMode="auto">
          <a:xfrm rot="10800000" flipV="1">
            <a:off x="5003800" y="2714625"/>
            <a:ext cx="792163" cy="338138"/>
          </a:xfrm>
          <a:prstGeom prst="rect">
            <a:avLst/>
          </a:prstGeom>
          <a:noFill/>
          <a:ln w="9525">
            <a:noFill/>
            <a:miter lim="800000"/>
            <a:headEnd/>
            <a:tailEnd/>
          </a:ln>
        </p:spPr>
        <p:txBody>
          <a:bodyPr>
            <a:spAutoFit/>
          </a:bodyPr>
          <a:lstStyle/>
          <a:p>
            <a:r>
              <a:rPr lang="en-US" sz="1600">
                <a:cs typeface="Times New Roman" pitchFamily="18" charset="0"/>
              </a:rPr>
              <a:t>Parts</a:t>
            </a:r>
            <a:endParaRPr lang="en-US" sz="1600">
              <a:solidFill>
                <a:schemeClr val="accent2"/>
              </a:solidFill>
            </a:endParaRPr>
          </a:p>
        </p:txBody>
      </p:sp>
      <p:sp>
        <p:nvSpPr>
          <p:cNvPr id="13" name="TextBox 12"/>
          <p:cNvSpPr txBox="1"/>
          <p:nvPr/>
        </p:nvSpPr>
        <p:spPr>
          <a:xfrm>
            <a:off x="1763713" y="5013325"/>
            <a:ext cx="5903912" cy="738188"/>
          </a:xfrm>
          <a:prstGeom prst="rect">
            <a:avLst/>
          </a:prstGeom>
          <a:solidFill>
            <a:schemeClr val="accent2">
              <a:lumMod val="20000"/>
              <a:lumOff val="80000"/>
            </a:schemeClr>
          </a:solidFill>
        </p:spPr>
        <p:txBody>
          <a:bodyPr>
            <a:spAutoFit/>
          </a:bodyPr>
          <a:lstStyle/>
          <a:p>
            <a:pPr>
              <a:defRPr/>
            </a:pPr>
            <a:r>
              <a:rPr lang="en-US" sz="1400" dirty="0">
                <a:latin typeface="Arial" pitchFamily="34" charset="0"/>
                <a:cs typeface="Arial" pitchFamily="34" charset="0"/>
              </a:rPr>
              <a:t>Item(</a:t>
            </a:r>
            <a:r>
              <a:rPr lang="en-US" sz="1400" u="sng" dirty="0" err="1">
                <a:latin typeface="Arial" pitchFamily="34" charset="0"/>
                <a:cs typeface="Arial" pitchFamily="34" charset="0"/>
              </a:rPr>
              <a:t>Item_No</a:t>
            </a:r>
            <a:r>
              <a:rPr lang="en-US" sz="1400" dirty="0">
                <a:latin typeface="Arial" pitchFamily="34" charset="0"/>
                <a:cs typeface="Arial" pitchFamily="34" charset="0"/>
              </a:rPr>
              <a:t>, Size)</a:t>
            </a:r>
          </a:p>
          <a:p>
            <a:pPr>
              <a:defRPr/>
            </a:pPr>
            <a:r>
              <a:rPr lang="en-US" sz="1400" dirty="0">
                <a:latin typeface="Arial" pitchFamily="34" charset="0"/>
                <a:cs typeface="Arial" pitchFamily="34" charset="0"/>
              </a:rPr>
              <a:t>Parts(</a:t>
            </a:r>
            <a:r>
              <a:rPr lang="en-US" sz="1400" u="sng" dirty="0" err="1">
                <a:latin typeface="Arial" pitchFamily="34" charset="0"/>
                <a:cs typeface="Arial" pitchFamily="34" charset="0"/>
              </a:rPr>
              <a:t>Item_No</a:t>
            </a:r>
            <a:r>
              <a:rPr lang="en-US" sz="1400" dirty="0">
                <a:latin typeface="Arial" pitchFamily="34" charset="0"/>
                <a:cs typeface="Arial" pitchFamily="34" charset="0"/>
              </a:rPr>
              <a:t>, </a:t>
            </a:r>
            <a:r>
              <a:rPr lang="en-US" sz="1400" u="sng" dirty="0" err="1">
                <a:latin typeface="Arial" pitchFamily="34" charset="0"/>
                <a:cs typeface="Arial" pitchFamily="34" charset="0"/>
              </a:rPr>
              <a:t>Parts_No</a:t>
            </a:r>
            <a:r>
              <a:rPr lang="en-US" sz="1400" u="sng" dirty="0">
                <a:latin typeface="Arial" pitchFamily="34" charset="0"/>
                <a:cs typeface="Arial" pitchFamily="34" charset="0"/>
              </a:rPr>
              <a:t> </a:t>
            </a:r>
            <a:r>
              <a:rPr lang="en-US" sz="1400" dirty="0">
                <a:latin typeface="Arial" pitchFamily="34" charset="0"/>
                <a:cs typeface="Arial" pitchFamily="34" charset="0"/>
              </a:rPr>
              <a:t>) </a:t>
            </a:r>
          </a:p>
          <a:p>
            <a:pPr>
              <a:defRPr/>
            </a:pPr>
            <a:endParaRPr lang="en-US" sz="1400" dirty="0">
              <a:latin typeface="Arial" pitchFamily="34" charset="0"/>
              <a:cs typeface="Arial" pitchFamily="34" charset="0"/>
            </a:endParaRPr>
          </a:p>
        </p:txBody>
      </p:sp>
      <p:graphicFrame>
        <p:nvGraphicFramePr>
          <p:cNvPr id="14" name="Table 13"/>
          <p:cNvGraphicFramePr>
            <a:graphicFrameLocks noGrp="1"/>
          </p:cNvGraphicFramePr>
          <p:nvPr/>
        </p:nvGraphicFramePr>
        <p:xfrm>
          <a:off x="4284663" y="3419475"/>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Item</a:t>
                      </a:r>
                      <a:endParaRPr lang="en-US" sz="1600" dirty="0"/>
                    </a:p>
                  </a:txBody>
                  <a:tcPr>
                    <a:solidFill>
                      <a:schemeClr val="lt1"/>
                    </a:solidFill>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Item No{PK}</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Size</a:t>
                      </a:r>
                      <a:endParaRPr lang="en-US" sz="1600" dirty="0" smtClean="0"/>
                    </a:p>
                  </a:txBody>
                  <a:tcPr>
                    <a:solidFill>
                      <a:schemeClr val="lt1"/>
                    </a:solidFill>
                  </a:tcPr>
                </a:tc>
              </a:tr>
            </a:tbl>
          </a:graphicData>
        </a:graphic>
      </p:graphicFrame>
      <p:sp>
        <p:nvSpPr>
          <p:cNvPr id="25620" name="TextBox 24"/>
          <p:cNvSpPr txBox="1">
            <a:spLocks noChangeArrowheads="1"/>
          </p:cNvSpPr>
          <p:nvPr/>
        </p:nvSpPr>
        <p:spPr bwMode="auto">
          <a:xfrm rot="10800000" flipV="1">
            <a:off x="3132138" y="3994150"/>
            <a:ext cx="792162" cy="338138"/>
          </a:xfrm>
          <a:prstGeom prst="rect">
            <a:avLst/>
          </a:prstGeom>
          <a:noFill/>
          <a:ln w="9525">
            <a:noFill/>
            <a:miter lim="800000"/>
            <a:headEnd/>
            <a:tailEnd/>
          </a:ln>
        </p:spPr>
        <p:txBody>
          <a:bodyPr>
            <a:spAutoFit/>
          </a:bodyPr>
          <a:lstStyle/>
          <a:p>
            <a:r>
              <a:rPr lang="en-US" sz="1600">
                <a:cs typeface="Times New Roman" pitchFamily="18" charset="0"/>
              </a:rPr>
              <a:t>Base</a:t>
            </a:r>
            <a:endParaRPr lang="en-US" sz="160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042CAEE8-B34F-4917-95DB-9ABA0AAB88EA}" type="slidenum">
              <a:rPr lang="en-GB" smtClean="0"/>
              <a:pPr/>
              <a:t>22</a:t>
            </a:fld>
            <a:endParaRPr lang="en-GB" smtClean="0"/>
          </a:p>
        </p:txBody>
      </p:sp>
      <p:sp>
        <p:nvSpPr>
          <p:cNvPr id="32771"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32772" name="Rectangle 3"/>
          <p:cNvSpPr>
            <a:spLocks noGrp="1" noChangeArrowheads="1"/>
          </p:cNvSpPr>
          <p:nvPr>
            <p:ph type="body" idx="1"/>
          </p:nvPr>
        </p:nvSpPr>
        <p:spPr/>
        <p:txBody>
          <a:bodyPr/>
          <a:lstStyle/>
          <a:p>
            <a:r>
              <a:rPr lang="en-US" sz="2000" b="1" dirty="0" smtClean="0">
                <a:cs typeface="Times New Roman" pitchFamily="18" charset="0"/>
              </a:rPr>
              <a:t>(6)</a:t>
            </a:r>
            <a:r>
              <a:rPr lang="en-US" sz="2000" b="1" dirty="0" smtClean="0">
                <a:cs typeface="Times New Roman" pitchFamily="18" charset="0"/>
              </a:rPr>
              <a:t>	Many-to-many (*:*) binary relationship types</a:t>
            </a:r>
          </a:p>
          <a:p>
            <a:pPr lvl="1"/>
            <a:r>
              <a:rPr lang="en-US" sz="2000" dirty="0" smtClean="0">
                <a:cs typeface="Times New Roman" pitchFamily="18" charset="0"/>
              </a:rPr>
              <a:t>Create a relation to represent the relationship and include any attributes that are part of the relationship. We post a copy of the Primary Key  attribute(s) of the entities that participate in the relationship into the new relation, to act as foreign keys. These foreign keys will also form the Primary Key  of the new relation, possibly in combination with some of the attributes of the relationship.</a:t>
            </a:r>
            <a:r>
              <a:rPr lang="en-US" sz="2000" b="1" dirty="0" smtClean="0">
                <a:cs typeface="Times New Roman" pitchFamily="18" charset="0"/>
              </a:rPr>
              <a:t> </a:t>
            </a:r>
          </a:p>
          <a:p>
            <a:endParaRPr lang="en-GB" sz="2000" dirty="0" smtClean="0"/>
          </a:p>
        </p:txBody>
      </p:sp>
      <p:sp>
        <p:nvSpPr>
          <p:cNvPr id="32773" name="Text Box 5"/>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p:spPr>
        <p:txBody>
          <a:bodyPr/>
          <a:lstStyle/>
          <a:p>
            <a:fld id="{62BE7DC9-5301-4BC6-A12F-B914D31E7CDD}" type="slidenum">
              <a:rPr lang="en-GB" smtClean="0"/>
              <a:pPr/>
              <a:t>23</a:t>
            </a:fld>
            <a:endParaRPr lang="en-GB" smtClean="0"/>
          </a:p>
        </p:txBody>
      </p:sp>
      <p:sp>
        <p:nvSpPr>
          <p:cNvPr id="33795"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33796"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819400" y="1755775"/>
          <a:ext cx="1564640" cy="1402080"/>
        </p:xfrm>
        <a:graphic>
          <a:graphicData uri="http://schemas.openxmlformats.org/drawingml/2006/table">
            <a:tbl>
              <a:tblPr firstRow="1" bandRow="1">
                <a:tableStyleId>{5940675A-B579-460E-94D1-54222C63F5DA}</a:tableStyleId>
              </a:tblPr>
              <a:tblGrid>
                <a:gridCol w="1564640"/>
              </a:tblGrid>
              <a:tr h="266340">
                <a:tc>
                  <a:txBody>
                    <a:bodyPr/>
                    <a:lstStyle/>
                    <a:p>
                      <a:r>
                        <a:rPr lang="en-US" sz="1600" dirty="0" smtClean="0"/>
                        <a:t>Employee</a:t>
                      </a:r>
                      <a:endParaRPr lang="en-US" sz="1600" dirty="0"/>
                    </a:p>
                  </a:txBody>
                  <a:tcPr/>
                </a:tc>
              </a:tr>
              <a:tr h="865605">
                <a:tc>
                  <a:txBody>
                    <a:bodyPr/>
                    <a:lstStyle/>
                    <a:p>
                      <a:r>
                        <a:rPr lang="en-US" sz="1600" dirty="0" err="1" smtClean="0"/>
                        <a:t>Emp_NO</a:t>
                      </a:r>
                      <a:r>
                        <a:rPr lang="en-US" sz="1600" dirty="0" smtClean="0"/>
                        <a:t>{PK}</a:t>
                      </a:r>
                    </a:p>
                    <a:p>
                      <a:r>
                        <a:rPr lang="en-US" sz="1600" dirty="0" smtClean="0"/>
                        <a:t>Name</a:t>
                      </a:r>
                    </a:p>
                    <a:p>
                      <a:r>
                        <a:rPr lang="en-US" sz="1600" dirty="0" smtClean="0"/>
                        <a:t>Sex</a:t>
                      </a:r>
                    </a:p>
                    <a:p>
                      <a:r>
                        <a:rPr lang="en-US" sz="1600" dirty="0" smtClean="0"/>
                        <a:t>Salary</a:t>
                      </a:r>
                    </a:p>
                  </a:txBody>
                  <a:tcPr/>
                </a:tc>
              </a:tr>
            </a:tbl>
          </a:graphicData>
        </a:graphic>
      </p:graphicFrame>
      <p:cxnSp>
        <p:nvCxnSpPr>
          <p:cNvPr id="17" name="Elbow Connector 27"/>
          <p:cNvCxnSpPr/>
          <p:nvPr/>
        </p:nvCxnSpPr>
        <p:spPr>
          <a:xfrm>
            <a:off x="3635375" y="3141663"/>
            <a:ext cx="1630363" cy="1447800"/>
          </a:xfrm>
          <a:prstGeom prst="bentConnector3">
            <a:avLst>
              <a:gd name="adj1" fmla="val -853"/>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257800" y="3695700"/>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Project</a:t>
                      </a:r>
                      <a:endParaRPr lang="en-US" sz="1600" dirty="0"/>
                    </a:p>
                  </a:txBody>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Proj_No</a:t>
                      </a:r>
                      <a:r>
                        <a:rPr lang="en-US" sz="1600" baseline="0" dirty="0" smtClean="0"/>
                        <a:t>  {PK}</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Project</a:t>
                      </a:r>
                      <a:r>
                        <a:rPr lang="en-US" sz="1600" baseline="0" dirty="0" smtClean="0"/>
                        <a:t> </a:t>
                      </a:r>
                      <a:r>
                        <a:rPr lang="en-US" sz="1600" dirty="0" smtClean="0"/>
                        <a:t>Name</a:t>
                      </a:r>
                    </a:p>
                  </a:txBody>
                  <a:tcPr/>
                </a:tc>
              </a:tr>
            </a:tbl>
          </a:graphicData>
        </a:graphic>
      </p:graphicFrame>
      <p:sp>
        <p:nvSpPr>
          <p:cNvPr id="33814" name="TextBox 19"/>
          <p:cNvSpPr txBox="1">
            <a:spLocks noChangeArrowheads="1"/>
          </p:cNvSpPr>
          <p:nvPr/>
        </p:nvSpPr>
        <p:spPr bwMode="auto">
          <a:xfrm>
            <a:off x="3124200" y="3559175"/>
            <a:ext cx="609600" cy="338138"/>
          </a:xfrm>
          <a:prstGeom prst="rect">
            <a:avLst/>
          </a:prstGeom>
          <a:noFill/>
          <a:ln w="9525">
            <a:noFill/>
            <a:miter lim="800000"/>
            <a:headEnd/>
            <a:tailEnd/>
          </a:ln>
        </p:spPr>
        <p:txBody>
          <a:bodyPr>
            <a:spAutoFit/>
          </a:bodyPr>
          <a:lstStyle/>
          <a:p>
            <a:r>
              <a:rPr lang="en-US" sz="1600">
                <a:solidFill>
                  <a:schemeClr val="accent2"/>
                </a:solidFill>
              </a:rPr>
              <a:t>1..*</a:t>
            </a:r>
          </a:p>
        </p:txBody>
      </p:sp>
      <p:sp>
        <p:nvSpPr>
          <p:cNvPr id="33815"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0..*</a:t>
            </a:r>
          </a:p>
        </p:txBody>
      </p:sp>
      <p:sp>
        <p:nvSpPr>
          <p:cNvPr id="33816" name="TextBox 21"/>
          <p:cNvSpPr txBox="1">
            <a:spLocks noChangeArrowheads="1"/>
          </p:cNvSpPr>
          <p:nvPr/>
        </p:nvSpPr>
        <p:spPr bwMode="auto">
          <a:xfrm rot="10800000" flipV="1">
            <a:off x="3581400" y="4168775"/>
            <a:ext cx="1752600" cy="338138"/>
          </a:xfrm>
          <a:prstGeom prst="rect">
            <a:avLst/>
          </a:prstGeom>
          <a:noFill/>
          <a:ln w="9525">
            <a:noFill/>
            <a:miter lim="800000"/>
            <a:headEnd/>
            <a:tailEnd/>
          </a:ln>
        </p:spPr>
        <p:txBody>
          <a:bodyPr>
            <a:spAutoFit/>
          </a:bodyPr>
          <a:lstStyle/>
          <a:p>
            <a:r>
              <a:rPr lang="en-US" sz="1600">
                <a:solidFill>
                  <a:schemeClr val="accent2"/>
                </a:solidFill>
              </a:rPr>
              <a:t>Works on</a:t>
            </a:r>
          </a:p>
        </p:txBody>
      </p:sp>
      <p:sp>
        <p:nvSpPr>
          <p:cNvPr id="23" name="TextBox 22"/>
          <p:cNvSpPr txBox="1"/>
          <p:nvPr/>
        </p:nvSpPr>
        <p:spPr>
          <a:xfrm>
            <a:off x="1763713" y="5084763"/>
            <a:ext cx="5334000" cy="1570037"/>
          </a:xfrm>
          <a:prstGeom prst="rect">
            <a:avLst/>
          </a:prstGeom>
          <a:solidFill>
            <a:schemeClr val="accent6">
              <a:lumMod val="20000"/>
              <a:lumOff val="80000"/>
            </a:schemeClr>
          </a:solidFill>
        </p:spPr>
        <p:txBody>
          <a:bodyPr>
            <a:spAutoFit/>
          </a:bodyPr>
          <a:lstStyle/>
          <a:p>
            <a:pPr>
              <a:defRPr/>
            </a:pPr>
            <a:r>
              <a:rPr lang="en-US" sz="1600" dirty="0">
                <a:latin typeface="Arial" charset="0"/>
              </a:rPr>
              <a:t>Employee (</a:t>
            </a:r>
            <a:r>
              <a:rPr lang="en-US" sz="1600" u="sng" dirty="0" err="1">
                <a:latin typeface="Arial" charset="0"/>
              </a:rPr>
              <a:t>Emp_NO</a:t>
            </a:r>
            <a:r>
              <a:rPr lang="en-US" sz="1600" dirty="0">
                <a:latin typeface="Arial" charset="0"/>
              </a:rPr>
              <a:t>, Name, Sex, Salary,</a:t>
            </a:r>
            <a:r>
              <a:rPr lang="en-US" sz="1600" u="sng" dirty="0">
                <a:latin typeface="Arial" charset="0"/>
              </a:rPr>
              <a:t> </a:t>
            </a:r>
            <a:r>
              <a:rPr lang="en-US" sz="1600" dirty="0">
                <a:latin typeface="Arial" charset="0"/>
              </a:rPr>
              <a:t>Branch No)</a:t>
            </a:r>
          </a:p>
          <a:p>
            <a:pPr>
              <a:defRPr/>
            </a:pPr>
            <a:r>
              <a:rPr lang="en-US" sz="1600" dirty="0">
                <a:latin typeface="Arial" charset="0"/>
              </a:rPr>
              <a:t>Primary Key  </a:t>
            </a:r>
            <a:r>
              <a:rPr lang="en-US" sz="1600" dirty="0" err="1">
                <a:latin typeface="Arial" charset="0"/>
              </a:rPr>
              <a:t>Emp_NO</a:t>
            </a:r>
            <a:endParaRPr lang="en-US" sz="1600" dirty="0">
              <a:latin typeface="Arial" charset="0"/>
            </a:endParaRPr>
          </a:p>
          <a:p>
            <a:pPr>
              <a:defRPr/>
            </a:pPr>
            <a:r>
              <a:rPr lang="en-US" sz="1600" dirty="0">
                <a:latin typeface="Arial" charset="0"/>
              </a:rPr>
              <a:t>Project (</a:t>
            </a:r>
            <a:r>
              <a:rPr lang="en-US" sz="1600" u="sng" dirty="0" err="1">
                <a:latin typeface="Arial" charset="0"/>
              </a:rPr>
              <a:t>Proj_No</a:t>
            </a:r>
            <a:r>
              <a:rPr lang="en-US" sz="1600" dirty="0">
                <a:latin typeface="Arial" charset="0"/>
              </a:rPr>
              <a:t>, </a:t>
            </a:r>
            <a:r>
              <a:rPr lang="en-US" sz="1600" dirty="0" err="1">
                <a:latin typeface="Arial" charset="0"/>
              </a:rPr>
              <a:t>ProjectName</a:t>
            </a:r>
            <a:r>
              <a:rPr lang="en-US" sz="1600" dirty="0">
                <a:latin typeface="Arial" charset="0"/>
              </a:rPr>
              <a:t>)</a:t>
            </a:r>
          </a:p>
          <a:p>
            <a:pPr>
              <a:defRPr/>
            </a:pPr>
            <a:r>
              <a:rPr lang="en-US" sz="1600" dirty="0">
                <a:latin typeface="Arial" charset="0"/>
              </a:rPr>
              <a:t>Primary Key  </a:t>
            </a:r>
            <a:r>
              <a:rPr lang="en-US" sz="1600" dirty="0" err="1">
                <a:latin typeface="Arial" charset="0"/>
              </a:rPr>
              <a:t>Proj_No</a:t>
            </a:r>
            <a:endParaRPr lang="en-US" sz="1600" dirty="0">
              <a:latin typeface="Arial" charset="0"/>
            </a:endParaRPr>
          </a:p>
          <a:p>
            <a:pPr>
              <a:defRPr/>
            </a:pPr>
            <a:r>
              <a:rPr lang="en-US" sz="1600" dirty="0">
                <a:latin typeface="Arial" charset="0"/>
              </a:rPr>
              <a:t>Work-on(</a:t>
            </a:r>
            <a:r>
              <a:rPr lang="en-US" sz="1600" u="sng" dirty="0" err="1">
                <a:latin typeface="Arial" charset="0"/>
              </a:rPr>
              <a:t>EmpNo,ProjNo</a:t>
            </a:r>
            <a:r>
              <a:rPr lang="en-US" sz="1600" dirty="0">
                <a:latin typeface="Arial" charset="0"/>
              </a:rPr>
              <a:t>, hours)</a:t>
            </a:r>
          </a:p>
          <a:p>
            <a:pPr>
              <a:defRPr/>
            </a:pPr>
            <a:r>
              <a:rPr lang="en-US" sz="1600" dirty="0">
                <a:latin typeface="Arial" charset="0"/>
              </a:rPr>
              <a:t>Primary Key  </a:t>
            </a:r>
            <a:r>
              <a:rPr lang="en-US" sz="1600" dirty="0" err="1">
                <a:latin typeface="Arial" charset="0"/>
              </a:rPr>
              <a:t>Emp_NO</a:t>
            </a:r>
            <a:r>
              <a:rPr lang="en-US" sz="1600" dirty="0">
                <a:latin typeface="Arial" charset="0"/>
              </a:rPr>
              <a:t> </a:t>
            </a:r>
            <a:r>
              <a:rPr lang="en-US" sz="1600" dirty="0" err="1">
                <a:latin typeface="Arial" charset="0"/>
              </a:rPr>
              <a:t>Proj_No</a:t>
            </a:r>
            <a:r>
              <a:rPr lang="en-US" sz="1600" dirty="0">
                <a:latin typeface="Arial" charset="0"/>
              </a:rPr>
              <a:t>, </a:t>
            </a:r>
          </a:p>
        </p:txBody>
      </p:sp>
      <p:graphicFrame>
        <p:nvGraphicFramePr>
          <p:cNvPr id="12" name="Table 11"/>
          <p:cNvGraphicFramePr>
            <a:graphicFrameLocks noGrp="1"/>
          </p:cNvGraphicFramePr>
          <p:nvPr/>
        </p:nvGraphicFramePr>
        <p:xfrm>
          <a:off x="1547813" y="3789363"/>
          <a:ext cx="1296144" cy="801066"/>
        </p:xfrm>
        <a:graphic>
          <a:graphicData uri="http://schemas.openxmlformats.org/drawingml/2006/table">
            <a:tbl>
              <a:tblPr firstRow="1" bandRow="1">
                <a:tableStyleId>{5940675A-B579-460E-94D1-54222C63F5DA}</a:tableStyleId>
              </a:tblPr>
              <a:tblGrid>
                <a:gridCol w="1296144"/>
              </a:tblGrid>
              <a:tr h="304816">
                <a:tc>
                  <a:txBody>
                    <a:bodyPr/>
                    <a:lstStyle/>
                    <a:p>
                      <a:endParaRPr lang="en-US" sz="1600" dirty="0" smtClean="0"/>
                    </a:p>
                  </a:txBody>
                  <a:tcPr/>
                </a:tc>
              </a:tr>
              <a:tr h="465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Hours</a:t>
                      </a:r>
                    </a:p>
                  </a:txBody>
                  <a:tcPr/>
                </a:tc>
              </a:tr>
            </a:tbl>
          </a:graphicData>
        </a:graphic>
      </p:graphicFrame>
      <p:cxnSp>
        <p:nvCxnSpPr>
          <p:cNvPr id="33826" name="Straight Connector 27"/>
          <p:cNvCxnSpPr>
            <a:cxnSpLocks noChangeShapeType="1"/>
          </p:cNvCxnSpPr>
          <p:nvPr/>
        </p:nvCxnSpPr>
        <p:spPr bwMode="auto">
          <a:xfrm flipH="1">
            <a:off x="2843213" y="4292600"/>
            <a:ext cx="792162" cy="0"/>
          </a:xfrm>
          <a:prstGeom prst="line">
            <a:avLst/>
          </a:prstGeom>
          <a:noFill/>
          <a:ln w="15875" algn="ctr">
            <a:solidFill>
              <a:schemeClr val="tx1"/>
            </a:solidFill>
            <a:prstDash val="dash"/>
            <a:round/>
            <a:headEnd type="none" w="sm" len="sm"/>
            <a:tailEnd type="none" w="sm" len="sm"/>
          </a:ln>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p:spPr>
        <p:txBody>
          <a:bodyPr/>
          <a:lstStyle/>
          <a:p>
            <a:fld id="{44482B6B-69B0-4A22-B5D7-088ECD367053}" type="slidenum">
              <a:rPr lang="en-GB" smtClean="0"/>
              <a:pPr/>
              <a:t>24</a:t>
            </a:fld>
            <a:endParaRPr lang="en-GB" smtClean="0"/>
          </a:p>
        </p:txBody>
      </p:sp>
      <p:sp>
        <p:nvSpPr>
          <p:cNvPr id="34819"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34820" name="Rectangle 3"/>
          <p:cNvSpPr>
            <a:spLocks noGrp="1" noChangeArrowheads="1"/>
          </p:cNvSpPr>
          <p:nvPr>
            <p:ph type="body" idx="1"/>
          </p:nvPr>
        </p:nvSpPr>
        <p:spPr/>
        <p:txBody>
          <a:bodyPr/>
          <a:lstStyle/>
          <a:p>
            <a:r>
              <a:rPr lang="en-US" sz="2000" b="1" dirty="0" smtClean="0">
                <a:cs typeface="Times New Roman" pitchFamily="18" charset="0"/>
              </a:rPr>
              <a:t>(7)</a:t>
            </a:r>
            <a:r>
              <a:rPr lang="en-US" sz="2000" b="1" dirty="0" smtClean="0">
                <a:cs typeface="Times New Roman" pitchFamily="18" charset="0"/>
              </a:rPr>
              <a:t>	Complex relationship types</a:t>
            </a:r>
          </a:p>
          <a:p>
            <a:pPr lvl="1"/>
            <a:r>
              <a:rPr lang="en-US" sz="2000" dirty="0" smtClean="0">
                <a:cs typeface="Times New Roman" pitchFamily="18" charset="0"/>
              </a:rPr>
              <a:t>Create a relation to represent the relationship and include any attributes that are part of the relationship. Post a copy of the Primary Key  attribute(s) of the entities that participate in the complex relationship into the new relation, to act as foreign keys. Any foreign keys that represent a ‘many’ relationship (for example, 1..*, 0..*) generally will also form the Primary Key  of this new relation, possibly in combination with some of the attributes of the relationship.</a:t>
            </a:r>
          </a:p>
          <a:p>
            <a:pPr lvl="1"/>
            <a:endParaRPr lang="en-US" sz="2000" b="1" dirty="0" smtClean="0">
              <a:cs typeface="Times New Roman" pitchFamily="18" charset="0"/>
            </a:endParaRPr>
          </a:p>
          <a:p>
            <a:endParaRPr lang="en-GB" dirty="0" smtClean="0"/>
          </a:p>
        </p:txBody>
      </p:sp>
      <p:sp>
        <p:nvSpPr>
          <p:cNvPr id="3482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p:spPr>
        <p:txBody>
          <a:bodyPr/>
          <a:lstStyle/>
          <a:p>
            <a:fld id="{9B8B0346-BEDE-428D-91CF-7B0EF6869A96}" type="slidenum">
              <a:rPr lang="en-GB" smtClean="0"/>
              <a:pPr/>
              <a:t>25</a:t>
            </a:fld>
            <a:endParaRPr lang="en-GB" smtClean="0"/>
          </a:p>
        </p:txBody>
      </p:sp>
      <p:sp>
        <p:nvSpPr>
          <p:cNvPr id="35843"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35844"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1116013" y="2946400"/>
          <a:ext cx="1944216" cy="990341"/>
        </p:xfrm>
        <a:graphic>
          <a:graphicData uri="http://schemas.openxmlformats.org/drawingml/2006/table">
            <a:tbl>
              <a:tblPr firstRow="1" bandRow="1">
                <a:tableStyleId>{5940675A-B579-460E-94D1-54222C63F5DA}</a:tableStyleId>
              </a:tblPr>
              <a:tblGrid>
                <a:gridCol w="1944216"/>
              </a:tblGrid>
              <a:tr h="209035">
                <a:tc>
                  <a:txBody>
                    <a:bodyPr/>
                    <a:lstStyle/>
                    <a:p>
                      <a:r>
                        <a:rPr lang="en-US" sz="1600" dirty="0" smtClean="0"/>
                        <a:t>Business</a:t>
                      </a:r>
                    </a:p>
                  </a:txBody>
                  <a:tcPr/>
                </a:tc>
              </a:tr>
              <a:tr h="655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BizNo</a:t>
                      </a:r>
                      <a:r>
                        <a:rPr lang="en-US" sz="1600" dirty="0" smtClean="0"/>
                        <a:t> {PK}</a:t>
                      </a:r>
                    </a:p>
                  </a:txBody>
                  <a:tcPr/>
                </a:tc>
              </a:tr>
            </a:tbl>
          </a:graphicData>
        </a:graphic>
      </p:graphicFrame>
      <p:cxnSp>
        <p:nvCxnSpPr>
          <p:cNvPr id="17" name="Elbow Connector 27"/>
          <p:cNvCxnSpPr>
            <a:endCxn id="35872" idx="1"/>
          </p:cNvCxnSpPr>
          <p:nvPr/>
        </p:nvCxnSpPr>
        <p:spPr>
          <a:xfrm flipV="1">
            <a:off x="3059113" y="3233738"/>
            <a:ext cx="936625" cy="14446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940425" y="2874963"/>
          <a:ext cx="2016224" cy="1036881"/>
        </p:xfrm>
        <a:graphic>
          <a:graphicData uri="http://schemas.openxmlformats.org/drawingml/2006/table">
            <a:tbl>
              <a:tblPr firstRow="1" bandRow="1">
                <a:tableStyleId>{5940675A-B579-460E-94D1-54222C63F5DA}</a:tableStyleId>
              </a:tblPr>
              <a:tblGrid>
                <a:gridCol w="2016224"/>
              </a:tblGrid>
              <a:tr h="306511">
                <a:tc>
                  <a:txBody>
                    <a:bodyPr/>
                    <a:lstStyle/>
                    <a:p>
                      <a:r>
                        <a:rPr lang="en-US" sz="1600" dirty="0" smtClean="0"/>
                        <a:t>Supplier</a:t>
                      </a:r>
                      <a:endParaRPr lang="en-US" sz="1600" dirty="0"/>
                    </a:p>
                  </a:txBody>
                  <a:tcPr/>
                </a:tc>
              </a:tr>
              <a:tr h="701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SupNo</a:t>
                      </a:r>
                      <a:r>
                        <a:rPr lang="en-US" sz="1600" baseline="0" dirty="0" smtClean="0"/>
                        <a:t> {PK}</a:t>
                      </a:r>
                      <a:endParaRPr lang="en-US" sz="1600" dirty="0" smtClean="0"/>
                    </a:p>
                  </a:txBody>
                  <a:tcPr/>
                </a:tc>
              </a:tr>
            </a:tbl>
          </a:graphicData>
        </a:graphic>
      </p:graphicFrame>
      <p:sp>
        <p:nvSpPr>
          <p:cNvPr id="35862" name="TextBox 21"/>
          <p:cNvSpPr txBox="1">
            <a:spLocks noChangeArrowheads="1"/>
          </p:cNvSpPr>
          <p:nvPr/>
        </p:nvSpPr>
        <p:spPr bwMode="auto">
          <a:xfrm rot="10800000" flipV="1">
            <a:off x="4067175" y="3090863"/>
            <a:ext cx="1009650" cy="338137"/>
          </a:xfrm>
          <a:prstGeom prst="rect">
            <a:avLst/>
          </a:prstGeom>
          <a:noFill/>
          <a:ln w="9525">
            <a:noFill/>
            <a:miter lim="800000"/>
            <a:headEnd/>
            <a:tailEnd/>
          </a:ln>
        </p:spPr>
        <p:txBody>
          <a:bodyPr>
            <a:spAutoFit/>
          </a:bodyPr>
          <a:lstStyle/>
          <a:p>
            <a:r>
              <a:rPr lang="en-US" sz="1600">
                <a:solidFill>
                  <a:schemeClr val="accent2"/>
                </a:solidFill>
              </a:rPr>
              <a:t>Contracts</a:t>
            </a:r>
          </a:p>
        </p:txBody>
      </p:sp>
      <p:sp>
        <p:nvSpPr>
          <p:cNvPr id="23" name="TextBox 22"/>
          <p:cNvSpPr txBox="1"/>
          <p:nvPr/>
        </p:nvSpPr>
        <p:spPr>
          <a:xfrm>
            <a:off x="1763713" y="5084763"/>
            <a:ext cx="5334000" cy="1108075"/>
          </a:xfrm>
          <a:prstGeom prst="rect">
            <a:avLst/>
          </a:prstGeom>
          <a:solidFill>
            <a:schemeClr val="accent6">
              <a:lumMod val="20000"/>
              <a:lumOff val="80000"/>
            </a:schemeClr>
          </a:solidFill>
        </p:spPr>
        <p:txBody>
          <a:bodyPr>
            <a:spAutoFit/>
          </a:bodyPr>
          <a:lstStyle/>
          <a:p>
            <a:pPr>
              <a:defRPr/>
            </a:pPr>
            <a:r>
              <a:rPr lang="en-US" sz="1600" dirty="0">
                <a:latin typeface="Arial" pitchFamily="34" charset="0"/>
                <a:cs typeface="Arial" pitchFamily="34" charset="0"/>
              </a:rPr>
              <a:t>Business (</a:t>
            </a:r>
            <a:r>
              <a:rPr lang="en-US" sz="1600" u="sng" dirty="0" err="1">
                <a:latin typeface="Arial" pitchFamily="34" charset="0"/>
                <a:cs typeface="Arial" pitchFamily="34" charset="0"/>
              </a:rPr>
              <a:t>BizNo</a:t>
            </a:r>
            <a:r>
              <a:rPr lang="en-US" sz="1600" u="sng" dirty="0">
                <a:latin typeface="Arial" pitchFamily="34" charset="0"/>
                <a:cs typeface="Arial" pitchFamily="34" charset="0"/>
              </a:rPr>
              <a:t>.</a:t>
            </a:r>
            <a:r>
              <a:rPr lang="en-US" sz="1600" dirty="0">
                <a:latin typeface="Arial" pitchFamily="34" charset="0"/>
                <a:cs typeface="Arial" pitchFamily="34" charset="0"/>
              </a:rPr>
              <a:t>, ……)</a:t>
            </a:r>
          </a:p>
          <a:p>
            <a:pPr>
              <a:defRPr/>
            </a:pPr>
            <a:r>
              <a:rPr lang="en-US" sz="1600" dirty="0">
                <a:latin typeface="Arial" pitchFamily="34" charset="0"/>
                <a:cs typeface="Arial" pitchFamily="34" charset="0"/>
              </a:rPr>
              <a:t>Supplier(</a:t>
            </a:r>
            <a:r>
              <a:rPr lang="en-US" sz="1600" u="sng" dirty="0" err="1">
                <a:latin typeface="Arial" pitchFamily="34" charset="0"/>
                <a:cs typeface="Arial" pitchFamily="34" charset="0"/>
              </a:rPr>
              <a:t>SupNo</a:t>
            </a:r>
            <a:r>
              <a:rPr lang="en-US" sz="1600" u="sng" dirty="0">
                <a:latin typeface="Arial" pitchFamily="34" charset="0"/>
                <a:cs typeface="Arial" pitchFamily="34" charset="0"/>
              </a:rPr>
              <a:t>,</a:t>
            </a:r>
            <a:r>
              <a:rPr lang="en-US" sz="1600" dirty="0">
                <a:latin typeface="Arial" pitchFamily="34" charset="0"/>
                <a:cs typeface="Arial" pitchFamily="34" charset="0"/>
              </a:rPr>
              <a:t> ……..)</a:t>
            </a:r>
          </a:p>
          <a:p>
            <a:pPr>
              <a:defRPr/>
            </a:pPr>
            <a:r>
              <a:rPr lang="en-US" sz="1600" dirty="0">
                <a:latin typeface="Arial" pitchFamily="34" charset="0"/>
                <a:cs typeface="Arial" pitchFamily="34" charset="0"/>
              </a:rPr>
              <a:t>Lawyer(</a:t>
            </a:r>
            <a:r>
              <a:rPr lang="en-US" sz="1600" u="sng" dirty="0" err="1">
                <a:latin typeface="Arial" pitchFamily="34" charset="0"/>
                <a:cs typeface="Arial" pitchFamily="34" charset="0"/>
              </a:rPr>
              <a:t>LawNo</a:t>
            </a:r>
            <a:r>
              <a:rPr lang="en-US" sz="1600" dirty="0">
                <a:latin typeface="Arial" pitchFamily="34" charset="0"/>
                <a:cs typeface="Arial" pitchFamily="34" charset="0"/>
              </a:rPr>
              <a:t>,…….…)</a:t>
            </a:r>
          </a:p>
          <a:p>
            <a:pPr>
              <a:defRPr/>
            </a:pPr>
            <a:r>
              <a:rPr lang="en-US" sz="1600" dirty="0">
                <a:latin typeface="Arial" pitchFamily="34" charset="0"/>
                <a:cs typeface="Arial" pitchFamily="34" charset="0"/>
              </a:rPr>
              <a:t>Contract(</a:t>
            </a:r>
            <a:r>
              <a:rPr lang="en-US" sz="1600" u="sng" dirty="0" err="1">
                <a:latin typeface="Arial" pitchFamily="34" charset="0"/>
                <a:cs typeface="Arial" pitchFamily="34" charset="0"/>
              </a:rPr>
              <a:t>BizNo</a:t>
            </a:r>
            <a:r>
              <a:rPr lang="en-US" sz="1600" u="sng" dirty="0">
                <a:latin typeface="Arial" pitchFamily="34" charset="0"/>
                <a:cs typeface="Arial" pitchFamily="34" charset="0"/>
              </a:rPr>
              <a:t>, </a:t>
            </a:r>
            <a:r>
              <a:rPr lang="en-US" sz="1600" u="sng" dirty="0" err="1">
                <a:latin typeface="Arial" pitchFamily="34" charset="0"/>
                <a:cs typeface="Arial" pitchFamily="34" charset="0"/>
              </a:rPr>
              <a:t>SupNo</a:t>
            </a:r>
            <a:r>
              <a:rPr lang="en-US" sz="1600" u="sng" dirty="0">
                <a:latin typeface="Arial" pitchFamily="34" charset="0"/>
                <a:cs typeface="Arial" pitchFamily="34" charset="0"/>
              </a:rPr>
              <a:t>, </a:t>
            </a:r>
            <a:r>
              <a:rPr lang="en-US" sz="1600" u="sng" dirty="0" err="1">
                <a:latin typeface="Arial" pitchFamily="34" charset="0"/>
                <a:cs typeface="Arial" pitchFamily="34" charset="0"/>
              </a:rPr>
              <a:t>LawNo</a:t>
            </a:r>
            <a:r>
              <a:rPr lang="en-US" sz="1600" dirty="0">
                <a:latin typeface="Arial" pitchFamily="34" charset="0"/>
                <a:cs typeface="Arial" pitchFamily="34" charset="0"/>
              </a:rPr>
              <a:t>, </a:t>
            </a:r>
            <a:r>
              <a:rPr lang="en-US" sz="1600" dirty="0" err="1">
                <a:latin typeface="Arial" pitchFamily="34" charset="0"/>
                <a:cs typeface="Arial" pitchFamily="34" charset="0"/>
              </a:rPr>
              <a:t>StDate</a:t>
            </a:r>
            <a:r>
              <a:rPr lang="en-US" sz="1600" dirty="0">
                <a:latin typeface="Arial" pitchFamily="34" charset="0"/>
                <a:cs typeface="Arial" pitchFamily="34" charset="0"/>
              </a:rPr>
              <a:t>, </a:t>
            </a:r>
            <a:r>
              <a:rPr lang="en-US" sz="1600" dirty="0" err="1">
                <a:latin typeface="Arial" pitchFamily="34" charset="0"/>
                <a:cs typeface="Arial" pitchFamily="34" charset="0"/>
              </a:rPr>
              <a:t>EDate</a:t>
            </a:r>
            <a:r>
              <a:rPr lang="en-US" sz="1600" dirty="0">
                <a:latin typeface="Arial" pitchFamily="34" charset="0"/>
                <a:cs typeface="Arial" pitchFamily="34" charset="0"/>
              </a:rPr>
              <a:t>)</a:t>
            </a:r>
          </a:p>
        </p:txBody>
      </p:sp>
      <p:graphicFrame>
        <p:nvGraphicFramePr>
          <p:cNvPr id="12" name="Table 11"/>
          <p:cNvGraphicFramePr>
            <a:graphicFrameLocks noGrp="1"/>
          </p:cNvGraphicFramePr>
          <p:nvPr/>
        </p:nvGraphicFramePr>
        <p:xfrm>
          <a:off x="3708400" y="4170363"/>
          <a:ext cx="1944216" cy="801066"/>
        </p:xfrm>
        <a:graphic>
          <a:graphicData uri="http://schemas.openxmlformats.org/drawingml/2006/table">
            <a:tbl>
              <a:tblPr firstRow="1" bandRow="1">
                <a:tableStyleId>{5940675A-B579-460E-94D1-54222C63F5DA}</a:tableStyleId>
              </a:tblPr>
              <a:tblGrid>
                <a:gridCol w="1944216"/>
              </a:tblGrid>
              <a:tr h="304816">
                <a:tc>
                  <a:txBody>
                    <a:bodyPr/>
                    <a:lstStyle/>
                    <a:p>
                      <a:r>
                        <a:rPr lang="en-US" sz="1600" dirty="0" smtClean="0"/>
                        <a:t>Lawyer</a:t>
                      </a:r>
                    </a:p>
                  </a:txBody>
                  <a:tcPr/>
                </a:tc>
              </a:tr>
              <a:tr h="465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LawNo</a:t>
                      </a:r>
                      <a:r>
                        <a:rPr lang="en-US" sz="1600" dirty="0" smtClean="0"/>
                        <a:t>, </a:t>
                      </a:r>
                      <a:r>
                        <a:rPr lang="en-US" sz="1600" baseline="0" dirty="0" smtClean="0"/>
                        <a:t>{PK}</a:t>
                      </a:r>
                      <a:endParaRPr lang="en-US" sz="1600" dirty="0" smtClean="0"/>
                    </a:p>
                  </a:txBody>
                  <a:tcPr/>
                </a:tc>
              </a:tr>
            </a:tbl>
          </a:graphicData>
        </a:graphic>
      </p:graphicFrame>
      <p:sp>
        <p:nvSpPr>
          <p:cNvPr id="35872" name="Diamond 12"/>
          <p:cNvSpPr>
            <a:spLocks noChangeArrowheads="1"/>
          </p:cNvSpPr>
          <p:nvPr/>
        </p:nvSpPr>
        <p:spPr bwMode="auto">
          <a:xfrm>
            <a:off x="3995738" y="2874963"/>
            <a:ext cx="1223962" cy="719137"/>
          </a:xfrm>
          <a:prstGeom prst="diamond">
            <a:avLst/>
          </a:prstGeom>
          <a:noFill/>
          <a:ln w="12700" algn="ctr">
            <a:solidFill>
              <a:schemeClr val="tx1"/>
            </a:solidFill>
            <a:round/>
            <a:headEnd type="none" w="sm" len="sm"/>
            <a:tailEnd type="none" w="sm" len="sm"/>
          </a:ln>
        </p:spPr>
        <p:txBody>
          <a:bodyPr/>
          <a:lstStyle/>
          <a:p>
            <a:endParaRPr lang="en-US"/>
          </a:p>
        </p:txBody>
      </p:sp>
      <p:cxnSp>
        <p:nvCxnSpPr>
          <p:cNvPr id="15" name="Elbow Connector 27"/>
          <p:cNvCxnSpPr/>
          <p:nvPr/>
        </p:nvCxnSpPr>
        <p:spPr>
          <a:xfrm>
            <a:off x="5219700" y="3213100"/>
            <a:ext cx="720725" cy="14446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8" name="Elbow Connector 27"/>
          <p:cNvCxnSpPr>
            <a:stCxn id="35872" idx="2"/>
          </p:cNvCxnSpPr>
          <p:nvPr/>
        </p:nvCxnSpPr>
        <p:spPr>
          <a:xfrm rot="16200000" flipH="1">
            <a:off x="4410075" y="3792538"/>
            <a:ext cx="576263" cy="17938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3924300" y="1484313"/>
          <a:ext cx="1296144" cy="914400"/>
        </p:xfrm>
        <a:graphic>
          <a:graphicData uri="http://schemas.openxmlformats.org/drawingml/2006/table">
            <a:tbl>
              <a:tblPr firstRow="1" bandRow="1">
                <a:tableStyleId>{5940675A-B579-460E-94D1-54222C63F5DA}</a:tableStyleId>
              </a:tblPr>
              <a:tblGrid>
                <a:gridCol w="1296144"/>
              </a:tblGrid>
              <a:tr h="304816">
                <a:tc>
                  <a:txBody>
                    <a:bodyPr/>
                    <a:lstStyle/>
                    <a:p>
                      <a:endParaRPr lang="en-US" sz="1600" dirty="0" smtClean="0"/>
                    </a:p>
                  </a:txBody>
                  <a:tcPr/>
                </a:tc>
              </a:tr>
              <a:tr h="465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Sdate</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Edate</a:t>
                      </a:r>
                      <a:endParaRPr lang="en-US" sz="1600" dirty="0" smtClean="0"/>
                    </a:p>
                  </a:txBody>
                  <a:tcPr/>
                </a:tc>
              </a:tr>
            </a:tbl>
          </a:graphicData>
        </a:graphic>
      </p:graphicFrame>
      <p:cxnSp>
        <p:nvCxnSpPr>
          <p:cNvPr id="35883" name="Straight Connector 54"/>
          <p:cNvCxnSpPr>
            <a:cxnSpLocks noChangeShapeType="1"/>
          </p:cNvCxnSpPr>
          <p:nvPr/>
        </p:nvCxnSpPr>
        <p:spPr bwMode="auto">
          <a:xfrm>
            <a:off x="4572000" y="2420938"/>
            <a:ext cx="0" cy="503237"/>
          </a:xfrm>
          <a:prstGeom prst="line">
            <a:avLst/>
          </a:prstGeom>
          <a:noFill/>
          <a:ln w="15875" algn="ctr">
            <a:solidFill>
              <a:schemeClr val="tx1"/>
            </a:solidFill>
            <a:prstDash val="dash"/>
            <a:round/>
            <a:headEnd type="none" w="sm" len="sm"/>
            <a:tailEnd type="none" w="sm" len="sm"/>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4132E1EF-3F27-4E58-A099-661EEF3E70F0}" type="slidenum">
              <a:rPr lang="en-GB" smtClean="0"/>
              <a:pPr/>
              <a:t>26</a:t>
            </a:fld>
            <a:endParaRPr lang="en-GB" smtClean="0"/>
          </a:p>
        </p:txBody>
      </p:sp>
      <p:sp>
        <p:nvSpPr>
          <p:cNvPr id="36867"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36868" name="Rectangle 3"/>
          <p:cNvSpPr>
            <a:spLocks noGrp="1" noChangeArrowheads="1"/>
          </p:cNvSpPr>
          <p:nvPr>
            <p:ph type="body" idx="1"/>
          </p:nvPr>
        </p:nvSpPr>
        <p:spPr/>
        <p:txBody>
          <a:bodyPr/>
          <a:lstStyle/>
          <a:p>
            <a:r>
              <a:rPr lang="en-US" sz="2000" b="1" dirty="0" smtClean="0">
                <a:cs typeface="Times New Roman" pitchFamily="18" charset="0"/>
              </a:rPr>
              <a:t>(8)</a:t>
            </a:r>
            <a:r>
              <a:rPr lang="en-US" sz="2000" b="1" dirty="0" smtClean="0">
                <a:cs typeface="Times New Roman" pitchFamily="18" charset="0"/>
              </a:rPr>
              <a:t>	Multi-valued attributes</a:t>
            </a:r>
          </a:p>
          <a:p>
            <a:pPr lvl="1"/>
            <a:r>
              <a:rPr lang="en-US" sz="2000" dirty="0" smtClean="0">
                <a:cs typeface="Times New Roman" pitchFamily="18" charset="0"/>
              </a:rPr>
              <a:t>Create a new relation to represent multi-valued attribute and include Primary Key  of entity in new relation, to act as a foreign key. Unless the multi-valued attribute is itself an alternate key of the entity, the Primary Key  of the new relation is the combination of the multi-valued attribute and the Primary Key  of the entity.</a:t>
            </a:r>
          </a:p>
          <a:p>
            <a:pPr lvl="1"/>
            <a:endParaRPr lang="en-US" sz="2000" dirty="0" smtClean="0">
              <a:cs typeface="Times New Roman" pitchFamily="18" charset="0"/>
            </a:endParaRPr>
          </a:p>
          <a:p>
            <a:endParaRPr lang="en-GB" sz="2400" dirty="0" smtClean="0"/>
          </a:p>
        </p:txBody>
      </p:sp>
      <p:sp>
        <p:nvSpPr>
          <p:cNvPr id="3686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76803E9A-2E7E-4A94-9667-5610C6CC0B91}" type="slidenum">
              <a:rPr lang="en-GB" smtClean="0"/>
              <a:pPr/>
              <a:t>27</a:t>
            </a:fld>
            <a:endParaRPr lang="en-GB" smtClean="0"/>
          </a:p>
        </p:txBody>
      </p:sp>
      <p:sp>
        <p:nvSpPr>
          <p:cNvPr id="37891"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37892"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4067175" y="2708275"/>
          <a:ext cx="1564640" cy="1645920"/>
        </p:xfrm>
        <a:graphic>
          <a:graphicData uri="http://schemas.openxmlformats.org/drawingml/2006/table">
            <a:tbl>
              <a:tblPr firstRow="1" bandRow="1">
                <a:tableStyleId>{5940675A-B579-460E-94D1-54222C63F5DA}</a:tableStyleId>
              </a:tblPr>
              <a:tblGrid>
                <a:gridCol w="1564640"/>
              </a:tblGrid>
              <a:tr h="266340">
                <a:tc>
                  <a:txBody>
                    <a:bodyPr/>
                    <a:lstStyle/>
                    <a:p>
                      <a:r>
                        <a:rPr lang="en-US" sz="1600" dirty="0" smtClean="0"/>
                        <a:t>Employee</a:t>
                      </a:r>
                      <a:endParaRPr lang="en-US" sz="1600" dirty="0"/>
                    </a:p>
                  </a:txBody>
                  <a:tcPr/>
                </a:tc>
              </a:tr>
              <a:tr h="865605">
                <a:tc>
                  <a:txBody>
                    <a:bodyPr/>
                    <a:lstStyle/>
                    <a:p>
                      <a:r>
                        <a:rPr lang="en-US" sz="1600" dirty="0" err="1" smtClean="0"/>
                        <a:t>Emp_NO</a:t>
                      </a:r>
                      <a:r>
                        <a:rPr lang="en-US" sz="1600" dirty="0" smtClean="0"/>
                        <a:t>{PK}</a:t>
                      </a:r>
                    </a:p>
                    <a:p>
                      <a:r>
                        <a:rPr lang="en-US" sz="1600" dirty="0" smtClean="0"/>
                        <a:t>Name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Sex</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Salary</a:t>
                      </a:r>
                    </a:p>
                    <a:p>
                      <a:r>
                        <a:rPr lang="en-US" sz="1600" dirty="0" err="1" smtClean="0"/>
                        <a:t>Tel_no</a:t>
                      </a:r>
                      <a:r>
                        <a:rPr lang="en-US" sz="1600" dirty="0" smtClean="0"/>
                        <a:t> [1..*]</a:t>
                      </a:r>
                    </a:p>
                  </a:txBody>
                  <a:tcPr/>
                </a:tc>
              </a:tr>
            </a:tbl>
          </a:graphicData>
        </a:graphic>
      </p:graphicFrame>
      <p:sp>
        <p:nvSpPr>
          <p:cNvPr id="23" name="TextBox 22"/>
          <p:cNvSpPr txBox="1"/>
          <p:nvPr/>
        </p:nvSpPr>
        <p:spPr>
          <a:xfrm>
            <a:off x="1763713" y="4508500"/>
            <a:ext cx="5334000" cy="1816100"/>
          </a:xfrm>
          <a:prstGeom prst="rect">
            <a:avLst/>
          </a:prstGeom>
          <a:solidFill>
            <a:schemeClr val="accent6">
              <a:lumMod val="20000"/>
              <a:lumOff val="80000"/>
            </a:schemeClr>
          </a:solidFill>
        </p:spPr>
        <p:txBody>
          <a:bodyPr>
            <a:spAutoFit/>
          </a:bodyPr>
          <a:lstStyle/>
          <a:p>
            <a:pPr>
              <a:defRPr/>
            </a:pPr>
            <a:r>
              <a:rPr lang="en-US" sz="1600" dirty="0">
                <a:latin typeface="Arial" pitchFamily="34" charset="0"/>
                <a:cs typeface="Arial" pitchFamily="34" charset="0"/>
              </a:rPr>
              <a:t>Employee (</a:t>
            </a:r>
            <a:r>
              <a:rPr lang="en-US" sz="1600" u="sng" dirty="0" err="1">
                <a:latin typeface="Arial" pitchFamily="34" charset="0"/>
                <a:cs typeface="Arial" pitchFamily="34" charset="0"/>
              </a:rPr>
              <a:t>Emp_NO</a:t>
            </a:r>
            <a:r>
              <a:rPr lang="en-US" sz="1600" dirty="0">
                <a:latin typeface="Arial" pitchFamily="34" charset="0"/>
                <a:cs typeface="Arial" pitchFamily="34" charset="0"/>
              </a:rPr>
              <a:t>, Name, Sex, Salary)</a:t>
            </a:r>
          </a:p>
          <a:p>
            <a:pPr>
              <a:defRPr/>
            </a:pPr>
            <a:r>
              <a:rPr lang="en-US" sz="1600" dirty="0">
                <a:latin typeface="Arial" pitchFamily="34" charset="0"/>
                <a:cs typeface="Arial" pitchFamily="34" charset="0"/>
              </a:rPr>
              <a:t>Primary Key  </a:t>
            </a:r>
            <a:r>
              <a:rPr lang="en-US" sz="1600" dirty="0" err="1">
                <a:latin typeface="Arial" pitchFamily="34" charset="0"/>
                <a:cs typeface="Arial" pitchFamily="34" charset="0"/>
              </a:rPr>
              <a:t>Emp_NO</a:t>
            </a:r>
            <a:endParaRPr lang="en-US" sz="1600" dirty="0">
              <a:latin typeface="Arial" pitchFamily="34" charset="0"/>
              <a:cs typeface="Arial" pitchFamily="34" charset="0"/>
            </a:endParaRPr>
          </a:p>
          <a:p>
            <a:pPr>
              <a:defRPr/>
            </a:pPr>
            <a:r>
              <a:rPr lang="en-US" sz="1600" dirty="0">
                <a:latin typeface="Arial" pitchFamily="34" charset="0"/>
                <a:cs typeface="Arial" pitchFamily="34" charset="0"/>
              </a:rPr>
              <a:t>Telephone</a:t>
            </a:r>
            <a:r>
              <a:rPr lang="en-US" sz="1600" dirty="0">
                <a:solidFill>
                  <a:srgbClr val="003366"/>
                </a:solidFill>
                <a:latin typeface="Arial" pitchFamily="34" charset="0"/>
                <a:cs typeface="Arial" pitchFamily="34" charset="0"/>
              </a:rPr>
              <a:t>(</a:t>
            </a:r>
            <a:r>
              <a:rPr lang="en-US" sz="1600" u="sng" dirty="0" err="1">
                <a:latin typeface="Arial" pitchFamily="34" charset="0"/>
                <a:cs typeface="Arial" pitchFamily="34" charset="0"/>
              </a:rPr>
              <a:t>Tel_no</a:t>
            </a:r>
            <a:r>
              <a:rPr lang="en-US" sz="1600" u="sng" dirty="0">
                <a:latin typeface="Arial" pitchFamily="34" charset="0"/>
                <a:cs typeface="Arial" pitchFamily="34" charset="0"/>
              </a:rPr>
              <a:t>,</a:t>
            </a:r>
            <a:r>
              <a:rPr lang="en-US" sz="1600" u="sng" dirty="0">
                <a:solidFill>
                  <a:srgbClr val="003366"/>
                </a:solidFill>
                <a:latin typeface="Arial" pitchFamily="34" charset="0"/>
                <a:cs typeface="Arial" pitchFamily="34" charset="0"/>
              </a:rPr>
              <a:t> </a:t>
            </a:r>
            <a:r>
              <a:rPr lang="en-US" sz="1600" dirty="0" err="1">
                <a:solidFill>
                  <a:srgbClr val="003366"/>
                </a:solidFill>
                <a:latin typeface="Arial" pitchFamily="34" charset="0"/>
                <a:cs typeface="Arial" pitchFamily="34" charset="0"/>
              </a:rPr>
              <a:t>EmpNo</a:t>
            </a:r>
            <a:r>
              <a:rPr lang="en-US" sz="1600" dirty="0">
                <a:solidFill>
                  <a:srgbClr val="003366"/>
                </a:solidFill>
                <a:latin typeface="Arial" pitchFamily="34" charset="0"/>
                <a:cs typeface="Arial" pitchFamily="34" charset="0"/>
              </a:rPr>
              <a:t>)</a:t>
            </a:r>
          </a:p>
          <a:p>
            <a:pPr>
              <a:defRPr/>
            </a:pPr>
            <a:r>
              <a:rPr lang="en-US" sz="1600" dirty="0">
                <a:latin typeface="Arial" pitchFamily="34" charset="0"/>
                <a:cs typeface="Arial" pitchFamily="34" charset="0"/>
              </a:rPr>
              <a:t>Primary Key  </a:t>
            </a:r>
            <a:r>
              <a:rPr lang="en-US" sz="1600" dirty="0" err="1">
                <a:latin typeface="Arial" pitchFamily="34" charset="0"/>
                <a:cs typeface="Arial" pitchFamily="34" charset="0"/>
              </a:rPr>
              <a:t>Tel_no</a:t>
            </a:r>
            <a:endParaRPr lang="en-US" sz="1600" dirty="0">
              <a:latin typeface="Arial" pitchFamily="34" charset="0"/>
              <a:cs typeface="Arial" pitchFamily="34" charset="0"/>
            </a:endParaRPr>
          </a:p>
          <a:p>
            <a:pPr>
              <a:defRPr/>
            </a:pPr>
            <a:r>
              <a:rPr lang="en-US" sz="1600" dirty="0">
                <a:latin typeface="Arial" pitchFamily="34" charset="0"/>
                <a:cs typeface="Arial" pitchFamily="34" charset="0"/>
              </a:rPr>
              <a:t>OR</a:t>
            </a:r>
          </a:p>
          <a:p>
            <a:pPr>
              <a:defRPr/>
            </a:pPr>
            <a:r>
              <a:rPr lang="en-US" sz="1600" dirty="0">
                <a:latin typeface="Arial" pitchFamily="34" charset="0"/>
                <a:cs typeface="Arial" pitchFamily="34" charset="0"/>
              </a:rPr>
              <a:t>Telephone</a:t>
            </a:r>
            <a:r>
              <a:rPr lang="en-US" sz="1600" dirty="0">
                <a:solidFill>
                  <a:srgbClr val="003366"/>
                </a:solidFill>
                <a:latin typeface="Arial" pitchFamily="34" charset="0"/>
                <a:cs typeface="Arial" pitchFamily="34" charset="0"/>
              </a:rPr>
              <a:t>(</a:t>
            </a:r>
            <a:r>
              <a:rPr lang="en-US" sz="1600" u="sng" dirty="0" err="1">
                <a:latin typeface="Arial" pitchFamily="34" charset="0"/>
                <a:cs typeface="Arial" pitchFamily="34" charset="0"/>
              </a:rPr>
              <a:t>Tel_no</a:t>
            </a:r>
            <a:r>
              <a:rPr lang="en-US" sz="1600" u="sng" dirty="0">
                <a:latin typeface="Arial" pitchFamily="34" charset="0"/>
                <a:cs typeface="Arial" pitchFamily="34" charset="0"/>
              </a:rPr>
              <a:t>,</a:t>
            </a:r>
            <a:r>
              <a:rPr lang="en-US" sz="1600" u="sng" dirty="0">
                <a:solidFill>
                  <a:srgbClr val="003366"/>
                </a:solidFill>
                <a:latin typeface="Arial" pitchFamily="34" charset="0"/>
                <a:cs typeface="Arial" pitchFamily="34" charset="0"/>
              </a:rPr>
              <a:t> </a:t>
            </a:r>
            <a:r>
              <a:rPr lang="en-US" sz="1600" u="sng" dirty="0" err="1">
                <a:solidFill>
                  <a:srgbClr val="003366"/>
                </a:solidFill>
                <a:latin typeface="Arial" pitchFamily="34" charset="0"/>
                <a:cs typeface="Arial" pitchFamily="34" charset="0"/>
              </a:rPr>
              <a:t>EmpNo</a:t>
            </a:r>
            <a:r>
              <a:rPr lang="en-US" sz="1600" dirty="0">
                <a:solidFill>
                  <a:srgbClr val="003366"/>
                </a:solidFill>
                <a:latin typeface="Arial" pitchFamily="34" charset="0"/>
                <a:cs typeface="Arial" pitchFamily="34" charset="0"/>
              </a:rPr>
              <a:t>)</a:t>
            </a:r>
          </a:p>
          <a:p>
            <a:pPr>
              <a:defRPr/>
            </a:pPr>
            <a:r>
              <a:rPr lang="en-US" sz="1600" dirty="0">
                <a:latin typeface="Arial" pitchFamily="34" charset="0"/>
                <a:cs typeface="Arial" pitchFamily="34" charset="0"/>
              </a:rPr>
              <a:t>Primary Key  </a:t>
            </a:r>
            <a:r>
              <a:rPr lang="en-US" sz="1600" dirty="0" err="1">
                <a:latin typeface="Arial" pitchFamily="34" charset="0"/>
                <a:cs typeface="Arial" pitchFamily="34" charset="0"/>
              </a:rPr>
              <a:t>Tel_no</a:t>
            </a:r>
            <a:r>
              <a:rPr lang="en-US" sz="1600" dirty="0">
                <a:latin typeface="Arial" pitchFamily="34" charset="0"/>
                <a:cs typeface="Arial" pitchFamily="34" charset="0"/>
              </a:rPr>
              <a:t>, </a:t>
            </a:r>
            <a:r>
              <a:rPr lang="en-US" sz="1600" dirty="0" err="1">
                <a:latin typeface="Arial" pitchFamily="34" charset="0"/>
                <a:cs typeface="Arial" pitchFamily="34" charset="0"/>
              </a:rPr>
              <a:t>EmpNo</a:t>
            </a:r>
            <a:endParaRPr lang="en-US" sz="1600" dirty="0">
              <a:latin typeface="Arial" pitchFamily="34" charset="0"/>
              <a:cs typeface="Arial" pitchFamily="34" charset="0"/>
            </a:endParaRPr>
          </a:p>
        </p:txBody>
      </p:sp>
      <p:sp>
        <p:nvSpPr>
          <p:cNvPr id="7" name="Rectangle 6"/>
          <p:cNvSpPr/>
          <p:nvPr/>
        </p:nvSpPr>
        <p:spPr>
          <a:xfrm>
            <a:off x="539750" y="1989138"/>
            <a:ext cx="3348038" cy="2308225"/>
          </a:xfrm>
          <a:prstGeom prst="rect">
            <a:avLst/>
          </a:prstGeom>
          <a:solidFill>
            <a:schemeClr val="tx1">
              <a:lumMod val="20000"/>
              <a:lumOff val="80000"/>
            </a:schemeClr>
          </a:solidFill>
        </p:spPr>
        <p:txBody>
          <a:bodyPr>
            <a:spAutoFit/>
          </a:bodyPr>
          <a:lstStyle/>
          <a:p>
            <a:pPr>
              <a:defRPr/>
            </a:pPr>
            <a:r>
              <a:rPr lang="en-US" sz="1600" dirty="0">
                <a:solidFill>
                  <a:schemeClr val="accent6">
                    <a:lumMod val="75000"/>
                  </a:schemeClr>
                </a:solidFill>
                <a:cs typeface="Times New Roman" pitchFamily="18" charset="0"/>
              </a:rPr>
              <a:t>The Primary Key  of  new relation:</a:t>
            </a:r>
          </a:p>
          <a:p>
            <a:pPr>
              <a:defRPr/>
            </a:pPr>
            <a:r>
              <a:rPr lang="en-US" sz="1600" dirty="0">
                <a:solidFill>
                  <a:schemeClr val="accent6">
                    <a:lumMod val="75000"/>
                  </a:schemeClr>
                </a:solidFill>
                <a:cs typeface="Times New Roman" pitchFamily="18" charset="0"/>
              </a:rPr>
              <a:t>- the multi-valued attribute if itself an alternate key. ( e.g. we sure that there are no duplicated </a:t>
            </a:r>
            <a:r>
              <a:rPr lang="en-US" sz="1600" dirty="0" err="1">
                <a:solidFill>
                  <a:schemeClr val="accent6">
                    <a:lumMod val="75000"/>
                  </a:schemeClr>
                </a:solidFill>
                <a:cs typeface="Times New Roman" pitchFamily="18" charset="0"/>
              </a:rPr>
              <a:t>tel_nos</a:t>
            </a:r>
            <a:r>
              <a:rPr lang="en-US" sz="1600" dirty="0">
                <a:solidFill>
                  <a:schemeClr val="accent6">
                    <a:lumMod val="75000"/>
                  </a:schemeClr>
                </a:solidFill>
                <a:cs typeface="Times New Roman" pitchFamily="18" charset="0"/>
              </a:rPr>
              <a:t> for employees ).</a:t>
            </a:r>
          </a:p>
          <a:p>
            <a:pPr>
              <a:defRPr/>
            </a:pPr>
            <a:r>
              <a:rPr lang="en-US" sz="1600" dirty="0">
                <a:solidFill>
                  <a:schemeClr val="accent6">
                    <a:lumMod val="75000"/>
                  </a:schemeClr>
                </a:solidFill>
                <a:cs typeface="Times New Roman" pitchFamily="18" charset="0"/>
              </a:rPr>
              <a:t>-OR the combination of the multi-valued attribute and the Primary Key  of the entity. ( e.g. 2 brothers work in same company).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p:spPr>
        <p:txBody>
          <a:bodyPr/>
          <a:lstStyle/>
          <a:p>
            <a:fld id="{9062316F-27E7-4ED5-A69A-4CFBE7F47E44}" type="slidenum">
              <a:rPr lang="en-GB" smtClean="0"/>
              <a:pPr/>
              <a:t>28</a:t>
            </a:fld>
            <a:endParaRPr lang="en-GB" smtClean="0"/>
          </a:p>
        </p:txBody>
      </p:sp>
      <p:sp>
        <p:nvSpPr>
          <p:cNvPr id="38915" name="Rectangle 1026"/>
          <p:cNvSpPr>
            <a:spLocks noGrp="1" noChangeArrowheads="1"/>
          </p:cNvSpPr>
          <p:nvPr>
            <p:ph type="title"/>
          </p:nvPr>
        </p:nvSpPr>
        <p:spPr/>
        <p:txBody>
          <a:bodyPr/>
          <a:lstStyle/>
          <a:p>
            <a:r>
              <a:rPr lang="en-US" b="1" smtClean="0">
                <a:cs typeface="Times New Roman" pitchFamily="18" charset="0"/>
              </a:rPr>
              <a:t>Summary of how to map entities and relationships to relations</a:t>
            </a:r>
            <a:endParaRPr lang="en-GB" b="1" smtClean="0"/>
          </a:p>
        </p:txBody>
      </p:sp>
      <p:pic>
        <p:nvPicPr>
          <p:cNvPr id="38916" name="Picture 1032" descr="C16NT02"/>
          <p:cNvPicPr>
            <a:picLocks noGrp="1" noChangeAspect="1" noChangeArrowheads="1"/>
          </p:cNvPicPr>
          <p:nvPr>
            <p:ph idx="1"/>
          </p:nvPr>
        </p:nvPicPr>
        <p:blipFill>
          <a:blip r:embed="rId3" cstate="print"/>
          <a:srcRect l="-882" t="5826"/>
          <a:stretch>
            <a:fillRect/>
          </a:stretch>
        </p:blipFill>
        <p:spPr>
          <a:xfrm>
            <a:off x="900113" y="1484313"/>
            <a:ext cx="5832475" cy="5184775"/>
          </a:xfrm>
          <a:noFill/>
        </p:spPr>
      </p:pic>
      <p:sp>
        <p:nvSpPr>
          <p:cNvPr id="38917" name="Text Box 1033"/>
          <p:cNvSpPr txBox="1">
            <a:spLocks noChangeArrowheads="1"/>
          </p:cNvSpPr>
          <p:nvPr/>
        </p:nvSpPr>
        <p:spPr bwMode="auto">
          <a:xfrm>
            <a:off x="6705600" y="6400800"/>
            <a:ext cx="2438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82A557F7-10F6-47EF-A208-DDCD25B08C23}" type="slidenum">
              <a:rPr lang="en-GB" smtClean="0"/>
              <a:pPr/>
              <a:t>3</a:t>
            </a:fld>
            <a:endParaRPr lang="en-GB" smtClean="0"/>
          </a:p>
        </p:txBody>
      </p:sp>
      <p:sp>
        <p:nvSpPr>
          <p:cNvPr id="7171" name="Rectangle 1026"/>
          <p:cNvSpPr>
            <a:spLocks noGrp="1" noChangeArrowheads="1"/>
          </p:cNvSpPr>
          <p:nvPr>
            <p:ph type="title"/>
          </p:nvPr>
        </p:nvSpPr>
        <p:spPr>
          <a:xfrm>
            <a:off x="381000" y="266700"/>
            <a:ext cx="8294688" cy="1104900"/>
          </a:xfrm>
          <a:noFill/>
        </p:spPr>
        <p:txBody>
          <a:bodyPr lIns="90488" tIns="44450" rIns="90488" bIns="44450"/>
          <a:lstStyle/>
          <a:p>
            <a:r>
              <a:rPr lang="en-GB" b="1" smtClean="0"/>
              <a:t>Build Logical Data Model</a:t>
            </a:r>
          </a:p>
        </p:txBody>
      </p:sp>
      <p:sp>
        <p:nvSpPr>
          <p:cNvPr id="7172" name="Rectangle 1027"/>
          <p:cNvSpPr>
            <a:spLocks noGrp="1" noChangeArrowheads="1"/>
          </p:cNvSpPr>
          <p:nvPr>
            <p:ph type="body" idx="1"/>
          </p:nvPr>
        </p:nvSpPr>
        <p:spPr>
          <a:xfrm>
            <a:off x="1035050" y="1676400"/>
            <a:ext cx="7727950" cy="4776788"/>
          </a:xfrm>
          <a:noFill/>
        </p:spPr>
        <p:txBody>
          <a:bodyPr lIns="90488" tIns="44450" rIns="90488" bIns="44450"/>
          <a:lstStyle/>
          <a:p>
            <a:endParaRPr lang="en-GB" smtClean="0"/>
          </a:p>
          <a:p>
            <a:endParaRPr lang="en-GB" b="1" smtClean="0"/>
          </a:p>
          <a:p>
            <a:endParaRPr lang="en-GB" b="1" smtClean="0"/>
          </a:p>
          <a:p>
            <a:endParaRPr lang="en-GB" b="1" smtClean="0"/>
          </a:p>
          <a:p>
            <a:pPr lvl="1"/>
            <a:endParaRPr lang="en-GB" sz="2000" b="1" smtClean="0"/>
          </a:p>
        </p:txBody>
      </p:sp>
      <p:sp>
        <p:nvSpPr>
          <p:cNvPr id="7173" name="Text Box 1028"/>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pic>
        <p:nvPicPr>
          <p:cNvPr id="6" name="Picture 1029" descr="DS3-Figure 09-01"/>
          <p:cNvPicPr>
            <a:picLocks noChangeAspect="1" noChangeArrowheads="1"/>
          </p:cNvPicPr>
          <p:nvPr/>
        </p:nvPicPr>
        <p:blipFill>
          <a:blip r:embed="rId4" cstate="print"/>
          <a:srcRect l="6694" t="26508" r="31966" b="43425"/>
          <a:stretch>
            <a:fillRect/>
          </a:stretch>
        </p:blipFill>
        <p:spPr bwMode="auto">
          <a:xfrm>
            <a:off x="1403350" y="1916113"/>
            <a:ext cx="6343650" cy="36004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3D561D1-9078-49D3-915B-D2A67F94B9BC}" type="slidenum">
              <a:rPr lang="en-GB" smtClean="0"/>
              <a:pPr/>
              <a:t>4</a:t>
            </a:fld>
            <a:endParaRPr lang="en-GB" smtClean="0"/>
          </a:p>
        </p:txBody>
      </p:sp>
      <p:sp>
        <p:nvSpPr>
          <p:cNvPr id="8195" name="Rectangle 2"/>
          <p:cNvSpPr>
            <a:spLocks noGrp="1" noChangeArrowheads="1"/>
          </p:cNvSpPr>
          <p:nvPr>
            <p:ph type="title"/>
          </p:nvPr>
        </p:nvSpPr>
        <p:spPr/>
        <p:txBody>
          <a:bodyPr/>
          <a:lstStyle/>
          <a:p>
            <a:r>
              <a:rPr lang="en-US" b="1" smtClean="0">
                <a:cs typeface="Times New Roman" pitchFamily="18" charset="0"/>
              </a:rPr>
              <a:t>Conceptual data model for Staff view showing all attributes</a:t>
            </a:r>
            <a:endParaRPr lang="en-GB" smtClean="0"/>
          </a:p>
        </p:txBody>
      </p:sp>
      <p:pic>
        <p:nvPicPr>
          <p:cNvPr id="8196" name="Picture 8" descr="C16NF01"/>
          <p:cNvPicPr>
            <a:picLocks noGrp="1" noChangeAspect="1" noChangeArrowheads="1"/>
          </p:cNvPicPr>
          <p:nvPr>
            <p:ph idx="1"/>
          </p:nvPr>
        </p:nvPicPr>
        <p:blipFill>
          <a:blip r:embed="rId3" cstate="print"/>
          <a:srcRect r="366" b="3743"/>
          <a:stretch>
            <a:fillRect/>
          </a:stretch>
        </p:blipFill>
        <p:spPr>
          <a:xfrm>
            <a:off x="755650" y="1484313"/>
            <a:ext cx="5275263" cy="5373687"/>
          </a:xfrm>
          <a:noFill/>
        </p:spPr>
      </p:pic>
      <p:sp>
        <p:nvSpPr>
          <p:cNvPr id="8197" name="Text Box 9"/>
          <p:cNvSpPr txBox="1">
            <a:spLocks noChangeArrowheads="1"/>
          </p:cNvSpPr>
          <p:nvPr/>
        </p:nvSpPr>
        <p:spPr bwMode="auto">
          <a:xfrm>
            <a:off x="6172200" y="6583363"/>
            <a:ext cx="3200400" cy="274637"/>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A66341F0-E11A-4D4A-8058-3E59326396ED}" type="slidenum">
              <a:rPr lang="en-GB" smtClean="0"/>
              <a:pPr/>
              <a:t>5</a:t>
            </a:fld>
            <a:endParaRPr lang="en-GB" smtClean="0"/>
          </a:p>
        </p:txBody>
      </p:sp>
      <p:sp>
        <p:nvSpPr>
          <p:cNvPr id="9219"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9220" name="Rectangle 3"/>
          <p:cNvSpPr>
            <a:spLocks noGrp="1" noChangeArrowheads="1"/>
          </p:cNvSpPr>
          <p:nvPr>
            <p:ph type="body" idx="1"/>
          </p:nvPr>
        </p:nvSpPr>
        <p:spPr/>
        <p:txBody>
          <a:bodyPr/>
          <a:lstStyle/>
          <a:p>
            <a:pPr marL="457200" indent="-457200"/>
            <a:r>
              <a:rPr lang="en-US" sz="2000" b="1" smtClean="0">
                <a:cs typeface="Times New Roman" pitchFamily="18" charset="0"/>
              </a:rPr>
              <a:t>(1)	Strong entity types</a:t>
            </a:r>
          </a:p>
          <a:p>
            <a:pPr marL="914400" lvl="1" indent="-457200"/>
            <a:r>
              <a:rPr lang="en-US" sz="2000" smtClean="0">
                <a:cs typeface="Times New Roman" pitchFamily="18" charset="0"/>
              </a:rPr>
              <a:t>For each strong entity in the data model, create a relation that includes all the simple attributes of that entity. For composite attributes, include only the constituent simple attributes</a:t>
            </a:r>
            <a:r>
              <a:rPr lang="en-GB" sz="2000" smtClean="0"/>
              <a:t>.</a:t>
            </a:r>
          </a:p>
          <a:p>
            <a:pPr marL="914400" lvl="1" indent="-457200">
              <a:buFontTx/>
              <a:buAutoNum type="arabicParenBoth" startAt="2"/>
            </a:pPr>
            <a:r>
              <a:rPr lang="en-US" sz="2000" b="1" smtClean="0">
                <a:cs typeface="Times New Roman" pitchFamily="18" charset="0"/>
              </a:rPr>
              <a:t>Weak entity types</a:t>
            </a:r>
          </a:p>
          <a:p>
            <a:pPr marL="914400" lvl="1" indent="-457200"/>
            <a:r>
              <a:rPr lang="en-US" sz="2000" smtClean="0">
                <a:cs typeface="Times New Roman" pitchFamily="18" charset="0"/>
              </a:rPr>
              <a:t>For each weak entity in the data model, create a relation that includes all the simple attributes of that entity. </a:t>
            </a:r>
          </a:p>
          <a:p>
            <a:pPr marL="914400" lvl="1" indent="-457200"/>
            <a:r>
              <a:rPr lang="en-US" sz="2000" smtClean="0">
                <a:cs typeface="Times New Roman" pitchFamily="18" charset="0"/>
              </a:rPr>
              <a:t>A weak entity must include its Partial key and its owner entity type PK as a FK. The combination of the two keys form the PK of the weak entity.</a:t>
            </a:r>
          </a:p>
          <a:p>
            <a:pPr marL="914400" lvl="1" indent="-457200"/>
            <a:endParaRPr lang="en-US" sz="2000" smtClean="0">
              <a:cs typeface="Times New Roman" pitchFamily="18" charset="0"/>
            </a:endParaRPr>
          </a:p>
          <a:p>
            <a:pPr marL="914400" lvl="1" indent="-457200"/>
            <a:endParaRPr lang="en-GB" sz="2400" smtClean="0"/>
          </a:p>
          <a:p>
            <a:pPr marL="914400" lvl="1" indent="-457200"/>
            <a:endParaRPr lang="en-GB" sz="2400" smtClean="0"/>
          </a:p>
        </p:txBody>
      </p:sp>
      <p:sp>
        <p:nvSpPr>
          <p:cNvPr id="922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DEA6EC36-B45F-49BD-8C43-5238E74C6572}" type="slidenum">
              <a:rPr lang="en-GB" smtClean="0"/>
              <a:pPr/>
              <a:t>6</a:t>
            </a:fld>
            <a:endParaRPr lang="en-GB" smtClean="0"/>
          </a:p>
        </p:txBody>
      </p:sp>
      <p:sp>
        <p:nvSpPr>
          <p:cNvPr id="10243"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10244"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771775" y="1412875"/>
          <a:ext cx="1564640" cy="2133600"/>
        </p:xfrm>
        <a:graphic>
          <a:graphicData uri="http://schemas.openxmlformats.org/drawingml/2006/table">
            <a:tbl>
              <a:tblPr firstRow="1" bandRow="1">
                <a:tableStyleId>{5940675A-B579-460E-94D1-54222C63F5DA}</a:tableStyleId>
              </a:tblPr>
              <a:tblGrid>
                <a:gridCol w="1564640"/>
              </a:tblGrid>
              <a:tr h="266340">
                <a:tc>
                  <a:txBody>
                    <a:bodyPr/>
                    <a:lstStyle/>
                    <a:p>
                      <a:r>
                        <a:rPr lang="en-US" sz="1600" dirty="0" smtClean="0"/>
                        <a:t>Employee</a:t>
                      </a:r>
                      <a:endParaRPr lang="en-US" sz="1600" dirty="0"/>
                    </a:p>
                  </a:txBody>
                  <a:tcPr/>
                </a:tc>
              </a:tr>
              <a:tr h="865605">
                <a:tc>
                  <a:txBody>
                    <a:bodyPr/>
                    <a:lstStyle/>
                    <a:p>
                      <a:r>
                        <a:rPr lang="en-US" sz="1600" dirty="0" err="1" smtClean="0"/>
                        <a:t>Emp_NO</a:t>
                      </a:r>
                      <a:r>
                        <a:rPr lang="en-US" sz="1600" dirty="0" smtClean="0"/>
                        <a:t>{PK}</a:t>
                      </a:r>
                    </a:p>
                    <a:p>
                      <a:r>
                        <a:rPr lang="en-US" sz="1600" dirty="0" smtClean="0"/>
                        <a:t>Name</a:t>
                      </a:r>
                    </a:p>
                    <a:p>
                      <a:r>
                        <a:rPr lang="en-US" sz="1600" dirty="0" smtClean="0"/>
                        <a:t>   </a:t>
                      </a:r>
                      <a:r>
                        <a:rPr lang="en-US" sz="1600" dirty="0" err="1" smtClean="0"/>
                        <a:t>Fname</a:t>
                      </a:r>
                      <a:endParaRPr lang="en-US" sz="1600" dirty="0" smtClean="0"/>
                    </a:p>
                    <a:p>
                      <a:r>
                        <a:rPr lang="en-US" sz="1600" dirty="0" smtClean="0"/>
                        <a:t>   </a:t>
                      </a:r>
                      <a:r>
                        <a:rPr lang="en-US" sz="1600" dirty="0" err="1" smtClean="0"/>
                        <a:t>Mname</a:t>
                      </a:r>
                      <a:endParaRPr lang="en-US" sz="1600" dirty="0" smtClean="0"/>
                    </a:p>
                    <a:p>
                      <a:r>
                        <a:rPr lang="en-US" sz="1600" dirty="0" smtClean="0"/>
                        <a:t>   </a:t>
                      </a:r>
                      <a:r>
                        <a:rPr lang="en-US" sz="1600" dirty="0" err="1" smtClean="0"/>
                        <a:t>Lname</a:t>
                      </a:r>
                      <a:endParaRPr lang="en-US" sz="1600" dirty="0" smtClean="0"/>
                    </a:p>
                    <a:p>
                      <a:r>
                        <a:rPr lang="en-US" sz="1600" dirty="0" smtClean="0"/>
                        <a:t>Sex</a:t>
                      </a:r>
                    </a:p>
                    <a:p>
                      <a:r>
                        <a:rPr lang="en-US" sz="1600" dirty="0" smtClean="0"/>
                        <a:t>Salary</a:t>
                      </a:r>
                    </a:p>
                  </a:txBody>
                  <a:tcPr/>
                </a:tc>
              </a:tr>
            </a:tbl>
          </a:graphicData>
        </a:graphic>
      </p:graphicFrame>
      <p:cxnSp>
        <p:nvCxnSpPr>
          <p:cNvPr id="17" name="Elbow Connector 27"/>
          <p:cNvCxnSpPr>
            <a:stCxn id="18" idx="2"/>
          </p:cNvCxnSpPr>
          <p:nvPr/>
        </p:nvCxnSpPr>
        <p:spPr>
          <a:xfrm rot="16200000" flipH="1">
            <a:off x="4106069" y="3467894"/>
            <a:ext cx="669925" cy="155733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132138" y="3573463"/>
            <a:ext cx="1062037" cy="3381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600" dirty="0" err="1"/>
              <a:t>Dep</a:t>
            </a:r>
            <a:r>
              <a:rPr lang="en-US" sz="1600" dirty="0"/>
              <a:t> NO</a:t>
            </a:r>
          </a:p>
        </p:txBody>
      </p:sp>
      <p:graphicFrame>
        <p:nvGraphicFramePr>
          <p:cNvPr id="19" name="Table 18"/>
          <p:cNvGraphicFramePr>
            <a:graphicFrameLocks noGrp="1"/>
          </p:cNvGraphicFramePr>
          <p:nvPr/>
        </p:nvGraphicFramePr>
        <p:xfrm>
          <a:off x="5257800" y="3695700"/>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Dependent</a:t>
                      </a:r>
                      <a:endParaRPr lang="en-US" sz="1600" dirty="0"/>
                    </a:p>
                  </a:txBody>
                  <a:tcPr/>
                </a:tc>
              </a:tr>
              <a:tr h="877102">
                <a:tc>
                  <a:txBody>
                    <a:bodyPr/>
                    <a:lstStyle/>
                    <a:p>
                      <a:r>
                        <a:rPr lang="en-US" sz="1600" dirty="0" smtClean="0"/>
                        <a:t>Name</a:t>
                      </a:r>
                    </a:p>
                    <a:p>
                      <a:r>
                        <a:rPr lang="en-US" sz="1600" dirty="0" smtClean="0"/>
                        <a:t>Sex</a:t>
                      </a:r>
                    </a:p>
                    <a:p>
                      <a:r>
                        <a:rPr lang="en-US" sz="1600" dirty="0" smtClean="0"/>
                        <a:t>Relationship</a:t>
                      </a:r>
                    </a:p>
                  </a:txBody>
                  <a:tcPr/>
                </a:tc>
              </a:tr>
            </a:tbl>
          </a:graphicData>
        </a:graphic>
      </p:graphicFrame>
      <p:sp>
        <p:nvSpPr>
          <p:cNvPr id="10263" name="TextBox 19"/>
          <p:cNvSpPr txBox="1">
            <a:spLocks noChangeArrowheads="1"/>
          </p:cNvSpPr>
          <p:nvPr/>
        </p:nvSpPr>
        <p:spPr bwMode="auto">
          <a:xfrm>
            <a:off x="3059113" y="3933825"/>
            <a:ext cx="609600" cy="338138"/>
          </a:xfrm>
          <a:prstGeom prst="rect">
            <a:avLst/>
          </a:prstGeom>
          <a:noFill/>
          <a:ln w="9525">
            <a:noFill/>
            <a:miter lim="800000"/>
            <a:headEnd/>
            <a:tailEnd/>
          </a:ln>
        </p:spPr>
        <p:txBody>
          <a:bodyPr>
            <a:spAutoFit/>
          </a:bodyPr>
          <a:lstStyle/>
          <a:p>
            <a:r>
              <a:rPr lang="en-US" sz="1600">
                <a:solidFill>
                  <a:schemeClr val="accent2"/>
                </a:solidFill>
              </a:rPr>
              <a:t>1..1</a:t>
            </a:r>
          </a:p>
        </p:txBody>
      </p:sp>
      <p:sp>
        <p:nvSpPr>
          <p:cNvPr id="10264"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0..*</a:t>
            </a:r>
          </a:p>
        </p:txBody>
      </p:sp>
      <p:sp>
        <p:nvSpPr>
          <p:cNvPr id="10265" name="TextBox 21"/>
          <p:cNvSpPr txBox="1">
            <a:spLocks noChangeArrowheads="1"/>
          </p:cNvSpPr>
          <p:nvPr/>
        </p:nvSpPr>
        <p:spPr bwMode="auto">
          <a:xfrm rot="10800000" flipV="1">
            <a:off x="3581400" y="4168775"/>
            <a:ext cx="1566863" cy="338138"/>
          </a:xfrm>
          <a:prstGeom prst="rect">
            <a:avLst/>
          </a:prstGeom>
          <a:noFill/>
          <a:ln w="9525">
            <a:noFill/>
            <a:miter lim="800000"/>
            <a:headEnd/>
            <a:tailEnd/>
          </a:ln>
        </p:spPr>
        <p:txBody>
          <a:bodyPr>
            <a:spAutoFit/>
          </a:bodyPr>
          <a:lstStyle/>
          <a:p>
            <a:r>
              <a:rPr lang="en-US" sz="1600">
                <a:solidFill>
                  <a:schemeClr val="accent2"/>
                </a:solidFill>
              </a:rPr>
              <a:t>Dependents of  </a:t>
            </a:r>
          </a:p>
        </p:txBody>
      </p:sp>
      <p:sp>
        <p:nvSpPr>
          <p:cNvPr id="23" name="TextBox 22"/>
          <p:cNvSpPr txBox="1"/>
          <p:nvPr/>
        </p:nvSpPr>
        <p:spPr>
          <a:xfrm>
            <a:off x="2071688" y="5214938"/>
            <a:ext cx="5334000" cy="1384300"/>
          </a:xfrm>
          <a:prstGeom prst="rect">
            <a:avLst/>
          </a:prstGeom>
          <a:solidFill>
            <a:schemeClr val="accent6">
              <a:lumMod val="20000"/>
              <a:lumOff val="80000"/>
            </a:schemeClr>
          </a:solidFill>
        </p:spPr>
        <p:txBody>
          <a:bodyPr>
            <a:spAutoFit/>
          </a:bodyPr>
          <a:lstStyle/>
          <a:p>
            <a:pPr>
              <a:defRPr/>
            </a:pPr>
            <a:r>
              <a:rPr lang="en-US" sz="1400" dirty="0">
                <a:latin typeface="Arial" charset="0"/>
              </a:rPr>
              <a:t>Employee (</a:t>
            </a:r>
            <a:r>
              <a:rPr lang="en-US" sz="1400" u="sng" dirty="0" err="1">
                <a:latin typeface="Arial" charset="0"/>
              </a:rPr>
              <a:t>Emp_NO</a:t>
            </a:r>
            <a:r>
              <a:rPr lang="en-US" sz="1400" dirty="0">
                <a:latin typeface="Arial" charset="0"/>
              </a:rPr>
              <a:t>, </a:t>
            </a:r>
            <a:r>
              <a:rPr lang="en-US" sz="1400" dirty="0" err="1">
                <a:latin typeface="Arial" charset="0"/>
              </a:rPr>
              <a:t>Fname,Mname</a:t>
            </a:r>
            <a:r>
              <a:rPr lang="en-US" sz="1400" dirty="0">
                <a:latin typeface="Arial" charset="0"/>
              </a:rPr>
              <a:t> ,</a:t>
            </a:r>
            <a:r>
              <a:rPr lang="en-US" sz="1400" dirty="0" err="1">
                <a:latin typeface="Arial" charset="0"/>
              </a:rPr>
              <a:t>Lname</a:t>
            </a:r>
            <a:r>
              <a:rPr lang="en-US" sz="1400" dirty="0">
                <a:latin typeface="Arial" charset="0"/>
              </a:rPr>
              <a:t>, Sex, Salary)</a:t>
            </a:r>
          </a:p>
          <a:p>
            <a:pPr>
              <a:defRPr/>
            </a:pPr>
            <a:r>
              <a:rPr lang="en-US" sz="1400" dirty="0">
                <a:latin typeface="Arial" charset="0"/>
              </a:rPr>
              <a:t>Primary Key  </a:t>
            </a:r>
            <a:r>
              <a:rPr lang="en-US" sz="1400" dirty="0" err="1">
                <a:latin typeface="Arial" charset="0"/>
              </a:rPr>
              <a:t>Emp_NO</a:t>
            </a:r>
            <a:endParaRPr lang="en-US" sz="1400" dirty="0">
              <a:latin typeface="Arial" charset="0"/>
            </a:endParaRPr>
          </a:p>
          <a:p>
            <a:pPr>
              <a:defRPr/>
            </a:pPr>
            <a:r>
              <a:rPr lang="en-US" sz="1400" dirty="0">
                <a:latin typeface="Arial" charset="0"/>
              </a:rPr>
              <a:t>DEPENDENT (</a:t>
            </a:r>
            <a:r>
              <a:rPr lang="en-US" sz="1400" u="sng" dirty="0" err="1">
                <a:latin typeface="Arial" charset="0"/>
              </a:rPr>
              <a:t>DepNo</a:t>
            </a:r>
            <a:r>
              <a:rPr lang="en-US" sz="1400" u="sng" dirty="0">
                <a:latin typeface="Arial" charset="0"/>
              </a:rPr>
              <a:t>, </a:t>
            </a:r>
            <a:r>
              <a:rPr lang="en-US" sz="1400" u="sng" dirty="0" err="1">
                <a:latin typeface="Arial" charset="0"/>
              </a:rPr>
              <a:t>EmpNo</a:t>
            </a:r>
            <a:r>
              <a:rPr lang="en-US" sz="1400" dirty="0">
                <a:latin typeface="Arial" charset="0"/>
              </a:rPr>
              <a:t>, Name, Sex, Relationship )</a:t>
            </a:r>
          </a:p>
          <a:p>
            <a:pPr>
              <a:defRPr/>
            </a:pPr>
            <a:r>
              <a:rPr lang="en-US" sz="1400" dirty="0">
                <a:latin typeface="Arial" charset="0"/>
              </a:rPr>
              <a:t>Primary Key  </a:t>
            </a:r>
            <a:r>
              <a:rPr lang="en-US" sz="1400" dirty="0" err="1">
                <a:latin typeface="Arial" charset="0"/>
              </a:rPr>
              <a:t>DepNo</a:t>
            </a:r>
            <a:r>
              <a:rPr lang="en-US" sz="1400" dirty="0">
                <a:latin typeface="Arial" charset="0"/>
              </a:rPr>
              <a:t>, </a:t>
            </a:r>
            <a:r>
              <a:rPr lang="en-US" sz="1400" dirty="0" err="1">
                <a:latin typeface="Arial" charset="0"/>
              </a:rPr>
              <a:t>EmpNo</a:t>
            </a:r>
            <a:endParaRPr lang="en-US" sz="1400" dirty="0">
              <a:latin typeface="Arial" charset="0"/>
            </a:endParaRPr>
          </a:p>
          <a:p>
            <a:pPr>
              <a:defRPr/>
            </a:pPr>
            <a:r>
              <a:rPr lang="en-US" sz="1400" dirty="0">
                <a:latin typeface="Arial" charset="0"/>
              </a:rPr>
              <a:t>Foreign Key </a:t>
            </a:r>
            <a:r>
              <a:rPr lang="en-US" sz="1400" dirty="0" err="1">
                <a:latin typeface="Arial" charset="0"/>
              </a:rPr>
              <a:t>EMpNo</a:t>
            </a:r>
            <a:r>
              <a:rPr lang="en-US" sz="1400" dirty="0">
                <a:latin typeface="Arial" charset="0"/>
              </a:rPr>
              <a:t> </a:t>
            </a:r>
            <a:r>
              <a:rPr lang="en-US" sz="1400" dirty="0" err="1">
                <a:latin typeface="Arial" charset="0"/>
              </a:rPr>
              <a:t>refrences</a:t>
            </a:r>
            <a:r>
              <a:rPr lang="en-US" sz="1400" dirty="0">
                <a:latin typeface="Arial" charset="0"/>
              </a:rPr>
              <a:t> Employee (</a:t>
            </a:r>
            <a:r>
              <a:rPr lang="en-US" sz="1400" dirty="0" err="1">
                <a:latin typeface="Arial" charset="0"/>
              </a:rPr>
              <a:t>Emp_NO</a:t>
            </a:r>
            <a:r>
              <a:rPr lang="en-US" sz="1400" dirty="0">
                <a:latin typeface="Arial" charset="0"/>
              </a:rPr>
              <a:t>)</a:t>
            </a:r>
          </a:p>
          <a:p>
            <a:pPr>
              <a:defRPr/>
            </a:pPr>
            <a:endParaRPr lang="en-US" sz="1400" dirty="0">
              <a:latin typeface="Arial" charset="0"/>
            </a:endParaRPr>
          </a:p>
        </p:txBody>
      </p:sp>
      <p:cxnSp>
        <p:nvCxnSpPr>
          <p:cNvPr id="10267" name="Straight Arrow Connector 24"/>
          <p:cNvCxnSpPr>
            <a:cxnSpLocks noChangeShapeType="1"/>
          </p:cNvCxnSpPr>
          <p:nvPr/>
        </p:nvCxnSpPr>
        <p:spPr bwMode="auto">
          <a:xfrm>
            <a:off x="1835150" y="3357563"/>
            <a:ext cx="1296988" cy="431800"/>
          </a:xfrm>
          <a:prstGeom prst="straightConnector1">
            <a:avLst/>
          </a:prstGeom>
          <a:noFill/>
          <a:ln w="12700" algn="ctr">
            <a:solidFill>
              <a:schemeClr val="tx1"/>
            </a:solidFill>
            <a:round/>
            <a:headEnd type="none" w="sm" len="sm"/>
            <a:tailEnd type="arrow" w="med" len="med"/>
          </a:ln>
        </p:spPr>
      </p:cxnSp>
      <p:sp>
        <p:nvSpPr>
          <p:cNvPr id="26" name="Oval 25"/>
          <p:cNvSpPr/>
          <p:nvPr/>
        </p:nvSpPr>
        <p:spPr bwMode="auto">
          <a:xfrm>
            <a:off x="900113" y="2997200"/>
            <a:ext cx="1584325" cy="719138"/>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0269" name="TextBox 26"/>
          <p:cNvSpPr txBox="1">
            <a:spLocks noChangeArrowheads="1"/>
          </p:cNvSpPr>
          <p:nvPr/>
        </p:nvSpPr>
        <p:spPr bwMode="auto">
          <a:xfrm rot="10800000" flipV="1">
            <a:off x="1042988" y="3089275"/>
            <a:ext cx="1752600" cy="585788"/>
          </a:xfrm>
          <a:prstGeom prst="rect">
            <a:avLst/>
          </a:prstGeom>
          <a:noFill/>
          <a:ln w="9525">
            <a:noFill/>
            <a:miter lim="800000"/>
            <a:headEnd/>
            <a:tailEnd/>
          </a:ln>
        </p:spPr>
        <p:txBody>
          <a:bodyPr>
            <a:spAutoFit/>
          </a:bodyPr>
          <a:lstStyle/>
          <a:p>
            <a:r>
              <a:rPr lang="en-US" sz="1600">
                <a:cs typeface="Times New Roman" pitchFamily="18" charset="0"/>
              </a:rPr>
              <a:t>Partial Key of Week entity</a:t>
            </a:r>
            <a:endParaRPr lang="en-US" sz="160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33421D83-385D-45BB-B648-603C5C470278}" type="slidenum">
              <a:rPr lang="en-GB" smtClean="0"/>
              <a:pPr/>
              <a:t>7</a:t>
            </a:fld>
            <a:endParaRPr lang="en-GB" smtClean="0"/>
          </a:p>
        </p:txBody>
      </p:sp>
      <p:sp>
        <p:nvSpPr>
          <p:cNvPr id="11267"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11268" name="Rectangle 3"/>
          <p:cNvSpPr>
            <a:spLocks noGrp="1" noChangeArrowheads="1"/>
          </p:cNvSpPr>
          <p:nvPr>
            <p:ph type="body" idx="1"/>
          </p:nvPr>
        </p:nvSpPr>
        <p:spPr/>
        <p:txBody>
          <a:bodyPr/>
          <a:lstStyle/>
          <a:p>
            <a:r>
              <a:rPr lang="en-US" sz="2000" b="1" smtClean="0">
                <a:cs typeface="Times New Roman" pitchFamily="18" charset="0"/>
              </a:rPr>
              <a:t>(3)	One-to-many (1:*) binary relationship types</a:t>
            </a:r>
          </a:p>
          <a:p>
            <a:pPr lvl="1"/>
            <a:r>
              <a:rPr lang="en-US" sz="2000" smtClean="0">
                <a:cs typeface="Times New Roman" pitchFamily="18" charset="0"/>
              </a:rPr>
              <a:t>For each 1:* binary relationship, the entity on the ‘one side’ of the relationship is designated as the parent entity and the entity on the ‘many side’ is designated as the child entity. To represent this relationship, post a copy of the Primary Key  attribute(s) of parent entity into the relation representing the child entity, to act as a foreign key.</a:t>
            </a:r>
            <a:r>
              <a:rPr lang="en-US" smtClean="0">
                <a:cs typeface="Times New Roman" pitchFamily="18" charset="0"/>
              </a:rPr>
              <a:t> </a:t>
            </a:r>
          </a:p>
          <a:p>
            <a:pPr lvl="1">
              <a:buFontTx/>
              <a:buNone/>
            </a:pPr>
            <a:r>
              <a:rPr lang="en-US" b="1" smtClean="0">
                <a:cs typeface="Times New Roman" pitchFamily="18" charset="0"/>
              </a:rPr>
              <a:t>OR</a:t>
            </a:r>
          </a:p>
          <a:p>
            <a:pPr lvl="1"/>
            <a:r>
              <a:rPr lang="en-US" sz="2000" smtClean="0">
                <a:cs typeface="Times New Roman" pitchFamily="18" charset="0"/>
              </a:rPr>
              <a:t>Entity with many cardinality in relationship is designated as parent entity, and entity with one cardinality is designated as child entity. </a:t>
            </a:r>
            <a:endParaRPr lang="en-GB" sz="2000" smtClean="0">
              <a:cs typeface="Times New Roman" pitchFamily="18" charset="0"/>
            </a:endParaRPr>
          </a:p>
          <a:p>
            <a:pPr lvl="1"/>
            <a:endParaRPr lang="en-GB" smtClean="0">
              <a:cs typeface="Times New Roman" pitchFamily="18" charset="0"/>
            </a:endParaRPr>
          </a:p>
        </p:txBody>
      </p:sp>
      <p:sp>
        <p:nvSpPr>
          <p:cNvPr id="1126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7210BD4C-95FC-44D2-ABAB-C885CFD62808}" type="slidenum">
              <a:rPr lang="en-GB" smtClean="0"/>
              <a:pPr/>
              <a:t>8</a:t>
            </a:fld>
            <a:endParaRPr lang="en-GB" smtClean="0"/>
          </a:p>
        </p:txBody>
      </p:sp>
      <p:sp>
        <p:nvSpPr>
          <p:cNvPr id="12291" name="Rectangle 1026"/>
          <p:cNvSpPr>
            <a:spLocks noGrp="1" noChangeArrowheads="1"/>
          </p:cNvSpPr>
          <p:nvPr>
            <p:ph type="title"/>
          </p:nvPr>
        </p:nvSpPr>
        <p:spPr/>
        <p:txBody>
          <a:bodyPr/>
          <a:lstStyle/>
          <a:p>
            <a:r>
              <a:rPr lang="en-US" b="1" smtClean="0">
                <a:cs typeface="Times New Roman" pitchFamily="18" charset="0"/>
              </a:rPr>
              <a:t>Example </a:t>
            </a:r>
            <a:endParaRPr lang="en-GB" smtClean="0"/>
          </a:p>
        </p:txBody>
      </p:sp>
      <p:sp>
        <p:nvSpPr>
          <p:cNvPr id="12292" name="Text Box 1036"/>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graphicFrame>
        <p:nvGraphicFramePr>
          <p:cNvPr id="16" name="Table 15"/>
          <p:cNvGraphicFramePr>
            <a:graphicFrameLocks noGrp="1"/>
          </p:cNvGraphicFramePr>
          <p:nvPr/>
        </p:nvGraphicFramePr>
        <p:xfrm>
          <a:off x="2819400" y="1755775"/>
          <a:ext cx="1564640" cy="1402080"/>
        </p:xfrm>
        <a:graphic>
          <a:graphicData uri="http://schemas.openxmlformats.org/drawingml/2006/table">
            <a:tbl>
              <a:tblPr firstRow="1" bandRow="1">
                <a:tableStyleId>{5940675A-B579-460E-94D1-54222C63F5DA}</a:tableStyleId>
              </a:tblPr>
              <a:tblGrid>
                <a:gridCol w="1564640"/>
              </a:tblGrid>
              <a:tr h="266340">
                <a:tc>
                  <a:txBody>
                    <a:bodyPr/>
                    <a:lstStyle/>
                    <a:p>
                      <a:r>
                        <a:rPr lang="en-US" sz="1600" dirty="0" smtClean="0"/>
                        <a:t>Employee</a:t>
                      </a:r>
                      <a:endParaRPr lang="en-US" sz="1600" dirty="0"/>
                    </a:p>
                  </a:txBody>
                  <a:tcPr/>
                </a:tc>
              </a:tr>
              <a:tr h="865605">
                <a:tc>
                  <a:txBody>
                    <a:bodyPr/>
                    <a:lstStyle/>
                    <a:p>
                      <a:r>
                        <a:rPr lang="en-US" sz="1600" dirty="0" err="1" smtClean="0"/>
                        <a:t>Emp_NO</a:t>
                      </a:r>
                      <a:r>
                        <a:rPr lang="en-US" sz="1600" dirty="0" smtClean="0"/>
                        <a:t>{PK}</a:t>
                      </a:r>
                    </a:p>
                    <a:p>
                      <a:r>
                        <a:rPr lang="en-US" sz="1600" dirty="0" smtClean="0"/>
                        <a:t>Name</a:t>
                      </a:r>
                    </a:p>
                    <a:p>
                      <a:r>
                        <a:rPr lang="en-US" sz="1600" dirty="0" smtClean="0"/>
                        <a:t>Sex</a:t>
                      </a:r>
                    </a:p>
                    <a:p>
                      <a:r>
                        <a:rPr lang="en-US" sz="1600" dirty="0" smtClean="0"/>
                        <a:t>Salary</a:t>
                      </a:r>
                    </a:p>
                  </a:txBody>
                  <a:tcPr/>
                </a:tc>
              </a:tr>
            </a:tbl>
          </a:graphicData>
        </a:graphic>
      </p:graphicFrame>
      <p:cxnSp>
        <p:nvCxnSpPr>
          <p:cNvPr id="17" name="Elbow Connector 27"/>
          <p:cNvCxnSpPr/>
          <p:nvPr/>
        </p:nvCxnSpPr>
        <p:spPr>
          <a:xfrm>
            <a:off x="3635375" y="3141663"/>
            <a:ext cx="1630363" cy="1447800"/>
          </a:xfrm>
          <a:prstGeom prst="bentConnector3">
            <a:avLst>
              <a:gd name="adj1" fmla="val -853"/>
            </a:avLst>
          </a:prstGeom>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nvGraphicFramePr>
        <p:xfrm>
          <a:off x="5257800" y="3695700"/>
          <a:ext cx="1717040" cy="1234440"/>
        </p:xfrm>
        <a:graphic>
          <a:graphicData uri="http://schemas.openxmlformats.org/drawingml/2006/table">
            <a:tbl>
              <a:tblPr firstRow="1" bandRow="1">
                <a:tableStyleId>{5940675A-B579-460E-94D1-54222C63F5DA}</a:tableStyleId>
              </a:tblPr>
              <a:tblGrid>
                <a:gridCol w="1717040"/>
              </a:tblGrid>
              <a:tr h="357338">
                <a:tc>
                  <a:txBody>
                    <a:bodyPr/>
                    <a:lstStyle/>
                    <a:p>
                      <a:r>
                        <a:rPr lang="en-US" sz="1600" dirty="0" smtClean="0"/>
                        <a:t>Branch</a:t>
                      </a:r>
                      <a:endParaRPr lang="en-US" sz="1600" dirty="0"/>
                    </a:p>
                  </a:txBody>
                  <a:tcPr/>
                </a:tc>
              </a:tr>
              <a:tr h="877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Branch_No</a:t>
                      </a:r>
                      <a:r>
                        <a:rPr lang="en-US" sz="1600" baseline="0" dirty="0" smtClean="0"/>
                        <a:t>  {PK}</a:t>
                      </a:r>
                      <a:endParaRPr lang="en-US" sz="1600" dirty="0" smtClean="0"/>
                    </a:p>
                    <a:p>
                      <a:r>
                        <a:rPr lang="en-US" sz="1600" dirty="0" smtClean="0"/>
                        <a:t>Branch Name</a:t>
                      </a:r>
                    </a:p>
                  </a:txBody>
                  <a:tcPr/>
                </a:tc>
              </a:tr>
            </a:tbl>
          </a:graphicData>
        </a:graphic>
      </p:graphicFrame>
      <p:sp>
        <p:nvSpPr>
          <p:cNvPr id="12310" name="TextBox 19"/>
          <p:cNvSpPr txBox="1">
            <a:spLocks noChangeArrowheads="1"/>
          </p:cNvSpPr>
          <p:nvPr/>
        </p:nvSpPr>
        <p:spPr bwMode="auto">
          <a:xfrm>
            <a:off x="3124200" y="3559175"/>
            <a:ext cx="609600" cy="338138"/>
          </a:xfrm>
          <a:prstGeom prst="rect">
            <a:avLst/>
          </a:prstGeom>
          <a:noFill/>
          <a:ln w="9525">
            <a:noFill/>
            <a:miter lim="800000"/>
            <a:headEnd/>
            <a:tailEnd/>
          </a:ln>
        </p:spPr>
        <p:txBody>
          <a:bodyPr>
            <a:spAutoFit/>
          </a:bodyPr>
          <a:lstStyle/>
          <a:p>
            <a:r>
              <a:rPr lang="en-US" sz="1600">
                <a:solidFill>
                  <a:schemeClr val="accent2"/>
                </a:solidFill>
              </a:rPr>
              <a:t>1..*</a:t>
            </a:r>
          </a:p>
        </p:txBody>
      </p:sp>
      <p:sp>
        <p:nvSpPr>
          <p:cNvPr id="12311" name="TextBox 20"/>
          <p:cNvSpPr txBox="1">
            <a:spLocks noChangeArrowheads="1"/>
          </p:cNvSpPr>
          <p:nvPr/>
        </p:nvSpPr>
        <p:spPr bwMode="auto">
          <a:xfrm>
            <a:off x="4648200" y="4625975"/>
            <a:ext cx="498475" cy="338138"/>
          </a:xfrm>
          <a:prstGeom prst="rect">
            <a:avLst/>
          </a:prstGeom>
          <a:noFill/>
          <a:ln w="9525">
            <a:noFill/>
            <a:miter lim="800000"/>
            <a:headEnd/>
            <a:tailEnd/>
          </a:ln>
        </p:spPr>
        <p:txBody>
          <a:bodyPr>
            <a:spAutoFit/>
          </a:bodyPr>
          <a:lstStyle/>
          <a:p>
            <a:r>
              <a:rPr lang="en-US" sz="1600">
                <a:solidFill>
                  <a:schemeClr val="accent2"/>
                </a:solidFill>
              </a:rPr>
              <a:t>0..1</a:t>
            </a:r>
          </a:p>
        </p:txBody>
      </p:sp>
      <p:sp>
        <p:nvSpPr>
          <p:cNvPr id="12312" name="TextBox 21"/>
          <p:cNvSpPr txBox="1">
            <a:spLocks noChangeArrowheads="1"/>
          </p:cNvSpPr>
          <p:nvPr/>
        </p:nvSpPr>
        <p:spPr bwMode="auto">
          <a:xfrm rot="10800000" flipV="1">
            <a:off x="3581400" y="4168775"/>
            <a:ext cx="1752600" cy="338138"/>
          </a:xfrm>
          <a:prstGeom prst="rect">
            <a:avLst/>
          </a:prstGeom>
          <a:noFill/>
          <a:ln w="9525">
            <a:noFill/>
            <a:miter lim="800000"/>
            <a:headEnd/>
            <a:tailEnd/>
          </a:ln>
        </p:spPr>
        <p:txBody>
          <a:bodyPr>
            <a:spAutoFit/>
          </a:bodyPr>
          <a:lstStyle/>
          <a:p>
            <a:r>
              <a:rPr lang="en-US" sz="1600">
                <a:solidFill>
                  <a:schemeClr val="accent2"/>
                </a:solidFill>
              </a:rPr>
              <a:t>Allocates</a:t>
            </a:r>
          </a:p>
        </p:txBody>
      </p:sp>
      <p:sp>
        <p:nvSpPr>
          <p:cNvPr id="23" name="TextBox 22"/>
          <p:cNvSpPr txBox="1"/>
          <p:nvPr/>
        </p:nvSpPr>
        <p:spPr>
          <a:xfrm>
            <a:off x="1763713" y="5084763"/>
            <a:ext cx="5334000" cy="1416050"/>
          </a:xfrm>
          <a:prstGeom prst="rect">
            <a:avLst/>
          </a:prstGeom>
          <a:solidFill>
            <a:schemeClr val="accent6">
              <a:lumMod val="20000"/>
              <a:lumOff val="80000"/>
            </a:schemeClr>
          </a:solidFill>
        </p:spPr>
        <p:txBody>
          <a:bodyPr>
            <a:spAutoFit/>
          </a:bodyPr>
          <a:lstStyle/>
          <a:p>
            <a:pPr>
              <a:defRPr/>
            </a:pPr>
            <a:r>
              <a:rPr lang="en-US" sz="1400" dirty="0">
                <a:latin typeface="Arial" charset="0"/>
              </a:rPr>
              <a:t>Employee (</a:t>
            </a:r>
            <a:r>
              <a:rPr lang="en-US" sz="1400" u="sng" dirty="0" err="1">
                <a:latin typeface="Arial" charset="0"/>
              </a:rPr>
              <a:t>Emp_NO</a:t>
            </a:r>
            <a:r>
              <a:rPr lang="en-US" sz="1400" dirty="0">
                <a:latin typeface="Arial" charset="0"/>
              </a:rPr>
              <a:t>, Name, Sex, </a:t>
            </a:r>
            <a:r>
              <a:rPr lang="en-US" sz="1400" dirty="0" err="1">
                <a:latin typeface="Arial" charset="0"/>
              </a:rPr>
              <a:t>Salary,BranchNo</a:t>
            </a:r>
            <a:r>
              <a:rPr lang="en-US" sz="1400" dirty="0">
                <a:latin typeface="Arial" charset="0"/>
              </a:rPr>
              <a:t>)</a:t>
            </a:r>
          </a:p>
          <a:p>
            <a:pPr>
              <a:defRPr/>
            </a:pPr>
            <a:r>
              <a:rPr lang="en-US" sz="1400" dirty="0">
                <a:latin typeface="Arial" charset="0"/>
              </a:rPr>
              <a:t>Primary Key  </a:t>
            </a:r>
            <a:r>
              <a:rPr lang="en-US" sz="1400" dirty="0" err="1">
                <a:latin typeface="Arial" charset="0"/>
              </a:rPr>
              <a:t>Emp_NO</a:t>
            </a:r>
            <a:endParaRPr lang="en-US" sz="1400" dirty="0">
              <a:latin typeface="Arial" charset="0"/>
            </a:endParaRPr>
          </a:p>
          <a:p>
            <a:pPr>
              <a:defRPr/>
            </a:pPr>
            <a:r>
              <a:rPr lang="en-US" sz="1400" dirty="0">
                <a:latin typeface="Arial" charset="0"/>
              </a:rPr>
              <a:t>Foreign Key </a:t>
            </a:r>
            <a:r>
              <a:rPr lang="en-US" sz="1400" dirty="0" err="1">
                <a:latin typeface="Arial" charset="0"/>
              </a:rPr>
              <a:t>BranchNo</a:t>
            </a:r>
            <a:r>
              <a:rPr lang="en-US" sz="1400" dirty="0">
                <a:latin typeface="Arial" charset="0"/>
              </a:rPr>
              <a:t> </a:t>
            </a:r>
            <a:r>
              <a:rPr lang="en-US" sz="1400" dirty="0" err="1">
                <a:latin typeface="Arial" charset="0"/>
              </a:rPr>
              <a:t>refrences</a:t>
            </a:r>
            <a:r>
              <a:rPr lang="en-US" sz="1400" dirty="0">
                <a:latin typeface="Arial" charset="0"/>
              </a:rPr>
              <a:t> Branch (</a:t>
            </a:r>
            <a:r>
              <a:rPr lang="en-US" sz="1400" dirty="0" err="1">
                <a:latin typeface="Arial" charset="0"/>
              </a:rPr>
              <a:t>Branch_No</a:t>
            </a:r>
            <a:r>
              <a:rPr lang="en-US" sz="1400" dirty="0">
                <a:latin typeface="Arial" charset="0"/>
              </a:rPr>
              <a:t>)</a:t>
            </a:r>
          </a:p>
          <a:p>
            <a:pPr>
              <a:defRPr/>
            </a:pPr>
            <a:r>
              <a:rPr lang="en-US" sz="1400" dirty="0">
                <a:latin typeface="Arial" charset="0"/>
              </a:rPr>
              <a:t>Branch (</a:t>
            </a:r>
            <a:r>
              <a:rPr lang="en-US" sz="1400" u="sng" dirty="0" err="1">
                <a:latin typeface="Arial" charset="0"/>
              </a:rPr>
              <a:t>Branch_No</a:t>
            </a:r>
            <a:r>
              <a:rPr lang="en-US" sz="1400" dirty="0">
                <a:latin typeface="Arial" charset="0"/>
              </a:rPr>
              <a:t>, Branch Name)</a:t>
            </a:r>
          </a:p>
          <a:p>
            <a:pPr>
              <a:defRPr/>
            </a:pPr>
            <a:r>
              <a:rPr lang="en-US" sz="1400" dirty="0">
                <a:latin typeface="Arial" charset="0"/>
              </a:rPr>
              <a:t>Primary Key  </a:t>
            </a:r>
            <a:r>
              <a:rPr lang="en-US" sz="1400" dirty="0" err="1">
                <a:latin typeface="Arial" charset="0"/>
              </a:rPr>
              <a:t>Branch_No</a:t>
            </a:r>
            <a:endParaRPr lang="en-US" sz="1600" dirty="0">
              <a:latin typeface="Arial" charset="0"/>
            </a:endParaRPr>
          </a:p>
          <a:p>
            <a:pPr>
              <a:defRPr/>
            </a:pPr>
            <a:endParaRPr lang="en-US" sz="1600" dirty="0">
              <a:latin typeface="Arial" charset="0"/>
            </a:endParaRPr>
          </a:p>
        </p:txBody>
      </p:sp>
      <p:cxnSp>
        <p:nvCxnSpPr>
          <p:cNvPr id="12314" name="Straight Arrow Connector 29"/>
          <p:cNvCxnSpPr>
            <a:cxnSpLocks noChangeShapeType="1"/>
          </p:cNvCxnSpPr>
          <p:nvPr/>
        </p:nvCxnSpPr>
        <p:spPr bwMode="auto">
          <a:xfrm>
            <a:off x="1476375" y="1989138"/>
            <a:ext cx="1295400" cy="431800"/>
          </a:xfrm>
          <a:prstGeom prst="straightConnector1">
            <a:avLst/>
          </a:prstGeom>
          <a:noFill/>
          <a:ln w="12700" algn="ctr">
            <a:solidFill>
              <a:schemeClr val="tx1"/>
            </a:solidFill>
            <a:round/>
            <a:headEnd type="none" w="sm" len="sm"/>
            <a:tailEnd type="arrow" w="med" len="med"/>
          </a:ln>
        </p:spPr>
      </p:cxnSp>
      <p:sp>
        <p:nvSpPr>
          <p:cNvPr id="31" name="Oval 30"/>
          <p:cNvSpPr/>
          <p:nvPr/>
        </p:nvSpPr>
        <p:spPr bwMode="auto">
          <a:xfrm>
            <a:off x="539750" y="1628775"/>
            <a:ext cx="1584325" cy="720725"/>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2316" name="TextBox 31"/>
          <p:cNvSpPr txBox="1">
            <a:spLocks noChangeArrowheads="1"/>
          </p:cNvSpPr>
          <p:nvPr/>
        </p:nvSpPr>
        <p:spPr bwMode="auto">
          <a:xfrm rot="10800000" flipV="1">
            <a:off x="684213" y="1844675"/>
            <a:ext cx="1752600" cy="338138"/>
          </a:xfrm>
          <a:prstGeom prst="rect">
            <a:avLst/>
          </a:prstGeom>
          <a:noFill/>
          <a:ln w="9525">
            <a:noFill/>
            <a:miter lim="800000"/>
            <a:headEnd/>
            <a:tailEnd/>
          </a:ln>
        </p:spPr>
        <p:txBody>
          <a:bodyPr>
            <a:spAutoFit/>
          </a:bodyPr>
          <a:lstStyle/>
          <a:p>
            <a:r>
              <a:rPr lang="en-US" sz="1600">
                <a:cs typeface="Times New Roman" pitchFamily="18" charset="0"/>
              </a:rPr>
              <a:t>Child entity</a:t>
            </a:r>
            <a:endParaRPr lang="en-US" sz="1600">
              <a:solidFill>
                <a:schemeClr val="accent2"/>
              </a:solidFill>
            </a:endParaRPr>
          </a:p>
        </p:txBody>
      </p:sp>
      <p:cxnSp>
        <p:nvCxnSpPr>
          <p:cNvPr id="12317" name="Straight Arrow Connector 32"/>
          <p:cNvCxnSpPr>
            <a:cxnSpLocks noChangeShapeType="1"/>
          </p:cNvCxnSpPr>
          <p:nvPr/>
        </p:nvCxnSpPr>
        <p:spPr bwMode="auto">
          <a:xfrm flipH="1">
            <a:off x="6227763" y="2708275"/>
            <a:ext cx="792162" cy="936625"/>
          </a:xfrm>
          <a:prstGeom prst="straightConnector1">
            <a:avLst/>
          </a:prstGeom>
          <a:noFill/>
          <a:ln w="12700" algn="ctr">
            <a:solidFill>
              <a:schemeClr val="tx1"/>
            </a:solidFill>
            <a:round/>
            <a:headEnd type="none" w="sm" len="sm"/>
            <a:tailEnd type="arrow" w="med" len="med"/>
          </a:ln>
        </p:spPr>
      </p:cxnSp>
      <p:sp>
        <p:nvSpPr>
          <p:cNvPr id="34" name="Oval 33"/>
          <p:cNvSpPr/>
          <p:nvPr/>
        </p:nvSpPr>
        <p:spPr bwMode="auto">
          <a:xfrm>
            <a:off x="6372225" y="2205038"/>
            <a:ext cx="1584325"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p>
        </p:txBody>
      </p:sp>
      <p:sp>
        <p:nvSpPr>
          <p:cNvPr id="12319" name="TextBox 34"/>
          <p:cNvSpPr txBox="1">
            <a:spLocks noChangeArrowheads="1"/>
          </p:cNvSpPr>
          <p:nvPr/>
        </p:nvSpPr>
        <p:spPr bwMode="auto">
          <a:xfrm rot="10800000" flipV="1">
            <a:off x="6516688" y="2420938"/>
            <a:ext cx="1752600" cy="338137"/>
          </a:xfrm>
          <a:prstGeom prst="rect">
            <a:avLst/>
          </a:prstGeom>
          <a:noFill/>
          <a:ln w="9525">
            <a:noFill/>
            <a:miter lim="800000"/>
            <a:headEnd/>
            <a:tailEnd/>
          </a:ln>
        </p:spPr>
        <p:txBody>
          <a:bodyPr>
            <a:spAutoFit/>
          </a:bodyPr>
          <a:lstStyle/>
          <a:p>
            <a:r>
              <a:rPr lang="en-US" sz="1600">
                <a:cs typeface="Times New Roman" pitchFamily="18" charset="0"/>
              </a:rPr>
              <a:t>Parent entity</a:t>
            </a:r>
            <a:endParaRPr lang="en-US" sz="160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fld id="{6187BEE1-09F0-41B4-A70D-4ABD88E44848}" type="slidenum">
              <a:rPr lang="en-GB" smtClean="0"/>
              <a:pPr/>
              <a:t>9</a:t>
            </a:fld>
            <a:endParaRPr lang="en-GB" smtClean="0"/>
          </a:p>
        </p:txBody>
      </p:sp>
      <p:sp>
        <p:nvSpPr>
          <p:cNvPr id="13315" name="Rectangle 2"/>
          <p:cNvSpPr>
            <a:spLocks noGrp="1" noChangeArrowheads="1"/>
          </p:cNvSpPr>
          <p:nvPr>
            <p:ph type="title"/>
          </p:nvPr>
        </p:nvSpPr>
        <p:spPr/>
        <p:txBody>
          <a:bodyPr/>
          <a:lstStyle/>
          <a:p>
            <a:r>
              <a:rPr lang="en-US" b="1" smtClean="0">
                <a:cs typeface="Times New Roman" pitchFamily="18" charset="0"/>
              </a:rPr>
              <a:t>Derive relations for logical data model</a:t>
            </a:r>
            <a:endParaRPr lang="en-GB" b="1" smtClean="0">
              <a:cs typeface="Times New Roman" pitchFamily="18" charset="0"/>
            </a:endParaRPr>
          </a:p>
        </p:txBody>
      </p:sp>
      <p:sp>
        <p:nvSpPr>
          <p:cNvPr id="13316" name="Rectangle 3"/>
          <p:cNvSpPr>
            <a:spLocks noGrp="1" noChangeArrowheads="1"/>
          </p:cNvSpPr>
          <p:nvPr>
            <p:ph type="body" idx="1"/>
          </p:nvPr>
        </p:nvSpPr>
        <p:spPr/>
        <p:txBody>
          <a:bodyPr/>
          <a:lstStyle/>
          <a:p>
            <a:r>
              <a:rPr lang="en-US" sz="2000" b="1" smtClean="0">
                <a:cs typeface="Times New Roman" pitchFamily="18" charset="0"/>
              </a:rPr>
              <a:t>(4)	One-to-one (1:1) binary relationship types</a:t>
            </a:r>
          </a:p>
          <a:p>
            <a:pPr lvl="1"/>
            <a:r>
              <a:rPr lang="en-US" sz="2000" smtClean="0">
                <a:cs typeface="Times New Roman" pitchFamily="18" charset="0"/>
              </a:rPr>
              <a:t>Creating relations to represent a 1:1 relationship is more complex as the cardinality cannot be used to identify the parent and child entities in a relationship. Instead, the participation constraints are used to decide whether it is best to represent the relationship by combining the entities involved into one relation or by creating two relations and posting a copy of the Primary Key  from one relation to the other. </a:t>
            </a:r>
          </a:p>
          <a:p>
            <a:pPr lvl="1"/>
            <a:r>
              <a:rPr lang="en-US" sz="2000" smtClean="0">
                <a:cs typeface="Times New Roman" pitchFamily="18" charset="0"/>
              </a:rPr>
              <a:t>Consider the following</a:t>
            </a:r>
          </a:p>
          <a:p>
            <a:pPr lvl="2"/>
            <a:r>
              <a:rPr lang="en-US" i="1" smtClean="0">
                <a:cs typeface="Times New Roman" pitchFamily="18" charset="0"/>
              </a:rPr>
              <a:t>(a) mandatory </a:t>
            </a:r>
            <a:r>
              <a:rPr lang="en-US" smtClean="0">
                <a:cs typeface="Times New Roman" pitchFamily="18" charset="0"/>
              </a:rPr>
              <a:t>participation on </a:t>
            </a:r>
            <a:r>
              <a:rPr lang="en-US" i="1" smtClean="0">
                <a:cs typeface="Times New Roman" pitchFamily="18" charset="0"/>
              </a:rPr>
              <a:t>both </a:t>
            </a:r>
            <a:r>
              <a:rPr lang="en-US" smtClean="0">
                <a:cs typeface="Times New Roman" pitchFamily="18" charset="0"/>
              </a:rPr>
              <a:t>sides of 1:1 relationship;</a:t>
            </a:r>
          </a:p>
          <a:p>
            <a:pPr lvl="2"/>
            <a:r>
              <a:rPr lang="en-US" i="1" smtClean="0">
                <a:cs typeface="Times New Roman" pitchFamily="18" charset="0"/>
              </a:rPr>
              <a:t>(b) mandatory</a:t>
            </a:r>
            <a:r>
              <a:rPr lang="en-US" smtClean="0">
                <a:cs typeface="Times New Roman" pitchFamily="18" charset="0"/>
              </a:rPr>
              <a:t> participation on </a:t>
            </a:r>
            <a:r>
              <a:rPr lang="en-US" i="1" smtClean="0">
                <a:cs typeface="Times New Roman" pitchFamily="18" charset="0"/>
              </a:rPr>
              <a:t>one</a:t>
            </a:r>
            <a:r>
              <a:rPr lang="en-US" smtClean="0">
                <a:cs typeface="Times New Roman" pitchFamily="18" charset="0"/>
              </a:rPr>
              <a:t> side of 1:1 relationship;</a:t>
            </a:r>
          </a:p>
          <a:p>
            <a:pPr lvl="2"/>
            <a:r>
              <a:rPr lang="en-US" i="1" smtClean="0">
                <a:cs typeface="Times New Roman" pitchFamily="18" charset="0"/>
              </a:rPr>
              <a:t>(c) optional</a:t>
            </a:r>
            <a:r>
              <a:rPr lang="en-US" smtClean="0">
                <a:cs typeface="Times New Roman" pitchFamily="18" charset="0"/>
              </a:rPr>
              <a:t> participation on </a:t>
            </a:r>
            <a:r>
              <a:rPr lang="en-US" i="1" smtClean="0">
                <a:cs typeface="Times New Roman" pitchFamily="18" charset="0"/>
              </a:rPr>
              <a:t>both</a:t>
            </a:r>
            <a:r>
              <a:rPr lang="en-US" smtClean="0">
                <a:cs typeface="Times New Roman" pitchFamily="18" charset="0"/>
              </a:rPr>
              <a:t> sides of 1:1 relationship.</a:t>
            </a:r>
          </a:p>
          <a:p>
            <a:pPr lvl="1"/>
            <a:endParaRPr lang="en-GB" sz="2000" smtClean="0">
              <a:cs typeface="Times New Roman" pitchFamily="18" charset="0"/>
            </a:endParaRPr>
          </a:p>
        </p:txBody>
      </p:sp>
      <p:sp>
        <p:nvSpPr>
          <p:cNvPr id="1331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Pearson Education © 2009</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introdbs">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0.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1.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6.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7.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8.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9.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C:\Book2ndEdition\Final\Instructors Guide\PP Slides\TempTRB.pot</Template>
  <TotalTime>1767</TotalTime>
  <Pages>24</Pages>
  <Words>1030</Words>
  <Application>Microsoft Office PowerPoint</Application>
  <PresentationFormat>On-screen Show (4:3)</PresentationFormat>
  <Paragraphs>337</Paragraphs>
  <Slides>28</Slides>
  <Notes>3</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introdbs</vt:lpstr>
      <vt:lpstr>1_introdbs</vt:lpstr>
      <vt:lpstr>Chapter 5</vt:lpstr>
      <vt:lpstr>Chapter 5 - Objectives</vt:lpstr>
      <vt:lpstr>Build Logical Data Model</vt:lpstr>
      <vt:lpstr>Conceptual data model for Staff view showing all attributes</vt:lpstr>
      <vt:lpstr>Derive relations for logical data model</vt:lpstr>
      <vt:lpstr>Example </vt:lpstr>
      <vt:lpstr>Derive relations for logical data model</vt:lpstr>
      <vt:lpstr>Example </vt:lpstr>
      <vt:lpstr>Derive relations for logical data model</vt:lpstr>
      <vt:lpstr>Derive relations for logical data model</vt:lpstr>
      <vt:lpstr>Example </vt:lpstr>
      <vt:lpstr>Derive relations for logical data model</vt:lpstr>
      <vt:lpstr>Example </vt:lpstr>
      <vt:lpstr>Derive relations for logical data model</vt:lpstr>
      <vt:lpstr>Example </vt:lpstr>
      <vt:lpstr>Example </vt:lpstr>
      <vt:lpstr>(5)Recursive relationships Mapping conclusion</vt:lpstr>
      <vt:lpstr>Example a)  One-to-one (1:1) recursive relationships </vt:lpstr>
      <vt:lpstr>Example a)  One-to-one (1:1) recursive relationships </vt:lpstr>
      <vt:lpstr>PowerPoint Presentation</vt:lpstr>
      <vt:lpstr>PowerPoint Presentation</vt:lpstr>
      <vt:lpstr>Derive relations for logical data model</vt:lpstr>
      <vt:lpstr>Example </vt:lpstr>
      <vt:lpstr>Derive relations for logical data model</vt:lpstr>
      <vt:lpstr>Example </vt:lpstr>
      <vt:lpstr>Derive relations for logical data model</vt:lpstr>
      <vt:lpstr>Example </vt:lpstr>
      <vt:lpstr>Summary of how to map entities and relationships to relations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June Blackburn</dc:creator>
  <cp:lastModifiedBy>Sara</cp:lastModifiedBy>
  <cp:revision>120</cp:revision>
  <cp:lastPrinted>1998-06-30T15:27:18Z</cp:lastPrinted>
  <dcterms:created xsi:type="dcterms:W3CDTF">1998-06-22T01:58:06Z</dcterms:created>
  <dcterms:modified xsi:type="dcterms:W3CDTF">2016-02-13T12:05:25Z</dcterms:modified>
</cp:coreProperties>
</file>