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0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8230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96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228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56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27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3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6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4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8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7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0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3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03FA-21F9-43FF-B70F-A128D07D0BA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5E3803-C414-45AD-8EB0-C669C3C9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1399-7E48-4A79-A940-C9558F333F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Priority Queue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E873F-ED05-40E1-B3BC-2685425313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31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1136B61D-440B-45C8-B7FE-920A78DD9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 (Linked)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BD3DC5C-F4FB-41CE-BE1E-3803015244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</a:t>
            </a:r>
            <a:r>
              <a:rPr lang="en-US" altLang="en-US" sz="2000">
                <a:latin typeface="SimSun" panose="02010600030101010101" pitchFamily="2" charset="-122"/>
              </a:rPr>
              <a:t>public void enqueue(T e, int pty)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PQNode&lt;T&gt; p, q, tmp;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if ((size == 0) || (pty &gt; head.Priority()))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    tmp = new PQNode&lt;T&gt;(e, pty);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    tmp.next = head;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    head = tmp;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else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    p = head; q = null;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    while ((p != null) &amp;&amp; (p.Priority() &gt; pty))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        q = p; p = p.next;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    tmp = new PQNode&lt;T&gt;(e, pty);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SimSun" panose="02010600030101010101" pitchFamily="2" charset="-122"/>
              </a:rPr>
              <a:t>            tmp.next = p; q.next = tmp; } }</a:t>
            </a: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D60FE417-1C26-497A-8719-CBB8A09E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5F61B7C-9DF8-4308-BFA7-771F032DA12A}" type="slidenum">
              <a:rPr lang="en-US" altLang="en-US" sz="1400"/>
              <a:pPr/>
              <a:t>10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71388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367BB2DC-16FD-4702-B0C3-47325B677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 (Linked)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9A696D0-6761-4347-B20F-DBAC1EA4D0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public T serve (Priority pty){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    T e = head.get_data();	 pty.set_value(head.get_priority().get_value());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    head = head.next;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    size--;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    return(e);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}</a:t>
            </a: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633C6E3D-7F56-4582-8345-92AD1E4C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750B544-85CC-49D0-9BCE-6E5A3C643ADA}" type="slidenum">
              <a:rPr lang="en-US" altLang="en-US" sz="1400"/>
              <a:pPr/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22766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2BF3F26D-F07F-4703-8080-4EB51A7EE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FFA43D8-59F4-4597-A301-CDE8974103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Implementations</a:t>
            </a:r>
          </a:p>
          <a:p>
            <a:pPr lvl="1" eaLnBrk="1" hangingPunct="1"/>
            <a:r>
              <a:rPr lang="en-US" altLang="en-US"/>
              <a:t>Array Implementation: Enqueue is O(n), Serve is O(1).</a:t>
            </a:r>
          </a:p>
          <a:p>
            <a:pPr lvl="1" eaLnBrk="1" hangingPunct="1"/>
            <a:r>
              <a:rPr lang="en-US" altLang="en-US"/>
              <a:t>Linked List: Enqueue is O(n), Serve is O(1).</a:t>
            </a:r>
          </a:p>
          <a:p>
            <a:pPr lvl="1" eaLnBrk="1" hangingPunct="1"/>
            <a:r>
              <a:rPr lang="en-US" altLang="en-US"/>
              <a:t>Heap: Enqueue is O(log n), Serve is O(log n) </a:t>
            </a:r>
            <a:r>
              <a:rPr lang="en-US" altLang="en-US">
                <a:sym typeface="Wingdings" panose="05000000000000000000" pitchFamily="2" charset="2"/>
              </a:rPr>
              <a:t> Heaps to be discussed later</a:t>
            </a:r>
            <a:r>
              <a:rPr lang="en-US" altLang="en-US"/>
              <a:t>.</a:t>
            </a: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CDA37513-EB58-43E4-BC40-B774E88B7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F3E103A4-B115-4F76-9B05-05C21CC0EAFF}" type="slidenum">
              <a:rPr lang="en-US" altLang="en-US" sz="1400"/>
              <a:pPr/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60612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CD53DB0F-3C87-414C-82AC-C1C461E08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Double-Ended Queues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F0E4DE3-37DE-4092-963B-2A9D79B949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Double ended queue (or a </a:t>
            </a:r>
            <a:r>
              <a:rPr lang="en-US" altLang="en-US" b="1"/>
              <a:t>deque</a:t>
            </a:r>
            <a:r>
              <a:rPr lang="en-US" altLang="en-US"/>
              <a:t>) supports insertion and deletion at both the front and the tail of the queue.</a:t>
            </a:r>
          </a:p>
          <a:p>
            <a:pPr eaLnBrk="1" hangingPunct="1"/>
            <a:r>
              <a:rPr lang="en-US" altLang="en-US"/>
              <a:t>Supports operations: addFirst( ), addLast(), removeFirst( ) and removeLast( ).</a:t>
            </a:r>
          </a:p>
          <a:p>
            <a:pPr eaLnBrk="1" hangingPunct="1"/>
            <a:r>
              <a:rPr lang="en-US" altLang="en-US"/>
              <a:t>Can be used in place of a queue or a stack.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E7167431-91A1-4353-8F70-916710A7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F380174-FA8B-44C8-BF71-10C9F35ED2E6}" type="slidenum">
              <a:rPr lang="en-US" altLang="en-US" sz="1400"/>
              <a:pPr/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47279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0477BA8A-5DBA-4E6A-91C1-05E5DC14B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Double-Ended Queues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B7C52B3-BDCE-4FED-B36E-61749A8481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altLang="en-US" sz="2000" b="1" u="sng"/>
              <a:t>Operations:</a:t>
            </a:r>
            <a:r>
              <a:rPr lang="en-US" altLang="en-US" sz="2000"/>
              <a:t>  (Assume all operations are performed on deque  DQ)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b="1"/>
              <a:t>Method</a:t>
            </a:r>
            <a:r>
              <a:rPr lang="en-US" altLang="en-US" sz="2000"/>
              <a:t> addFirst (Type e)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requires:</a:t>
            </a:r>
            <a:r>
              <a:rPr lang="en-US" altLang="en-US" sz="2000"/>
              <a:t> DQ is not full.  </a:t>
            </a:r>
            <a:r>
              <a:rPr lang="en-US" altLang="en-US" sz="2000" b="1"/>
              <a:t>input:</a:t>
            </a:r>
            <a:r>
              <a:rPr lang="en-US" altLang="en-US" sz="2000"/>
              <a:t> e.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results:</a:t>
            </a:r>
            <a:r>
              <a:rPr lang="en-US" altLang="en-US" sz="2000"/>
              <a:t> Element e is added to DQ as first element. </a:t>
            </a:r>
            <a:r>
              <a:rPr lang="en-US" altLang="en-US" sz="2000" b="1"/>
              <a:t>output:</a:t>
            </a:r>
            <a:r>
              <a:rPr lang="en-US" altLang="en-US" sz="2000"/>
              <a:t> none.</a:t>
            </a:r>
          </a:p>
          <a:p>
            <a:pPr marL="609600" indent="-609600">
              <a:buFontTx/>
              <a:buAutoNum type="arabicPeriod" startAt="2"/>
            </a:pPr>
            <a:r>
              <a:rPr lang="en-US" altLang="en-US" sz="2000" b="1"/>
              <a:t>Method</a:t>
            </a:r>
            <a:r>
              <a:rPr lang="en-US" altLang="en-US" sz="2000"/>
              <a:t> addLast (Type e)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requires</a:t>
            </a:r>
            <a:r>
              <a:rPr lang="en-US" altLang="en-US" sz="2000"/>
              <a:t>: DQ is not full.  </a:t>
            </a:r>
            <a:r>
              <a:rPr lang="en-US" altLang="en-US" sz="2000" b="1"/>
              <a:t>input</a:t>
            </a:r>
            <a:r>
              <a:rPr lang="en-US" altLang="en-US" sz="2000"/>
              <a:t>: e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results</a:t>
            </a:r>
            <a:r>
              <a:rPr lang="en-US" altLang="en-US" sz="2000"/>
              <a:t>: Element e is added to DQ as last element. </a:t>
            </a:r>
            <a:r>
              <a:rPr lang="en-US" altLang="en-US" sz="2000" b="1"/>
              <a:t>output</a:t>
            </a:r>
            <a:r>
              <a:rPr lang="en-US" altLang="en-US" sz="2000"/>
              <a:t>: none.</a:t>
            </a:r>
          </a:p>
          <a:p>
            <a:pPr marL="609600" indent="-609600">
              <a:buFontTx/>
              <a:buAutoNum type="arabicPeriod" startAt="3"/>
            </a:pPr>
            <a:r>
              <a:rPr lang="en-US" altLang="en-US" sz="2000" b="1"/>
              <a:t>Method</a:t>
            </a:r>
            <a:r>
              <a:rPr lang="en-US" altLang="en-US" sz="2000"/>
              <a:t> removeFirst (Type e)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requires</a:t>
            </a:r>
            <a:r>
              <a:rPr lang="en-US" altLang="en-US" sz="2000"/>
              <a:t>: DQ is not empty.  </a:t>
            </a:r>
            <a:r>
              <a:rPr lang="en-US" altLang="en-US" sz="2000" b="1"/>
              <a:t>input</a:t>
            </a:r>
            <a:r>
              <a:rPr lang="en-US" altLang="en-US" sz="2000"/>
              <a:t>: none  </a:t>
            </a:r>
            <a:r>
              <a:rPr lang="en-US" altLang="en-US" sz="2000" b="1"/>
              <a:t>results</a:t>
            </a:r>
            <a:r>
              <a:rPr lang="en-US" altLang="en-US" sz="2000"/>
              <a:t>: Removes and returns the first element of DQ. </a:t>
            </a:r>
            <a:r>
              <a:rPr lang="en-US" altLang="en-US" sz="2000" b="1"/>
              <a:t>output</a:t>
            </a:r>
            <a:r>
              <a:rPr lang="en-US" altLang="en-US" sz="2000"/>
              <a:t>: e.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AE7E5E9E-434F-4A7E-A59B-0DD448A1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1B6CD870-6C6E-4C86-965C-B992F9C19594}" type="slidenum">
              <a:rPr lang="en-US" altLang="en-US" sz="1400"/>
              <a:pPr/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44335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:a16="http://schemas.microsoft.com/office/drawing/2014/main" id="{38AE784C-5326-4B3B-BD0F-5C74055B6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Double-Ended Queues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171CA86-E90B-4F3C-BA5A-B88ED9CA5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buFontTx/>
              <a:buAutoNum type="arabicPeriod" startAt="4"/>
            </a:pPr>
            <a:r>
              <a:rPr lang="en-US" altLang="en-US" sz="2000" b="1"/>
              <a:t>Method</a:t>
            </a:r>
            <a:r>
              <a:rPr lang="en-US" altLang="en-US" sz="2000"/>
              <a:t> removeLast (Type e)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requires:</a:t>
            </a:r>
            <a:r>
              <a:rPr lang="en-US" altLang="en-US" sz="2000"/>
              <a:t> DQ is not empty.  </a:t>
            </a:r>
            <a:r>
              <a:rPr lang="en-US" altLang="en-US" sz="2000" b="1"/>
              <a:t>input: </a:t>
            </a:r>
            <a:r>
              <a:rPr lang="en-US" altLang="en-US" sz="2000"/>
              <a:t>none.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results:</a:t>
            </a:r>
            <a:r>
              <a:rPr lang="en-US" altLang="en-US" sz="2000"/>
              <a:t> Removes and returns the last element of DQ. </a:t>
            </a:r>
            <a:r>
              <a:rPr lang="en-US" altLang="en-US" sz="2000" b="1"/>
              <a:t>output:</a:t>
            </a:r>
            <a:r>
              <a:rPr lang="en-US" altLang="en-US" sz="2000"/>
              <a:t> e.</a:t>
            </a:r>
          </a:p>
          <a:p>
            <a:pPr marL="609600" indent="-609600">
              <a:buFontTx/>
              <a:buAutoNum type="arabicPeriod" startAt="5"/>
            </a:pPr>
            <a:r>
              <a:rPr lang="en-US" altLang="en-US" sz="2000" b="1"/>
              <a:t>Method</a:t>
            </a:r>
            <a:r>
              <a:rPr lang="en-US" altLang="en-US" sz="2000"/>
              <a:t> getFirst (Type e)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requires</a:t>
            </a:r>
            <a:r>
              <a:rPr lang="en-US" altLang="en-US" sz="2000"/>
              <a:t>: DQ is not empty.  </a:t>
            </a:r>
            <a:r>
              <a:rPr lang="en-US" altLang="en-US" sz="2000" b="1"/>
              <a:t>input</a:t>
            </a:r>
            <a:r>
              <a:rPr lang="en-US" altLang="en-US" sz="2000"/>
              <a:t>: none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results</a:t>
            </a:r>
            <a:r>
              <a:rPr lang="en-US" altLang="en-US" sz="2000"/>
              <a:t>: Returns the first element of DQ. </a:t>
            </a:r>
            <a:r>
              <a:rPr lang="en-US" altLang="en-US" sz="2000" b="1"/>
              <a:t>output</a:t>
            </a:r>
            <a:r>
              <a:rPr lang="en-US" altLang="en-US" sz="2000"/>
              <a:t>: e.</a:t>
            </a:r>
          </a:p>
          <a:p>
            <a:pPr marL="609600" indent="-609600">
              <a:buFontTx/>
              <a:buAutoNum type="arabicPeriod" startAt="6"/>
            </a:pPr>
            <a:r>
              <a:rPr lang="en-US" altLang="en-US" sz="2000" b="1"/>
              <a:t>Method</a:t>
            </a:r>
            <a:r>
              <a:rPr lang="en-US" altLang="en-US" sz="2000"/>
              <a:t> getLast (Type e)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requires</a:t>
            </a:r>
            <a:r>
              <a:rPr lang="en-US" altLang="en-US" sz="2000"/>
              <a:t>: DQ is not empty.  </a:t>
            </a:r>
            <a:r>
              <a:rPr lang="en-US" altLang="en-US" sz="2000" b="1"/>
              <a:t>input</a:t>
            </a:r>
            <a:r>
              <a:rPr lang="en-US" altLang="en-US" sz="2000"/>
              <a:t>: none  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results</a:t>
            </a:r>
            <a:r>
              <a:rPr lang="en-US" altLang="en-US" sz="2000"/>
              <a:t>: Returns the last element of DQ. </a:t>
            </a:r>
            <a:r>
              <a:rPr lang="en-US" altLang="en-US" sz="2000" b="1"/>
              <a:t>output</a:t>
            </a:r>
            <a:r>
              <a:rPr lang="en-US" altLang="en-US" sz="2000"/>
              <a:t>: e</a:t>
            </a:r>
          </a:p>
          <a:p>
            <a:pPr marL="609600" indent="-609600">
              <a:buFontTx/>
              <a:buAutoNum type="arabicPeriod" startAt="7"/>
            </a:pPr>
            <a:r>
              <a:rPr lang="en-US" altLang="en-US" sz="2000" b="1"/>
              <a:t>Method</a:t>
            </a:r>
            <a:r>
              <a:rPr lang="en-US" altLang="en-US" sz="2000"/>
              <a:t> size (int x)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input</a:t>
            </a:r>
            <a:r>
              <a:rPr lang="en-US" altLang="en-US" sz="2000"/>
              <a:t>: none  </a:t>
            </a:r>
            <a:r>
              <a:rPr lang="en-US" altLang="en-US" sz="2000" b="1"/>
              <a:t>results</a:t>
            </a:r>
            <a:r>
              <a:rPr lang="en-US" altLang="en-US" sz="2000"/>
              <a:t>: Returns the number of elements in DQ. </a:t>
            </a:r>
            <a:r>
              <a:rPr lang="en-US" altLang="en-US" sz="2000" b="1"/>
              <a:t>output</a:t>
            </a:r>
            <a:r>
              <a:rPr lang="en-US" altLang="en-US" sz="2000"/>
              <a:t>: x</a:t>
            </a: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0F7C1F6C-E2FB-4D08-9664-1F070B07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9D6E2FB4-869F-492E-9C6D-5F5FBE64AD8E}" type="slidenum">
              <a:rPr lang="en-US" altLang="en-US" sz="1400"/>
              <a:pPr/>
              <a:t>15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66414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3F0EB2BD-E7C2-4B2A-B96E-245041E73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Double-Ended Queues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0F1C981-8128-4C69-86BF-3319E81BC0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8"/>
            </a:pPr>
            <a:r>
              <a:rPr lang="en-US" altLang="en-US" sz="2000" b="1"/>
              <a:t>Method</a:t>
            </a:r>
            <a:r>
              <a:rPr lang="en-US" altLang="en-US" sz="2000"/>
              <a:t> isEmpty (boolean x)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input</a:t>
            </a:r>
            <a:r>
              <a:rPr lang="en-US" altLang="en-US" sz="2000"/>
              <a:t>: none  </a:t>
            </a:r>
            <a:r>
              <a:rPr lang="en-US" altLang="en-US" sz="2000" b="1"/>
              <a:t>results</a:t>
            </a:r>
            <a:r>
              <a:rPr lang="en-US" altLang="en-US" sz="2000"/>
              <a:t>: if DQ is empty returns x as true otherwise false. </a:t>
            </a:r>
            <a:r>
              <a:rPr lang="en-US" altLang="en-US" sz="2000" b="1"/>
              <a:t>output</a:t>
            </a:r>
            <a:r>
              <a:rPr lang="en-US" altLang="en-US" sz="2000"/>
              <a:t>: x</a:t>
            </a:r>
            <a:endParaRPr lang="en-US" altLang="en-US"/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8D1B1F7A-FF9B-413A-8033-24DB7A85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38D38EA-457F-42B1-BC4A-0A98BE07986C}" type="slidenum">
              <a:rPr lang="en-US" altLang="en-US" sz="1400"/>
              <a:pPr/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8556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DDE67103-D4B4-4518-B424-1A08548F3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Priority Queue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52FEC69-55C3-4252-89AF-5A909037D2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Each data element has a priority associated with it. Highest priority item is served first.</a:t>
            </a:r>
          </a:p>
          <a:p>
            <a:pPr eaLnBrk="1" hangingPunct="1"/>
            <a:r>
              <a:rPr lang="en-US" altLang="en-US" dirty="0"/>
              <a:t>Real World Priority Queues: hospital emergency rooms…most sick patients treated first, events in a computer system, etc.</a:t>
            </a:r>
          </a:p>
          <a:p>
            <a:pPr eaLnBrk="1" hangingPunct="1"/>
            <a:r>
              <a:rPr lang="en-US" altLang="en-US" dirty="0"/>
              <a:t>Priority Queue can be viewed as:</a:t>
            </a:r>
          </a:p>
          <a:p>
            <a:pPr lvl="1" eaLnBrk="1" hangingPunct="1"/>
            <a:r>
              <a:rPr lang="en-US" altLang="en-US" dirty="0"/>
              <a:t>View 1: Priority queue as an ordered list.</a:t>
            </a:r>
          </a:p>
          <a:p>
            <a:pPr lvl="1" eaLnBrk="1" hangingPunct="1"/>
            <a:r>
              <a:rPr lang="en-US" altLang="en-US" dirty="0"/>
              <a:t>View 2: Priority queue as a set.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D22330B4-42EE-48EE-92D6-A5EABBBD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EC76868-7FDF-4B03-9973-32BD53D2AA76}" type="slidenum">
              <a:rPr lang="en-US" altLang="en-US" sz="1400"/>
              <a:pPr/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9264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026">
            <a:extLst>
              <a:ext uri="{FF2B5EF4-FFF2-40B4-BE49-F238E27FC236}">
                <a16:creationId xmlns:a16="http://schemas.microsoft.com/office/drawing/2014/main" id="{84FA2C6A-EA57-4867-9D71-651F79817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</a:t>
            </a:r>
          </a:p>
        </p:txBody>
      </p:sp>
      <p:sp>
        <p:nvSpPr>
          <p:cNvPr id="25604" name="Rectangle 1027">
            <a:extLst>
              <a:ext uri="{FF2B5EF4-FFF2-40B4-BE49-F238E27FC236}">
                <a16:creationId xmlns:a16="http://schemas.microsoft.com/office/drawing/2014/main" id="{8C267CA6-E25E-49CA-BDDA-5777BD7865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u="sng" dirty="0"/>
              <a:t>Structure:</a:t>
            </a:r>
            <a:r>
              <a:rPr lang="en-US" altLang="en-US" dirty="0"/>
              <a:t> the elements are linearly arranged, and may be ordered according to a priority value, highest priority element is called the </a:t>
            </a:r>
            <a:r>
              <a:rPr lang="en-US" altLang="en-US" u="sng" dirty="0"/>
              <a:t>front or head</a:t>
            </a:r>
            <a:r>
              <a:rPr lang="en-US" altLang="en-US" dirty="0"/>
              <a:t> and least priority element the </a:t>
            </a:r>
            <a:r>
              <a:rPr lang="en-US" altLang="en-US" u="sng" dirty="0"/>
              <a:t>tail</a:t>
            </a:r>
            <a:r>
              <a:rPr lang="en-US" altLang="en-US" dirty="0"/>
              <a:t>.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b="1" u="sng" dirty="0"/>
              <a:t>Domain:</a:t>
            </a:r>
            <a:r>
              <a:rPr lang="en-US" altLang="en-US" dirty="0"/>
              <a:t> the number of nodes in the queue is bounded therefore the domain is finite. Type of elements: </a:t>
            </a:r>
            <a:r>
              <a:rPr lang="en-US" altLang="en-US" dirty="0" err="1"/>
              <a:t>PriorityQueue</a:t>
            </a:r>
            <a:endParaRPr lang="en-US" altLang="en-US" dirty="0"/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160A3030-F3C2-4160-A00E-08B2B165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1B940725-ED3D-40EC-A2C2-C3404450A54C}" type="slidenum">
              <a:rPr lang="en-US" altLang="en-US" sz="1400"/>
              <a:pPr/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6487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219724E9-35AB-4493-8387-D4844526C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CA9C0EF-36BF-4D91-990B-E7B80AE67D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>
              <a:buNone/>
            </a:pPr>
            <a:r>
              <a:rPr lang="en-US" altLang="en-US" sz="2000" b="1" u="sng"/>
              <a:t>Operations:</a:t>
            </a:r>
            <a:r>
              <a:rPr lang="en-US" altLang="en-US" sz="200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b="1"/>
              <a:t>Method</a:t>
            </a:r>
            <a:r>
              <a:rPr lang="en-US" altLang="en-US" sz="2000"/>
              <a:t> Enqueue (Type e, Priority p)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requires:</a:t>
            </a:r>
            <a:r>
              <a:rPr lang="en-US" altLang="en-US" sz="2000"/>
              <a:t> PQ is not full.  </a:t>
            </a:r>
            <a:r>
              <a:rPr lang="en-US" altLang="en-US" sz="2000" b="1"/>
              <a:t>input:</a:t>
            </a:r>
            <a:r>
              <a:rPr lang="en-US" altLang="en-US" sz="2000"/>
              <a:t> e, p.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results:</a:t>
            </a:r>
            <a:r>
              <a:rPr lang="en-US" altLang="en-US" sz="2000"/>
              <a:t> Element e is added to the queue according to its priority. </a:t>
            </a:r>
            <a:r>
              <a:rPr lang="en-US" altLang="en-US" sz="2000" b="1"/>
              <a:t>output:</a:t>
            </a:r>
            <a:r>
              <a:rPr lang="en-US" altLang="en-US" sz="2000"/>
              <a:t> none.</a:t>
            </a:r>
          </a:p>
          <a:p>
            <a:pPr marL="609600" indent="-609600">
              <a:buFontTx/>
              <a:buAutoNum type="arabicPeriod" startAt="2"/>
            </a:pPr>
            <a:r>
              <a:rPr lang="en-US" altLang="en-US" sz="2000" b="1"/>
              <a:t>Method</a:t>
            </a:r>
            <a:r>
              <a:rPr lang="en-US" altLang="en-US" sz="2000"/>
              <a:t> Serve (Type e, Priority p)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requires</a:t>
            </a:r>
            <a:r>
              <a:rPr lang="en-US" altLang="en-US" sz="2000"/>
              <a:t>: PQ is not empty.  </a:t>
            </a:r>
            <a:r>
              <a:rPr lang="en-US" altLang="en-US" sz="2000" b="1"/>
              <a:t>input</a:t>
            </a:r>
            <a:r>
              <a:rPr lang="en-US" altLang="en-US" sz="2000"/>
              <a:t>: 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results</a:t>
            </a:r>
            <a:r>
              <a:rPr lang="en-US" altLang="en-US" sz="2000"/>
              <a:t>: the element at the head of  PQ is removed and returned. </a:t>
            </a:r>
            <a:r>
              <a:rPr lang="en-US" altLang="en-US" sz="2000" b="1"/>
              <a:t>output</a:t>
            </a:r>
            <a:r>
              <a:rPr lang="en-US" altLang="en-US" sz="2000"/>
              <a:t>:  e, p.</a:t>
            </a:r>
          </a:p>
          <a:p>
            <a:pPr marL="609600" indent="-609600">
              <a:buFontTx/>
              <a:buAutoNum type="arabicPeriod" startAt="3"/>
            </a:pPr>
            <a:r>
              <a:rPr lang="en-US" altLang="en-US" sz="2000" b="1"/>
              <a:t>Method</a:t>
            </a:r>
            <a:r>
              <a:rPr lang="en-US" altLang="en-US" sz="2000"/>
              <a:t> Length (int  length)</a:t>
            </a:r>
          </a:p>
          <a:p>
            <a:pPr marL="609600" indent="-609600"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input</a:t>
            </a:r>
            <a:r>
              <a:rPr lang="en-US" altLang="en-US" sz="2000"/>
              <a:t>:  </a:t>
            </a:r>
            <a:r>
              <a:rPr lang="en-US" altLang="en-US" sz="2000" b="1"/>
              <a:t>results</a:t>
            </a:r>
            <a:r>
              <a:rPr lang="en-US" altLang="en-US" sz="2000"/>
              <a:t>: The number of element in the PQ is returned. </a:t>
            </a:r>
            <a:r>
              <a:rPr lang="en-US" altLang="en-US" sz="2000" b="1"/>
              <a:t>output</a:t>
            </a:r>
            <a:r>
              <a:rPr lang="en-US" altLang="en-US" sz="2000"/>
              <a:t>: length.</a:t>
            </a:r>
            <a:endParaRPr lang="en-US" altLang="en-US"/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E47DFD41-F501-4CE9-BF6D-3F0B5813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4FEB354-40A5-4986-800A-30F934BEA10C}" type="slidenum">
              <a:rPr lang="en-US" altLang="en-US" sz="1400"/>
              <a:pPr/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1963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3F22CBFC-16DA-412D-9B08-8777B935D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A41F267-5294-473A-AE21-FD6264DD91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en-US" sz="2400" b="1" u="sng"/>
              <a:t>Operations</a:t>
            </a:r>
            <a:r>
              <a:rPr lang="en-US" altLang="en-US" sz="2400"/>
              <a:t>:</a:t>
            </a:r>
          </a:p>
          <a:p>
            <a:pPr marL="609600" indent="-609600">
              <a:buFontTx/>
              <a:buAutoNum type="arabicPeriod" startAt="4"/>
            </a:pPr>
            <a:r>
              <a:rPr lang="en-US" altLang="en-US" sz="2400" b="1"/>
              <a:t>Method</a:t>
            </a:r>
            <a:r>
              <a:rPr lang="en-US" altLang="en-US" sz="2400"/>
              <a:t> Full (boolean flag).</a:t>
            </a:r>
          </a:p>
          <a:p>
            <a:pPr marL="609600" indent="-609600">
              <a:buNone/>
            </a:pPr>
            <a:r>
              <a:rPr lang="en-US" altLang="en-US" sz="2400"/>
              <a:t>	</a:t>
            </a:r>
            <a:r>
              <a:rPr lang="en-US" altLang="en-US" sz="2400" b="1"/>
              <a:t>requires</a:t>
            </a:r>
            <a:r>
              <a:rPr lang="en-US" altLang="en-US" sz="2400"/>
              <a:t>:  </a:t>
            </a:r>
            <a:r>
              <a:rPr lang="en-US" altLang="en-US" sz="2400" b="1"/>
              <a:t>input</a:t>
            </a:r>
            <a:r>
              <a:rPr lang="en-US" altLang="en-US" sz="2400"/>
              <a:t>: </a:t>
            </a:r>
          </a:p>
          <a:p>
            <a:pPr marL="609600" indent="-609600">
              <a:buNone/>
            </a:pPr>
            <a:r>
              <a:rPr lang="en-US" altLang="en-US" sz="2400"/>
              <a:t>	</a:t>
            </a:r>
            <a:r>
              <a:rPr lang="en-US" altLang="en-US" sz="2400" b="1"/>
              <a:t>results</a:t>
            </a:r>
            <a:r>
              <a:rPr lang="en-US" altLang="en-US" sz="2400"/>
              <a:t>: If PQ is full then flag is set to true, otherwise flag is set to false. </a:t>
            </a:r>
            <a:r>
              <a:rPr lang="en-US" altLang="en-US" sz="2400" b="1"/>
              <a:t>output</a:t>
            </a:r>
            <a:r>
              <a:rPr lang="en-US" altLang="en-US" sz="2400"/>
              <a:t>: flag.</a:t>
            </a:r>
          </a:p>
          <a:p>
            <a:pPr marL="609600" indent="-609600">
              <a:buNone/>
            </a:pPr>
            <a:endParaRPr lang="en-US" altLang="en-US" sz="2400"/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D27B8C6C-1657-4218-907A-12C277F5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A0B43146-AFB1-4E53-8A34-D77D11B6CCBA}" type="slidenum">
              <a:rPr lang="en-US" altLang="en-US" sz="1400"/>
              <a:pPr/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2784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1478FADA-F063-4374-95DD-3E5B181FF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</a:t>
            </a:r>
          </a:p>
        </p:txBody>
      </p:sp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EE432735-0298-49E3-91F8-183ADB34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F8A67280-1638-4A71-8DC7-D26D94DC8D90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grpSp>
        <p:nvGrpSpPr>
          <p:cNvPr id="28676" name="Group 98">
            <a:extLst>
              <a:ext uri="{FF2B5EF4-FFF2-40B4-BE49-F238E27FC236}">
                <a16:creationId xmlns:a16="http://schemas.microsoft.com/office/drawing/2014/main" id="{E7122421-C6CE-47EF-B439-C8241ADB6899}"/>
              </a:ext>
            </a:extLst>
          </p:cNvPr>
          <p:cNvGrpSpPr>
            <a:grpSpLocks/>
          </p:cNvGrpSpPr>
          <p:nvPr/>
        </p:nvGrpSpPr>
        <p:grpSpPr bwMode="auto">
          <a:xfrm>
            <a:off x="3733801" y="2514601"/>
            <a:ext cx="3592513" cy="1158875"/>
            <a:chOff x="1536" y="1968"/>
            <a:chExt cx="2263" cy="730"/>
          </a:xfrm>
        </p:grpSpPr>
        <p:grpSp>
          <p:nvGrpSpPr>
            <p:cNvPr id="28731" name="Group 5">
              <a:extLst>
                <a:ext uri="{FF2B5EF4-FFF2-40B4-BE49-F238E27FC236}">
                  <a16:creationId xmlns:a16="http://schemas.microsoft.com/office/drawing/2014/main" id="{C6FA5D41-9782-41E4-ABD8-00102BD264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4" y="2007"/>
              <a:ext cx="288" cy="384"/>
              <a:chOff x="1392" y="1728"/>
              <a:chExt cx="288" cy="384"/>
            </a:xfrm>
          </p:grpSpPr>
          <p:sp>
            <p:nvSpPr>
              <p:cNvPr id="28761" name="Rectangle 3">
                <a:extLst>
                  <a:ext uri="{FF2B5EF4-FFF2-40B4-BE49-F238E27FC236}">
                    <a16:creationId xmlns:a16="http://schemas.microsoft.com/office/drawing/2014/main" id="{25B4CC0F-EF1F-4D31-9001-5DFF76197D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62" name="Rectangle 4">
                <a:extLst>
                  <a:ext uri="{FF2B5EF4-FFF2-40B4-BE49-F238E27FC236}">
                    <a16:creationId xmlns:a16="http://schemas.microsoft.com/office/drawing/2014/main" id="{D148C8F3-330E-462E-B2B8-5BE7CB0B9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732" name="Group 6">
              <a:extLst>
                <a:ext uri="{FF2B5EF4-FFF2-40B4-BE49-F238E27FC236}">
                  <a16:creationId xmlns:a16="http://schemas.microsoft.com/office/drawing/2014/main" id="{B598779E-C47B-4BA7-8844-85E4B90DB7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2" y="2007"/>
              <a:ext cx="288" cy="384"/>
              <a:chOff x="1392" y="1728"/>
              <a:chExt cx="288" cy="384"/>
            </a:xfrm>
          </p:grpSpPr>
          <p:sp>
            <p:nvSpPr>
              <p:cNvPr id="28759" name="Rectangle 7">
                <a:extLst>
                  <a:ext uri="{FF2B5EF4-FFF2-40B4-BE49-F238E27FC236}">
                    <a16:creationId xmlns:a16="http://schemas.microsoft.com/office/drawing/2014/main" id="{F4B9808B-5EE7-44E6-A3AB-7E52495BE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60" name="Rectangle 8">
                <a:extLst>
                  <a:ext uri="{FF2B5EF4-FFF2-40B4-BE49-F238E27FC236}">
                    <a16:creationId xmlns:a16="http://schemas.microsoft.com/office/drawing/2014/main" id="{9446FEF2-8620-49C6-AD5F-998738EE2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733" name="Group 9">
              <a:extLst>
                <a:ext uri="{FF2B5EF4-FFF2-40B4-BE49-F238E27FC236}">
                  <a16:creationId xmlns:a16="http://schemas.microsoft.com/office/drawing/2014/main" id="{A81E0C45-7EAA-4723-9C82-34F81A11B7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0" y="2007"/>
              <a:ext cx="288" cy="384"/>
              <a:chOff x="1392" y="1728"/>
              <a:chExt cx="288" cy="384"/>
            </a:xfrm>
          </p:grpSpPr>
          <p:sp>
            <p:nvSpPr>
              <p:cNvPr id="28757" name="Rectangle 10">
                <a:extLst>
                  <a:ext uri="{FF2B5EF4-FFF2-40B4-BE49-F238E27FC236}">
                    <a16:creationId xmlns:a16="http://schemas.microsoft.com/office/drawing/2014/main" id="{6B9BA93C-13D7-4F82-956E-DA683FC5B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58" name="Rectangle 11">
                <a:extLst>
                  <a:ext uri="{FF2B5EF4-FFF2-40B4-BE49-F238E27FC236}">
                    <a16:creationId xmlns:a16="http://schemas.microsoft.com/office/drawing/2014/main" id="{6656A440-9D8B-476C-8642-AB16A1F91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734" name="Group 12">
              <a:extLst>
                <a:ext uri="{FF2B5EF4-FFF2-40B4-BE49-F238E27FC236}">
                  <a16:creationId xmlns:a16="http://schemas.microsoft.com/office/drawing/2014/main" id="{4E190FE3-889F-4C84-AACE-C790E20672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8" y="2007"/>
              <a:ext cx="288" cy="384"/>
              <a:chOff x="1392" y="1728"/>
              <a:chExt cx="288" cy="384"/>
            </a:xfrm>
          </p:grpSpPr>
          <p:sp>
            <p:nvSpPr>
              <p:cNvPr id="28755" name="Rectangle 13">
                <a:extLst>
                  <a:ext uri="{FF2B5EF4-FFF2-40B4-BE49-F238E27FC236}">
                    <a16:creationId xmlns:a16="http://schemas.microsoft.com/office/drawing/2014/main" id="{5886113A-B9FC-4805-A052-458975577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56" name="Rectangle 14">
                <a:extLst>
                  <a:ext uri="{FF2B5EF4-FFF2-40B4-BE49-F238E27FC236}">
                    <a16:creationId xmlns:a16="http://schemas.microsoft.com/office/drawing/2014/main" id="{4C3F210C-DF98-49C9-B774-9081C97FE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735" name="Group 15">
              <a:extLst>
                <a:ext uri="{FF2B5EF4-FFF2-40B4-BE49-F238E27FC236}">
                  <a16:creationId xmlns:a16="http://schemas.microsoft.com/office/drawing/2014/main" id="{C3DFB4D7-FEC7-4512-8D66-8FBF6D3525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86" y="2007"/>
              <a:ext cx="288" cy="384"/>
              <a:chOff x="1392" y="1728"/>
              <a:chExt cx="288" cy="384"/>
            </a:xfrm>
          </p:grpSpPr>
          <p:sp>
            <p:nvSpPr>
              <p:cNvPr id="28753" name="Rectangle 16">
                <a:extLst>
                  <a:ext uri="{FF2B5EF4-FFF2-40B4-BE49-F238E27FC236}">
                    <a16:creationId xmlns:a16="http://schemas.microsoft.com/office/drawing/2014/main" id="{C37E4D2A-9A37-447A-8F80-039E7BBEB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54" name="Rectangle 17">
                <a:extLst>
                  <a:ext uri="{FF2B5EF4-FFF2-40B4-BE49-F238E27FC236}">
                    <a16:creationId xmlns:a16="http://schemas.microsoft.com/office/drawing/2014/main" id="{BBD05806-F358-4E41-B57C-BC67E87F2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736" name="Group 18">
              <a:extLst>
                <a:ext uri="{FF2B5EF4-FFF2-40B4-BE49-F238E27FC236}">
                  <a16:creationId xmlns:a16="http://schemas.microsoft.com/office/drawing/2014/main" id="{FF11EAC5-8517-46A4-A30A-4F064DD862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4" y="2007"/>
              <a:ext cx="288" cy="384"/>
              <a:chOff x="1392" y="1728"/>
              <a:chExt cx="288" cy="384"/>
            </a:xfrm>
          </p:grpSpPr>
          <p:sp>
            <p:nvSpPr>
              <p:cNvPr id="28751" name="Rectangle 19">
                <a:extLst>
                  <a:ext uri="{FF2B5EF4-FFF2-40B4-BE49-F238E27FC236}">
                    <a16:creationId xmlns:a16="http://schemas.microsoft.com/office/drawing/2014/main" id="{07FF91F4-9890-4C4B-9E23-D49E25403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52" name="Rectangle 20">
                <a:extLst>
                  <a:ext uri="{FF2B5EF4-FFF2-40B4-BE49-F238E27FC236}">
                    <a16:creationId xmlns:a16="http://schemas.microsoft.com/office/drawing/2014/main" id="{EE1FF3FA-81FE-41BE-B7A6-013EE5E7C8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28737" name="Text Box 21">
              <a:extLst>
                <a:ext uri="{FF2B5EF4-FFF2-40B4-BE49-F238E27FC236}">
                  <a16:creationId xmlns:a16="http://schemas.microsoft.com/office/drawing/2014/main" id="{0E0BF146-2BB5-4822-B466-F51DCF8B8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968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el</a:t>
              </a:r>
            </a:p>
          </p:txBody>
        </p:sp>
        <p:sp>
          <p:nvSpPr>
            <p:cNvPr id="28738" name="Text Box 22">
              <a:extLst>
                <a:ext uri="{FF2B5EF4-FFF2-40B4-BE49-F238E27FC236}">
                  <a16:creationId xmlns:a16="http://schemas.microsoft.com/office/drawing/2014/main" id="{DE443B7A-3C34-4CCD-BA11-17E9334AF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160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</a:p>
          </p:txBody>
        </p:sp>
        <p:sp>
          <p:nvSpPr>
            <p:cNvPr id="28739" name="Text Box 24">
              <a:extLst>
                <a:ext uri="{FF2B5EF4-FFF2-40B4-BE49-F238E27FC236}">
                  <a16:creationId xmlns:a16="http://schemas.microsoft.com/office/drawing/2014/main" id="{802C9F5C-FB28-4C09-9ECE-E3D5AF9EE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968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el</a:t>
              </a:r>
            </a:p>
          </p:txBody>
        </p:sp>
        <p:sp>
          <p:nvSpPr>
            <p:cNvPr id="28740" name="Text Box 25">
              <a:extLst>
                <a:ext uri="{FF2B5EF4-FFF2-40B4-BE49-F238E27FC236}">
                  <a16:creationId xmlns:a16="http://schemas.microsoft.com/office/drawing/2014/main" id="{BFB17909-453F-4DCC-9C98-F550AA353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968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el</a:t>
              </a:r>
            </a:p>
          </p:txBody>
        </p:sp>
        <p:sp>
          <p:nvSpPr>
            <p:cNvPr id="28741" name="Text Box 26">
              <a:extLst>
                <a:ext uri="{FF2B5EF4-FFF2-40B4-BE49-F238E27FC236}">
                  <a16:creationId xmlns:a16="http://schemas.microsoft.com/office/drawing/2014/main" id="{7115767F-3765-448A-992E-835F4FF24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968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el</a:t>
              </a:r>
            </a:p>
          </p:txBody>
        </p:sp>
        <p:sp>
          <p:nvSpPr>
            <p:cNvPr id="28742" name="Text Box 28">
              <a:extLst>
                <a:ext uri="{FF2B5EF4-FFF2-40B4-BE49-F238E27FC236}">
                  <a16:creationId xmlns:a16="http://schemas.microsoft.com/office/drawing/2014/main" id="{70A72D91-75E8-496D-821B-141D61F628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968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el</a:t>
              </a:r>
            </a:p>
          </p:txBody>
        </p:sp>
        <p:sp>
          <p:nvSpPr>
            <p:cNvPr id="28743" name="Text Box 29">
              <a:extLst>
                <a:ext uri="{FF2B5EF4-FFF2-40B4-BE49-F238E27FC236}">
                  <a16:creationId xmlns:a16="http://schemas.microsoft.com/office/drawing/2014/main" id="{47204853-2242-4C23-9A40-967D826C4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1968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el</a:t>
              </a:r>
            </a:p>
          </p:txBody>
        </p:sp>
        <p:sp>
          <p:nvSpPr>
            <p:cNvPr id="28744" name="Text Box 30">
              <a:extLst>
                <a:ext uri="{FF2B5EF4-FFF2-40B4-BE49-F238E27FC236}">
                  <a16:creationId xmlns:a16="http://schemas.microsoft.com/office/drawing/2014/main" id="{58DC713B-4B29-4D78-9A8A-59EC083E4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160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10</a:t>
              </a:r>
            </a:p>
          </p:txBody>
        </p:sp>
        <p:sp>
          <p:nvSpPr>
            <p:cNvPr id="28745" name="Text Box 31">
              <a:extLst>
                <a:ext uri="{FF2B5EF4-FFF2-40B4-BE49-F238E27FC236}">
                  <a16:creationId xmlns:a16="http://schemas.microsoft.com/office/drawing/2014/main" id="{282A8875-1BDA-4EFD-B48E-EE66F8C4E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16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8</a:t>
              </a:r>
            </a:p>
          </p:txBody>
        </p:sp>
        <p:sp>
          <p:nvSpPr>
            <p:cNvPr id="28746" name="Text Box 32">
              <a:extLst>
                <a:ext uri="{FF2B5EF4-FFF2-40B4-BE49-F238E27FC236}">
                  <a16:creationId xmlns:a16="http://schemas.microsoft.com/office/drawing/2014/main" id="{AA590799-4BD2-46CE-BE79-3702268E1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16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7</a:t>
              </a:r>
            </a:p>
          </p:txBody>
        </p:sp>
        <p:sp>
          <p:nvSpPr>
            <p:cNvPr id="28747" name="Text Box 33">
              <a:extLst>
                <a:ext uri="{FF2B5EF4-FFF2-40B4-BE49-F238E27FC236}">
                  <a16:creationId xmlns:a16="http://schemas.microsoft.com/office/drawing/2014/main" id="{10062422-A866-4E35-B0B9-57A4CC67A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16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7</a:t>
              </a:r>
            </a:p>
          </p:txBody>
        </p:sp>
        <p:sp>
          <p:nvSpPr>
            <p:cNvPr id="28748" name="Text Box 34">
              <a:extLst>
                <a:ext uri="{FF2B5EF4-FFF2-40B4-BE49-F238E27FC236}">
                  <a16:creationId xmlns:a16="http://schemas.microsoft.com/office/drawing/2014/main" id="{328185F5-8532-4B2D-9E28-3D5A058D7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5</a:t>
              </a:r>
            </a:p>
          </p:txBody>
        </p:sp>
        <p:sp>
          <p:nvSpPr>
            <p:cNvPr id="28749" name="Text Box 35">
              <a:extLst>
                <a:ext uri="{FF2B5EF4-FFF2-40B4-BE49-F238E27FC236}">
                  <a16:creationId xmlns:a16="http://schemas.microsoft.com/office/drawing/2014/main" id="{F74A409D-7054-430D-9D8D-308415C92B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48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/>
                <a:t>Head</a:t>
              </a:r>
            </a:p>
          </p:txBody>
        </p:sp>
        <p:sp>
          <p:nvSpPr>
            <p:cNvPr id="28750" name="Text Box 36">
              <a:extLst>
                <a:ext uri="{FF2B5EF4-FFF2-40B4-BE49-F238E27FC236}">
                  <a16:creationId xmlns:a16="http://schemas.microsoft.com/office/drawing/2014/main" id="{DA329C14-5EA0-4A84-8E67-EC7452C6B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448"/>
              <a:ext cx="3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/>
                <a:t>Tail</a:t>
              </a:r>
            </a:p>
          </p:txBody>
        </p:sp>
      </p:grpSp>
      <p:sp>
        <p:nvSpPr>
          <p:cNvPr id="28677" name="Text Box 37">
            <a:extLst>
              <a:ext uri="{FF2B5EF4-FFF2-40B4-BE49-F238E27FC236}">
                <a16:creationId xmlns:a16="http://schemas.microsoft.com/office/drawing/2014/main" id="{7C41D385-9828-4B23-8B8A-46D6D06DC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981201"/>
            <a:ext cx="2643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Array Implementation</a:t>
            </a:r>
          </a:p>
        </p:txBody>
      </p:sp>
      <p:grpSp>
        <p:nvGrpSpPr>
          <p:cNvPr id="28678" name="Group 90">
            <a:extLst>
              <a:ext uri="{FF2B5EF4-FFF2-40B4-BE49-F238E27FC236}">
                <a16:creationId xmlns:a16="http://schemas.microsoft.com/office/drawing/2014/main" id="{E8DB343A-6B49-444A-B33F-AE5484947B63}"/>
              </a:ext>
            </a:extLst>
          </p:cNvPr>
          <p:cNvGrpSpPr>
            <a:grpSpLocks/>
          </p:cNvGrpSpPr>
          <p:nvPr/>
        </p:nvGrpSpPr>
        <p:grpSpPr bwMode="auto">
          <a:xfrm>
            <a:off x="8686800" y="3124201"/>
            <a:ext cx="457200" cy="701675"/>
            <a:chOff x="4080" y="1689"/>
            <a:chExt cx="288" cy="442"/>
          </a:xfrm>
        </p:grpSpPr>
        <p:grpSp>
          <p:nvGrpSpPr>
            <p:cNvPr id="28726" name="Group 38">
              <a:extLst>
                <a:ext uri="{FF2B5EF4-FFF2-40B4-BE49-F238E27FC236}">
                  <a16:creationId xmlns:a16="http://schemas.microsoft.com/office/drawing/2014/main" id="{21F6E620-2284-442F-AE33-8D17FEB7E5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728"/>
              <a:ext cx="288" cy="384"/>
              <a:chOff x="1392" y="1728"/>
              <a:chExt cx="288" cy="384"/>
            </a:xfrm>
          </p:grpSpPr>
          <p:sp>
            <p:nvSpPr>
              <p:cNvPr id="28729" name="Rectangle 39">
                <a:extLst>
                  <a:ext uri="{FF2B5EF4-FFF2-40B4-BE49-F238E27FC236}">
                    <a16:creationId xmlns:a16="http://schemas.microsoft.com/office/drawing/2014/main" id="{4F6A0DF8-D990-4E2E-B1E5-E1F3B40BE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30" name="Rectangle 40">
                <a:extLst>
                  <a:ext uri="{FF2B5EF4-FFF2-40B4-BE49-F238E27FC236}">
                    <a16:creationId xmlns:a16="http://schemas.microsoft.com/office/drawing/2014/main" id="{54199B55-A368-4400-99FA-D9DCDF23F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28727" name="Text Box 41">
              <a:extLst>
                <a:ext uri="{FF2B5EF4-FFF2-40B4-BE49-F238E27FC236}">
                  <a16:creationId xmlns:a16="http://schemas.microsoft.com/office/drawing/2014/main" id="{7FEB3957-E459-4759-81F5-FF99A8A93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8" y="1689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el</a:t>
              </a:r>
            </a:p>
          </p:txBody>
        </p:sp>
        <p:sp>
          <p:nvSpPr>
            <p:cNvPr id="28728" name="Text Box 42">
              <a:extLst>
                <a:ext uri="{FF2B5EF4-FFF2-40B4-BE49-F238E27FC236}">
                  <a16:creationId xmlns:a16="http://schemas.microsoft.com/office/drawing/2014/main" id="{169F6E59-690A-4C8A-8C90-3DBD9CC980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6" y="1881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7</a:t>
              </a:r>
            </a:p>
          </p:txBody>
        </p:sp>
      </p:grpSp>
      <p:sp>
        <p:nvSpPr>
          <p:cNvPr id="28679" name="Text Box 43">
            <a:extLst>
              <a:ext uri="{FF2B5EF4-FFF2-40B4-BE49-F238E27FC236}">
                <a16:creationId xmlns:a16="http://schemas.microsoft.com/office/drawing/2014/main" id="{45D58DF4-CFC8-40F6-926A-9FF10C6E5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3962401"/>
            <a:ext cx="175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Insert Where?</a:t>
            </a:r>
          </a:p>
        </p:txBody>
      </p:sp>
      <p:grpSp>
        <p:nvGrpSpPr>
          <p:cNvPr id="28680" name="Group 89">
            <a:extLst>
              <a:ext uri="{FF2B5EF4-FFF2-40B4-BE49-F238E27FC236}">
                <a16:creationId xmlns:a16="http://schemas.microsoft.com/office/drawing/2014/main" id="{C014B170-5CF6-417B-8333-C7B98F6D9D9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572001"/>
            <a:ext cx="5257800" cy="1387475"/>
            <a:chOff x="1104" y="2832"/>
            <a:chExt cx="3312" cy="874"/>
          </a:xfrm>
        </p:grpSpPr>
        <p:grpSp>
          <p:nvGrpSpPr>
            <p:cNvPr id="28694" name="Group 54">
              <a:extLst>
                <a:ext uri="{FF2B5EF4-FFF2-40B4-BE49-F238E27FC236}">
                  <a16:creationId xmlns:a16="http://schemas.microsoft.com/office/drawing/2014/main" id="{DD07F8E0-43D3-4364-A6A8-F129766F2C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2832"/>
              <a:ext cx="528" cy="576"/>
              <a:chOff x="1248" y="2832"/>
              <a:chExt cx="528" cy="576"/>
            </a:xfrm>
          </p:grpSpPr>
          <p:sp>
            <p:nvSpPr>
              <p:cNvPr id="28722" name="Rectangle 45">
                <a:extLst>
                  <a:ext uri="{FF2B5EF4-FFF2-40B4-BE49-F238E27FC236}">
                    <a16:creationId xmlns:a16="http://schemas.microsoft.com/office/drawing/2014/main" id="{AB7E7470-DB09-4E43-AA61-550DAA9A5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24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el</a:t>
                </a:r>
              </a:p>
            </p:txBody>
          </p:sp>
          <p:sp>
            <p:nvSpPr>
              <p:cNvPr id="28723" name="Rectangle 46">
                <a:extLst>
                  <a:ext uri="{FF2B5EF4-FFF2-40B4-BE49-F238E27FC236}">
                    <a16:creationId xmlns:a16="http://schemas.microsoft.com/office/drawing/2014/main" id="{0BFB1C75-4E91-4974-BCD6-EDCBADD66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10</a:t>
                </a:r>
              </a:p>
            </p:txBody>
          </p:sp>
          <p:sp>
            <p:nvSpPr>
              <p:cNvPr id="28724" name="Rectangle 49">
                <a:extLst>
                  <a:ext uri="{FF2B5EF4-FFF2-40B4-BE49-F238E27FC236}">
                    <a16:creationId xmlns:a16="http://schemas.microsoft.com/office/drawing/2014/main" id="{7CE857BB-B64F-4024-AD8A-1C88CE4A6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832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25" name="AutoShape 53">
                <a:extLst>
                  <a:ext uri="{FF2B5EF4-FFF2-40B4-BE49-F238E27FC236}">
                    <a16:creationId xmlns:a16="http://schemas.microsoft.com/office/drawing/2014/main" id="{1D59711B-5C6F-4906-BB4D-35A0CA30D6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240" cy="144"/>
              </a:xfrm>
              <a:prstGeom prst="rightArrow">
                <a:avLst>
                  <a:gd name="adj1" fmla="val 50000"/>
                  <a:gd name="adj2" fmla="val 41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695" name="Group 55">
              <a:extLst>
                <a:ext uri="{FF2B5EF4-FFF2-40B4-BE49-F238E27FC236}">
                  <a16:creationId xmlns:a16="http://schemas.microsoft.com/office/drawing/2014/main" id="{EC90052E-0EDE-4A29-8949-94A5A79F20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832"/>
              <a:ext cx="528" cy="576"/>
              <a:chOff x="1248" y="2832"/>
              <a:chExt cx="528" cy="576"/>
            </a:xfrm>
          </p:grpSpPr>
          <p:sp>
            <p:nvSpPr>
              <p:cNvPr id="28718" name="Rectangle 56">
                <a:extLst>
                  <a:ext uri="{FF2B5EF4-FFF2-40B4-BE49-F238E27FC236}">
                    <a16:creationId xmlns:a16="http://schemas.microsoft.com/office/drawing/2014/main" id="{DD33D6B8-D8DF-45B3-BDC6-AC746F3EB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24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el</a:t>
                </a:r>
              </a:p>
            </p:txBody>
          </p:sp>
          <p:sp>
            <p:nvSpPr>
              <p:cNvPr id="28719" name="Rectangle 57">
                <a:extLst>
                  <a:ext uri="{FF2B5EF4-FFF2-40B4-BE49-F238E27FC236}">
                    <a16:creationId xmlns:a16="http://schemas.microsoft.com/office/drawing/2014/main" id="{59FFF334-864C-42DD-94B2-785AD2EDF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10</a:t>
                </a:r>
              </a:p>
            </p:txBody>
          </p:sp>
          <p:sp>
            <p:nvSpPr>
              <p:cNvPr id="28720" name="Rectangle 58">
                <a:extLst>
                  <a:ext uri="{FF2B5EF4-FFF2-40B4-BE49-F238E27FC236}">
                    <a16:creationId xmlns:a16="http://schemas.microsoft.com/office/drawing/2014/main" id="{D9B8AF6E-D0F3-4DA3-A8E0-9DBD7E768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832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21" name="AutoShape 59">
                <a:extLst>
                  <a:ext uri="{FF2B5EF4-FFF2-40B4-BE49-F238E27FC236}">
                    <a16:creationId xmlns:a16="http://schemas.microsoft.com/office/drawing/2014/main" id="{63B9BCF0-8D33-4714-97DC-9B84D9293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240" cy="144"/>
              </a:xfrm>
              <a:prstGeom prst="rightArrow">
                <a:avLst>
                  <a:gd name="adj1" fmla="val 50000"/>
                  <a:gd name="adj2" fmla="val 41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696" name="Group 60">
              <a:extLst>
                <a:ext uri="{FF2B5EF4-FFF2-40B4-BE49-F238E27FC236}">
                  <a16:creationId xmlns:a16="http://schemas.microsoft.com/office/drawing/2014/main" id="{BE8A9E52-FB6B-45B5-B0B6-3C71DDFB15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2832"/>
              <a:ext cx="528" cy="576"/>
              <a:chOff x="1248" y="2832"/>
              <a:chExt cx="528" cy="576"/>
            </a:xfrm>
          </p:grpSpPr>
          <p:sp>
            <p:nvSpPr>
              <p:cNvPr id="28714" name="Rectangle 61">
                <a:extLst>
                  <a:ext uri="{FF2B5EF4-FFF2-40B4-BE49-F238E27FC236}">
                    <a16:creationId xmlns:a16="http://schemas.microsoft.com/office/drawing/2014/main" id="{D97D764E-B7F5-448D-9B15-C0D17936F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24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el</a:t>
                </a:r>
              </a:p>
            </p:txBody>
          </p:sp>
          <p:sp>
            <p:nvSpPr>
              <p:cNvPr id="28715" name="Rectangle 62">
                <a:extLst>
                  <a:ext uri="{FF2B5EF4-FFF2-40B4-BE49-F238E27FC236}">
                    <a16:creationId xmlns:a16="http://schemas.microsoft.com/office/drawing/2014/main" id="{1BB37D75-AAB9-4F66-9B50-B07FEF7005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8</a:t>
                </a:r>
              </a:p>
            </p:txBody>
          </p:sp>
          <p:sp>
            <p:nvSpPr>
              <p:cNvPr id="28716" name="Rectangle 63">
                <a:extLst>
                  <a:ext uri="{FF2B5EF4-FFF2-40B4-BE49-F238E27FC236}">
                    <a16:creationId xmlns:a16="http://schemas.microsoft.com/office/drawing/2014/main" id="{2E851125-5AC4-4D02-A127-6C6947973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832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17" name="AutoShape 64">
                <a:extLst>
                  <a:ext uri="{FF2B5EF4-FFF2-40B4-BE49-F238E27FC236}">
                    <a16:creationId xmlns:a16="http://schemas.microsoft.com/office/drawing/2014/main" id="{20987FEA-F3A9-443D-91F7-A1F2569A0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240" cy="144"/>
              </a:xfrm>
              <a:prstGeom prst="rightArrow">
                <a:avLst>
                  <a:gd name="adj1" fmla="val 50000"/>
                  <a:gd name="adj2" fmla="val 41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697" name="Group 65">
              <a:extLst>
                <a:ext uri="{FF2B5EF4-FFF2-40B4-BE49-F238E27FC236}">
                  <a16:creationId xmlns:a16="http://schemas.microsoft.com/office/drawing/2014/main" id="{C3F0861B-E579-4E23-B8DF-0A3BCB793A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2832"/>
              <a:ext cx="528" cy="576"/>
              <a:chOff x="1248" y="2832"/>
              <a:chExt cx="528" cy="576"/>
            </a:xfrm>
          </p:grpSpPr>
          <p:sp>
            <p:nvSpPr>
              <p:cNvPr id="28710" name="Rectangle 66">
                <a:extLst>
                  <a:ext uri="{FF2B5EF4-FFF2-40B4-BE49-F238E27FC236}">
                    <a16:creationId xmlns:a16="http://schemas.microsoft.com/office/drawing/2014/main" id="{C0890E83-7CA2-42DB-B04B-63CB247D9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24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el</a:t>
                </a:r>
              </a:p>
            </p:txBody>
          </p:sp>
          <p:sp>
            <p:nvSpPr>
              <p:cNvPr id="28711" name="Rectangle 67">
                <a:extLst>
                  <a:ext uri="{FF2B5EF4-FFF2-40B4-BE49-F238E27FC236}">
                    <a16:creationId xmlns:a16="http://schemas.microsoft.com/office/drawing/2014/main" id="{ACD98A38-36FC-456A-A9BC-963BDFE72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7</a:t>
                </a:r>
              </a:p>
            </p:txBody>
          </p:sp>
          <p:sp>
            <p:nvSpPr>
              <p:cNvPr id="28712" name="Rectangle 68">
                <a:extLst>
                  <a:ext uri="{FF2B5EF4-FFF2-40B4-BE49-F238E27FC236}">
                    <a16:creationId xmlns:a16="http://schemas.microsoft.com/office/drawing/2014/main" id="{7D742E5A-996C-4A13-AED1-EBCFCD284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832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13" name="AutoShape 69">
                <a:extLst>
                  <a:ext uri="{FF2B5EF4-FFF2-40B4-BE49-F238E27FC236}">
                    <a16:creationId xmlns:a16="http://schemas.microsoft.com/office/drawing/2014/main" id="{D6962DE8-E40C-4B77-B0BB-BAA254EA1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240" cy="144"/>
              </a:xfrm>
              <a:prstGeom prst="rightArrow">
                <a:avLst>
                  <a:gd name="adj1" fmla="val 50000"/>
                  <a:gd name="adj2" fmla="val 41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698" name="Group 75">
              <a:extLst>
                <a:ext uri="{FF2B5EF4-FFF2-40B4-BE49-F238E27FC236}">
                  <a16:creationId xmlns:a16="http://schemas.microsoft.com/office/drawing/2014/main" id="{5E4AA24C-3B4B-46BE-87F0-0ACF58E585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2832"/>
              <a:ext cx="528" cy="576"/>
              <a:chOff x="1248" y="2832"/>
              <a:chExt cx="528" cy="576"/>
            </a:xfrm>
          </p:grpSpPr>
          <p:sp>
            <p:nvSpPr>
              <p:cNvPr id="28706" name="Rectangle 76">
                <a:extLst>
                  <a:ext uri="{FF2B5EF4-FFF2-40B4-BE49-F238E27FC236}">
                    <a16:creationId xmlns:a16="http://schemas.microsoft.com/office/drawing/2014/main" id="{30C8BF99-466A-4A6E-8D35-1056F3CDB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24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el</a:t>
                </a:r>
              </a:p>
            </p:txBody>
          </p:sp>
          <p:sp>
            <p:nvSpPr>
              <p:cNvPr id="28707" name="Rectangle 77">
                <a:extLst>
                  <a:ext uri="{FF2B5EF4-FFF2-40B4-BE49-F238E27FC236}">
                    <a16:creationId xmlns:a16="http://schemas.microsoft.com/office/drawing/2014/main" id="{8BF727B3-D3E1-4400-8CEA-773B81040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5</a:t>
                </a:r>
              </a:p>
            </p:txBody>
          </p:sp>
          <p:sp>
            <p:nvSpPr>
              <p:cNvPr id="28708" name="Rectangle 78">
                <a:extLst>
                  <a:ext uri="{FF2B5EF4-FFF2-40B4-BE49-F238E27FC236}">
                    <a16:creationId xmlns:a16="http://schemas.microsoft.com/office/drawing/2014/main" id="{C308D8D9-CB82-400D-9AC9-880F5D8A3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832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09" name="AutoShape 79">
                <a:extLst>
                  <a:ext uri="{FF2B5EF4-FFF2-40B4-BE49-F238E27FC236}">
                    <a16:creationId xmlns:a16="http://schemas.microsoft.com/office/drawing/2014/main" id="{B28B0681-AC78-4E8F-9A6D-DD8CCF6BD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240" cy="144"/>
              </a:xfrm>
              <a:prstGeom prst="rightArrow">
                <a:avLst>
                  <a:gd name="adj1" fmla="val 50000"/>
                  <a:gd name="adj2" fmla="val 41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8699" name="Group 80">
              <a:extLst>
                <a:ext uri="{FF2B5EF4-FFF2-40B4-BE49-F238E27FC236}">
                  <a16:creationId xmlns:a16="http://schemas.microsoft.com/office/drawing/2014/main" id="{35964051-F847-4FC4-92D7-54185A79CF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2832"/>
              <a:ext cx="528" cy="576"/>
              <a:chOff x="1248" y="2832"/>
              <a:chExt cx="528" cy="576"/>
            </a:xfrm>
          </p:grpSpPr>
          <p:sp>
            <p:nvSpPr>
              <p:cNvPr id="28702" name="Rectangle 81">
                <a:extLst>
                  <a:ext uri="{FF2B5EF4-FFF2-40B4-BE49-F238E27FC236}">
                    <a16:creationId xmlns:a16="http://schemas.microsoft.com/office/drawing/2014/main" id="{873A1AD4-5647-4214-B44A-09FA19480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24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el</a:t>
                </a:r>
              </a:p>
            </p:txBody>
          </p:sp>
          <p:sp>
            <p:nvSpPr>
              <p:cNvPr id="28703" name="Rectangle 82">
                <a:extLst>
                  <a:ext uri="{FF2B5EF4-FFF2-40B4-BE49-F238E27FC236}">
                    <a16:creationId xmlns:a16="http://schemas.microsoft.com/office/drawing/2014/main" id="{F83320DB-8636-4EEA-A678-92A09D9DF9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7</a:t>
                </a:r>
              </a:p>
            </p:txBody>
          </p:sp>
          <p:sp>
            <p:nvSpPr>
              <p:cNvPr id="28704" name="Rectangle 83">
                <a:extLst>
                  <a:ext uri="{FF2B5EF4-FFF2-40B4-BE49-F238E27FC236}">
                    <a16:creationId xmlns:a16="http://schemas.microsoft.com/office/drawing/2014/main" id="{0CC20AFE-F0A3-405C-9F98-C422CC70F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832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705" name="AutoShape 84">
                <a:extLst>
                  <a:ext uri="{FF2B5EF4-FFF2-40B4-BE49-F238E27FC236}">
                    <a16:creationId xmlns:a16="http://schemas.microsoft.com/office/drawing/2014/main" id="{3959B008-F31A-4F3E-B3CA-DFF4B998E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832"/>
                <a:ext cx="240" cy="144"/>
              </a:xfrm>
              <a:prstGeom prst="rightArrow">
                <a:avLst>
                  <a:gd name="adj1" fmla="val 50000"/>
                  <a:gd name="adj2" fmla="val 41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28700" name="Text Box 85">
              <a:extLst>
                <a:ext uri="{FF2B5EF4-FFF2-40B4-BE49-F238E27FC236}">
                  <a16:creationId xmlns:a16="http://schemas.microsoft.com/office/drawing/2014/main" id="{B3A780CF-F618-4732-B8E4-B47412624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456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/>
                <a:t>Head</a:t>
              </a:r>
            </a:p>
          </p:txBody>
        </p:sp>
        <p:sp>
          <p:nvSpPr>
            <p:cNvPr id="28701" name="Text Box 86">
              <a:extLst>
                <a:ext uri="{FF2B5EF4-FFF2-40B4-BE49-F238E27FC236}">
                  <a16:creationId xmlns:a16="http://schemas.microsoft.com/office/drawing/2014/main" id="{E0734034-7A97-4F73-A00B-A5342A4C8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4" y="3417"/>
              <a:ext cx="3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/>
                <a:t>Tail</a:t>
              </a:r>
            </a:p>
          </p:txBody>
        </p:sp>
      </p:grpSp>
      <p:sp>
        <p:nvSpPr>
          <p:cNvPr id="28681" name="Text Box 87">
            <a:extLst>
              <a:ext uri="{FF2B5EF4-FFF2-40B4-BE49-F238E27FC236}">
                <a16:creationId xmlns:a16="http://schemas.microsoft.com/office/drawing/2014/main" id="{9B202104-6F42-4A53-A285-9F6251D48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86201"/>
            <a:ext cx="2755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Linked Implementation</a:t>
            </a:r>
          </a:p>
        </p:txBody>
      </p:sp>
      <p:grpSp>
        <p:nvGrpSpPr>
          <p:cNvPr id="28682" name="Group 99">
            <a:extLst>
              <a:ext uri="{FF2B5EF4-FFF2-40B4-BE49-F238E27FC236}">
                <a16:creationId xmlns:a16="http://schemas.microsoft.com/office/drawing/2014/main" id="{A86E19A3-7736-4660-8192-F68881A88692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514601"/>
            <a:ext cx="457200" cy="701675"/>
            <a:chOff x="4080" y="1689"/>
            <a:chExt cx="288" cy="442"/>
          </a:xfrm>
        </p:grpSpPr>
        <p:grpSp>
          <p:nvGrpSpPr>
            <p:cNvPr id="28689" name="Group 100">
              <a:extLst>
                <a:ext uri="{FF2B5EF4-FFF2-40B4-BE49-F238E27FC236}">
                  <a16:creationId xmlns:a16="http://schemas.microsoft.com/office/drawing/2014/main" id="{49FD28E5-905B-4919-BA8B-BD81C77AFE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728"/>
              <a:ext cx="288" cy="384"/>
              <a:chOff x="1392" y="1728"/>
              <a:chExt cx="288" cy="384"/>
            </a:xfrm>
          </p:grpSpPr>
          <p:sp>
            <p:nvSpPr>
              <p:cNvPr id="28692" name="Rectangle 101">
                <a:extLst>
                  <a:ext uri="{FF2B5EF4-FFF2-40B4-BE49-F238E27FC236}">
                    <a16:creationId xmlns:a16="http://schemas.microsoft.com/office/drawing/2014/main" id="{3F5287C3-30CE-43B8-A0F2-EEF6FA49A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693" name="Rectangle 102">
                <a:extLst>
                  <a:ext uri="{FF2B5EF4-FFF2-40B4-BE49-F238E27FC236}">
                    <a16:creationId xmlns:a16="http://schemas.microsoft.com/office/drawing/2014/main" id="{C8368DFB-44F1-4585-BEE0-E25880A10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28690" name="Text Box 103">
              <a:extLst>
                <a:ext uri="{FF2B5EF4-FFF2-40B4-BE49-F238E27FC236}">
                  <a16:creationId xmlns:a16="http://schemas.microsoft.com/office/drawing/2014/main" id="{4C8F3456-CFC5-4096-BA0B-B0DC6EBE8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8" y="1689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el</a:t>
              </a:r>
            </a:p>
          </p:txBody>
        </p:sp>
        <p:sp>
          <p:nvSpPr>
            <p:cNvPr id="28691" name="Text Box 104">
              <a:extLst>
                <a:ext uri="{FF2B5EF4-FFF2-40B4-BE49-F238E27FC236}">
                  <a16:creationId xmlns:a16="http://schemas.microsoft.com/office/drawing/2014/main" id="{F52C3F0E-D05F-43CB-BB2C-FDA9D20C6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6" y="1881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8683" name="Group 105">
            <a:extLst>
              <a:ext uri="{FF2B5EF4-FFF2-40B4-BE49-F238E27FC236}">
                <a16:creationId xmlns:a16="http://schemas.microsoft.com/office/drawing/2014/main" id="{E0CEAE80-5C5E-4324-8CEE-177A63E53DD9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2514601"/>
            <a:ext cx="457200" cy="701675"/>
            <a:chOff x="4080" y="1689"/>
            <a:chExt cx="288" cy="442"/>
          </a:xfrm>
        </p:grpSpPr>
        <p:grpSp>
          <p:nvGrpSpPr>
            <p:cNvPr id="28684" name="Group 106">
              <a:extLst>
                <a:ext uri="{FF2B5EF4-FFF2-40B4-BE49-F238E27FC236}">
                  <a16:creationId xmlns:a16="http://schemas.microsoft.com/office/drawing/2014/main" id="{09C90DE6-9395-42A1-A17A-D0DEBC5EF2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728"/>
              <a:ext cx="288" cy="384"/>
              <a:chOff x="1392" y="1728"/>
              <a:chExt cx="288" cy="384"/>
            </a:xfrm>
          </p:grpSpPr>
          <p:sp>
            <p:nvSpPr>
              <p:cNvPr id="28687" name="Rectangle 107">
                <a:extLst>
                  <a:ext uri="{FF2B5EF4-FFF2-40B4-BE49-F238E27FC236}">
                    <a16:creationId xmlns:a16="http://schemas.microsoft.com/office/drawing/2014/main" id="{19F8778C-F8C6-4F5E-BA34-41334B115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8688" name="Rectangle 108">
                <a:extLst>
                  <a:ext uri="{FF2B5EF4-FFF2-40B4-BE49-F238E27FC236}">
                    <a16:creationId xmlns:a16="http://schemas.microsoft.com/office/drawing/2014/main" id="{D7B2DEA4-4DC3-472C-9136-346C823F3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28685" name="Text Box 109">
              <a:extLst>
                <a:ext uri="{FF2B5EF4-FFF2-40B4-BE49-F238E27FC236}">
                  <a16:creationId xmlns:a16="http://schemas.microsoft.com/office/drawing/2014/main" id="{DBBA033F-F955-4D01-8A60-E02669E3C8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8" y="1689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el</a:t>
              </a:r>
            </a:p>
          </p:txBody>
        </p:sp>
        <p:sp>
          <p:nvSpPr>
            <p:cNvPr id="28686" name="Text Box 110">
              <a:extLst>
                <a:ext uri="{FF2B5EF4-FFF2-40B4-BE49-F238E27FC236}">
                  <a16:creationId xmlns:a16="http://schemas.microsoft.com/office/drawing/2014/main" id="{865DC9C2-D4E2-4835-909F-ABD8F6C88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6" y="1881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151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B413B08C-809D-4EED-BDEE-A22747826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694BF48-CCCF-4CE0-A27B-210EFB58F9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Specification: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u="sng"/>
              <a:t>Elements:</a:t>
            </a:r>
            <a:r>
              <a:rPr lang="en-US" altLang="en-US" sz="2400"/>
              <a:t> The elements are of type PQNode. Each node has in it a data element of variable type &lt;Type&gt; and priority of type Priority ( which could be int type).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public class PQNode&lt;T&gt;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private T data;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private Priority priority;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public PQNode&lt;T&gt; next;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public PQNode()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next = null;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public PQNode(T e, Priority p)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SimSun" panose="02010600030101010101" pitchFamily="2" charset="-122"/>
              </a:rPr>
              <a:t>        data = e; priority = p; }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EF0FAD75-A875-42D2-860E-3957742E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0997FA98-E8BC-425B-8F31-40432A3BFACA}" type="slidenum">
              <a:rPr lang="en-US" altLang="en-US" sz="1400"/>
              <a:pPr/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8437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06B1E782-8FDB-46FD-AE5B-9C988A4C2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 (Linked)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9535395-17EB-4856-A337-ADFE43360B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public class LinkPQ&lt;T&gt;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private int size;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private PQNode&lt;T&gt; head, tail;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	/* tail is of no use here.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public LinkPQ()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    head = tail = null;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    size =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public int length 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SimSun" panose="02010600030101010101" pitchFamily="2" charset="-122"/>
              </a:rPr>
              <a:t>        return size;    }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CBBED433-6525-4676-93FB-D7A543380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ACB6A253-2FCB-4F24-8D49-00430007A655}" type="slidenum">
              <a:rPr lang="en-US" altLang="en-US" sz="1400"/>
              <a:pPr/>
              <a:t>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0011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E1CF9DB6-1229-42E6-A4EE-E2C2CF357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ADT Priority Queue (Linked)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006156CB-1796-45CA-89D3-908C8F90E5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latin typeface="SimSun" panose="02010600030101010101" pitchFamily="2" charset="-122"/>
              </a:rPr>
              <a:t> public int length (){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SimSun" panose="02010600030101010101" pitchFamily="2" charset="-122"/>
              </a:rPr>
              <a:t>        return size;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SimSun" panose="02010600030101010101" pitchFamily="2" charset="-122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SimSun" panose="02010600030101010101" pitchFamily="2" charset="-122"/>
              </a:rPr>
              <a:t> public boolean full () {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SimSun" panose="02010600030101010101" pitchFamily="2" charset="-122"/>
              </a:rPr>
              <a:t>        return false;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SimSun" panose="02010600030101010101" pitchFamily="2" charset="-122"/>
              </a:rPr>
              <a:t>    }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D15F8678-E825-4508-93AB-BB5AB241E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F5B921DA-EC8A-4D9C-A825-1145586AEA38}" type="slidenum">
              <a:rPr lang="en-US" altLang="en-US" sz="1400"/>
              <a:pPr/>
              <a:t>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588588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</TotalTime>
  <Words>671</Words>
  <Application>Microsoft Office PowerPoint</Application>
  <PresentationFormat>Widescreen</PresentationFormat>
  <Paragraphs>161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SimSun</vt:lpstr>
      <vt:lpstr>Arial</vt:lpstr>
      <vt:lpstr>Times New Roman</vt:lpstr>
      <vt:lpstr>Trebuchet MS</vt:lpstr>
      <vt:lpstr>Wingdings</vt:lpstr>
      <vt:lpstr>Wingdings 3</vt:lpstr>
      <vt:lpstr>Facet</vt:lpstr>
      <vt:lpstr>Priority Queue</vt:lpstr>
      <vt:lpstr>Priority Queue</vt:lpstr>
      <vt:lpstr>ADT Priority Queue</vt:lpstr>
      <vt:lpstr>ADT Priority Queue</vt:lpstr>
      <vt:lpstr>ADT Priority Queue</vt:lpstr>
      <vt:lpstr>ADT Priority Queue</vt:lpstr>
      <vt:lpstr>ADT Priority Queue</vt:lpstr>
      <vt:lpstr>ADT Priority Queue (Linked)</vt:lpstr>
      <vt:lpstr>ADT Priority Queue (Linked)</vt:lpstr>
      <vt:lpstr>ADT Priority Queue (Linked)</vt:lpstr>
      <vt:lpstr>ADT Priority Queue (Linked)</vt:lpstr>
      <vt:lpstr>ADT Priority Queue</vt:lpstr>
      <vt:lpstr>Double-Ended Queues</vt:lpstr>
      <vt:lpstr>Double-Ended Queues</vt:lpstr>
      <vt:lpstr>Double-Ended Queues</vt:lpstr>
      <vt:lpstr>Double-Ended Queues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Sarona</dc:creator>
  <cp:lastModifiedBy>Sarona</cp:lastModifiedBy>
  <cp:revision>1</cp:revision>
  <dcterms:created xsi:type="dcterms:W3CDTF">2017-10-31T18:11:44Z</dcterms:created>
  <dcterms:modified xsi:type="dcterms:W3CDTF">2017-10-31T18:14:24Z</dcterms:modified>
</cp:coreProperties>
</file>