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A7B35-582D-494F-A345-AF4F128C9FFD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FD14F-CF3D-4D00-A276-CF6C62EFA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B32B-6C22-47E8-A4C6-C002CC8746CD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7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7B40-C598-40F4-A6E8-651F968EB620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54E2-54D5-4991-8FCC-4E0D55CD9693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9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C4C8-D1EB-4173-9770-29A5BE96D100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8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D3C605B-3AE6-4181-9C2C-EAAF8C24EE85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4263-8616-442D-8DF9-23374C0C6F33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6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16FF-E129-4A2D-AC9B-E3E05277F3A2}" type="datetime1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9381-9780-47A5-9686-60E5D2D7E0B7}" type="datetime1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1A6B-07F6-4D8A-9A17-1000B605D436}" type="datetime1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1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8182-16D8-4248-9A0C-B53818B843CE}" type="datetime1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8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07AE-6A6B-4472-AC8E-B9AF7642A2CF}" type="datetime1">
              <a:rPr lang="en-US" smtClean="0"/>
              <a:t>9/26/2017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4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D8080F3-1B67-4710-B2C5-4E774D84E252}" type="datetime1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487BF0B-8A37-4785-B0ED-0B9508A7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/>
              <a:t>GC211Data </a:t>
            </a:r>
            <a:r>
              <a:rPr lang="en-US" sz="8800" dirty="0"/>
              <a:t>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Lecture2 </a:t>
            </a:r>
          </a:p>
          <a:p>
            <a:r>
              <a:rPr lang="en-US" dirty="0"/>
              <a:t>Sara </a:t>
            </a:r>
            <a:r>
              <a:rPr lang="en-US" dirty="0" err="1"/>
              <a:t>Alhajjam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9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 typical programming task can be divided into 2 phases:</a:t>
            </a:r>
          </a:p>
          <a:p>
            <a:pPr>
              <a:spcBef>
                <a:spcPts val="1800"/>
              </a:spcBef>
            </a:pPr>
            <a:r>
              <a:rPr lang="en-US" altLang="en-US" sz="2800" b="1" i="1" dirty="0"/>
              <a:t>Problem solving phase</a:t>
            </a:r>
          </a:p>
          <a:p>
            <a:pPr lvl="1"/>
            <a:r>
              <a:rPr lang="en-US" altLang="en-US" sz="2400" dirty="0"/>
              <a:t>produce an ordered sequence of steps that describe a solution of the problem</a:t>
            </a:r>
          </a:p>
          <a:p>
            <a:pPr lvl="1"/>
            <a:r>
              <a:rPr lang="en-US" altLang="en-US" sz="2400" dirty="0"/>
              <a:t>this sequence of steps is called an </a:t>
            </a:r>
            <a:r>
              <a:rPr lang="en-US" altLang="en-US" sz="2400" b="1" i="1" dirty="0"/>
              <a:t>algorithm</a:t>
            </a:r>
          </a:p>
          <a:p>
            <a:pPr>
              <a:spcBef>
                <a:spcPts val="1800"/>
              </a:spcBef>
            </a:pPr>
            <a:r>
              <a:rPr lang="en-US" altLang="en-US" sz="2800" b="1" i="1" dirty="0"/>
              <a:t>Implementation/Programming phase</a:t>
            </a:r>
            <a:r>
              <a:rPr lang="en-US" altLang="en-US" sz="2800" dirty="0"/>
              <a:t> </a:t>
            </a:r>
          </a:p>
          <a:p>
            <a:pPr lvl="1"/>
            <a:r>
              <a:rPr lang="en-US" altLang="en-US" sz="2400" dirty="0"/>
              <a:t>implement the program in some programming language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 finite set of instructions which accomplish a particular task</a:t>
            </a:r>
          </a:p>
          <a:p>
            <a:pPr marL="342900" indent="-342900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 method or process to solve a problem</a:t>
            </a:r>
          </a:p>
          <a:p>
            <a:pPr marL="342900" indent="-342900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Transforms input of a problem to output</a:t>
            </a:r>
          </a:p>
          <a:p>
            <a:pPr>
              <a:buNone/>
              <a:defRPr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Algorithm = Input + Process + Output</a:t>
            </a:r>
          </a:p>
          <a:p>
            <a:pPr>
              <a:buNone/>
              <a:defRPr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GB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Algorithm development is an art – it needs practice, practice and only practice!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Good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It must be correct</a:t>
            </a:r>
          </a:p>
          <a:p>
            <a:pPr marL="342900" indent="-342900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It must be finite (in terms of time and size)</a:t>
            </a:r>
          </a:p>
          <a:p>
            <a:pPr marL="342900" indent="-342900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It must terminate  </a:t>
            </a:r>
          </a:p>
          <a:p>
            <a:pPr marL="342900" indent="-342900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It must be unambiguous</a:t>
            </a:r>
          </a:p>
          <a:p>
            <a:pPr marL="0" indent="0">
              <a:buNone/>
              <a:defRPr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 program is an instance of an algorithm, written in some specific programming language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89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Problem: Find maximum of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a, b, c</a:t>
            </a:r>
          </a:p>
          <a:p>
            <a:pPr marL="342900" indent="-342900"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Algorithm</a:t>
            </a:r>
          </a:p>
          <a:p>
            <a:pPr lvl="1">
              <a:spcAft>
                <a:spcPts val="0"/>
              </a:spcAft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Input =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a, b, c</a:t>
            </a:r>
          </a:p>
          <a:p>
            <a:pPr lvl="1">
              <a:spcAft>
                <a:spcPts val="0"/>
              </a:spcAft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Output =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>
              <a:spcAft>
                <a:spcPts val="0"/>
              </a:spcAft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Process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Let max = a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 If b &gt; max then</a:t>
            </a:r>
          </a:p>
          <a:p>
            <a:pPr lvl="3">
              <a:spcAft>
                <a:spcPts val="0"/>
              </a:spcAft>
              <a:buNone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max = b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 If c &gt; max then</a:t>
            </a:r>
          </a:p>
          <a:p>
            <a:pPr lvl="3">
              <a:spcAft>
                <a:spcPts val="0"/>
              </a:spcAft>
              <a:buNone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max = c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 Display max</a:t>
            </a:r>
          </a:p>
          <a:p>
            <a:pPr>
              <a:buNone/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Order is very important!!!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0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development: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Clearly identify:</a:t>
            </a:r>
          </a:p>
          <a:p>
            <a:pPr lvl="2">
              <a:spcAft>
                <a:spcPts val="0"/>
              </a:spcAft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what is the input?</a:t>
            </a:r>
          </a:p>
          <a:p>
            <a:pPr lvl="2">
              <a:spcAft>
                <a:spcPts val="0"/>
              </a:spcAft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what output is required?</a:t>
            </a:r>
          </a:p>
          <a:p>
            <a:pPr lvl="2">
              <a:spcAft>
                <a:spcPts val="0"/>
              </a:spcAft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What steps are required to transform input into output</a:t>
            </a:r>
          </a:p>
          <a:p>
            <a:pPr lvl="3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Needs problem solving skills</a:t>
            </a:r>
          </a:p>
          <a:p>
            <a:pPr lvl="3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A problem can be solved in many different ways</a:t>
            </a:r>
          </a:p>
          <a:p>
            <a:pPr lvl="3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Which solution, among the different possible solutions is optimal?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express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0" indent="-685800"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A sequence of steps to solve a problem</a:t>
            </a:r>
          </a:p>
          <a:p>
            <a:pPr marL="685800" indent="-685800"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We need a way to express this sequence of steps</a:t>
            </a:r>
          </a:p>
          <a:p>
            <a:pPr lvl="1">
              <a:spcAft>
                <a:spcPts val="0"/>
              </a:spcAft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Natural language (NL) is an obvious choice, but not a good choice. Why?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NLs are ambiguous (unclear)</a:t>
            </a:r>
          </a:p>
          <a:p>
            <a:pPr lvl="1">
              <a:spcAft>
                <a:spcPts val="0"/>
              </a:spcAft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Programming language (PL) is another choice, but again not a good choice. Why?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Algorithm should be PL independent</a:t>
            </a:r>
          </a:p>
          <a:p>
            <a:pPr lvl="1">
              <a:spcAft>
                <a:spcPts val="0"/>
              </a:spcAft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We need some balance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We need PL independence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We need clarity</a:t>
            </a:r>
          </a:p>
          <a:p>
            <a:pPr lvl="2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GB" sz="4500" dirty="0">
                <a:latin typeface="Times New Roman" pitchFamily="18" charset="0"/>
                <a:cs typeface="Times New Roman" pitchFamily="18" charset="0"/>
              </a:rPr>
              <a:t> Pseudo-code provides the right balance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26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Pseudo-code?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Pseudo-code is a short hand way of describing a computer program</a:t>
            </a:r>
          </a:p>
          <a:p>
            <a:pPr marL="342900" indent="-342900" algn="just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Rather than using the specific syntax of a computer language, more general wording is used</a:t>
            </a:r>
          </a:p>
          <a:p>
            <a:pPr marL="342900" indent="-342900" algn="just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It is a mixture of NL and PL expressions, in a systematic way</a:t>
            </a:r>
          </a:p>
          <a:p>
            <a:pPr marL="342900" indent="-342900" algn="just"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Using pseudo-code, it is easier for a non-programmer to understand the general workings of the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08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Pseudo-code: 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Use PLs construct that are consistent with modern high level languages, e.g. C++, Java, ...</a:t>
            </a:r>
          </a:p>
          <a:p>
            <a:pPr marL="342900" indent="-342900">
              <a:defRPr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Use appropriate comments for clarity</a:t>
            </a:r>
          </a:p>
          <a:p>
            <a:pPr marL="342900" indent="-342900">
              <a:defRPr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Be simple and precise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34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628" indent="-342900" algn="just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Expressions</a:t>
            </a:r>
          </a:p>
          <a:p>
            <a:pPr marL="822960" lvl="1" indent="-256032" algn="just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Standard mathematical symbols are used</a:t>
            </a:r>
          </a:p>
          <a:p>
            <a:pPr marL="1115568" lvl="2" indent="-246888" algn="just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Left arrow sign (←) as the assignment operator in assignment statements (equivalent to the = operator in Java)</a:t>
            </a:r>
          </a:p>
          <a:p>
            <a:pPr marL="1115568" lvl="2" indent="-246888" algn="just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Equal sign (=) as the equality relation in Boolean expressions (equivalent to the "= =" relation in Java)</a:t>
            </a:r>
          </a:p>
          <a:p>
            <a:pPr marL="1115568" lvl="2" indent="-246888" algn="just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example</a:t>
            </a:r>
          </a:p>
          <a:p>
            <a:pPr marL="1115568" lvl="2" indent="-246888" algn="just"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Sum ←  0</a:t>
            </a:r>
          </a:p>
          <a:p>
            <a:pPr marL="1115568" lvl="2" indent="-246888" algn="just"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Sum ← Sum + 5</a:t>
            </a:r>
          </a:p>
          <a:p>
            <a:pPr marL="1115568" lvl="2" indent="-246888" algn="just"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115568" lvl="2" indent="-246888" algn="just"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is the final value of sum?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73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628" indent="-342900" algn="just">
              <a:lnSpc>
                <a:spcPct val="80000"/>
              </a:lnSpc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Decision structures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(if-then-else logic) </a:t>
            </a: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condition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true-actions [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false-actions] </a:t>
            </a: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use indentation to indicate what actions should be included in the true-actions and false-actions</a:t>
            </a: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marks &gt; 50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print “Congratulation, you are passed!”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print “Sorry, you are failed!”</a:t>
            </a: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end if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will be the output if marks are equal to 75?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9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Variables and expressions.</a:t>
            </a:r>
          </a:p>
          <a:p>
            <a:pPr lvl="1"/>
            <a:r>
              <a:rPr lang="en-US" altLang="en-US" sz="3200" dirty="0"/>
              <a:t>Methods (functions or procedures ).</a:t>
            </a:r>
          </a:p>
          <a:p>
            <a:pPr lvl="1"/>
            <a:r>
              <a:rPr lang="en-US" altLang="en-US" sz="3200" dirty="0"/>
              <a:t>Decision structures( like if-statements and switch-statements).</a:t>
            </a:r>
          </a:p>
          <a:p>
            <a:pPr lvl="1"/>
            <a:r>
              <a:rPr lang="en-US" altLang="en-US" sz="3200" dirty="0"/>
              <a:t>Iteration structures (for-loops and while-loops).</a:t>
            </a:r>
            <a:endParaRPr lang="en-US" altLang="en-US" dirty="0"/>
          </a:p>
          <a:p>
            <a:pPr lvl="1"/>
            <a:r>
              <a:rPr lang="en-US" altLang="en-US" sz="3200" dirty="0"/>
              <a:t>Classes and objects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3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628" indent="-342900" algn="just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Loops (Repetition)</a:t>
            </a:r>
          </a:p>
          <a:p>
            <a:pPr marL="909828" lvl="1" indent="-34290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Pre-condition loops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While loops </a:t>
            </a:r>
          </a:p>
          <a:p>
            <a:pPr marL="1572768" lvl="3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condition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actions</a:t>
            </a:r>
          </a:p>
          <a:p>
            <a:pPr marL="1572768" lvl="3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use indentation to indicate what actions should be included in the loop actions</a:t>
            </a:r>
          </a:p>
          <a:p>
            <a:pPr marL="1572768" lvl="3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while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counter &lt; 5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print “Welcome to CS204!”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counter ← counter + 1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end while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will be the output if counter is initialized to 0?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13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2628" indent="-342900" algn="just">
              <a:lnSpc>
                <a:spcPct val="80000"/>
              </a:lnSpc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Loops (Repetition)</a:t>
            </a:r>
          </a:p>
          <a:p>
            <a:pPr marL="909828" lvl="1" indent="-34290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Pre-condition loops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For loops </a:t>
            </a:r>
          </a:p>
          <a:p>
            <a:pPr marL="1572768" lvl="3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variable-increment-definition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actions</a:t>
            </a:r>
          </a:p>
          <a:p>
            <a:pPr marL="1572768" lvl="3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counter ← 0; counter &lt; 5; counter ← counter + 2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	print “Welcome to CS204!”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end for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will be the output?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16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628" indent="-342900" algn="just"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Loops (Repetition)</a:t>
            </a:r>
          </a:p>
          <a:p>
            <a:pPr marL="822960" lvl="1" indent="-256032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Post-condition loops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loops </a:t>
            </a:r>
          </a:p>
          <a:p>
            <a:pPr marL="1572768" lvl="3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actions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condition</a:t>
            </a:r>
          </a:p>
          <a:p>
            <a:pPr marL="1572768" lvl="3" indent="-246888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do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print “Welcome to CS204!”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counter ← counter + 1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counter &lt; 5</a:t>
            </a:r>
          </a:p>
          <a:p>
            <a:pPr marL="1115568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720000" lvl="2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What will be the output, if counter was initialized to 10?</a:t>
            </a:r>
          </a:p>
          <a:p>
            <a:pPr marL="658368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720000" lvl="1" indent="-246888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body of a post-condition loop must execute at least once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4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628" indent="-342900" algn="just">
              <a:lnSpc>
                <a:spcPct val="8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Method declarations</a:t>
            </a:r>
          </a:p>
          <a:p>
            <a:pPr marL="909828" lvl="1" indent="-34290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Return_type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method_name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parameter_list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method_body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909828" lvl="1" indent="-34290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1367028" lvl="2" indent="-34290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integer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integer num1, integer num2)</a:t>
            </a:r>
          </a:p>
          <a:p>
            <a:pPr marL="1309878" lvl="2" indent="-28575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start</a:t>
            </a:r>
          </a:p>
          <a:p>
            <a:pPr marL="1309878" lvl="2" indent="-28575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result ←  num1 + num2</a:t>
            </a:r>
          </a:p>
          <a:p>
            <a:pPr marL="1309878" lvl="2" indent="-28575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end</a:t>
            </a:r>
          </a:p>
          <a:p>
            <a:pPr marL="452628" indent="-342900" algn="just">
              <a:lnSpc>
                <a:spcPct val="8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Method calls</a:t>
            </a:r>
          </a:p>
          <a:p>
            <a:pPr marL="822960" lvl="1" indent="-256032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object.method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0" lvl="1" indent="-256032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822960" lvl="1" indent="-256032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mycalculator.sum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(num1, num2)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07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628" indent="-342900" algn="just">
              <a:lnSpc>
                <a:spcPct val="80000"/>
              </a:lnSpc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Method returns</a:t>
            </a:r>
          </a:p>
          <a:p>
            <a:pPr marL="822960" lvl="1" indent="-256032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value</a:t>
            </a:r>
          </a:p>
          <a:p>
            <a:pPr marL="822960" lvl="1" indent="-256032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example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integer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 integer num1, integer num2)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start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	result ←  num1 + num2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result</a:t>
            </a:r>
          </a:p>
          <a:p>
            <a:pPr marL="1280160" lvl="2" indent="-256032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08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Pseudo-code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628" indent="-342900" algn="just">
              <a:lnSpc>
                <a:spcPct val="8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Comments</a:t>
            </a:r>
          </a:p>
          <a:p>
            <a:pPr marL="754380" lvl="1" indent="-342900" algn="just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/* Multiple line comments go here. */ </a:t>
            </a:r>
          </a:p>
          <a:p>
            <a:pPr marL="754380" lvl="1" indent="-342900" algn="just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// Single line comments go here</a:t>
            </a:r>
          </a:p>
          <a:p>
            <a:pPr marL="754380" lvl="1" indent="-342900" algn="just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 people prefer braces {}, for comments</a:t>
            </a:r>
          </a:p>
          <a:p>
            <a:pPr marL="342900" indent="-342900" algn="just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Arrays</a:t>
            </a:r>
          </a:p>
          <a:p>
            <a:pPr marL="658368" lvl="1" indent="-246888" algn="just">
              <a:spcAft>
                <a:spcPts val="0"/>
              </a:spcAft>
              <a:defRPr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represents the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cell in the array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58368" lvl="1" indent="-246888" algn="just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cells of an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-celled array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indexed 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[0] to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− 1] (consistent with Java).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5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Design: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 algn="just">
              <a:lnSpc>
                <a:spcPct val="8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Example: Determining even/odd number</a:t>
            </a:r>
          </a:p>
          <a:p>
            <a:pPr marL="909828" lvl="1" indent="-342900" algn="just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number divisible by 2 is considered an even number, while a number which is not divisible by 2 is considered an odd number. Write pseudo-code to display odd/even numbers in a given range.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2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Even/Odd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Input range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num←0;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&lt;=range; num←num+1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% 2 = 0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	print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is even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	print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is odd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endif</a:t>
            </a: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endfor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365760" indent="-256032" algn="just">
              <a:lnSpc>
                <a:spcPct val="80000"/>
              </a:lnSpc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particular way of storing and organizing data in a computer so that it can be used efficiently and effectively.</a:t>
            </a:r>
          </a:p>
          <a:p>
            <a:pPr algn="just"/>
            <a:r>
              <a:rPr lang="en-GB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 is the logical or mathematical model of a particular organization of data.</a:t>
            </a:r>
            <a:endParaRPr lang="en-GB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group of data elements grouped together under one name.</a:t>
            </a:r>
          </a:p>
          <a:p>
            <a:pPr lvl="1" algn="just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example, an array of integers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data 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Types of data structures and its strength and weaknesses</a:t>
            </a:r>
          </a:p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050227"/>
            <a:ext cx="7620000" cy="331787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2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data structures </a:t>
            </a:r>
            <a:endParaRPr lang="en-US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975" y="2682634"/>
            <a:ext cx="10058400" cy="29278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data 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093" y="2154177"/>
            <a:ext cx="9186202" cy="390150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2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data 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1905000" y="1884443"/>
            <a:ext cx="6705600" cy="533400"/>
            <a:chOff x="893762" y="2390775"/>
            <a:chExt cx="6705600" cy="5334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8937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5033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1129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225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321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417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5513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1609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7705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63801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989762" y="23907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1981200" y="2951243"/>
            <a:ext cx="6553200" cy="533400"/>
            <a:chOff x="893762" y="3609975"/>
            <a:chExt cx="6553200" cy="533400"/>
          </a:xfrm>
        </p:grpSpPr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893762" y="36099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503362" y="3914775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884362" y="36099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2493962" y="3914775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874962" y="36099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484562" y="3914775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865562" y="36099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475162" y="3914775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856162" y="36099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5465762" y="3914775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846762" y="36099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456362" y="3914775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6837362" y="3609975"/>
              <a:ext cx="609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</p:grpSp>
      <p:grpSp>
        <p:nvGrpSpPr>
          <p:cNvPr id="30" name="Group 51"/>
          <p:cNvGrpSpPr>
            <a:grpSpLocks/>
          </p:cNvGrpSpPr>
          <p:nvPr/>
        </p:nvGrpSpPr>
        <p:grpSpPr bwMode="auto">
          <a:xfrm>
            <a:off x="1828800" y="4018043"/>
            <a:ext cx="2133600" cy="1447800"/>
            <a:chOff x="131762" y="4676775"/>
            <a:chExt cx="2133600" cy="1447800"/>
          </a:xfrm>
        </p:grpSpPr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1046162" y="467677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588962" y="521017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131762" y="574357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>
              <a:off x="817562" y="4905375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H="1">
              <a:off x="360362" y="5514975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1503362" y="521017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auto">
            <a:xfrm>
              <a:off x="1960562" y="574357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1350962" y="4981575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808162" y="5438775"/>
              <a:ext cx="228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817562" y="581977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817562" y="5514975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>
            <a:off x="4419600" y="4170443"/>
            <a:ext cx="3429000" cy="838200"/>
            <a:chOff x="2798762" y="4981575"/>
            <a:chExt cx="3429000" cy="838200"/>
          </a:xfrm>
        </p:grpSpPr>
        <p:sp>
          <p:nvSpPr>
            <p:cNvPr id="43" name="AutoShape 38"/>
            <p:cNvSpPr>
              <a:spLocks noChangeArrowheads="1"/>
            </p:cNvSpPr>
            <p:nvPr/>
          </p:nvSpPr>
          <p:spPr bwMode="auto">
            <a:xfrm>
              <a:off x="3332162" y="4981575"/>
              <a:ext cx="2362200" cy="838200"/>
            </a:xfrm>
            <a:prstGeom prst="flowChartMagneticDrum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>
              <a:off x="2798762" y="5438775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5313362" y="5438775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53"/>
          <p:cNvGrpSpPr>
            <a:grpSpLocks/>
          </p:cNvGrpSpPr>
          <p:nvPr/>
        </p:nvGrpSpPr>
        <p:grpSpPr bwMode="auto">
          <a:xfrm>
            <a:off x="8382000" y="3751343"/>
            <a:ext cx="1676400" cy="1638300"/>
            <a:chOff x="6761162" y="4486275"/>
            <a:chExt cx="1676400" cy="1866900"/>
          </a:xfrm>
        </p:grpSpPr>
        <p:sp>
          <p:nvSpPr>
            <p:cNvPr id="47" name="AutoShape 41"/>
            <p:cNvSpPr>
              <a:spLocks noChangeArrowheads="1"/>
            </p:cNvSpPr>
            <p:nvPr/>
          </p:nvSpPr>
          <p:spPr bwMode="auto">
            <a:xfrm>
              <a:off x="7065962" y="4981575"/>
              <a:ext cx="1219200" cy="1371600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Georgia" panose="02040502050405020303" pitchFamily="18" charset="0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6761162" y="4575175"/>
              <a:ext cx="723900" cy="635000"/>
            </a:xfrm>
            <a:custGeom>
              <a:avLst/>
              <a:gdLst>
                <a:gd name="T0" fmla="*/ 0 w 456"/>
                <a:gd name="T1" fmla="*/ 2147483646 h 400"/>
                <a:gd name="T2" fmla="*/ 2147483646 w 456"/>
                <a:gd name="T3" fmla="*/ 2147483646 h 400"/>
                <a:gd name="T4" fmla="*/ 2147483646 w 456"/>
                <a:gd name="T5" fmla="*/ 2147483646 h 400"/>
                <a:gd name="T6" fmla="*/ 0 60000 65536"/>
                <a:gd name="T7" fmla="*/ 0 60000 65536"/>
                <a:gd name="T8" fmla="*/ 0 60000 65536"/>
                <a:gd name="T9" fmla="*/ 0 w 456"/>
                <a:gd name="T10" fmla="*/ 0 h 400"/>
                <a:gd name="T11" fmla="*/ 456 w 456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" h="400">
                  <a:moveTo>
                    <a:pt x="0" y="16"/>
                  </a:moveTo>
                  <a:cubicBezTo>
                    <a:pt x="156" y="8"/>
                    <a:pt x="312" y="0"/>
                    <a:pt x="384" y="64"/>
                  </a:cubicBezTo>
                  <a:cubicBezTo>
                    <a:pt x="456" y="128"/>
                    <a:pt x="424" y="344"/>
                    <a:pt x="432" y="4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7726362" y="4486275"/>
              <a:ext cx="711200" cy="723900"/>
            </a:xfrm>
            <a:custGeom>
              <a:avLst/>
              <a:gdLst>
                <a:gd name="T0" fmla="*/ 2147483646 w 448"/>
                <a:gd name="T1" fmla="*/ 2147483646 h 456"/>
                <a:gd name="T2" fmla="*/ 2147483646 w 448"/>
                <a:gd name="T3" fmla="*/ 2147483646 h 456"/>
                <a:gd name="T4" fmla="*/ 2147483646 w 448"/>
                <a:gd name="T5" fmla="*/ 2147483646 h 456"/>
                <a:gd name="T6" fmla="*/ 0 60000 65536"/>
                <a:gd name="T7" fmla="*/ 0 60000 65536"/>
                <a:gd name="T8" fmla="*/ 0 60000 65536"/>
                <a:gd name="T9" fmla="*/ 0 w 448"/>
                <a:gd name="T10" fmla="*/ 0 h 456"/>
                <a:gd name="T11" fmla="*/ 448 w 448"/>
                <a:gd name="T12" fmla="*/ 456 h 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8" h="456">
                  <a:moveTo>
                    <a:pt x="64" y="456"/>
                  </a:moveTo>
                  <a:cubicBezTo>
                    <a:pt x="32" y="300"/>
                    <a:pt x="0" y="144"/>
                    <a:pt x="64" y="72"/>
                  </a:cubicBezTo>
                  <a:cubicBezTo>
                    <a:pt x="128" y="0"/>
                    <a:pt x="384" y="32"/>
                    <a:pt x="448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8839200" y="1960643"/>
            <a:ext cx="842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200" b="1">
                <a:latin typeface="Garamond" panose="02020404030301010803" pitchFamily="18" charset="0"/>
              </a:rPr>
              <a:t>Array</a:t>
            </a:r>
          </a:p>
        </p:txBody>
      </p: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8839200" y="2951243"/>
            <a:ext cx="15605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200" b="1">
                <a:latin typeface="Garamond" panose="02020404030301010803" pitchFamily="18" charset="0"/>
              </a:rPr>
              <a:t>Linked List</a:t>
            </a: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2438400" y="5694443"/>
            <a:ext cx="736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200" b="1">
                <a:latin typeface="Garamond" panose="02020404030301010803" pitchFamily="18" charset="0"/>
              </a:rPr>
              <a:t>Tree</a:t>
            </a:r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5297488" y="5465843"/>
            <a:ext cx="9763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200" b="1">
                <a:latin typeface="Garamond" panose="02020404030301010803" pitchFamily="18" charset="0"/>
              </a:rPr>
              <a:t>Queue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8924925" y="5542043"/>
            <a:ext cx="8286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200" b="1">
                <a:latin typeface="Garamond" panose="02020404030301010803" pitchFamily="18" charset="0"/>
              </a:rPr>
              <a:t>Stack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1752600" y="5918518"/>
            <a:ext cx="85915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many, but we named a few. We’ll learn these data structures in great detail!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7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Goal: to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data </a:t>
            </a: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Criteria: to facilitate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754063" lvl="1" indent="-342900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storage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data</a:t>
            </a:r>
          </a:p>
          <a:p>
            <a:pPr marL="754063" lvl="1" indent="-342900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retrieval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data </a:t>
            </a:r>
          </a:p>
          <a:p>
            <a:pPr marL="754063" lvl="1" indent="-342900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manipulation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data </a:t>
            </a:r>
          </a:p>
          <a:p>
            <a:pPr marL="754063" lvl="1" indent="-342900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Issue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54063" lvl="1" indent="-342900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select and design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appropriate data types  </a:t>
            </a:r>
            <a:b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the main motivation to learn and understand data structures)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6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Searching</a:t>
            </a:r>
          </a:p>
          <a:p>
            <a:pPr marL="456883" lvl="1" indent="0" algn="just"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Finding the location of the data element (key) in the structure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Insertion</a:t>
            </a:r>
          </a:p>
          <a:p>
            <a:pPr marL="456883" lvl="1" indent="0">
              <a:spcAft>
                <a:spcPts val="0"/>
              </a:spcAft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Adding a new data element to the structure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Deletion</a:t>
            </a:r>
          </a:p>
          <a:p>
            <a:pPr marL="411163" lvl="1" indent="0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a data element from the structure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Sorting</a:t>
            </a:r>
          </a:p>
          <a:p>
            <a:pPr marL="411163" lvl="1" indent="0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 the data elements in a logical order (ascending/descending)</a:t>
            </a:r>
          </a:p>
          <a:p>
            <a:pPr marL="0" indent="0"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Merging</a:t>
            </a:r>
          </a:p>
          <a:p>
            <a:pPr marL="411163" lvl="1" indent="0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data elements from two or more data structures into 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BF0B-8A37-4785-B0ED-0B9508A785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46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130</TotalTime>
  <Words>1101</Words>
  <Application>Microsoft Office PowerPoint</Application>
  <PresentationFormat>Widescreen</PresentationFormat>
  <Paragraphs>239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Courier New</vt:lpstr>
      <vt:lpstr>標楷體</vt:lpstr>
      <vt:lpstr>Garamond</vt:lpstr>
      <vt:lpstr>Georgia</vt:lpstr>
      <vt:lpstr>Rockwell</vt:lpstr>
      <vt:lpstr>Rockwell Condensed</vt:lpstr>
      <vt:lpstr>Times New Roman</vt:lpstr>
      <vt:lpstr>Wingdings</vt:lpstr>
      <vt:lpstr>Wood Type</vt:lpstr>
      <vt:lpstr>GC211Data Structure</vt:lpstr>
      <vt:lpstr>Prerequisites</vt:lpstr>
      <vt:lpstr>What is data structure?</vt:lpstr>
      <vt:lpstr>Types of data structures </vt:lpstr>
      <vt:lpstr>Types of data structures </vt:lpstr>
      <vt:lpstr>Types of data structures </vt:lpstr>
      <vt:lpstr>Types of data structures </vt:lpstr>
      <vt:lpstr>The Need for Data Structures</vt:lpstr>
      <vt:lpstr>Data Structure Operations</vt:lpstr>
      <vt:lpstr>Programming phases</vt:lpstr>
      <vt:lpstr>What is algorithm?</vt:lpstr>
      <vt:lpstr>What Is A Good Algorithm?</vt:lpstr>
      <vt:lpstr>A Simple Algorithm</vt:lpstr>
      <vt:lpstr>Algorithm development: Basics</vt:lpstr>
      <vt:lpstr>How to express an algorithm?</vt:lpstr>
      <vt:lpstr>What is Pseudo-code?</vt:lpstr>
      <vt:lpstr>Pseudo-code: General Guidelines</vt:lpstr>
      <vt:lpstr>Components of Pseudo-code</vt:lpstr>
      <vt:lpstr>Components of Pseudo-code (cont.)</vt:lpstr>
      <vt:lpstr>Components of Pseudo-code (cont.)</vt:lpstr>
      <vt:lpstr>Components of Pseudo-code (cont.)</vt:lpstr>
      <vt:lpstr>Components of Pseudo-code (cont.)</vt:lpstr>
      <vt:lpstr>Components of Pseudo-code (cont.)</vt:lpstr>
      <vt:lpstr>Components of Pseudo-code (cont.)</vt:lpstr>
      <vt:lpstr>Components of Pseudo-code (cont.)</vt:lpstr>
      <vt:lpstr>Algorithm Design: Practice </vt:lpstr>
      <vt:lpstr>Even/Odd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GC211 Data Structure</dc:title>
  <dc:creator>Sarona</dc:creator>
  <cp:lastModifiedBy>Sarona</cp:lastModifiedBy>
  <cp:revision>34</cp:revision>
  <dcterms:created xsi:type="dcterms:W3CDTF">2017-09-26T18:56:54Z</dcterms:created>
  <dcterms:modified xsi:type="dcterms:W3CDTF">2017-09-26T21:07:26Z</dcterms:modified>
</cp:coreProperties>
</file>