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4EE88C-6189-4C40-B9F5-6CCFB41D1B49}" type="datetimeFigureOut">
              <a:rPr lang="en-US" smtClean="0"/>
              <a:t>9/25/2017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5D05B1-595B-4E83-95B4-160CE0E996C5}" type="slidenum">
              <a:rPr lang="en-US" smtClean="0"/>
              <a:t>‹#›</a:t>
            </a:fld>
            <a:endParaRPr lang="en-US"/>
          </a:p>
        </p:txBody>
      </p:sp>
    </p:spTree>
    <p:extLst>
      <p:ext uri="{BB962C8B-B14F-4D97-AF65-F5344CB8AC3E}">
        <p14:creationId xmlns:p14="http://schemas.microsoft.com/office/powerpoint/2010/main" val="2158327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470694-066B-4A5D-A98E-DCDA11373F2D}" type="datetime1">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9FAEB707-4D4D-41D0-9984-558AC421C434}" type="slidenum">
              <a:rPr lang="en-US" smtClean="0"/>
              <a:t>‹#›</a:t>
            </a:fld>
            <a:endParaRPr lang="en-US"/>
          </a:p>
        </p:txBody>
      </p:sp>
    </p:spTree>
    <p:extLst>
      <p:ext uri="{BB962C8B-B14F-4D97-AF65-F5344CB8AC3E}">
        <p14:creationId xmlns:p14="http://schemas.microsoft.com/office/powerpoint/2010/main" val="1630163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A97F6B-1361-4614-8F5A-6BA70B9BC0EE}" type="datetime1">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EB707-4D4D-41D0-9984-558AC421C434}" type="slidenum">
              <a:rPr lang="en-US" smtClean="0"/>
              <a:t>‹#›</a:t>
            </a:fld>
            <a:endParaRPr lang="en-US"/>
          </a:p>
        </p:txBody>
      </p:sp>
    </p:spTree>
    <p:extLst>
      <p:ext uri="{BB962C8B-B14F-4D97-AF65-F5344CB8AC3E}">
        <p14:creationId xmlns:p14="http://schemas.microsoft.com/office/powerpoint/2010/main" val="2119491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EFF91E-398B-4A2F-B5A6-FD9D0F20351B}" type="datetime1">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EB707-4D4D-41D0-9984-558AC421C434}" type="slidenum">
              <a:rPr lang="en-US" smtClean="0"/>
              <a:t>‹#›</a:t>
            </a:fld>
            <a:endParaRPr lang="en-US"/>
          </a:p>
        </p:txBody>
      </p:sp>
    </p:spTree>
    <p:extLst>
      <p:ext uri="{BB962C8B-B14F-4D97-AF65-F5344CB8AC3E}">
        <p14:creationId xmlns:p14="http://schemas.microsoft.com/office/powerpoint/2010/main" val="1420438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9D0D37-AA3C-409F-BA35-F8588D747B0B}" type="datetime1">
              <a:rPr lang="en-US" smtClean="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EB707-4D4D-41D0-9984-558AC421C434}" type="slidenum">
              <a:rPr lang="en-US" smtClean="0"/>
              <a:t>‹#›</a:t>
            </a:fld>
            <a:endParaRPr lang="en-US"/>
          </a:p>
        </p:txBody>
      </p:sp>
    </p:spTree>
    <p:extLst>
      <p:ext uri="{BB962C8B-B14F-4D97-AF65-F5344CB8AC3E}">
        <p14:creationId xmlns:p14="http://schemas.microsoft.com/office/powerpoint/2010/main" val="2692362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4957684B-6DA4-4C27-A7A0-C80BF3297D5B}" type="datetime1">
              <a:rPr lang="en-US" smtClean="0"/>
              <a:t>9/25/2017</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9FAEB707-4D4D-41D0-9984-558AC421C434}" type="slidenum">
              <a:rPr lang="en-US" smtClean="0"/>
              <a:t>‹#›</a:t>
            </a:fld>
            <a:endParaRPr lang="en-US"/>
          </a:p>
        </p:txBody>
      </p:sp>
    </p:spTree>
    <p:extLst>
      <p:ext uri="{BB962C8B-B14F-4D97-AF65-F5344CB8AC3E}">
        <p14:creationId xmlns:p14="http://schemas.microsoft.com/office/powerpoint/2010/main" val="3229935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EBE7C5-6BB9-4631-8AB6-E9D63A580DCF}" type="datetime1">
              <a:rPr lang="en-US" smtClean="0"/>
              <a:t>9/25/2017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AEB707-4D4D-41D0-9984-558AC421C434}" type="slidenum">
              <a:rPr lang="en-US" smtClean="0"/>
              <a:t>‹#›</a:t>
            </a:fld>
            <a:endParaRPr lang="en-US"/>
          </a:p>
        </p:txBody>
      </p:sp>
    </p:spTree>
    <p:extLst>
      <p:ext uri="{BB962C8B-B14F-4D97-AF65-F5344CB8AC3E}">
        <p14:creationId xmlns:p14="http://schemas.microsoft.com/office/powerpoint/2010/main" val="3466877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113986-B6AC-4651-8F85-4EF077BAFA28}" type="datetime1">
              <a:rPr lang="en-US" smtClean="0"/>
              <a:t>9/25/2017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AEB707-4D4D-41D0-9984-558AC421C434}" type="slidenum">
              <a:rPr lang="en-US" smtClean="0"/>
              <a:t>‹#›</a:t>
            </a:fld>
            <a:endParaRPr lang="en-US"/>
          </a:p>
        </p:txBody>
      </p:sp>
    </p:spTree>
    <p:extLst>
      <p:ext uri="{BB962C8B-B14F-4D97-AF65-F5344CB8AC3E}">
        <p14:creationId xmlns:p14="http://schemas.microsoft.com/office/powerpoint/2010/main" val="3482864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CA563C-FC74-47B7-8E7E-3C0A699F9A25}" type="datetime1">
              <a:rPr lang="en-US" smtClean="0"/>
              <a:t>9/25/2017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AEB707-4D4D-41D0-9984-558AC421C434}" type="slidenum">
              <a:rPr lang="en-US" smtClean="0"/>
              <a:t>‹#›</a:t>
            </a:fld>
            <a:endParaRPr lang="en-US"/>
          </a:p>
        </p:txBody>
      </p:sp>
    </p:spTree>
    <p:extLst>
      <p:ext uri="{BB962C8B-B14F-4D97-AF65-F5344CB8AC3E}">
        <p14:creationId xmlns:p14="http://schemas.microsoft.com/office/powerpoint/2010/main" val="3072773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7D7648-5F7B-4640-91EB-FC13B495CFE4}" type="datetime1">
              <a:rPr lang="en-US" smtClean="0"/>
              <a:t>9/25/2017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AEB707-4D4D-41D0-9984-558AC421C434}" type="slidenum">
              <a:rPr lang="en-US" smtClean="0"/>
              <a:t>‹#›</a:t>
            </a:fld>
            <a:endParaRPr lang="en-US"/>
          </a:p>
        </p:txBody>
      </p:sp>
    </p:spTree>
    <p:extLst>
      <p:ext uri="{BB962C8B-B14F-4D97-AF65-F5344CB8AC3E}">
        <p14:creationId xmlns:p14="http://schemas.microsoft.com/office/powerpoint/2010/main" val="2357916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288D36A-30D0-4F48-B273-DA6C7B754794}" type="datetime1">
              <a:rPr lang="en-US" smtClean="0"/>
              <a:t>9/25/2017</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FAEB707-4D4D-41D0-9984-558AC421C434}" type="slidenum">
              <a:rPr lang="en-US" smtClean="0"/>
              <a:t>‹#›</a:t>
            </a:fld>
            <a:endParaRPr lang="en-US"/>
          </a:p>
        </p:txBody>
      </p:sp>
    </p:spTree>
    <p:extLst>
      <p:ext uri="{BB962C8B-B14F-4D97-AF65-F5344CB8AC3E}">
        <p14:creationId xmlns:p14="http://schemas.microsoft.com/office/powerpoint/2010/main" val="2296761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81AACE2-D11F-4672-9BE0-04F00242F46F}" type="datetime1">
              <a:rPr lang="en-US" smtClean="0"/>
              <a:t>9/25/2017</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FAEB707-4D4D-41D0-9984-558AC421C434}" type="slidenum">
              <a:rPr lang="en-US" smtClean="0"/>
              <a:t>‹#›</a:t>
            </a:fld>
            <a:endParaRPr lang="en-US"/>
          </a:p>
        </p:txBody>
      </p:sp>
    </p:spTree>
    <p:extLst>
      <p:ext uri="{BB962C8B-B14F-4D97-AF65-F5344CB8AC3E}">
        <p14:creationId xmlns:p14="http://schemas.microsoft.com/office/powerpoint/2010/main" val="2175892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23AF98F-E1FE-4067-91CC-0391D9F44C81}" type="datetime1">
              <a:rPr lang="en-US" smtClean="0"/>
              <a:t>9/25/2017</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9FAEB707-4D4D-41D0-9984-558AC421C434}" type="slidenum">
              <a:rPr lang="en-US" smtClean="0"/>
              <a:t>‹#›</a:t>
            </a:fld>
            <a:endParaRPr lang="en-US"/>
          </a:p>
        </p:txBody>
      </p:sp>
    </p:spTree>
    <p:extLst>
      <p:ext uri="{BB962C8B-B14F-4D97-AF65-F5344CB8AC3E}">
        <p14:creationId xmlns:p14="http://schemas.microsoft.com/office/powerpoint/2010/main" val="12983901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9.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800" dirty="0"/>
              <a:t>GC211 Data Structure</a:t>
            </a:r>
          </a:p>
        </p:txBody>
      </p:sp>
      <p:sp>
        <p:nvSpPr>
          <p:cNvPr id="3" name="Subtitle 2"/>
          <p:cNvSpPr>
            <a:spLocks noGrp="1"/>
          </p:cNvSpPr>
          <p:nvPr>
            <p:ph type="subTitle" idx="1"/>
          </p:nvPr>
        </p:nvSpPr>
        <p:spPr/>
        <p:txBody>
          <a:bodyPr/>
          <a:lstStyle/>
          <a:p>
            <a:r>
              <a:rPr lang="en-US" dirty="0"/>
              <a:t>Lecture 1</a:t>
            </a:r>
          </a:p>
          <a:p>
            <a:r>
              <a:rPr lang="en-US" dirty="0"/>
              <a:t>Sara </a:t>
            </a:r>
            <a:r>
              <a:rPr lang="en-US" dirty="0" err="1"/>
              <a:t>Alhajjam</a:t>
            </a:r>
            <a:r>
              <a:rPr lang="en-US" dirty="0"/>
              <a:t> </a:t>
            </a:r>
          </a:p>
        </p:txBody>
      </p:sp>
      <p:sp>
        <p:nvSpPr>
          <p:cNvPr id="4" name="Slide Number Placeholder 3"/>
          <p:cNvSpPr>
            <a:spLocks noGrp="1"/>
          </p:cNvSpPr>
          <p:nvPr>
            <p:ph type="sldNum" sz="quarter" idx="12"/>
          </p:nvPr>
        </p:nvSpPr>
        <p:spPr/>
        <p:txBody>
          <a:bodyPr/>
          <a:lstStyle/>
          <a:p>
            <a:fld id="{9FAEB707-4D4D-41D0-9984-558AC421C434}" type="slidenum">
              <a:rPr lang="en-US" smtClean="0"/>
              <a:t>1</a:t>
            </a:fld>
            <a:endParaRPr lang="en-US"/>
          </a:p>
        </p:txBody>
      </p:sp>
    </p:spTree>
    <p:extLst>
      <p:ext uri="{BB962C8B-B14F-4D97-AF65-F5344CB8AC3E}">
        <p14:creationId xmlns:p14="http://schemas.microsoft.com/office/powerpoint/2010/main" val="196152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Primitive Data Types</a:t>
            </a:r>
            <a:endParaRPr lang="en-US" dirty="0"/>
          </a:p>
        </p:txBody>
      </p:sp>
      <p:sp>
        <p:nvSpPr>
          <p:cNvPr id="4" name="Slide Number Placeholder 3"/>
          <p:cNvSpPr>
            <a:spLocks noGrp="1"/>
          </p:cNvSpPr>
          <p:nvPr>
            <p:ph type="sldNum" sz="quarter" idx="12"/>
          </p:nvPr>
        </p:nvSpPr>
        <p:spPr/>
        <p:txBody>
          <a:bodyPr/>
          <a:lstStyle/>
          <a:p>
            <a:fld id="{9FAEB707-4D4D-41D0-9984-558AC421C434}" type="slidenum">
              <a:rPr lang="en-US" smtClean="0"/>
              <a:t>10</a:t>
            </a:fld>
            <a:endParaRPr lang="en-US"/>
          </a:p>
        </p:txBody>
      </p:sp>
      <p:pic>
        <p:nvPicPr>
          <p:cNvPr id="3074" name="Picture 2" descr="http://2.bp.blogspot.com/-m0m08JiKVbY/Uge4LIcO_wI/AAAAAAAAA-I/0umduS8piVY/s1600/siz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47777" y="2093976"/>
            <a:ext cx="5321110" cy="4051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6533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S PGothic" pitchFamily="34" charset="-128"/>
              </a:rPr>
              <a:t>Variable/Constant Declaration</a:t>
            </a:r>
            <a:endParaRPr lang="en-US" dirty="0"/>
          </a:p>
        </p:txBody>
      </p:sp>
      <p:sp>
        <p:nvSpPr>
          <p:cNvPr id="4" name="Slide Number Placeholder 3"/>
          <p:cNvSpPr>
            <a:spLocks noGrp="1"/>
          </p:cNvSpPr>
          <p:nvPr>
            <p:ph type="sldNum" sz="quarter" idx="12"/>
          </p:nvPr>
        </p:nvSpPr>
        <p:spPr/>
        <p:txBody>
          <a:bodyPr/>
          <a:lstStyle/>
          <a:p>
            <a:fld id="{9FAEB707-4D4D-41D0-9984-558AC421C434}" type="slidenum">
              <a:rPr lang="en-US" smtClean="0"/>
              <a:t>11</a:t>
            </a:fld>
            <a:endParaRPr lang="en-US"/>
          </a:p>
        </p:txBody>
      </p:sp>
      <p:sp>
        <p:nvSpPr>
          <p:cNvPr id="5" name="Content Placeholder 2"/>
          <p:cNvSpPr>
            <a:spLocks noGrp="1"/>
          </p:cNvSpPr>
          <p:nvPr>
            <p:ph idx="1"/>
          </p:nvPr>
        </p:nvSpPr>
        <p:spPr/>
        <p:txBody>
          <a:bodyPr/>
          <a:lstStyle/>
          <a:p>
            <a:pPr algn="l" rtl="0"/>
            <a:r>
              <a:rPr lang="en-US" altLang="en-US" sz="3200" dirty="0"/>
              <a:t>When the declaration is made, memory space is allocated to store the values of the declared variable or constant.</a:t>
            </a:r>
          </a:p>
          <a:p>
            <a:pPr algn="l" rtl="0"/>
            <a:r>
              <a:rPr lang="en-US" altLang="en-US" sz="3200" dirty="0"/>
              <a:t>The declaration of a variable means allocating a space memory which state (value) may change.</a:t>
            </a:r>
          </a:p>
          <a:p>
            <a:pPr algn="l" rtl="0"/>
            <a:r>
              <a:rPr lang="en-US" altLang="en-US" sz="3200" dirty="0"/>
              <a:t> The declaration of a constant means allocating a space memory which state (value) cannot change.</a:t>
            </a:r>
          </a:p>
          <a:p>
            <a:pPr algn="l" rtl="0"/>
            <a:endParaRPr lang="ar-SA" altLang="en-US" sz="1800" dirty="0">
              <a:ea typeface="Majalla UI"/>
            </a:endParaRPr>
          </a:p>
        </p:txBody>
      </p:sp>
    </p:spTree>
    <p:extLst>
      <p:ext uri="{BB962C8B-B14F-4D97-AF65-F5344CB8AC3E}">
        <p14:creationId xmlns:p14="http://schemas.microsoft.com/office/powerpoint/2010/main" val="870704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ea typeface="MS PGothic" pitchFamily="34" charset="-128"/>
              </a:rPr>
              <a:t>Variable Declaration</a:t>
            </a:r>
            <a:endParaRPr lang="en-US" dirty="0"/>
          </a:p>
        </p:txBody>
      </p:sp>
      <p:sp>
        <p:nvSpPr>
          <p:cNvPr id="4" name="Slide Number Placeholder 3"/>
          <p:cNvSpPr>
            <a:spLocks noGrp="1"/>
          </p:cNvSpPr>
          <p:nvPr>
            <p:ph type="sldNum" sz="quarter" idx="12"/>
          </p:nvPr>
        </p:nvSpPr>
        <p:spPr/>
        <p:txBody>
          <a:bodyPr/>
          <a:lstStyle/>
          <a:p>
            <a:fld id="{9FAEB707-4D4D-41D0-9984-558AC421C434}" type="slidenum">
              <a:rPr lang="en-US" smtClean="0"/>
              <a:t>12</a:t>
            </a:fld>
            <a:endParaRPr lang="en-US"/>
          </a:p>
        </p:txBody>
      </p:sp>
      <p:pic>
        <p:nvPicPr>
          <p:cNvPr id="10" name="Content Placeholder 9"/>
          <p:cNvPicPr>
            <a:picLocks noGrp="1" noChangeAspect="1"/>
          </p:cNvPicPr>
          <p:nvPr>
            <p:ph idx="1"/>
          </p:nvPr>
        </p:nvPicPr>
        <p:blipFill>
          <a:blip r:embed="rId2"/>
          <a:stretch>
            <a:fillRect/>
          </a:stretch>
        </p:blipFill>
        <p:spPr>
          <a:xfrm>
            <a:off x="1561514" y="2287109"/>
            <a:ext cx="7957813" cy="3718882"/>
          </a:xfrm>
          <a:prstGeom prst="rect">
            <a:avLst/>
          </a:prstGeom>
        </p:spPr>
      </p:pic>
    </p:spTree>
    <p:extLst>
      <p:ext uri="{BB962C8B-B14F-4D97-AF65-F5344CB8AC3E}">
        <p14:creationId xmlns:p14="http://schemas.microsoft.com/office/powerpoint/2010/main" val="376649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38100" dist="38100" dir="2700000" algn="tl">
                    <a:srgbClr val="000000">
                      <a:alpha val="43137"/>
                    </a:srgbClr>
                  </a:outerShdw>
                </a:effectLst>
              </a:rPr>
              <a:t>More declaration examples</a:t>
            </a:r>
            <a:endParaRPr lang="en-US" dirty="0"/>
          </a:p>
        </p:txBody>
      </p:sp>
      <p:sp>
        <p:nvSpPr>
          <p:cNvPr id="4" name="Slide Number Placeholder 3"/>
          <p:cNvSpPr>
            <a:spLocks noGrp="1"/>
          </p:cNvSpPr>
          <p:nvPr>
            <p:ph type="sldNum" sz="quarter" idx="12"/>
          </p:nvPr>
        </p:nvSpPr>
        <p:spPr/>
        <p:txBody>
          <a:bodyPr/>
          <a:lstStyle/>
          <a:p>
            <a:fld id="{9FAEB707-4D4D-41D0-9984-558AC421C434}" type="slidenum">
              <a:rPr lang="en-US" smtClean="0"/>
              <a:t>13</a:t>
            </a:fld>
            <a:endParaRPr lang="en-US"/>
          </a:p>
        </p:txBody>
      </p:sp>
      <p:sp>
        <p:nvSpPr>
          <p:cNvPr id="5" name="Content Placeholder 2"/>
          <p:cNvSpPr>
            <a:spLocks noGrp="1"/>
          </p:cNvSpPr>
          <p:nvPr>
            <p:ph idx="1"/>
          </p:nvPr>
        </p:nvSpPr>
        <p:spPr/>
        <p:txBody>
          <a:bodyPr>
            <a:noAutofit/>
          </a:bodyPr>
          <a:lstStyle/>
          <a:p>
            <a:pPr algn="l" rtl="0"/>
            <a:r>
              <a:rPr lang="en-US" altLang="en-US" b="1" dirty="0"/>
              <a:t>String declaration </a:t>
            </a:r>
          </a:p>
          <a:p>
            <a:pPr lvl="1" algn="l" rtl="0"/>
            <a:r>
              <a:rPr lang="en-US" altLang="en-US" sz="2000" dirty="0"/>
              <a:t>with initial value:</a:t>
            </a:r>
          </a:p>
          <a:p>
            <a:pPr lvl="2" algn="l" rtl="0"/>
            <a:r>
              <a:rPr lang="en-US" altLang="en-US" sz="2000" dirty="0"/>
              <a:t>String word="Apple";</a:t>
            </a:r>
          </a:p>
          <a:p>
            <a:pPr lvl="1" algn="l" rtl="0"/>
            <a:r>
              <a:rPr lang="en-US" altLang="en-US" sz="2000" dirty="0"/>
              <a:t>without initial value:</a:t>
            </a:r>
          </a:p>
          <a:p>
            <a:pPr lvl="2" algn="l" rtl="0"/>
            <a:r>
              <a:rPr lang="en-US" altLang="en-US" sz="2000" dirty="0"/>
              <a:t>String word;</a:t>
            </a:r>
          </a:p>
          <a:p>
            <a:pPr algn="l" rtl="0"/>
            <a:r>
              <a:rPr lang="en-US" altLang="en-US" b="1" dirty="0"/>
              <a:t>char declaration </a:t>
            </a:r>
          </a:p>
          <a:p>
            <a:pPr lvl="1" algn="l" rtl="0"/>
            <a:r>
              <a:rPr lang="en-US" altLang="en-US" sz="2000" dirty="0"/>
              <a:t>with initial value:</a:t>
            </a:r>
          </a:p>
          <a:p>
            <a:pPr lvl="2" algn="l" rtl="0"/>
            <a:r>
              <a:rPr lang="en-US" altLang="en-US" sz="2000" dirty="0"/>
              <a:t>char symbol ='*';</a:t>
            </a:r>
          </a:p>
          <a:p>
            <a:pPr lvl="1" algn="l" rtl="0"/>
            <a:r>
              <a:rPr lang="en-US" altLang="en-US" sz="2000" dirty="0"/>
              <a:t>without initial value:</a:t>
            </a:r>
          </a:p>
          <a:p>
            <a:pPr lvl="2" algn="l" rtl="0"/>
            <a:r>
              <a:rPr lang="en-US" altLang="en-US" sz="2000" dirty="0"/>
              <a:t>char symbol;</a:t>
            </a:r>
          </a:p>
          <a:p>
            <a:pPr lvl="2" algn="l" rtl="0"/>
            <a:endParaRPr lang="en-US" altLang="en-US" sz="2000" dirty="0"/>
          </a:p>
          <a:p>
            <a:pPr algn="l" rtl="0"/>
            <a:endParaRPr lang="en-US" altLang="en-US" sz="2000" dirty="0"/>
          </a:p>
          <a:p>
            <a:pPr algn="l" rtl="0"/>
            <a:endParaRPr lang="en-US" altLang="en-US" sz="2000" dirty="0"/>
          </a:p>
          <a:p>
            <a:pPr algn="l" rtl="0"/>
            <a:endParaRPr lang="ar-SA" altLang="en-US" sz="2000" dirty="0">
              <a:ea typeface="Majalla UI"/>
            </a:endParaRPr>
          </a:p>
        </p:txBody>
      </p:sp>
      <p:sp>
        <p:nvSpPr>
          <p:cNvPr id="6" name="Content Placeholder 8" descr="Rectangle: Click to edit Master text styles&#10;Second level&#10;Third level&#10;Fourth level&#10;Fifth level"/>
          <p:cNvSpPr txBox="1">
            <a:spLocks/>
          </p:cNvSpPr>
          <p:nvPr/>
        </p:nvSpPr>
        <p:spPr>
          <a:xfrm>
            <a:off x="6099048" y="2178129"/>
            <a:ext cx="3481050" cy="2963465"/>
          </a:xfrm>
          <a:prstGeom prst="rect">
            <a:avLst/>
          </a:prstGeom>
        </p:spPr>
        <p:txBody>
          <a:bodyPr/>
          <a:lstStyle/>
          <a:p>
            <a:pPr marL="257175" indent="-257175">
              <a:spcBef>
                <a:spcPct val="20000"/>
              </a:spcBef>
              <a:buFont typeface="Wingdings" panose="05000000000000000000" pitchFamily="2" charset="2"/>
              <a:buChar char="§"/>
              <a:defRPr/>
            </a:pPr>
            <a:r>
              <a:rPr lang="en-US" sz="2000" b="1" dirty="0"/>
              <a:t>Boolean declaration:</a:t>
            </a:r>
          </a:p>
          <a:p>
            <a:pPr marL="557213" lvl="1" indent="-214313">
              <a:spcBef>
                <a:spcPct val="20000"/>
              </a:spcBef>
              <a:buFont typeface="Wingdings" panose="05000000000000000000" pitchFamily="2" charset="2"/>
              <a:buChar char="§"/>
              <a:defRPr/>
            </a:pPr>
            <a:r>
              <a:rPr lang="en-US" sz="2000" dirty="0"/>
              <a:t>with initial value:</a:t>
            </a:r>
          </a:p>
          <a:p>
            <a:pPr marL="900113" lvl="2" indent="-214313">
              <a:spcBef>
                <a:spcPct val="20000"/>
              </a:spcBef>
              <a:buFont typeface="Wingdings" panose="05000000000000000000" pitchFamily="2" charset="2"/>
              <a:buChar char="§"/>
              <a:defRPr/>
            </a:pPr>
            <a:r>
              <a:rPr lang="en-US" sz="2000" dirty="0" err="1"/>
              <a:t>boolean</a:t>
            </a:r>
            <a:r>
              <a:rPr lang="en-US" sz="2000" dirty="0"/>
              <a:t> flag=false;</a:t>
            </a:r>
          </a:p>
          <a:p>
            <a:pPr marL="900113" lvl="2" indent="-214313">
              <a:spcBef>
                <a:spcPct val="20000"/>
              </a:spcBef>
              <a:buFont typeface="Wingdings" panose="05000000000000000000" pitchFamily="2" charset="2"/>
              <a:buChar char="§"/>
              <a:defRPr/>
            </a:pPr>
            <a:r>
              <a:rPr lang="en-US" sz="2000" dirty="0" err="1"/>
              <a:t>boolean</a:t>
            </a:r>
            <a:r>
              <a:rPr lang="en-US" sz="2000" dirty="0"/>
              <a:t> valid=true;</a:t>
            </a:r>
          </a:p>
          <a:p>
            <a:pPr marL="557213" lvl="1" indent="-214313">
              <a:spcBef>
                <a:spcPct val="20000"/>
              </a:spcBef>
              <a:buFont typeface="Wingdings" panose="05000000000000000000" pitchFamily="2" charset="2"/>
              <a:buChar char="§"/>
              <a:defRPr/>
            </a:pPr>
            <a:r>
              <a:rPr lang="en-US" sz="2000" dirty="0"/>
              <a:t>without initial value:</a:t>
            </a:r>
          </a:p>
          <a:p>
            <a:pPr marL="900113" lvl="2" indent="-214313">
              <a:spcBef>
                <a:spcPct val="20000"/>
              </a:spcBef>
              <a:buFont typeface="Wingdings" panose="05000000000000000000" pitchFamily="2" charset="2"/>
              <a:buChar char="§"/>
              <a:defRPr/>
            </a:pPr>
            <a:r>
              <a:rPr lang="en-US" sz="2000" dirty="0" err="1"/>
              <a:t>boolean</a:t>
            </a:r>
            <a:r>
              <a:rPr lang="en-US" sz="2000" dirty="0"/>
              <a:t> flag;</a:t>
            </a:r>
          </a:p>
          <a:p>
            <a:pPr marL="257175" indent="-257175">
              <a:spcBef>
                <a:spcPct val="20000"/>
              </a:spcBef>
              <a:buFont typeface="Wingdings" panose="05000000000000000000" pitchFamily="2" charset="2"/>
              <a:buChar char="§"/>
              <a:defRPr/>
            </a:pPr>
            <a:endParaRPr lang="en-US" dirty="0"/>
          </a:p>
        </p:txBody>
      </p:sp>
    </p:spTree>
    <p:extLst>
      <p:ext uri="{BB962C8B-B14F-4D97-AF65-F5344CB8AC3E}">
        <p14:creationId xmlns:p14="http://schemas.microsoft.com/office/powerpoint/2010/main" val="2569961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6000" dirty="0"/>
              <a:t>Operators</a:t>
            </a:r>
            <a:r>
              <a:rPr lang="en-US" dirty="0"/>
              <a:t> </a:t>
            </a:r>
            <a:br>
              <a:rPr lang="en-US" dirty="0"/>
            </a:br>
            <a:endParaRPr lang="en-US" dirty="0"/>
          </a:p>
        </p:txBody>
      </p:sp>
      <p:sp>
        <p:nvSpPr>
          <p:cNvPr id="4" name="Slide Number Placeholder 3"/>
          <p:cNvSpPr>
            <a:spLocks noGrp="1"/>
          </p:cNvSpPr>
          <p:nvPr>
            <p:ph type="sldNum" sz="quarter" idx="12"/>
          </p:nvPr>
        </p:nvSpPr>
        <p:spPr/>
        <p:txBody>
          <a:bodyPr/>
          <a:lstStyle/>
          <a:p>
            <a:fld id="{9FAEB707-4D4D-41D0-9984-558AC421C434}" type="slidenum">
              <a:rPr lang="en-US" smtClean="0"/>
              <a:t>14</a:t>
            </a:fld>
            <a:endParaRPr lang="en-US"/>
          </a:p>
        </p:txBody>
      </p:sp>
      <p:sp>
        <p:nvSpPr>
          <p:cNvPr id="5" name="Content Placeholder 2"/>
          <p:cNvSpPr txBox="1">
            <a:spLocks noGrp="1"/>
          </p:cNvSpPr>
          <p:nvPr>
            <p:ph idx="1"/>
          </p:nvPr>
        </p:nvSpPr>
        <p:spPr>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r>
              <a:rPr lang="en-US" altLang="en-US" sz="2400" dirty="0"/>
              <a:t>Arithmetic </a:t>
            </a:r>
            <a:r>
              <a:rPr lang="en-GB" altLang="en-US" sz="2400" dirty="0"/>
              <a:t>Unary Operators</a:t>
            </a:r>
          </a:p>
          <a:p>
            <a:pPr>
              <a:buFont typeface="Arial" panose="020B0604020202020204" pitchFamily="34" charset="0"/>
              <a:buNone/>
            </a:pPr>
            <a:endParaRPr lang="en-GB" altLang="en-US" sz="2400" dirty="0"/>
          </a:p>
          <a:p>
            <a:pPr lvl="1">
              <a:buFont typeface="Arial" panose="020B0604020202020204" pitchFamily="34" charset="0"/>
              <a:buNone/>
            </a:pPr>
            <a:r>
              <a:rPr lang="en-GB" altLang="en-US" sz="2400" b="1" dirty="0"/>
              <a:t> += </a:t>
            </a:r>
            <a:r>
              <a:rPr lang="en-GB" altLang="en-US" sz="2400" dirty="0"/>
              <a:t>	addition</a:t>
            </a:r>
          </a:p>
          <a:p>
            <a:pPr lvl="1">
              <a:buFont typeface="Arial" panose="020B0604020202020204" pitchFamily="34" charset="0"/>
              <a:buNone/>
            </a:pPr>
            <a:r>
              <a:rPr lang="en-GB" altLang="en-US" sz="2400" b="1" dirty="0"/>
              <a:t>  -=</a:t>
            </a:r>
            <a:r>
              <a:rPr lang="en-GB" altLang="en-US" sz="2400" dirty="0"/>
              <a:t>      subtract</a:t>
            </a:r>
          </a:p>
          <a:p>
            <a:pPr lvl="1">
              <a:buFont typeface="Arial" panose="020B0604020202020204" pitchFamily="34" charset="0"/>
              <a:buNone/>
            </a:pPr>
            <a:r>
              <a:rPr lang="en-GB" altLang="en-US" sz="2400" b="1" dirty="0"/>
              <a:t> *=  </a:t>
            </a:r>
            <a:r>
              <a:rPr lang="en-GB" altLang="en-US" sz="2400" dirty="0"/>
              <a:t>	multiply</a:t>
            </a:r>
          </a:p>
          <a:p>
            <a:pPr lvl="1">
              <a:buFont typeface="Arial" panose="020B0604020202020204" pitchFamily="34" charset="0"/>
              <a:buNone/>
            </a:pPr>
            <a:r>
              <a:rPr lang="en-GB" altLang="en-US" sz="2400" b="1" dirty="0"/>
              <a:t> /=</a:t>
            </a:r>
            <a:r>
              <a:rPr lang="en-GB" altLang="en-US" sz="2400" dirty="0"/>
              <a:t>	      divide</a:t>
            </a:r>
          </a:p>
          <a:p>
            <a:pPr lvl="1">
              <a:buFont typeface="Arial" panose="020B0604020202020204" pitchFamily="34" charset="0"/>
              <a:buNone/>
            </a:pPr>
            <a:r>
              <a:rPr lang="en-GB" altLang="en-US" sz="2400" b="1" dirty="0"/>
              <a:t>%=</a:t>
            </a:r>
            <a:r>
              <a:rPr lang="en-GB" altLang="en-US" sz="2400" dirty="0"/>
              <a:t>	remainder</a:t>
            </a:r>
          </a:p>
        </p:txBody>
      </p:sp>
      <p:sp>
        <p:nvSpPr>
          <p:cNvPr id="6" name="Content Placeholder 2"/>
          <p:cNvSpPr txBox="1">
            <a:spLocks/>
          </p:cNvSpPr>
          <p:nvPr/>
        </p:nvSpPr>
        <p:spPr bwMode="auto">
          <a:xfrm>
            <a:off x="6414866" y="2465581"/>
            <a:ext cx="2504049" cy="3189630"/>
          </a:xfrm>
          <a:prstGeom prst="rect">
            <a:avLst/>
          </a:prstGeom>
          <a:noFill/>
          <a:ln w="9525">
            <a:noFill/>
            <a:miter lim="800000"/>
            <a:headEnd/>
            <a:tailEnd/>
          </a:ln>
        </p:spPr>
        <p:txBody>
          <a:bodyPr/>
          <a:lstStyle/>
          <a:p>
            <a:pPr marL="557213" lvl="1" indent="-214313" eaLnBrk="0" hangingPunct="0">
              <a:spcBef>
                <a:spcPct val="20000"/>
              </a:spcBef>
              <a:defRPr/>
            </a:pPr>
            <a:endParaRPr lang="en-GB" sz="2100" dirty="0">
              <a:solidFill>
                <a:schemeClr val="accent1"/>
              </a:solidFill>
            </a:endParaRPr>
          </a:p>
          <a:p>
            <a:pPr marL="257175" indent="-257175" eaLnBrk="0" hangingPunct="0">
              <a:spcBef>
                <a:spcPct val="20000"/>
              </a:spcBef>
              <a:defRPr/>
            </a:pPr>
            <a:endParaRPr lang="en-GB" sz="2400" dirty="0">
              <a:solidFill>
                <a:schemeClr val="accent1"/>
              </a:solidFill>
            </a:endParaRPr>
          </a:p>
          <a:p>
            <a:pPr marL="557213" lvl="1" indent="-214313" eaLnBrk="0" hangingPunct="0">
              <a:spcBef>
                <a:spcPct val="20000"/>
              </a:spcBef>
              <a:defRPr/>
            </a:pPr>
            <a:r>
              <a:rPr lang="en-GB" sz="2400" dirty="0" err="1"/>
              <a:t>iNum</a:t>
            </a:r>
            <a:r>
              <a:rPr lang="en-GB" sz="2400" dirty="0"/>
              <a:t> </a:t>
            </a:r>
            <a:r>
              <a:rPr lang="en-GB" sz="2400" b="1" dirty="0"/>
              <a:t>+=</a:t>
            </a:r>
            <a:r>
              <a:rPr lang="en-GB" sz="2400" dirty="0"/>
              <a:t> 2;</a:t>
            </a:r>
          </a:p>
          <a:p>
            <a:pPr marL="557213" lvl="1" indent="-214313" eaLnBrk="0" hangingPunct="0">
              <a:spcBef>
                <a:spcPct val="20000"/>
              </a:spcBef>
              <a:defRPr/>
            </a:pPr>
            <a:r>
              <a:rPr lang="en-GB" sz="2400" dirty="0" err="1"/>
              <a:t>iNum</a:t>
            </a:r>
            <a:r>
              <a:rPr lang="en-GB" sz="2400" dirty="0"/>
              <a:t> </a:t>
            </a:r>
            <a:r>
              <a:rPr lang="en-GB" sz="2400" b="1" dirty="0"/>
              <a:t>-=</a:t>
            </a:r>
            <a:r>
              <a:rPr lang="en-GB" sz="2400" dirty="0"/>
              <a:t> 2;</a:t>
            </a:r>
          </a:p>
          <a:p>
            <a:pPr marL="557213" lvl="1" indent="-214313" eaLnBrk="0" hangingPunct="0">
              <a:spcBef>
                <a:spcPct val="20000"/>
              </a:spcBef>
              <a:defRPr/>
            </a:pPr>
            <a:r>
              <a:rPr lang="en-GB" sz="2400" dirty="0" err="1"/>
              <a:t>iNum</a:t>
            </a:r>
            <a:r>
              <a:rPr lang="en-GB" sz="2400" dirty="0"/>
              <a:t> </a:t>
            </a:r>
            <a:r>
              <a:rPr lang="en-GB" sz="2400" b="1" dirty="0"/>
              <a:t>*=</a:t>
            </a:r>
            <a:r>
              <a:rPr lang="en-GB" sz="2400" dirty="0"/>
              <a:t> 2;</a:t>
            </a:r>
          </a:p>
          <a:p>
            <a:pPr marL="557213" lvl="1" indent="-214313" eaLnBrk="0" hangingPunct="0">
              <a:spcBef>
                <a:spcPct val="20000"/>
              </a:spcBef>
              <a:defRPr/>
            </a:pPr>
            <a:r>
              <a:rPr lang="en-GB" sz="2400" dirty="0" err="1"/>
              <a:t>iNum</a:t>
            </a:r>
            <a:r>
              <a:rPr lang="en-GB" sz="2400" dirty="0"/>
              <a:t> </a:t>
            </a:r>
            <a:r>
              <a:rPr lang="en-GB" sz="2400" b="1" dirty="0"/>
              <a:t>/=</a:t>
            </a:r>
            <a:r>
              <a:rPr lang="en-GB" sz="2400" dirty="0"/>
              <a:t> 2;</a:t>
            </a:r>
          </a:p>
          <a:p>
            <a:pPr marL="557213" lvl="1" indent="-214313" eaLnBrk="0" hangingPunct="0">
              <a:spcBef>
                <a:spcPct val="20000"/>
              </a:spcBef>
              <a:defRPr/>
            </a:pPr>
            <a:r>
              <a:rPr lang="en-GB" sz="2400" dirty="0" err="1"/>
              <a:t>iNum</a:t>
            </a:r>
            <a:r>
              <a:rPr lang="en-GB" sz="2400" dirty="0"/>
              <a:t> </a:t>
            </a:r>
            <a:r>
              <a:rPr lang="en-GB" sz="2400" b="1" dirty="0"/>
              <a:t>%=</a:t>
            </a:r>
            <a:r>
              <a:rPr lang="en-GB" sz="2400" dirty="0"/>
              <a:t> 2;</a:t>
            </a:r>
          </a:p>
        </p:txBody>
      </p:sp>
      <p:sp>
        <p:nvSpPr>
          <p:cNvPr id="7" name="TextBox 6"/>
          <p:cNvSpPr txBox="1"/>
          <p:nvPr/>
        </p:nvSpPr>
        <p:spPr>
          <a:xfrm>
            <a:off x="7724265" y="2443823"/>
            <a:ext cx="1907381" cy="415498"/>
          </a:xfrm>
          <a:prstGeom prst="rect">
            <a:avLst/>
          </a:prstGeom>
          <a:noFill/>
        </p:spPr>
        <p:txBody>
          <a:bodyPr>
            <a:spAutoFit/>
          </a:bodyPr>
          <a:lstStyle/>
          <a:p>
            <a:pPr>
              <a:defRPr/>
            </a:pPr>
            <a:r>
              <a:rPr lang="en-GB" sz="2100" dirty="0" err="1">
                <a:solidFill>
                  <a:srgbClr val="C00000"/>
                </a:solidFill>
              </a:rPr>
              <a:t>int</a:t>
            </a:r>
            <a:r>
              <a:rPr lang="en-GB" sz="2100" dirty="0"/>
              <a:t> </a:t>
            </a:r>
            <a:r>
              <a:rPr lang="en-GB" sz="2100" dirty="0" err="1"/>
              <a:t>iNum</a:t>
            </a:r>
            <a:r>
              <a:rPr lang="en-GB" sz="2100" dirty="0"/>
              <a:t> = 7;</a:t>
            </a:r>
            <a:endParaRPr lang="en-GB" sz="2400" dirty="0"/>
          </a:p>
        </p:txBody>
      </p:sp>
    </p:spTree>
    <p:extLst>
      <p:ext uri="{BB962C8B-B14F-4D97-AF65-F5344CB8AC3E}">
        <p14:creationId xmlns:p14="http://schemas.microsoft.com/office/powerpoint/2010/main" val="1476375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Operators</a:t>
            </a:r>
            <a:endParaRPr lang="en-US" dirty="0"/>
          </a:p>
        </p:txBody>
      </p:sp>
      <p:sp>
        <p:nvSpPr>
          <p:cNvPr id="3" name="Content Placeholder 2"/>
          <p:cNvSpPr>
            <a:spLocks noGrp="1"/>
          </p:cNvSpPr>
          <p:nvPr>
            <p:ph idx="1"/>
          </p:nvPr>
        </p:nvSpPr>
        <p:spPr/>
        <p:txBody>
          <a:bodyPr/>
          <a:lstStyle/>
          <a:p>
            <a:r>
              <a:rPr lang="en-GB" altLang="en-US" sz="2400" dirty="0"/>
              <a:t>Equality and Relational Operators</a:t>
            </a:r>
          </a:p>
          <a:p>
            <a:pPr lvl="1">
              <a:buFont typeface="Arial" panose="020B0604020202020204" pitchFamily="34" charset="0"/>
              <a:buNone/>
            </a:pPr>
            <a:endParaRPr lang="en-GB" altLang="en-US" sz="2400" dirty="0"/>
          </a:p>
          <a:p>
            <a:pPr lvl="1">
              <a:buFont typeface="Arial" panose="020B0604020202020204" pitchFamily="34" charset="0"/>
              <a:buNone/>
            </a:pPr>
            <a:r>
              <a:rPr lang="en-GB" altLang="en-US" sz="2400" b="1" dirty="0"/>
              <a:t>==</a:t>
            </a:r>
            <a:r>
              <a:rPr lang="en-GB" altLang="en-US" sz="2400" dirty="0"/>
              <a:t>	equal to			  </a:t>
            </a:r>
            <a:r>
              <a:rPr lang="en-GB" altLang="en-US" sz="2400" dirty="0">
                <a:solidFill>
                  <a:srgbClr val="C00000"/>
                </a:solidFill>
              </a:rPr>
              <a:t>if</a:t>
            </a:r>
            <a:r>
              <a:rPr lang="en-GB" altLang="en-US" sz="2400" dirty="0"/>
              <a:t> (</a:t>
            </a:r>
            <a:r>
              <a:rPr lang="en-GB" altLang="en-US" sz="2400" dirty="0" err="1"/>
              <a:t>iNum</a:t>
            </a:r>
            <a:r>
              <a:rPr lang="en-GB" altLang="en-US" sz="2400" dirty="0"/>
              <a:t> == 1) {</a:t>
            </a:r>
          </a:p>
          <a:p>
            <a:pPr lvl="1">
              <a:buFont typeface="Arial" panose="020B0604020202020204" pitchFamily="34" charset="0"/>
              <a:buNone/>
            </a:pPr>
            <a:r>
              <a:rPr lang="en-GB" altLang="en-US" sz="2400" b="1" dirty="0"/>
              <a:t>!=</a:t>
            </a:r>
            <a:r>
              <a:rPr lang="en-GB" altLang="en-US" sz="2400" dirty="0"/>
              <a:t>	not equal to			  </a:t>
            </a:r>
            <a:r>
              <a:rPr lang="en-GB" altLang="en-US" sz="2400" dirty="0">
                <a:solidFill>
                  <a:srgbClr val="C00000"/>
                </a:solidFill>
              </a:rPr>
              <a:t>if</a:t>
            </a:r>
            <a:r>
              <a:rPr lang="en-GB" altLang="en-US" sz="2400" dirty="0"/>
              <a:t> (</a:t>
            </a:r>
            <a:r>
              <a:rPr lang="en-GB" altLang="en-US" sz="2400" dirty="0" err="1"/>
              <a:t>iNum</a:t>
            </a:r>
            <a:r>
              <a:rPr lang="en-GB" altLang="en-US" sz="2400" dirty="0"/>
              <a:t> != 1) {</a:t>
            </a:r>
          </a:p>
          <a:p>
            <a:pPr lvl="1">
              <a:buFont typeface="Arial" panose="020B0604020202020204" pitchFamily="34" charset="0"/>
              <a:buNone/>
            </a:pPr>
            <a:r>
              <a:rPr lang="en-GB" altLang="en-US" sz="2400" b="1" dirty="0"/>
              <a:t>&gt;</a:t>
            </a:r>
            <a:r>
              <a:rPr lang="en-GB" altLang="en-US" sz="2400" dirty="0"/>
              <a:t>	greater than			  </a:t>
            </a:r>
            <a:r>
              <a:rPr lang="en-GB" altLang="en-US" sz="2400" dirty="0">
                <a:solidFill>
                  <a:srgbClr val="C00000"/>
                </a:solidFill>
              </a:rPr>
              <a:t>if</a:t>
            </a:r>
            <a:r>
              <a:rPr lang="en-GB" altLang="en-US" sz="2400" dirty="0"/>
              <a:t> (</a:t>
            </a:r>
            <a:r>
              <a:rPr lang="en-GB" altLang="en-US" sz="2400" dirty="0" err="1"/>
              <a:t>iNum</a:t>
            </a:r>
            <a:r>
              <a:rPr lang="en-GB" altLang="en-US" sz="2400" dirty="0"/>
              <a:t> &gt; 1)  {</a:t>
            </a:r>
          </a:p>
          <a:p>
            <a:pPr lvl="1">
              <a:buNone/>
            </a:pPr>
            <a:r>
              <a:rPr lang="en-GB" altLang="en-US" sz="2400" b="1" dirty="0"/>
              <a:t>&gt;=</a:t>
            </a:r>
            <a:r>
              <a:rPr lang="en-GB" altLang="en-US" sz="2400" dirty="0"/>
              <a:t>	greater than or equal to	  </a:t>
            </a:r>
            <a:r>
              <a:rPr lang="en-GB" altLang="en-US" sz="2400" dirty="0">
                <a:solidFill>
                  <a:srgbClr val="C00000"/>
                </a:solidFill>
              </a:rPr>
              <a:t>if</a:t>
            </a:r>
            <a:r>
              <a:rPr lang="en-GB" altLang="en-US" sz="2400" dirty="0"/>
              <a:t> (</a:t>
            </a:r>
            <a:r>
              <a:rPr lang="en-GB" altLang="en-US" sz="2400" dirty="0" err="1"/>
              <a:t>iNum</a:t>
            </a:r>
            <a:r>
              <a:rPr lang="en-GB" altLang="en-US" sz="2400" dirty="0"/>
              <a:t> &gt;= 7){</a:t>
            </a:r>
          </a:p>
          <a:p>
            <a:pPr lvl="1">
              <a:buNone/>
            </a:pPr>
            <a:r>
              <a:rPr lang="en-GB" altLang="en-US" sz="2400" b="1" dirty="0"/>
              <a:t>&lt;	</a:t>
            </a:r>
            <a:r>
              <a:rPr lang="en-GB" altLang="en-US" sz="2400" dirty="0"/>
              <a:t>less than			  </a:t>
            </a:r>
            <a:r>
              <a:rPr lang="en-GB" altLang="en-US" sz="2400" dirty="0">
                <a:solidFill>
                  <a:srgbClr val="C00000"/>
                </a:solidFill>
              </a:rPr>
              <a:t>if</a:t>
            </a:r>
            <a:r>
              <a:rPr lang="en-GB" altLang="en-US" sz="2400" dirty="0"/>
              <a:t> (</a:t>
            </a:r>
            <a:r>
              <a:rPr lang="en-GB" altLang="en-US" sz="2400" dirty="0" err="1"/>
              <a:t>iNum</a:t>
            </a:r>
            <a:r>
              <a:rPr lang="en-GB" altLang="en-US" sz="2400" dirty="0"/>
              <a:t> &lt; 1)  {			</a:t>
            </a:r>
          </a:p>
          <a:p>
            <a:pPr lvl="1">
              <a:buFont typeface="Arial" panose="020B0604020202020204" pitchFamily="34" charset="0"/>
              <a:buNone/>
            </a:pPr>
            <a:r>
              <a:rPr lang="en-GB" altLang="en-US" sz="2400" b="1" dirty="0"/>
              <a:t>&lt;=</a:t>
            </a:r>
            <a:r>
              <a:rPr lang="en-GB" altLang="en-US" sz="2400" dirty="0"/>
              <a:t>	less than or equal  		  </a:t>
            </a:r>
            <a:r>
              <a:rPr lang="en-GB" altLang="en-US" sz="2400" dirty="0">
                <a:solidFill>
                  <a:srgbClr val="C00000"/>
                </a:solidFill>
              </a:rPr>
              <a:t>if</a:t>
            </a:r>
            <a:r>
              <a:rPr lang="en-GB" altLang="en-US" sz="2400" dirty="0"/>
              <a:t> (</a:t>
            </a:r>
            <a:r>
              <a:rPr lang="en-GB" altLang="en-US" sz="2400" dirty="0" err="1"/>
              <a:t>iNum</a:t>
            </a:r>
            <a:r>
              <a:rPr lang="en-GB" altLang="en-US" sz="2400" dirty="0"/>
              <a:t> </a:t>
            </a:r>
            <a:r>
              <a:rPr lang="en-GB" altLang="en-US" sz="2400" b="1" dirty="0"/>
              <a:t>&lt;=</a:t>
            </a:r>
            <a:r>
              <a:rPr lang="en-GB" altLang="en-US" sz="2400" dirty="0"/>
              <a:t> 7) {</a:t>
            </a:r>
            <a:endParaRPr lang="en-GB" altLang="en-US" sz="2400" b="1" dirty="0"/>
          </a:p>
          <a:p>
            <a:endParaRPr lang="en-US" dirty="0"/>
          </a:p>
        </p:txBody>
      </p:sp>
      <p:sp>
        <p:nvSpPr>
          <p:cNvPr id="4" name="Slide Number Placeholder 3"/>
          <p:cNvSpPr>
            <a:spLocks noGrp="1"/>
          </p:cNvSpPr>
          <p:nvPr>
            <p:ph type="sldNum" sz="quarter" idx="12"/>
          </p:nvPr>
        </p:nvSpPr>
        <p:spPr/>
        <p:txBody>
          <a:bodyPr/>
          <a:lstStyle/>
          <a:p>
            <a:fld id="{9FAEB707-4D4D-41D0-9984-558AC421C434}" type="slidenum">
              <a:rPr lang="en-US" smtClean="0"/>
              <a:t>15</a:t>
            </a:fld>
            <a:endParaRPr lang="en-US"/>
          </a:p>
        </p:txBody>
      </p:sp>
      <p:sp>
        <p:nvSpPr>
          <p:cNvPr id="5" name="TextBox 4"/>
          <p:cNvSpPr txBox="1"/>
          <p:nvPr/>
        </p:nvSpPr>
        <p:spPr>
          <a:xfrm>
            <a:off x="7813879" y="2326166"/>
            <a:ext cx="2107406" cy="415498"/>
          </a:xfrm>
          <a:prstGeom prst="rect">
            <a:avLst/>
          </a:prstGeom>
          <a:noFill/>
        </p:spPr>
        <p:txBody>
          <a:bodyPr>
            <a:spAutoFit/>
          </a:bodyPr>
          <a:lstStyle/>
          <a:p>
            <a:pPr>
              <a:defRPr/>
            </a:pPr>
            <a:r>
              <a:rPr lang="en-GB" sz="2100" dirty="0" err="1">
                <a:solidFill>
                  <a:srgbClr val="C00000"/>
                </a:solidFill>
              </a:rPr>
              <a:t>int</a:t>
            </a:r>
            <a:r>
              <a:rPr lang="en-GB" sz="2100" dirty="0"/>
              <a:t> </a:t>
            </a:r>
            <a:r>
              <a:rPr lang="en-GB" sz="2100" dirty="0" err="1"/>
              <a:t>iNum</a:t>
            </a:r>
            <a:r>
              <a:rPr lang="en-GB" sz="2100" dirty="0"/>
              <a:t> = 7;</a:t>
            </a:r>
            <a:endParaRPr lang="en-GB" sz="2400" dirty="0"/>
          </a:p>
        </p:txBody>
      </p:sp>
    </p:spTree>
    <p:extLst>
      <p:ext uri="{BB962C8B-B14F-4D97-AF65-F5344CB8AC3E}">
        <p14:creationId xmlns:p14="http://schemas.microsoft.com/office/powerpoint/2010/main" val="819169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 Making</a:t>
            </a:r>
            <a:endParaRPr lang="en-US" dirty="0"/>
          </a:p>
        </p:txBody>
      </p:sp>
      <p:sp>
        <p:nvSpPr>
          <p:cNvPr id="4" name="Slide Number Placeholder 3"/>
          <p:cNvSpPr>
            <a:spLocks noGrp="1"/>
          </p:cNvSpPr>
          <p:nvPr>
            <p:ph type="sldNum" sz="quarter" idx="12"/>
          </p:nvPr>
        </p:nvSpPr>
        <p:spPr/>
        <p:txBody>
          <a:bodyPr/>
          <a:lstStyle/>
          <a:p>
            <a:fld id="{9FAEB707-4D4D-41D0-9984-558AC421C434}" type="slidenum">
              <a:rPr lang="en-US" smtClean="0"/>
              <a:t>16</a:t>
            </a:fld>
            <a:endParaRPr lang="en-US"/>
          </a:p>
        </p:txBody>
      </p:sp>
      <p:sp>
        <p:nvSpPr>
          <p:cNvPr id="5" name="Content Placeholder 2"/>
          <p:cNvSpPr>
            <a:spLocks noGrp="1"/>
          </p:cNvSpPr>
          <p:nvPr>
            <p:ph idx="1"/>
          </p:nvPr>
        </p:nvSpPr>
        <p:spPr/>
        <p:txBody>
          <a:bodyPr>
            <a:noAutofit/>
          </a:bodyPr>
          <a:lstStyle/>
          <a:p>
            <a:r>
              <a:rPr lang="en-US" altLang="en-US" sz="1800" dirty="0"/>
              <a:t>Decision making uses Rational Operators</a:t>
            </a:r>
          </a:p>
          <a:p>
            <a:pPr lvl="1">
              <a:buNone/>
            </a:pPr>
            <a:r>
              <a:rPr lang="en-US" altLang="en-US" sz="1800" b="1" dirty="0"/>
              <a:t>==</a:t>
            </a:r>
            <a:r>
              <a:rPr lang="en-US" altLang="en-US" sz="1800" dirty="0"/>
              <a:t>	is equal to</a:t>
            </a:r>
          </a:p>
          <a:p>
            <a:pPr lvl="1">
              <a:buNone/>
            </a:pPr>
            <a:r>
              <a:rPr lang="en-US" altLang="en-US" sz="1800" b="1" dirty="0"/>
              <a:t>!=</a:t>
            </a:r>
            <a:r>
              <a:rPr lang="en-US" altLang="en-US" sz="1800" dirty="0"/>
              <a:t>	is not equal to</a:t>
            </a:r>
          </a:p>
          <a:p>
            <a:pPr lvl="1">
              <a:buNone/>
            </a:pPr>
            <a:r>
              <a:rPr lang="en-US" altLang="en-US" sz="1800" b="1" dirty="0"/>
              <a:t>&gt;</a:t>
            </a:r>
            <a:r>
              <a:rPr lang="en-US" altLang="en-US" sz="1800" dirty="0"/>
              <a:t>		is bigger than</a:t>
            </a:r>
          </a:p>
          <a:p>
            <a:pPr lvl="1">
              <a:buNone/>
            </a:pPr>
            <a:r>
              <a:rPr lang="en-US" altLang="en-US" sz="1800" b="1" dirty="0"/>
              <a:t>&gt;=	</a:t>
            </a:r>
            <a:r>
              <a:rPr lang="en-US" altLang="en-US" sz="1800" dirty="0"/>
              <a:t>is bigger or equal to</a:t>
            </a:r>
          </a:p>
          <a:p>
            <a:pPr lvl="1">
              <a:buNone/>
            </a:pPr>
            <a:r>
              <a:rPr lang="en-US" altLang="en-US" sz="1800" b="1" dirty="0"/>
              <a:t>&lt;</a:t>
            </a:r>
            <a:r>
              <a:rPr lang="en-US" altLang="en-US" sz="1800" dirty="0"/>
              <a:t>		is smaller than</a:t>
            </a:r>
          </a:p>
          <a:p>
            <a:pPr lvl="1">
              <a:buNone/>
            </a:pPr>
            <a:r>
              <a:rPr lang="en-US" altLang="en-US" sz="1800" b="1" dirty="0"/>
              <a:t>&lt;=</a:t>
            </a:r>
            <a:r>
              <a:rPr lang="en-US" altLang="en-US" sz="1800" dirty="0"/>
              <a:t>	is smaller or equal to</a:t>
            </a:r>
          </a:p>
          <a:p>
            <a:pPr lvl="1">
              <a:buNone/>
            </a:pPr>
            <a:endParaRPr lang="en-US" altLang="en-US" sz="1800" dirty="0"/>
          </a:p>
          <a:p>
            <a:pPr lvl="1">
              <a:buNone/>
            </a:pPr>
            <a:r>
              <a:rPr lang="en-US" altLang="en-US" sz="1800" b="1" dirty="0"/>
              <a:t>||	 </a:t>
            </a:r>
            <a:r>
              <a:rPr lang="en-US" altLang="en-US" sz="1800" dirty="0"/>
              <a:t>logical OR</a:t>
            </a:r>
          </a:p>
          <a:p>
            <a:pPr lvl="1">
              <a:buNone/>
            </a:pPr>
            <a:endParaRPr lang="en-US" altLang="en-US" sz="1800" dirty="0"/>
          </a:p>
          <a:p>
            <a:pPr lvl="1">
              <a:buNone/>
            </a:pPr>
            <a:r>
              <a:rPr lang="en-US" altLang="en-US" sz="1800" b="1" dirty="0"/>
              <a:t>&amp;&amp;      </a:t>
            </a:r>
            <a:r>
              <a:rPr lang="en-US" altLang="en-US" sz="1800" dirty="0"/>
              <a:t>logical AND</a:t>
            </a:r>
          </a:p>
        </p:txBody>
      </p:sp>
      <p:sp>
        <p:nvSpPr>
          <p:cNvPr id="6" name="Content Placeholder 2"/>
          <p:cNvSpPr txBox="1">
            <a:spLocks/>
          </p:cNvSpPr>
          <p:nvPr/>
        </p:nvSpPr>
        <p:spPr bwMode="auto">
          <a:xfrm>
            <a:off x="5870330" y="2350062"/>
            <a:ext cx="2182415" cy="2611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500" dirty="0" err="1"/>
              <a:t>counterA</a:t>
            </a:r>
            <a:r>
              <a:rPr lang="en-GB" altLang="en-US" sz="1500" dirty="0"/>
              <a:t> </a:t>
            </a:r>
            <a:r>
              <a:rPr lang="en-GB" altLang="en-US" sz="1500" b="1" dirty="0"/>
              <a:t>==</a:t>
            </a:r>
            <a:r>
              <a:rPr lang="en-GB" altLang="en-US" sz="1500" dirty="0"/>
              <a:t> </a:t>
            </a:r>
            <a:r>
              <a:rPr lang="en-GB" altLang="en-US" sz="1500" dirty="0" err="1"/>
              <a:t>counterB</a:t>
            </a:r>
            <a:endParaRPr lang="en-GB" altLang="en-US" sz="1500" dirty="0"/>
          </a:p>
          <a:p>
            <a:pPr eaLnBrk="1" hangingPunct="1"/>
            <a:endParaRPr lang="en-GB" altLang="en-US" sz="900" dirty="0"/>
          </a:p>
          <a:p>
            <a:pPr eaLnBrk="1" hangingPunct="1"/>
            <a:r>
              <a:rPr lang="en-GB" altLang="en-US" sz="1500" dirty="0" err="1"/>
              <a:t>counterA</a:t>
            </a:r>
            <a:r>
              <a:rPr lang="en-GB" altLang="en-US" sz="1500" dirty="0"/>
              <a:t> </a:t>
            </a:r>
            <a:r>
              <a:rPr lang="en-GB" altLang="en-US" sz="1500" b="1" dirty="0"/>
              <a:t>!=</a:t>
            </a:r>
            <a:r>
              <a:rPr lang="en-GB" altLang="en-US" sz="1500" dirty="0"/>
              <a:t> </a:t>
            </a:r>
            <a:r>
              <a:rPr lang="en-GB" altLang="en-US" sz="1500" dirty="0" err="1"/>
              <a:t>counterB</a:t>
            </a:r>
            <a:endParaRPr lang="en-GB" altLang="en-US" sz="1500" dirty="0"/>
          </a:p>
          <a:p>
            <a:pPr eaLnBrk="1" hangingPunct="1"/>
            <a:endParaRPr lang="en-GB" altLang="en-US" sz="900" dirty="0"/>
          </a:p>
          <a:p>
            <a:pPr eaLnBrk="1" hangingPunct="1"/>
            <a:r>
              <a:rPr lang="en-GB" altLang="en-US" sz="1500" dirty="0" err="1"/>
              <a:t>counterA</a:t>
            </a:r>
            <a:r>
              <a:rPr lang="en-GB" altLang="en-US" sz="1500" dirty="0"/>
              <a:t> </a:t>
            </a:r>
            <a:r>
              <a:rPr lang="en-GB" altLang="en-US" sz="1500" b="1" dirty="0"/>
              <a:t>&gt;</a:t>
            </a:r>
            <a:r>
              <a:rPr lang="en-GB" altLang="en-US" sz="1500" dirty="0"/>
              <a:t> </a:t>
            </a:r>
            <a:r>
              <a:rPr lang="en-GB" altLang="en-US" sz="1500" dirty="0" err="1"/>
              <a:t>counterB</a:t>
            </a:r>
            <a:endParaRPr lang="en-GB" altLang="en-US" sz="1500" dirty="0"/>
          </a:p>
          <a:p>
            <a:pPr eaLnBrk="1" hangingPunct="1"/>
            <a:endParaRPr lang="en-GB" altLang="en-US" sz="1050" dirty="0"/>
          </a:p>
          <a:p>
            <a:pPr eaLnBrk="1" hangingPunct="1"/>
            <a:r>
              <a:rPr lang="en-GB" altLang="en-US" sz="1500" dirty="0" err="1"/>
              <a:t>counterA</a:t>
            </a:r>
            <a:r>
              <a:rPr lang="en-GB" altLang="en-US" sz="1500" dirty="0"/>
              <a:t> </a:t>
            </a:r>
            <a:r>
              <a:rPr lang="en-GB" altLang="en-US" sz="1500" b="1" dirty="0"/>
              <a:t>&gt;=</a:t>
            </a:r>
            <a:r>
              <a:rPr lang="en-GB" altLang="en-US" sz="1500" dirty="0"/>
              <a:t> </a:t>
            </a:r>
            <a:r>
              <a:rPr lang="en-GB" altLang="en-US" sz="1500" dirty="0" err="1"/>
              <a:t>counterB</a:t>
            </a:r>
            <a:endParaRPr lang="en-GB" altLang="en-US" sz="1500" dirty="0"/>
          </a:p>
          <a:p>
            <a:pPr eaLnBrk="1" hangingPunct="1"/>
            <a:endParaRPr lang="en-GB" altLang="en-US" sz="1050" dirty="0"/>
          </a:p>
          <a:p>
            <a:pPr eaLnBrk="1" hangingPunct="1"/>
            <a:r>
              <a:rPr lang="en-GB" altLang="en-US" sz="1500" dirty="0" err="1"/>
              <a:t>counterA</a:t>
            </a:r>
            <a:r>
              <a:rPr lang="en-GB" altLang="en-US" sz="1500" dirty="0"/>
              <a:t> </a:t>
            </a:r>
            <a:r>
              <a:rPr lang="en-GB" altLang="en-US" sz="1500" b="1" dirty="0"/>
              <a:t>&lt;</a:t>
            </a:r>
            <a:r>
              <a:rPr lang="en-GB" altLang="en-US" sz="1500" dirty="0"/>
              <a:t> </a:t>
            </a:r>
            <a:r>
              <a:rPr lang="en-GB" altLang="en-US" sz="1500" dirty="0" err="1"/>
              <a:t>counterB</a:t>
            </a:r>
            <a:endParaRPr lang="en-GB" altLang="en-US" sz="1500" dirty="0"/>
          </a:p>
          <a:p>
            <a:pPr eaLnBrk="1" hangingPunct="1"/>
            <a:endParaRPr lang="en-GB" altLang="en-US" sz="1050" dirty="0"/>
          </a:p>
          <a:p>
            <a:pPr eaLnBrk="1" hangingPunct="1"/>
            <a:r>
              <a:rPr lang="en-GB" altLang="en-US" sz="1500" dirty="0" err="1"/>
              <a:t>counterA</a:t>
            </a:r>
            <a:r>
              <a:rPr lang="en-GB" altLang="en-US" sz="1500" dirty="0"/>
              <a:t> </a:t>
            </a:r>
            <a:r>
              <a:rPr lang="en-GB" altLang="en-US" sz="1500" b="1" dirty="0"/>
              <a:t>&lt;=</a:t>
            </a:r>
            <a:r>
              <a:rPr lang="en-GB" altLang="en-US" sz="1500" dirty="0"/>
              <a:t> </a:t>
            </a:r>
            <a:r>
              <a:rPr lang="en-GB" altLang="en-US" sz="1500" dirty="0" err="1"/>
              <a:t>counterB</a:t>
            </a:r>
            <a:endParaRPr lang="en-GB" altLang="en-US" sz="1500" dirty="0"/>
          </a:p>
        </p:txBody>
      </p:sp>
      <p:sp>
        <p:nvSpPr>
          <p:cNvPr id="7" name="TextBox 6"/>
          <p:cNvSpPr txBox="1">
            <a:spLocks noChangeArrowheads="1"/>
          </p:cNvSpPr>
          <p:nvPr/>
        </p:nvSpPr>
        <p:spPr bwMode="auto">
          <a:xfrm>
            <a:off x="4826974" y="4695977"/>
            <a:ext cx="3753079"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350" dirty="0"/>
              <a:t>(</a:t>
            </a:r>
            <a:r>
              <a:rPr lang="en-GB" altLang="en-US" sz="1350" dirty="0" err="1"/>
              <a:t>counterA</a:t>
            </a:r>
            <a:r>
              <a:rPr lang="en-GB" altLang="en-US" sz="1350" dirty="0"/>
              <a:t> &gt; </a:t>
            </a:r>
            <a:r>
              <a:rPr lang="en-GB" altLang="en-US" sz="1350" dirty="0" err="1"/>
              <a:t>counterB</a:t>
            </a:r>
            <a:r>
              <a:rPr lang="en-GB" altLang="en-US" sz="1350" dirty="0"/>
              <a:t>) </a:t>
            </a:r>
            <a:r>
              <a:rPr lang="en-GB" altLang="en-US" sz="1350" b="1" dirty="0"/>
              <a:t>||</a:t>
            </a:r>
            <a:r>
              <a:rPr lang="en-GB" altLang="en-US" sz="1350" dirty="0"/>
              <a:t> (</a:t>
            </a:r>
            <a:r>
              <a:rPr lang="en-GB" altLang="en-US" sz="1350" dirty="0" err="1"/>
              <a:t>counterA</a:t>
            </a:r>
            <a:r>
              <a:rPr lang="en-GB" altLang="en-US" sz="1350" dirty="0"/>
              <a:t> &lt; </a:t>
            </a:r>
            <a:r>
              <a:rPr lang="en-GB" altLang="en-US" sz="1350" dirty="0" err="1"/>
              <a:t>counterB</a:t>
            </a:r>
            <a:r>
              <a:rPr lang="en-GB" altLang="en-US" sz="1350" dirty="0"/>
              <a:t>)</a:t>
            </a:r>
          </a:p>
        </p:txBody>
      </p:sp>
      <p:sp>
        <p:nvSpPr>
          <p:cNvPr id="8" name="TextBox 7"/>
          <p:cNvSpPr txBox="1">
            <a:spLocks noChangeArrowheads="1"/>
          </p:cNvSpPr>
          <p:nvPr/>
        </p:nvSpPr>
        <p:spPr bwMode="auto">
          <a:xfrm>
            <a:off x="4825218" y="5304351"/>
            <a:ext cx="3922789"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350" dirty="0"/>
              <a:t>(</a:t>
            </a:r>
            <a:r>
              <a:rPr lang="en-GB" altLang="en-US" sz="1350" dirty="0" err="1"/>
              <a:t>counterA</a:t>
            </a:r>
            <a:r>
              <a:rPr lang="en-GB" altLang="en-US" sz="1350" dirty="0"/>
              <a:t> &gt; </a:t>
            </a:r>
            <a:r>
              <a:rPr lang="en-GB" altLang="en-US" sz="1350" dirty="0" err="1"/>
              <a:t>counterB</a:t>
            </a:r>
            <a:r>
              <a:rPr lang="en-GB" altLang="en-US" sz="1350" dirty="0"/>
              <a:t>) </a:t>
            </a:r>
            <a:r>
              <a:rPr lang="en-GB" altLang="en-US" sz="1350" b="1" dirty="0"/>
              <a:t>&amp;&amp;</a:t>
            </a:r>
            <a:r>
              <a:rPr lang="en-GB" altLang="en-US" sz="1350" dirty="0"/>
              <a:t> (</a:t>
            </a:r>
            <a:r>
              <a:rPr lang="en-GB" altLang="en-US" sz="1350" dirty="0" err="1"/>
              <a:t>counterA</a:t>
            </a:r>
            <a:r>
              <a:rPr lang="en-GB" altLang="en-US" sz="1350" dirty="0"/>
              <a:t> &lt; </a:t>
            </a:r>
            <a:r>
              <a:rPr lang="en-GB" altLang="en-US" sz="1350" dirty="0" err="1"/>
              <a:t>counterB</a:t>
            </a:r>
            <a:r>
              <a:rPr lang="en-GB" altLang="en-US" sz="1350" dirty="0"/>
              <a:t>)</a:t>
            </a:r>
          </a:p>
        </p:txBody>
      </p:sp>
    </p:spTree>
    <p:extLst>
      <p:ext uri="{BB962C8B-B14F-4D97-AF65-F5344CB8AC3E}">
        <p14:creationId xmlns:p14="http://schemas.microsoft.com/office/powerpoint/2010/main" val="3776040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 Making implementations </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9FAEB707-4D4D-41D0-9984-558AC421C434}" type="slidenum">
              <a:rPr lang="en-US" smtClean="0"/>
              <a:t>17</a:t>
            </a:fld>
            <a:endParaRPr lang="en-US"/>
          </a:p>
        </p:txBody>
      </p:sp>
      <p:sp>
        <p:nvSpPr>
          <p:cNvPr id="20" name="Content Placeholder 2"/>
          <p:cNvSpPr txBox="1">
            <a:spLocks/>
          </p:cNvSpPr>
          <p:nvPr/>
        </p:nvSpPr>
        <p:spPr>
          <a:xfrm>
            <a:off x="2491546" y="2264056"/>
            <a:ext cx="6560096" cy="3616586"/>
          </a:xfrm>
          <a:prstGeom prst="rect">
            <a:avLst/>
          </a:prstGeom>
        </p:spPr>
        <p:txBody>
          <a:bodyPr vert="horz" lIns="91440" tIns="45720" rIns="91440" bIns="45720" rtlCol="0">
            <a:no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r>
              <a:rPr lang="en-US" altLang="en-US" sz="1500" b="1"/>
              <a:t> </a:t>
            </a:r>
            <a:r>
              <a:rPr lang="en-US" altLang="en-US" sz="1500" b="1">
                <a:solidFill>
                  <a:srgbClr val="C00000"/>
                </a:solidFill>
              </a:rPr>
              <a:t>switch</a:t>
            </a:r>
            <a:r>
              <a:rPr lang="en-US" altLang="en-US" sz="1500"/>
              <a:t> Statement</a:t>
            </a:r>
          </a:p>
          <a:p>
            <a:pPr lvl="1"/>
            <a:r>
              <a:rPr lang="en-US" altLang="en-US" sz="1500"/>
              <a:t>A way to simulate multiple </a:t>
            </a:r>
            <a:r>
              <a:rPr lang="en-US" altLang="en-US" sz="1500">
                <a:solidFill>
                  <a:srgbClr val="C00000"/>
                </a:solidFill>
              </a:rPr>
              <a:t>if</a:t>
            </a:r>
            <a:r>
              <a:rPr lang="en-US" altLang="en-US" sz="1500"/>
              <a:t> statements</a:t>
            </a:r>
            <a:endParaRPr lang="en-US" altLang="en-US" sz="1500" dirty="0"/>
          </a:p>
        </p:txBody>
      </p:sp>
      <p:sp>
        <p:nvSpPr>
          <p:cNvPr id="21" name="TextBox 20"/>
          <p:cNvSpPr txBox="1">
            <a:spLocks noChangeArrowheads="1"/>
          </p:cNvSpPr>
          <p:nvPr/>
        </p:nvSpPr>
        <p:spPr bwMode="auto">
          <a:xfrm>
            <a:off x="2596718" y="2934343"/>
            <a:ext cx="2622947" cy="2440099"/>
          </a:xfrm>
          <a:prstGeom prst="rect">
            <a:avLst/>
          </a:prstGeom>
          <a:solidFill>
            <a:srgbClr val="DCE6F2">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tIns="8100" bIns="810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350" dirty="0" err="1">
                <a:solidFill>
                  <a:srgbClr val="C00000"/>
                </a:solidFill>
              </a:rPr>
              <a:t>int</a:t>
            </a:r>
            <a:r>
              <a:rPr lang="en-GB" altLang="en-US" sz="1350" dirty="0"/>
              <a:t> </a:t>
            </a:r>
            <a:r>
              <a:rPr lang="en-GB" altLang="en-US" sz="1350" dirty="0" err="1"/>
              <a:t>iCounter</a:t>
            </a:r>
            <a:r>
              <a:rPr lang="en-GB" altLang="en-US" sz="1350" dirty="0"/>
              <a:t> = 0; </a:t>
            </a:r>
            <a:r>
              <a:rPr lang="en-GB" altLang="en-US" sz="1350" dirty="0">
                <a:solidFill>
                  <a:schemeClr val="accent1"/>
                </a:solidFill>
              </a:rPr>
              <a:t>// initialisation</a:t>
            </a:r>
          </a:p>
          <a:p>
            <a:pPr eaLnBrk="1" hangingPunct="1"/>
            <a:r>
              <a:rPr lang="en-GB" altLang="en-US" sz="1350" dirty="0" err="1">
                <a:solidFill>
                  <a:srgbClr val="C00000"/>
                </a:solidFill>
              </a:rPr>
              <a:t>int</a:t>
            </a:r>
            <a:r>
              <a:rPr lang="en-GB" altLang="en-US" sz="1350" dirty="0">
                <a:solidFill>
                  <a:schemeClr val="accent1"/>
                </a:solidFill>
              </a:rPr>
              <a:t> </a:t>
            </a:r>
            <a:r>
              <a:rPr lang="en-GB" altLang="en-US" sz="1350" dirty="0" err="1"/>
              <a:t>iValue</a:t>
            </a:r>
            <a:r>
              <a:rPr lang="en-GB" altLang="en-US" sz="1350" dirty="0"/>
              <a:t>;</a:t>
            </a:r>
          </a:p>
          <a:p>
            <a:pPr eaLnBrk="1" hangingPunct="1"/>
            <a:r>
              <a:rPr lang="en-GB" altLang="en-US" sz="900" b="1" dirty="0"/>
              <a:t>...</a:t>
            </a:r>
          </a:p>
          <a:p>
            <a:pPr eaLnBrk="1" hangingPunct="1"/>
            <a:r>
              <a:rPr lang="en-GB" altLang="en-US" sz="1350" dirty="0">
                <a:solidFill>
                  <a:srgbClr val="C00000"/>
                </a:solidFill>
              </a:rPr>
              <a:t>if</a:t>
            </a:r>
            <a:r>
              <a:rPr lang="en-GB" altLang="en-US" sz="1350" dirty="0"/>
              <a:t> (</a:t>
            </a:r>
            <a:r>
              <a:rPr lang="en-GB" altLang="en-US" sz="1350" dirty="0" err="1"/>
              <a:t>iCounter</a:t>
            </a:r>
            <a:r>
              <a:rPr lang="en-GB" altLang="en-US" sz="1350" dirty="0"/>
              <a:t> == 0) {</a:t>
            </a:r>
          </a:p>
          <a:p>
            <a:pPr eaLnBrk="1" hangingPunct="1"/>
            <a:r>
              <a:rPr lang="en-GB" altLang="en-US" sz="1350" dirty="0"/>
              <a:t>        </a:t>
            </a:r>
            <a:r>
              <a:rPr lang="en-GB" altLang="en-US" sz="1350" dirty="0" err="1"/>
              <a:t>iValue</a:t>
            </a:r>
            <a:r>
              <a:rPr lang="en-GB" altLang="en-US" sz="1350" dirty="0"/>
              <a:t> = -1;</a:t>
            </a:r>
          </a:p>
          <a:p>
            <a:pPr eaLnBrk="1" hangingPunct="1"/>
            <a:r>
              <a:rPr lang="en-GB" altLang="en-US" sz="1350" dirty="0"/>
              <a:t>} </a:t>
            </a:r>
            <a:r>
              <a:rPr lang="en-GB" altLang="en-US" sz="1350" dirty="0">
                <a:solidFill>
                  <a:srgbClr val="C00000"/>
                </a:solidFill>
              </a:rPr>
              <a:t>else if </a:t>
            </a:r>
            <a:r>
              <a:rPr lang="en-GB" altLang="en-US" sz="1350" dirty="0"/>
              <a:t>(</a:t>
            </a:r>
            <a:r>
              <a:rPr lang="en-GB" altLang="en-US" sz="1350" dirty="0" err="1"/>
              <a:t>iCounter</a:t>
            </a:r>
            <a:r>
              <a:rPr lang="en-GB" altLang="en-US" sz="1350" dirty="0"/>
              <a:t> == 1) {</a:t>
            </a:r>
          </a:p>
          <a:p>
            <a:pPr eaLnBrk="1" hangingPunct="1"/>
            <a:r>
              <a:rPr lang="en-GB" altLang="en-US" sz="1350" dirty="0"/>
              <a:t>        </a:t>
            </a:r>
            <a:r>
              <a:rPr lang="en-GB" altLang="en-US" sz="1350" dirty="0" err="1"/>
              <a:t>iValue</a:t>
            </a:r>
            <a:r>
              <a:rPr lang="en-GB" altLang="en-US" sz="1350" dirty="0"/>
              <a:t> = -2;</a:t>
            </a:r>
          </a:p>
          <a:p>
            <a:pPr eaLnBrk="1" hangingPunct="1"/>
            <a:r>
              <a:rPr lang="en-GB" altLang="en-US" sz="1350" dirty="0"/>
              <a:t>} </a:t>
            </a:r>
            <a:r>
              <a:rPr lang="en-GB" altLang="en-US" sz="1350" dirty="0">
                <a:solidFill>
                  <a:srgbClr val="C00000"/>
                </a:solidFill>
              </a:rPr>
              <a:t>else if </a:t>
            </a:r>
            <a:r>
              <a:rPr lang="en-GB" altLang="en-US" sz="1350" dirty="0"/>
              <a:t>(</a:t>
            </a:r>
            <a:r>
              <a:rPr lang="en-GB" altLang="en-US" sz="1350" dirty="0" err="1"/>
              <a:t>iCounter</a:t>
            </a:r>
            <a:r>
              <a:rPr lang="en-GB" altLang="en-US" sz="1350" dirty="0"/>
              <a:t> == 2) {</a:t>
            </a:r>
          </a:p>
          <a:p>
            <a:pPr eaLnBrk="1" hangingPunct="1"/>
            <a:r>
              <a:rPr lang="en-GB" altLang="en-US" sz="1350" dirty="0"/>
              <a:t>        </a:t>
            </a:r>
            <a:r>
              <a:rPr lang="en-GB" altLang="en-US" sz="1350" dirty="0" err="1"/>
              <a:t>iValue</a:t>
            </a:r>
            <a:r>
              <a:rPr lang="en-GB" altLang="en-US" sz="1350" dirty="0"/>
              <a:t> = -3;</a:t>
            </a:r>
          </a:p>
          <a:p>
            <a:pPr eaLnBrk="1" hangingPunct="1"/>
            <a:r>
              <a:rPr lang="en-GB" altLang="en-US" sz="1350" dirty="0"/>
              <a:t>} </a:t>
            </a:r>
            <a:r>
              <a:rPr lang="en-GB" altLang="en-US" sz="1350" dirty="0">
                <a:solidFill>
                  <a:srgbClr val="C00000"/>
                </a:solidFill>
              </a:rPr>
              <a:t>else</a:t>
            </a:r>
            <a:r>
              <a:rPr lang="en-GB" altLang="en-US" sz="1350" dirty="0"/>
              <a:t> {</a:t>
            </a:r>
          </a:p>
          <a:p>
            <a:pPr eaLnBrk="1" hangingPunct="1"/>
            <a:r>
              <a:rPr lang="en-GB" altLang="en-US" sz="1350" dirty="0"/>
              <a:t>        </a:t>
            </a:r>
            <a:r>
              <a:rPr lang="en-GB" altLang="en-US" sz="1350" dirty="0" err="1"/>
              <a:t>iValue</a:t>
            </a:r>
            <a:r>
              <a:rPr lang="en-GB" altLang="en-US" sz="1350" dirty="0"/>
              <a:t> = -4;</a:t>
            </a:r>
          </a:p>
          <a:p>
            <a:pPr eaLnBrk="1" hangingPunct="1"/>
            <a:r>
              <a:rPr lang="en-GB" altLang="en-US" sz="1350" dirty="0"/>
              <a:t>}</a:t>
            </a:r>
          </a:p>
        </p:txBody>
      </p:sp>
      <p:sp>
        <p:nvSpPr>
          <p:cNvPr id="22" name="TextBox 21"/>
          <p:cNvSpPr txBox="1">
            <a:spLocks noChangeArrowheads="1"/>
          </p:cNvSpPr>
          <p:nvPr/>
        </p:nvSpPr>
        <p:spPr bwMode="auto">
          <a:xfrm>
            <a:off x="5588759" y="2934343"/>
            <a:ext cx="2859881" cy="3294179"/>
          </a:xfrm>
          <a:prstGeom prst="rect">
            <a:avLst/>
          </a:prstGeom>
          <a:solidFill>
            <a:srgbClr val="DCE6F2">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tIns="8100" bIns="810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350" dirty="0" err="1">
                <a:solidFill>
                  <a:srgbClr val="C00000"/>
                </a:solidFill>
              </a:rPr>
              <a:t>int</a:t>
            </a:r>
            <a:r>
              <a:rPr lang="en-GB" altLang="en-US" sz="1350" dirty="0"/>
              <a:t> </a:t>
            </a:r>
            <a:r>
              <a:rPr lang="en-GB" altLang="en-US" sz="1350" dirty="0" err="1"/>
              <a:t>iCounter</a:t>
            </a:r>
            <a:r>
              <a:rPr lang="en-GB" altLang="en-US" sz="1350" dirty="0"/>
              <a:t> = 0; </a:t>
            </a:r>
            <a:r>
              <a:rPr lang="en-GB" altLang="en-US" sz="1350" dirty="0">
                <a:solidFill>
                  <a:schemeClr val="accent1"/>
                </a:solidFill>
              </a:rPr>
              <a:t>// initialisation</a:t>
            </a:r>
          </a:p>
          <a:p>
            <a:pPr eaLnBrk="1" hangingPunct="1"/>
            <a:r>
              <a:rPr lang="en-GB" altLang="en-US" sz="1350" dirty="0" err="1">
                <a:solidFill>
                  <a:srgbClr val="C00000"/>
                </a:solidFill>
              </a:rPr>
              <a:t>int</a:t>
            </a:r>
            <a:r>
              <a:rPr lang="en-GB" altLang="en-US" sz="1350" dirty="0">
                <a:solidFill>
                  <a:schemeClr val="accent1"/>
                </a:solidFill>
              </a:rPr>
              <a:t> </a:t>
            </a:r>
            <a:r>
              <a:rPr lang="en-GB" altLang="en-US" sz="1350" dirty="0" err="1"/>
              <a:t>iValue</a:t>
            </a:r>
            <a:r>
              <a:rPr lang="en-GB" altLang="en-US" sz="1350" dirty="0"/>
              <a:t>;</a:t>
            </a:r>
          </a:p>
          <a:p>
            <a:pPr eaLnBrk="1" hangingPunct="1"/>
            <a:r>
              <a:rPr lang="en-GB" altLang="en-US" sz="1050" b="1" dirty="0"/>
              <a:t>...</a:t>
            </a:r>
          </a:p>
          <a:p>
            <a:pPr eaLnBrk="1" hangingPunct="1"/>
            <a:r>
              <a:rPr lang="en-GB" altLang="en-US" sz="1350" dirty="0">
                <a:solidFill>
                  <a:srgbClr val="C00000"/>
                </a:solidFill>
              </a:rPr>
              <a:t>switch</a:t>
            </a:r>
            <a:r>
              <a:rPr lang="en-GB" altLang="en-US" sz="1350" dirty="0"/>
              <a:t> (</a:t>
            </a:r>
            <a:r>
              <a:rPr lang="en-GB" altLang="en-US" sz="1350" dirty="0" err="1"/>
              <a:t>iCounter</a:t>
            </a:r>
            <a:r>
              <a:rPr lang="en-GB" altLang="en-US" sz="1350" dirty="0"/>
              <a:t>) {</a:t>
            </a:r>
          </a:p>
          <a:p>
            <a:pPr eaLnBrk="1" hangingPunct="1"/>
            <a:r>
              <a:rPr lang="en-GB" altLang="en-US" sz="1350" dirty="0"/>
              <a:t>    </a:t>
            </a:r>
            <a:r>
              <a:rPr lang="en-GB" altLang="en-US" sz="1350" dirty="0">
                <a:solidFill>
                  <a:srgbClr val="C00000"/>
                </a:solidFill>
              </a:rPr>
              <a:t>case</a:t>
            </a:r>
            <a:r>
              <a:rPr lang="en-GB" altLang="en-US" sz="1350" dirty="0"/>
              <a:t> 0:</a:t>
            </a:r>
          </a:p>
          <a:p>
            <a:pPr eaLnBrk="1" hangingPunct="1"/>
            <a:r>
              <a:rPr lang="en-GB" altLang="en-US" sz="1350" dirty="0"/>
              <a:t>        </a:t>
            </a:r>
            <a:r>
              <a:rPr lang="en-GB" altLang="en-US" sz="1350" dirty="0" err="1"/>
              <a:t>iValue</a:t>
            </a:r>
            <a:r>
              <a:rPr lang="en-GB" altLang="en-US" sz="1350" dirty="0"/>
              <a:t> = -1;</a:t>
            </a:r>
          </a:p>
          <a:p>
            <a:pPr eaLnBrk="1" hangingPunct="1"/>
            <a:r>
              <a:rPr lang="en-GB" altLang="en-US" sz="1350" dirty="0"/>
              <a:t>        </a:t>
            </a:r>
            <a:r>
              <a:rPr lang="en-GB" altLang="en-US" sz="1350" dirty="0">
                <a:solidFill>
                  <a:srgbClr val="C00000"/>
                </a:solidFill>
              </a:rPr>
              <a:t>break</a:t>
            </a:r>
            <a:r>
              <a:rPr lang="en-GB" altLang="en-US" sz="1350" dirty="0"/>
              <a:t>;</a:t>
            </a:r>
          </a:p>
          <a:p>
            <a:pPr eaLnBrk="1" hangingPunct="1"/>
            <a:r>
              <a:rPr lang="en-GB" altLang="en-US" sz="1350" dirty="0"/>
              <a:t>    </a:t>
            </a:r>
            <a:r>
              <a:rPr lang="en-GB" altLang="en-US" sz="1350" dirty="0">
                <a:solidFill>
                  <a:srgbClr val="C00000"/>
                </a:solidFill>
              </a:rPr>
              <a:t>case</a:t>
            </a:r>
            <a:r>
              <a:rPr lang="en-GB" altLang="en-US" sz="1350" dirty="0"/>
              <a:t> 1:</a:t>
            </a:r>
          </a:p>
          <a:p>
            <a:pPr eaLnBrk="1" hangingPunct="1"/>
            <a:r>
              <a:rPr lang="en-GB" altLang="en-US" sz="1350" dirty="0"/>
              <a:t>        </a:t>
            </a:r>
            <a:r>
              <a:rPr lang="en-GB" altLang="en-US" sz="1350" dirty="0" err="1"/>
              <a:t>iValue</a:t>
            </a:r>
            <a:r>
              <a:rPr lang="en-GB" altLang="en-US" sz="1350" dirty="0"/>
              <a:t> = -2;</a:t>
            </a:r>
          </a:p>
          <a:p>
            <a:pPr eaLnBrk="1" hangingPunct="1"/>
            <a:r>
              <a:rPr lang="en-GB" altLang="en-US" sz="1350" dirty="0"/>
              <a:t>        </a:t>
            </a:r>
            <a:r>
              <a:rPr lang="en-GB" altLang="en-US" sz="1350" dirty="0">
                <a:solidFill>
                  <a:srgbClr val="C00000"/>
                </a:solidFill>
              </a:rPr>
              <a:t>break</a:t>
            </a:r>
            <a:r>
              <a:rPr lang="en-GB" altLang="en-US" sz="1350" dirty="0"/>
              <a:t>;</a:t>
            </a:r>
          </a:p>
          <a:p>
            <a:pPr eaLnBrk="1" hangingPunct="1"/>
            <a:r>
              <a:rPr lang="en-GB" altLang="en-US" sz="1350" dirty="0"/>
              <a:t>    </a:t>
            </a:r>
            <a:r>
              <a:rPr lang="en-GB" altLang="en-US" sz="1350" dirty="0">
                <a:solidFill>
                  <a:srgbClr val="C00000"/>
                </a:solidFill>
              </a:rPr>
              <a:t>case</a:t>
            </a:r>
            <a:r>
              <a:rPr lang="en-GB" altLang="en-US" sz="1350" dirty="0"/>
              <a:t> 2:</a:t>
            </a:r>
          </a:p>
          <a:p>
            <a:pPr eaLnBrk="1" hangingPunct="1"/>
            <a:r>
              <a:rPr lang="en-GB" altLang="en-US" sz="1350" dirty="0"/>
              <a:t>        </a:t>
            </a:r>
            <a:r>
              <a:rPr lang="en-GB" altLang="en-US" sz="1350" dirty="0" err="1"/>
              <a:t>iValue</a:t>
            </a:r>
            <a:r>
              <a:rPr lang="en-GB" altLang="en-US" sz="1350" dirty="0"/>
              <a:t> = -3;</a:t>
            </a:r>
          </a:p>
          <a:p>
            <a:pPr eaLnBrk="1" hangingPunct="1"/>
            <a:r>
              <a:rPr lang="en-GB" altLang="en-US" sz="1350" dirty="0"/>
              <a:t>        </a:t>
            </a:r>
            <a:r>
              <a:rPr lang="en-GB" altLang="en-US" sz="1350" dirty="0">
                <a:solidFill>
                  <a:srgbClr val="C00000"/>
                </a:solidFill>
              </a:rPr>
              <a:t>break</a:t>
            </a:r>
            <a:r>
              <a:rPr lang="en-GB" altLang="en-US" sz="1350" dirty="0"/>
              <a:t>;</a:t>
            </a:r>
          </a:p>
          <a:p>
            <a:pPr eaLnBrk="1" hangingPunct="1"/>
            <a:r>
              <a:rPr lang="en-GB" altLang="en-US" sz="1350" dirty="0"/>
              <a:t>    </a:t>
            </a:r>
            <a:r>
              <a:rPr lang="en-GB" altLang="en-US" sz="1350" dirty="0">
                <a:solidFill>
                  <a:srgbClr val="C00000"/>
                </a:solidFill>
              </a:rPr>
              <a:t>default</a:t>
            </a:r>
            <a:r>
              <a:rPr lang="en-GB" altLang="en-US" sz="1350" dirty="0"/>
              <a:t>:</a:t>
            </a:r>
          </a:p>
          <a:p>
            <a:pPr eaLnBrk="1" hangingPunct="1"/>
            <a:r>
              <a:rPr lang="en-GB" altLang="en-US" sz="1350" dirty="0"/>
              <a:t>        </a:t>
            </a:r>
            <a:r>
              <a:rPr lang="en-GB" altLang="en-US" sz="1350" dirty="0" err="1"/>
              <a:t>iValue</a:t>
            </a:r>
            <a:r>
              <a:rPr lang="en-GB" altLang="en-US" sz="1350" dirty="0"/>
              <a:t> = -4;</a:t>
            </a:r>
          </a:p>
          <a:p>
            <a:pPr eaLnBrk="1" hangingPunct="1"/>
            <a:r>
              <a:rPr lang="en-GB" altLang="en-US" sz="1350" dirty="0"/>
              <a:t>} </a:t>
            </a:r>
            <a:r>
              <a:rPr lang="en-GB" altLang="en-US" sz="1350" dirty="0">
                <a:solidFill>
                  <a:schemeClr val="accent1"/>
                </a:solidFill>
              </a:rPr>
              <a:t>// end switch</a:t>
            </a:r>
          </a:p>
        </p:txBody>
      </p:sp>
      <p:grpSp>
        <p:nvGrpSpPr>
          <p:cNvPr id="23" name="Group 10"/>
          <p:cNvGrpSpPr>
            <a:grpSpLocks/>
          </p:cNvGrpSpPr>
          <p:nvPr/>
        </p:nvGrpSpPr>
        <p:grpSpPr bwMode="auto">
          <a:xfrm>
            <a:off x="2607434" y="3487982"/>
            <a:ext cx="4572000" cy="852488"/>
            <a:chOff x="831270" y="2784765"/>
            <a:chExt cx="6096002" cy="1136070"/>
          </a:xfrm>
        </p:grpSpPr>
        <p:sp>
          <p:nvSpPr>
            <p:cNvPr id="24" name="Rectangle 23"/>
            <p:cNvSpPr/>
            <p:nvPr/>
          </p:nvSpPr>
          <p:spPr>
            <a:xfrm>
              <a:off x="831270" y="2784765"/>
              <a:ext cx="2749551" cy="568035"/>
            </a:xfrm>
            <a:prstGeom prst="rect">
              <a:avLst/>
            </a:prstGeom>
            <a:ln>
              <a:solidFill>
                <a:schemeClr val="accent6"/>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sz="1350" dirty="0"/>
            </a:p>
          </p:txBody>
        </p:sp>
        <p:sp>
          <p:nvSpPr>
            <p:cNvPr id="25" name="Rectangle 24"/>
            <p:cNvSpPr/>
            <p:nvPr/>
          </p:nvSpPr>
          <p:spPr>
            <a:xfrm>
              <a:off x="4834946" y="3089409"/>
              <a:ext cx="2092326" cy="831426"/>
            </a:xfrm>
            <a:prstGeom prst="rect">
              <a:avLst/>
            </a:prstGeom>
            <a:ln>
              <a:solidFill>
                <a:schemeClr val="accent6"/>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sz="1350" dirty="0"/>
            </a:p>
          </p:txBody>
        </p:sp>
        <p:cxnSp>
          <p:nvCxnSpPr>
            <p:cNvPr id="26" name="Elbow Connector 9"/>
            <p:cNvCxnSpPr>
              <a:stCxn id="24" idx="3"/>
              <a:endCxn id="25" idx="1"/>
            </p:cNvCxnSpPr>
            <p:nvPr/>
          </p:nvCxnSpPr>
          <p:spPr>
            <a:xfrm>
              <a:off x="3580821" y="3068783"/>
              <a:ext cx="1254125" cy="436339"/>
            </a:xfrm>
            <a:prstGeom prst="bentConnector3">
              <a:avLst>
                <a:gd name="adj1" fmla="val 50000"/>
              </a:avLst>
            </a:prstGeom>
            <a:ln w="19050">
              <a:solidFill>
                <a:schemeClr val="accent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7" name="Group 28"/>
          <p:cNvGrpSpPr>
            <a:grpSpLocks/>
          </p:cNvGrpSpPr>
          <p:nvPr/>
        </p:nvGrpSpPr>
        <p:grpSpPr bwMode="auto">
          <a:xfrm>
            <a:off x="2607434" y="4725042"/>
            <a:ext cx="4572000" cy="1257300"/>
            <a:chOff x="831271" y="2784765"/>
            <a:chExt cx="6096001" cy="1676415"/>
          </a:xfrm>
        </p:grpSpPr>
        <p:sp>
          <p:nvSpPr>
            <p:cNvPr id="28" name="Rectangle 27"/>
            <p:cNvSpPr/>
            <p:nvPr/>
          </p:nvSpPr>
          <p:spPr>
            <a:xfrm>
              <a:off x="831271" y="2784765"/>
              <a:ext cx="2749550" cy="539755"/>
            </a:xfrm>
            <a:prstGeom prst="rect">
              <a:avLst/>
            </a:prstGeom>
            <a:ln>
              <a:solidFill>
                <a:schemeClr val="accent6"/>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sz="1350" dirty="0"/>
            </a:p>
          </p:txBody>
        </p:sp>
        <p:sp>
          <p:nvSpPr>
            <p:cNvPr id="29" name="Rectangle 28"/>
            <p:cNvSpPr/>
            <p:nvPr/>
          </p:nvSpPr>
          <p:spPr>
            <a:xfrm>
              <a:off x="4834947" y="3921425"/>
              <a:ext cx="2092325" cy="539755"/>
            </a:xfrm>
            <a:prstGeom prst="rect">
              <a:avLst/>
            </a:prstGeom>
            <a:ln>
              <a:solidFill>
                <a:schemeClr val="accent6"/>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sz="1350" dirty="0"/>
            </a:p>
          </p:txBody>
        </p:sp>
        <p:cxnSp>
          <p:nvCxnSpPr>
            <p:cNvPr id="30" name="Elbow Connector 13"/>
            <p:cNvCxnSpPr>
              <a:stCxn id="28" idx="3"/>
            </p:cNvCxnSpPr>
            <p:nvPr/>
          </p:nvCxnSpPr>
          <p:spPr>
            <a:xfrm>
              <a:off x="3580821" y="3054642"/>
              <a:ext cx="1268413" cy="1141422"/>
            </a:xfrm>
            <a:prstGeom prst="bentConnector3">
              <a:avLst>
                <a:gd name="adj1" fmla="val 50000"/>
              </a:avLst>
            </a:prstGeom>
            <a:ln w="19050">
              <a:solidFill>
                <a:schemeClr val="accent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1" name="Group 30"/>
          <p:cNvGrpSpPr>
            <a:grpSpLocks/>
          </p:cNvGrpSpPr>
          <p:nvPr/>
        </p:nvGrpSpPr>
        <p:grpSpPr bwMode="auto">
          <a:xfrm>
            <a:off x="2607434" y="3914226"/>
            <a:ext cx="4572000" cy="1048941"/>
            <a:chOff x="831271" y="2784765"/>
            <a:chExt cx="6096001" cy="1399315"/>
          </a:xfrm>
        </p:grpSpPr>
        <p:sp>
          <p:nvSpPr>
            <p:cNvPr id="32" name="Rectangle 31"/>
            <p:cNvSpPr/>
            <p:nvPr/>
          </p:nvSpPr>
          <p:spPr>
            <a:xfrm>
              <a:off x="831271" y="2784765"/>
              <a:ext cx="2749550" cy="540031"/>
            </a:xfrm>
            <a:prstGeom prst="rect">
              <a:avLst/>
            </a:prstGeom>
            <a:ln>
              <a:solidFill>
                <a:schemeClr val="accent6"/>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sz="1350" dirty="0"/>
            </a:p>
          </p:txBody>
        </p:sp>
        <p:sp>
          <p:nvSpPr>
            <p:cNvPr id="33" name="Rectangle 32"/>
            <p:cNvSpPr/>
            <p:nvPr/>
          </p:nvSpPr>
          <p:spPr>
            <a:xfrm>
              <a:off x="4834947" y="3353385"/>
              <a:ext cx="2092325" cy="830695"/>
            </a:xfrm>
            <a:prstGeom prst="rect">
              <a:avLst/>
            </a:prstGeom>
            <a:ln>
              <a:solidFill>
                <a:schemeClr val="accent6"/>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GB" sz="1350" dirty="0"/>
            </a:p>
          </p:txBody>
        </p:sp>
        <p:cxnSp>
          <p:nvCxnSpPr>
            <p:cNvPr id="34" name="Elbow Connector 17"/>
            <p:cNvCxnSpPr>
              <a:stCxn id="32" idx="3"/>
              <a:endCxn id="33" idx="1"/>
            </p:cNvCxnSpPr>
            <p:nvPr/>
          </p:nvCxnSpPr>
          <p:spPr>
            <a:xfrm>
              <a:off x="3580821" y="3054780"/>
              <a:ext cx="1254125" cy="714746"/>
            </a:xfrm>
            <a:prstGeom prst="bentConnector3">
              <a:avLst>
                <a:gd name="adj1" fmla="val 50000"/>
              </a:avLst>
            </a:prstGeom>
            <a:ln w="19050">
              <a:solidFill>
                <a:schemeClr val="accent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77061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ar-SA" dirty="0"/>
              <a:t>Switch Structures</a:t>
            </a:r>
            <a:endParaRPr lang="en-US" dirty="0"/>
          </a:p>
        </p:txBody>
      </p:sp>
      <p:sp>
        <p:nvSpPr>
          <p:cNvPr id="4" name="Slide Number Placeholder 3"/>
          <p:cNvSpPr>
            <a:spLocks noGrp="1"/>
          </p:cNvSpPr>
          <p:nvPr>
            <p:ph type="sldNum" sz="quarter" idx="12"/>
          </p:nvPr>
        </p:nvSpPr>
        <p:spPr/>
        <p:txBody>
          <a:bodyPr/>
          <a:lstStyle/>
          <a:p>
            <a:fld id="{9FAEB707-4D4D-41D0-9984-558AC421C434}" type="slidenum">
              <a:rPr lang="en-US" smtClean="0"/>
              <a:t>18</a:t>
            </a:fld>
            <a:endParaRPr lang="en-US"/>
          </a:p>
        </p:txBody>
      </p:sp>
      <p:sp>
        <p:nvSpPr>
          <p:cNvPr id="5" name="Content Placeholder 4"/>
          <p:cNvSpPr>
            <a:spLocks noGrp="1" noChangeArrowheads="1"/>
          </p:cNvSpPr>
          <p:nvPr>
            <p:ph idx="1"/>
          </p:nvPr>
        </p:nvSpPr>
        <p:spPr bwMode="auto">
          <a:xfrm>
            <a:off x="1069848" y="2121408"/>
            <a:ext cx="10058400" cy="4685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indent="0" eaLnBrk="1" hangingPunct="1">
              <a:buNone/>
            </a:pPr>
            <a:r>
              <a:rPr lang="en-US" altLang="ar-SA" dirty="0">
                <a:solidFill>
                  <a:srgbClr val="333399"/>
                </a:solidFill>
                <a:latin typeface="Courier New" panose="02070309020205020404" pitchFamily="49" charset="0"/>
              </a:rPr>
              <a:t>switch</a:t>
            </a:r>
            <a:r>
              <a:rPr lang="en-US" altLang="ar-SA" dirty="0">
                <a:solidFill>
                  <a:schemeClr val="accent2"/>
                </a:solidFill>
                <a:latin typeface="Courier New" panose="02070309020205020404" pitchFamily="49" charset="0"/>
              </a:rPr>
              <a:t> </a:t>
            </a:r>
            <a:r>
              <a:rPr lang="en-US" altLang="ar-SA" dirty="0">
                <a:latin typeface="Courier New" panose="02070309020205020404" pitchFamily="49" charset="0"/>
              </a:rPr>
              <a:t>(expression)</a:t>
            </a:r>
          </a:p>
          <a:p>
            <a:pPr marL="0" indent="0" eaLnBrk="1" hangingPunct="1">
              <a:buNone/>
            </a:pPr>
            <a:r>
              <a:rPr lang="en-US" altLang="ar-SA" dirty="0">
                <a:latin typeface="Courier New" panose="02070309020205020404" pitchFamily="49" charset="0"/>
              </a:rPr>
              <a:t>{</a:t>
            </a:r>
          </a:p>
          <a:p>
            <a:pPr marL="0" indent="0" eaLnBrk="1" hangingPunct="1">
              <a:buNone/>
            </a:pPr>
            <a:r>
              <a:rPr lang="en-US" altLang="ar-SA" dirty="0">
                <a:solidFill>
                  <a:srgbClr val="333399"/>
                </a:solidFill>
                <a:latin typeface="Courier New" panose="02070309020205020404" pitchFamily="49" charset="0"/>
              </a:rPr>
              <a:t>  case</a:t>
            </a:r>
            <a:r>
              <a:rPr lang="en-US" altLang="ar-SA" b="1" dirty="0">
                <a:latin typeface="Courier New" panose="02070309020205020404" pitchFamily="49" charset="0"/>
              </a:rPr>
              <a:t> </a:t>
            </a:r>
            <a:r>
              <a:rPr lang="en-US" altLang="ar-SA" dirty="0">
                <a:latin typeface="Courier New" panose="02070309020205020404" pitchFamily="49" charset="0"/>
              </a:rPr>
              <a:t>value1: statements1</a:t>
            </a:r>
          </a:p>
          <a:p>
            <a:pPr marL="0" indent="0" eaLnBrk="1" hangingPunct="1">
              <a:buNone/>
            </a:pPr>
            <a:r>
              <a:rPr lang="en-US" altLang="ar-SA" b="1" dirty="0">
                <a:latin typeface="Courier New" panose="02070309020205020404" pitchFamily="49" charset="0"/>
              </a:rPr>
              <a:t>	       </a:t>
            </a:r>
            <a:r>
              <a:rPr lang="en-US" altLang="ar-SA" dirty="0">
                <a:solidFill>
                  <a:srgbClr val="333399"/>
                </a:solidFill>
                <a:latin typeface="Courier New" panose="02070309020205020404" pitchFamily="49" charset="0"/>
              </a:rPr>
              <a:t>break</a:t>
            </a:r>
            <a:r>
              <a:rPr lang="en-US" altLang="ar-SA" dirty="0">
                <a:latin typeface="Courier New" panose="02070309020205020404" pitchFamily="49" charset="0"/>
              </a:rPr>
              <a:t>;</a:t>
            </a:r>
          </a:p>
          <a:p>
            <a:pPr marL="0" indent="0" eaLnBrk="1" hangingPunct="1">
              <a:buNone/>
            </a:pPr>
            <a:r>
              <a:rPr lang="en-US" altLang="ar-SA" dirty="0">
                <a:solidFill>
                  <a:srgbClr val="333399"/>
                </a:solidFill>
                <a:latin typeface="Courier New" panose="02070309020205020404" pitchFamily="49" charset="0"/>
              </a:rPr>
              <a:t>  case</a:t>
            </a:r>
            <a:r>
              <a:rPr lang="en-US" altLang="ar-SA" b="1" dirty="0">
                <a:latin typeface="Courier New" panose="02070309020205020404" pitchFamily="49" charset="0"/>
              </a:rPr>
              <a:t> </a:t>
            </a:r>
            <a:r>
              <a:rPr lang="en-US" altLang="ar-SA" dirty="0">
                <a:latin typeface="Courier New" panose="02070309020205020404" pitchFamily="49" charset="0"/>
              </a:rPr>
              <a:t>value2: statements2</a:t>
            </a:r>
          </a:p>
          <a:p>
            <a:pPr marL="0" indent="0" eaLnBrk="1" hangingPunct="1">
              <a:buNone/>
            </a:pPr>
            <a:r>
              <a:rPr lang="en-US" altLang="ar-SA" b="1" dirty="0">
                <a:latin typeface="Courier New" panose="02070309020205020404" pitchFamily="49" charset="0"/>
              </a:rPr>
              <a:t>	       </a:t>
            </a:r>
            <a:r>
              <a:rPr lang="en-US" altLang="ar-SA" dirty="0">
                <a:solidFill>
                  <a:srgbClr val="333399"/>
                </a:solidFill>
                <a:latin typeface="Courier New" panose="02070309020205020404" pitchFamily="49" charset="0"/>
              </a:rPr>
              <a:t>break</a:t>
            </a:r>
            <a:r>
              <a:rPr lang="en-US" altLang="ar-SA" dirty="0">
                <a:latin typeface="Courier New" panose="02070309020205020404" pitchFamily="49" charset="0"/>
              </a:rPr>
              <a:t>;</a:t>
            </a:r>
          </a:p>
          <a:p>
            <a:pPr marL="0" indent="0" eaLnBrk="1" hangingPunct="1">
              <a:buNone/>
            </a:pPr>
            <a:r>
              <a:rPr lang="en-US" altLang="ar-SA" dirty="0">
                <a:latin typeface="Courier New" panose="02070309020205020404" pitchFamily="49" charset="0"/>
              </a:rPr>
              <a:t>  ...</a:t>
            </a:r>
          </a:p>
          <a:p>
            <a:pPr marL="0" indent="0" eaLnBrk="1" hangingPunct="1">
              <a:buNone/>
            </a:pPr>
            <a:r>
              <a:rPr lang="en-US" altLang="ar-SA" dirty="0">
                <a:solidFill>
                  <a:srgbClr val="333399"/>
                </a:solidFill>
                <a:latin typeface="Courier New" panose="02070309020205020404" pitchFamily="49" charset="0"/>
              </a:rPr>
              <a:t>  case</a:t>
            </a:r>
            <a:r>
              <a:rPr lang="en-US" altLang="ar-SA" dirty="0">
                <a:latin typeface="Courier New" panose="02070309020205020404" pitchFamily="49" charset="0"/>
              </a:rPr>
              <a:t> value n: statements n</a:t>
            </a:r>
          </a:p>
          <a:p>
            <a:pPr marL="0" indent="0" eaLnBrk="1" hangingPunct="1">
              <a:buNone/>
            </a:pPr>
            <a:r>
              <a:rPr lang="en-US" altLang="ar-SA" b="1" dirty="0">
                <a:latin typeface="Courier New" panose="02070309020205020404" pitchFamily="49" charset="0"/>
              </a:rPr>
              <a:t>	       </a:t>
            </a:r>
            <a:r>
              <a:rPr lang="en-US" altLang="ar-SA" dirty="0">
                <a:solidFill>
                  <a:srgbClr val="333399"/>
                </a:solidFill>
                <a:latin typeface="Courier New" panose="02070309020205020404" pitchFamily="49" charset="0"/>
              </a:rPr>
              <a:t>break</a:t>
            </a:r>
            <a:r>
              <a:rPr lang="en-US" altLang="ar-SA" dirty="0">
                <a:latin typeface="Courier New" panose="02070309020205020404" pitchFamily="49" charset="0"/>
              </a:rPr>
              <a:t>;</a:t>
            </a:r>
          </a:p>
          <a:p>
            <a:pPr marL="0" indent="0" eaLnBrk="1" hangingPunct="1">
              <a:buNone/>
            </a:pPr>
            <a:r>
              <a:rPr lang="en-US" altLang="ar-SA" dirty="0">
                <a:solidFill>
                  <a:srgbClr val="333399"/>
                </a:solidFill>
                <a:latin typeface="Courier New" panose="02070309020205020404" pitchFamily="49" charset="0"/>
              </a:rPr>
              <a:t>  default</a:t>
            </a:r>
            <a:r>
              <a:rPr lang="en-US" altLang="ar-SA" dirty="0">
                <a:latin typeface="Courier New" panose="02070309020205020404" pitchFamily="49" charset="0"/>
              </a:rPr>
              <a:t>: statements</a:t>
            </a:r>
          </a:p>
          <a:p>
            <a:pPr marL="0" indent="0" eaLnBrk="1" hangingPunct="1">
              <a:buNone/>
            </a:pPr>
            <a:r>
              <a:rPr lang="en-US" altLang="ar-SA" dirty="0">
                <a:latin typeface="Courier New" panose="02070309020205020404" pitchFamily="49" charset="0"/>
              </a:rPr>
              <a:t>}</a:t>
            </a:r>
          </a:p>
        </p:txBody>
      </p:sp>
    </p:spTree>
    <p:extLst>
      <p:ext uri="{BB962C8B-B14F-4D97-AF65-F5344CB8AC3E}">
        <p14:creationId xmlns:p14="http://schemas.microsoft.com/office/powerpoint/2010/main" val="3558133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Structures</a:t>
            </a:r>
            <a:endParaRPr lang="en-US" dirty="0"/>
          </a:p>
        </p:txBody>
      </p:sp>
      <p:sp>
        <p:nvSpPr>
          <p:cNvPr id="4" name="Slide Number Placeholder 3"/>
          <p:cNvSpPr>
            <a:spLocks noGrp="1"/>
          </p:cNvSpPr>
          <p:nvPr>
            <p:ph type="sldNum" sz="quarter" idx="12"/>
          </p:nvPr>
        </p:nvSpPr>
        <p:spPr/>
        <p:txBody>
          <a:bodyPr/>
          <a:lstStyle/>
          <a:p>
            <a:fld id="{9FAEB707-4D4D-41D0-9984-558AC421C434}" type="slidenum">
              <a:rPr lang="en-US" smtClean="0"/>
              <a:t>19</a:t>
            </a:fld>
            <a:endParaRPr lang="en-US"/>
          </a:p>
        </p:txBody>
      </p:sp>
      <p:sp>
        <p:nvSpPr>
          <p:cNvPr id="5" name="Content Placeholder 2"/>
          <p:cNvSpPr>
            <a:spLocks noGrp="1"/>
          </p:cNvSpPr>
          <p:nvPr>
            <p:ph idx="1"/>
          </p:nvPr>
        </p:nvSpPr>
        <p:spPr/>
        <p:txBody>
          <a:bodyPr>
            <a:noAutofit/>
          </a:bodyPr>
          <a:lstStyle/>
          <a:p>
            <a:r>
              <a:rPr lang="en-US" altLang="en-US" dirty="0"/>
              <a:t>Loops</a:t>
            </a:r>
          </a:p>
          <a:p>
            <a:pPr lvl="1"/>
            <a:r>
              <a:rPr lang="en-US" altLang="en-US" sz="2000" dirty="0"/>
              <a:t> </a:t>
            </a:r>
            <a:r>
              <a:rPr lang="en-US" altLang="en-US" sz="2000" dirty="0">
                <a:solidFill>
                  <a:srgbClr val="C00000"/>
                </a:solidFill>
              </a:rPr>
              <a:t>while</a:t>
            </a:r>
          </a:p>
          <a:p>
            <a:pPr lvl="1">
              <a:buNone/>
            </a:pPr>
            <a:endParaRPr lang="en-US" altLang="en-US" sz="2000" dirty="0">
              <a:solidFill>
                <a:srgbClr val="C00000"/>
              </a:solidFill>
            </a:endParaRPr>
          </a:p>
          <a:p>
            <a:pPr lvl="1"/>
            <a:r>
              <a:rPr lang="en-US" altLang="en-US" sz="2000" dirty="0"/>
              <a:t> </a:t>
            </a:r>
            <a:r>
              <a:rPr lang="en-US" altLang="en-US" sz="2000" dirty="0">
                <a:solidFill>
                  <a:srgbClr val="C00000"/>
                </a:solidFill>
              </a:rPr>
              <a:t>do     while</a:t>
            </a:r>
          </a:p>
          <a:p>
            <a:pPr lvl="1">
              <a:buNone/>
            </a:pPr>
            <a:endParaRPr lang="en-US" altLang="en-US" sz="2000" dirty="0">
              <a:solidFill>
                <a:srgbClr val="C00000"/>
              </a:solidFill>
            </a:endParaRPr>
          </a:p>
          <a:p>
            <a:pPr lvl="1"/>
            <a:r>
              <a:rPr lang="en-US" altLang="en-US" sz="2000" dirty="0"/>
              <a:t> </a:t>
            </a:r>
            <a:r>
              <a:rPr lang="en-US" altLang="en-US" sz="2000" dirty="0">
                <a:solidFill>
                  <a:srgbClr val="C00000"/>
                </a:solidFill>
              </a:rPr>
              <a:t>for</a:t>
            </a:r>
          </a:p>
          <a:p>
            <a:r>
              <a:rPr lang="en-US" altLang="en-US" dirty="0"/>
              <a:t>Loop Control</a:t>
            </a:r>
          </a:p>
          <a:p>
            <a:endParaRPr lang="en-US" altLang="en-US" dirty="0"/>
          </a:p>
          <a:p>
            <a:pPr lvl="1"/>
            <a:r>
              <a:rPr lang="en-US" altLang="en-US" sz="2000" dirty="0"/>
              <a:t> </a:t>
            </a:r>
            <a:r>
              <a:rPr lang="en-US" altLang="en-US" sz="2000" dirty="0">
                <a:solidFill>
                  <a:srgbClr val="C00000"/>
                </a:solidFill>
              </a:rPr>
              <a:t>break</a:t>
            </a:r>
          </a:p>
          <a:p>
            <a:pPr lvl="1">
              <a:buNone/>
            </a:pPr>
            <a:endParaRPr lang="en-US" altLang="en-US" sz="2000" dirty="0">
              <a:solidFill>
                <a:srgbClr val="C00000"/>
              </a:solidFill>
            </a:endParaRPr>
          </a:p>
          <a:p>
            <a:pPr lvl="1"/>
            <a:r>
              <a:rPr lang="en-US" altLang="en-US" sz="2000" dirty="0"/>
              <a:t> </a:t>
            </a:r>
            <a:r>
              <a:rPr lang="en-US" altLang="en-US" sz="2000" dirty="0">
                <a:solidFill>
                  <a:srgbClr val="C00000"/>
                </a:solidFill>
              </a:rPr>
              <a:t>continue</a:t>
            </a:r>
          </a:p>
          <a:p>
            <a:pPr lvl="1"/>
            <a:endParaRPr lang="en-US" altLang="en-US" sz="1800" dirty="0"/>
          </a:p>
        </p:txBody>
      </p:sp>
    </p:spTree>
    <p:extLst>
      <p:ext uri="{BB962C8B-B14F-4D97-AF65-F5344CB8AC3E}">
        <p14:creationId xmlns:p14="http://schemas.microsoft.com/office/powerpoint/2010/main" val="181378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Syllabus </a:t>
            </a:r>
          </a:p>
        </p:txBody>
      </p:sp>
      <p:sp>
        <p:nvSpPr>
          <p:cNvPr id="3" name="Content Placeholder 2"/>
          <p:cNvSpPr>
            <a:spLocks noGrp="1"/>
          </p:cNvSpPr>
          <p:nvPr>
            <p:ph idx="1"/>
          </p:nvPr>
        </p:nvSpPr>
        <p:spPr/>
        <p:txBody>
          <a:bodyPr/>
          <a:lstStyle/>
          <a:p>
            <a:r>
              <a:rPr lang="en-US" sz="2400" dirty="0"/>
              <a:t>OFFICE:	               Room 2</a:t>
            </a:r>
          </a:p>
          <a:p>
            <a:r>
              <a:rPr lang="en-US" sz="2400" dirty="0"/>
              <a:t>OFFICE HOURS:	10-11 TUE; 10-11 THR</a:t>
            </a:r>
          </a:p>
          <a:p>
            <a:r>
              <a:rPr lang="en-US" sz="2400" dirty="0"/>
              <a:t>E-MAIL ADDRESS:	salhajjam@ksu.edu.sa</a:t>
            </a:r>
          </a:p>
          <a:p>
            <a:r>
              <a:rPr lang="en-US" sz="2400" dirty="0"/>
              <a:t>WEB PAGE:     	http://fac.ksu.edu.sa/salhajjam</a:t>
            </a:r>
          </a:p>
          <a:p>
            <a:r>
              <a:rPr lang="en-US" sz="2400" dirty="0"/>
              <a:t>CLASS HOURS:	8-10 TUE &amp; WED</a:t>
            </a:r>
          </a:p>
          <a:p>
            <a:r>
              <a:rPr lang="en-US" sz="2400" dirty="0"/>
              <a:t>Credit Hours:  	3</a:t>
            </a:r>
          </a:p>
          <a:p>
            <a:endParaRPr lang="en-US" sz="2400" dirty="0"/>
          </a:p>
          <a:p>
            <a:endParaRPr lang="en-US" dirty="0"/>
          </a:p>
        </p:txBody>
      </p:sp>
      <p:sp>
        <p:nvSpPr>
          <p:cNvPr id="5" name="Slide Number Placeholder 4"/>
          <p:cNvSpPr>
            <a:spLocks noGrp="1"/>
          </p:cNvSpPr>
          <p:nvPr>
            <p:ph type="sldNum" sz="quarter" idx="12"/>
          </p:nvPr>
        </p:nvSpPr>
        <p:spPr/>
        <p:txBody>
          <a:bodyPr/>
          <a:lstStyle/>
          <a:p>
            <a:fld id="{9FAEB707-4D4D-41D0-9984-558AC421C434}" type="slidenum">
              <a:rPr lang="en-US" smtClean="0"/>
              <a:t>2</a:t>
            </a:fld>
            <a:endParaRPr lang="en-US"/>
          </a:p>
        </p:txBody>
      </p:sp>
    </p:spTree>
    <p:extLst>
      <p:ext uri="{BB962C8B-B14F-4D97-AF65-F5344CB8AC3E}">
        <p14:creationId xmlns:p14="http://schemas.microsoft.com/office/powerpoint/2010/main" val="1709958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5" name="Content Placeholder 14"/>
          <p:cNvPicPr>
            <a:picLocks noGrp="1" noChangeAspect="1"/>
          </p:cNvPicPr>
          <p:nvPr>
            <p:ph idx="1"/>
          </p:nvPr>
        </p:nvPicPr>
        <p:blipFill>
          <a:blip r:embed="rId2"/>
          <a:stretch>
            <a:fillRect/>
          </a:stretch>
        </p:blipFill>
        <p:spPr>
          <a:xfrm>
            <a:off x="1350498" y="2520872"/>
            <a:ext cx="2526548" cy="3279932"/>
          </a:xfrm>
          <a:prstGeom prst="rect">
            <a:avLst/>
          </a:prstGeom>
        </p:spPr>
      </p:pic>
      <p:sp>
        <p:nvSpPr>
          <p:cNvPr id="4" name="Slide Number Placeholder 3"/>
          <p:cNvSpPr>
            <a:spLocks noGrp="1"/>
          </p:cNvSpPr>
          <p:nvPr>
            <p:ph type="sldNum" sz="quarter" idx="12"/>
          </p:nvPr>
        </p:nvSpPr>
        <p:spPr/>
        <p:txBody>
          <a:bodyPr/>
          <a:lstStyle/>
          <a:p>
            <a:fld id="{9FAEB707-4D4D-41D0-9984-558AC421C434}" type="slidenum">
              <a:rPr lang="en-US" smtClean="0"/>
              <a:t>20</a:t>
            </a:fld>
            <a:endParaRPr lang="en-US"/>
          </a:p>
        </p:txBody>
      </p:sp>
      <p:sp>
        <p:nvSpPr>
          <p:cNvPr id="7" name="Rectangle 6"/>
          <p:cNvSpPr/>
          <p:nvPr/>
        </p:nvSpPr>
        <p:spPr>
          <a:xfrm>
            <a:off x="5064369" y="2264898"/>
            <a:ext cx="2658794" cy="31230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a:blip r:embed="rId3"/>
          <a:stretch>
            <a:fillRect/>
          </a:stretch>
        </p:blipFill>
        <p:spPr>
          <a:xfrm>
            <a:off x="4806124" y="2455142"/>
            <a:ext cx="2537209" cy="3298222"/>
          </a:xfrm>
          <a:prstGeom prst="rect">
            <a:avLst/>
          </a:prstGeom>
          <a:solidFill>
            <a:schemeClr val="bg1"/>
          </a:solidFill>
          <a:ln>
            <a:solidFill>
              <a:schemeClr val="bg1"/>
            </a:solidFill>
          </a:ln>
        </p:spPr>
      </p:pic>
      <p:pic>
        <p:nvPicPr>
          <p:cNvPr id="11" name="Picture 10"/>
          <p:cNvPicPr>
            <a:picLocks noChangeAspect="1"/>
          </p:cNvPicPr>
          <p:nvPr/>
        </p:nvPicPr>
        <p:blipFill>
          <a:blip r:embed="rId3"/>
          <a:stretch>
            <a:fillRect/>
          </a:stretch>
        </p:blipFill>
        <p:spPr>
          <a:xfrm>
            <a:off x="8055767" y="2427006"/>
            <a:ext cx="2466870" cy="3298222"/>
          </a:xfrm>
          <a:prstGeom prst="rect">
            <a:avLst/>
          </a:prstGeom>
        </p:spPr>
      </p:pic>
      <p:sp>
        <p:nvSpPr>
          <p:cNvPr id="16" name="Rectangle 15"/>
          <p:cNvSpPr/>
          <p:nvPr/>
        </p:nvSpPr>
        <p:spPr>
          <a:xfrm>
            <a:off x="1719662" y="2556186"/>
            <a:ext cx="1994209" cy="3139321"/>
          </a:xfrm>
          <a:prstGeom prst="rect">
            <a:avLst/>
          </a:prstGeom>
        </p:spPr>
        <p:txBody>
          <a:bodyPr wrap="square">
            <a:spAutoFit/>
          </a:bodyPr>
          <a:lstStyle/>
          <a:p>
            <a:pPr>
              <a:defRPr/>
            </a:pPr>
            <a:r>
              <a:rPr lang="en-GB" dirty="0" err="1">
                <a:solidFill>
                  <a:srgbClr val="C00000"/>
                </a:solidFill>
              </a:rPr>
              <a:t>int</a:t>
            </a:r>
            <a:r>
              <a:rPr lang="en-GB" dirty="0">
                <a:solidFill>
                  <a:srgbClr val="C00000"/>
                </a:solidFill>
              </a:rPr>
              <a:t> </a:t>
            </a:r>
            <a:r>
              <a:rPr lang="en-GB" dirty="0" err="1"/>
              <a:t>iIndex</a:t>
            </a:r>
            <a:r>
              <a:rPr lang="en-GB" dirty="0"/>
              <a:t> = 0; // initialise</a:t>
            </a:r>
          </a:p>
          <a:p>
            <a:pPr>
              <a:defRPr/>
            </a:pPr>
            <a:r>
              <a:rPr lang="en-GB" dirty="0">
                <a:solidFill>
                  <a:srgbClr val="C00000"/>
                </a:solidFill>
              </a:rPr>
              <a:t>do</a:t>
            </a:r>
            <a:r>
              <a:rPr lang="en-GB" dirty="0"/>
              <a:t> {</a:t>
            </a:r>
          </a:p>
          <a:p>
            <a:pPr>
              <a:defRPr/>
            </a:pPr>
            <a:r>
              <a:rPr lang="en-GB" dirty="0" err="1"/>
              <a:t>System.out.println</a:t>
            </a:r>
            <a:r>
              <a:rPr lang="en-GB" dirty="0"/>
              <a:t>(</a:t>
            </a:r>
            <a:r>
              <a:rPr lang="en-GB" dirty="0" err="1"/>
              <a:t>iIndex</a:t>
            </a:r>
            <a:r>
              <a:rPr lang="en-GB" dirty="0"/>
              <a:t>);</a:t>
            </a:r>
          </a:p>
          <a:p>
            <a:pPr>
              <a:defRPr/>
            </a:pPr>
            <a:r>
              <a:rPr lang="en-GB" dirty="0"/>
              <a:t>    </a:t>
            </a:r>
            <a:r>
              <a:rPr lang="en-GB" dirty="0" err="1"/>
              <a:t>iIndex</a:t>
            </a:r>
            <a:r>
              <a:rPr lang="en-GB" dirty="0"/>
              <a:t> += 2; </a:t>
            </a:r>
            <a:endParaRPr lang="en-GB" dirty="0">
              <a:solidFill>
                <a:schemeClr val="accent3"/>
              </a:solidFill>
            </a:endParaRPr>
          </a:p>
          <a:p>
            <a:pPr>
              <a:defRPr/>
            </a:pPr>
            <a:r>
              <a:rPr lang="en-GB" dirty="0"/>
              <a:t>} </a:t>
            </a:r>
            <a:r>
              <a:rPr lang="en-GB" dirty="0">
                <a:solidFill>
                  <a:srgbClr val="C00000"/>
                </a:solidFill>
              </a:rPr>
              <a:t>while</a:t>
            </a:r>
            <a:r>
              <a:rPr lang="en-GB" dirty="0"/>
              <a:t> (</a:t>
            </a:r>
            <a:r>
              <a:rPr lang="en-US" dirty="0" err="1"/>
              <a:t>iIndex</a:t>
            </a:r>
            <a:r>
              <a:rPr lang="en-US" dirty="0"/>
              <a:t> &lt; 4);</a:t>
            </a:r>
          </a:p>
          <a:p>
            <a:pPr>
              <a:defRPr/>
            </a:pPr>
            <a:r>
              <a:rPr lang="en-GB" dirty="0" err="1"/>
              <a:t>System.out.println</a:t>
            </a:r>
            <a:r>
              <a:rPr lang="en-GB" dirty="0"/>
              <a:t>(</a:t>
            </a:r>
            <a:r>
              <a:rPr lang="en-GB" dirty="0" err="1"/>
              <a:t>iIndex</a:t>
            </a:r>
            <a:r>
              <a:rPr lang="en-GB" dirty="0"/>
              <a:t>);</a:t>
            </a:r>
          </a:p>
          <a:p>
            <a:pPr>
              <a:defRPr/>
            </a:pPr>
            <a:r>
              <a:rPr lang="en-GB" dirty="0">
                <a:solidFill>
                  <a:schemeClr val="accent3">
                    <a:lumMod val="50000"/>
                  </a:schemeClr>
                </a:solidFill>
              </a:rPr>
              <a:t>...</a:t>
            </a:r>
            <a:endParaRPr lang="en-US" dirty="0">
              <a:solidFill>
                <a:schemeClr val="accent3">
                  <a:lumMod val="50000"/>
                </a:schemeClr>
              </a:solidFill>
            </a:endParaRPr>
          </a:p>
        </p:txBody>
      </p:sp>
    </p:spTree>
    <p:extLst>
      <p:ext uri="{BB962C8B-B14F-4D97-AF65-F5344CB8AC3E}">
        <p14:creationId xmlns:p14="http://schemas.microsoft.com/office/powerpoint/2010/main" val="4047823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Arrays</a:t>
            </a:r>
            <a:endParaRPr lang="en-US" dirty="0"/>
          </a:p>
        </p:txBody>
      </p:sp>
      <p:sp>
        <p:nvSpPr>
          <p:cNvPr id="4" name="Slide Number Placeholder 3"/>
          <p:cNvSpPr>
            <a:spLocks noGrp="1"/>
          </p:cNvSpPr>
          <p:nvPr>
            <p:ph type="sldNum" sz="quarter" idx="12"/>
          </p:nvPr>
        </p:nvSpPr>
        <p:spPr/>
        <p:txBody>
          <a:bodyPr/>
          <a:lstStyle/>
          <a:p>
            <a:fld id="{9FAEB707-4D4D-41D0-9984-558AC421C434}" type="slidenum">
              <a:rPr lang="en-US" smtClean="0"/>
              <a:t>21</a:t>
            </a:fld>
            <a:endParaRPr lang="en-US"/>
          </a:p>
        </p:txBody>
      </p:sp>
      <p:sp>
        <p:nvSpPr>
          <p:cNvPr id="5" name="Content Placeholder 2"/>
          <p:cNvSpPr>
            <a:spLocks noGrp="1"/>
          </p:cNvSpPr>
          <p:nvPr>
            <p:ph idx="1"/>
          </p:nvPr>
        </p:nvSpPr>
        <p:spPr/>
        <p:txBody>
          <a:bodyPr>
            <a:noAutofit/>
          </a:bodyPr>
          <a:lstStyle/>
          <a:p>
            <a:r>
              <a:rPr lang="en-GB" altLang="en-US" sz="2100" dirty="0"/>
              <a:t>Group of data items</a:t>
            </a:r>
          </a:p>
          <a:p>
            <a:r>
              <a:rPr lang="en-GB" altLang="en-US" sz="2100" dirty="0"/>
              <a:t>All items of the same type, e.g. </a:t>
            </a:r>
            <a:r>
              <a:rPr lang="en-GB" altLang="en-US" sz="2100" dirty="0" err="1">
                <a:solidFill>
                  <a:srgbClr val="C00000"/>
                </a:solidFill>
              </a:rPr>
              <a:t>int</a:t>
            </a:r>
            <a:endParaRPr lang="en-GB" altLang="en-US" sz="2100" dirty="0">
              <a:solidFill>
                <a:srgbClr val="C00000"/>
              </a:solidFill>
            </a:endParaRPr>
          </a:p>
          <a:p>
            <a:r>
              <a:rPr lang="en-GB" altLang="en-US" sz="2100" dirty="0"/>
              <a:t>Items accessed by integer indexes</a:t>
            </a:r>
          </a:p>
          <a:p>
            <a:pPr lvl="1"/>
            <a:r>
              <a:rPr lang="en-GB" altLang="en-US" sz="2100" dirty="0"/>
              <a:t>Starting index with zero</a:t>
            </a:r>
          </a:p>
          <a:p>
            <a:pPr lvl="1"/>
            <a:r>
              <a:rPr lang="en-GB" altLang="en-US" sz="2100" dirty="0"/>
              <a:t>Last index is one less than the length</a:t>
            </a:r>
          </a:p>
          <a:p>
            <a:r>
              <a:rPr lang="en-GB" altLang="en-US" sz="2100" dirty="0"/>
              <a:t>Of pre-determinate size</a:t>
            </a:r>
          </a:p>
          <a:p>
            <a:pPr lvl="1"/>
            <a:r>
              <a:rPr lang="en-GB" altLang="en-US" sz="2100" dirty="0"/>
              <a:t>The length of an array is the number of items it contains</a:t>
            </a:r>
          </a:p>
          <a:p>
            <a:pPr lvl="1"/>
            <a:r>
              <a:rPr lang="en-GB" altLang="en-US" sz="2100" dirty="0"/>
              <a:t>The length is fixed at creation time</a:t>
            </a:r>
          </a:p>
        </p:txBody>
      </p:sp>
    </p:spTree>
    <p:extLst>
      <p:ext uri="{BB962C8B-B14F-4D97-AF65-F5344CB8AC3E}">
        <p14:creationId xmlns:p14="http://schemas.microsoft.com/office/powerpoint/2010/main" val="404121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Arrays </a:t>
            </a:r>
          </a:p>
        </p:txBody>
      </p:sp>
      <p:sp>
        <p:nvSpPr>
          <p:cNvPr id="4" name="Slide Number Placeholder 3"/>
          <p:cNvSpPr>
            <a:spLocks noGrp="1"/>
          </p:cNvSpPr>
          <p:nvPr>
            <p:ph type="sldNum" sz="quarter" idx="12"/>
          </p:nvPr>
        </p:nvSpPr>
        <p:spPr/>
        <p:txBody>
          <a:bodyPr/>
          <a:lstStyle/>
          <a:p>
            <a:fld id="{9FAEB707-4D4D-41D0-9984-558AC421C434}" type="slidenum">
              <a:rPr lang="en-US" smtClean="0"/>
              <a:t>22</a:t>
            </a:fld>
            <a:endParaRPr lang="en-US"/>
          </a:p>
        </p:txBody>
      </p:sp>
      <p:graphicFrame>
        <p:nvGraphicFramePr>
          <p:cNvPr id="5" name="Object 1039"/>
          <p:cNvGraphicFramePr>
            <a:graphicFrameLocks noGrp="1" noChangeAspect="1"/>
          </p:cNvGraphicFramePr>
          <p:nvPr>
            <p:ph idx="1"/>
            <p:extLst>
              <p:ext uri="{D42A27DB-BD31-4B8C-83A1-F6EECF244321}">
                <p14:modId xmlns:p14="http://schemas.microsoft.com/office/powerpoint/2010/main" val="441006113"/>
              </p:ext>
            </p:extLst>
          </p:nvPr>
        </p:nvGraphicFramePr>
        <p:xfrm>
          <a:off x="2679687" y="2171106"/>
          <a:ext cx="6748257" cy="4257829"/>
        </p:xfrm>
        <a:graphic>
          <a:graphicData uri="http://schemas.openxmlformats.org/presentationml/2006/ole">
            <mc:AlternateContent xmlns:mc="http://schemas.openxmlformats.org/markup-compatibility/2006">
              <mc:Choice xmlns:v="urn:schemas-microsoft-com:vml" Requires="v">
                <p:oleObj spid="_x0000_s4107" r:id="rId3" imgW="4800600" imgH="3029712" progId="Word.Picture.8">
                  <p:embed/>
                </p:oleObj>
              </mc:Choice>
              <mc:Fallback>
                <p:oleObj r:id="rId3" imgW="4800600" imgH="3029712" progId="Word.Picture.8">
                  <p:embed/>
                  <p:pic>
                    <p:nvPicPr>
                      <p:cNvPr id="3" name="Object 103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9687" y="2171106"/>
                        <a:ext cx="6748257" cy="4257829"/>
                      </a:xfrm>
                      <a:prstGeom prst="rect">
                        <a:avLst/>
                      </a:prstGeom>
                      <a:solidFill>
                        <a:schemeClr val="accent1">
                          <a:lumMod val="75000"/>
                        </a:schemeClr>
                      </a:solidFill>
                    </p:spPr>
                  </p:pic>
                </p:oleObj>
              </mc:Fallback>
            </mc:AlternateContent>
          </a:graphicData>
        </a:graphic>
      </p:graphicFrame>
    </p:spTree>
    <p:extLst>
      <p:ext uri="{BB962C8B-B14F-4D97-AF65-F5344CB8AC3E}">
        <p14:creationId xmlns:p14="http://schemas.microsoft.com/office/powerpoint/2010/main" val="2664061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Declaring Array Variables</a:t>
            </a:r>
            <a:endParaRPr lang="en-US" dirty="0"/>
          </a:p>
        </p:txBody>
      </p:sp>
      <p:sp>
        <p:nvSpPr>
          <p:cNvPr id="4" name="Slide Number Placeholder 3"/>
          <p:cNvSpPr>
            <a:spLocks noGrp="1"/>
          </p:cNvSpPr>
          <p:nvPr>
            <p:ph type="sldNum" sz="quarter" idx="12"/>
          </p:nvPr>
        </p:nvSpPr>
        <p:spPr/>
        <p:txBody>
          <a:bodyPr/>
          <a:lstStyle/>
          <a:p>
            <a:fld id="{9FAEB707-4D4D-41D0-9984-558AC421C434}" type="slidenum">
              <a:rPr lang="en-US" smtClean="0"/>
              <a:t>23</a:t>
            </a:fld>
            <a:endParaRPr lang="en-US"/>
          </a:p>
        </p:txBody>
      </p:sp>
      <p:sp>
        <p:nvSpPr>
          <p:cNvPr id="5" name="Content Placeholder 2"/>
          <p:cNvSpPr>
            <a:spLocks noGrp="1"/>
          </p:cNvSpPr>
          <p:nvPr>
            <p:ph idx="1"/>
          </p:nvPr>
        </p:nvSpPr>
        <p:spPr/>
        <p:txBody>
          <a:bodyPr>
            <a:noAutofit/>
          </a:bodyPr>
          <a:lstStyle/>
          <a:p>
            <a:r>
              <a:rPr lang="en-GB" altLang="en-US" dirty="0"/>
              <a:t>Arrays are variables</a:t>
            </a:r>
          </a:p>
          <a:p>
            <a:r>
              <a:rPr lang="en-GB" altLang="en-US" dirty="0"/>
              <a:t>Arrays must be declared</a:t>
            </a:r>
          </a:p>
          <a:p>
            <a:pPr lvl="1">
              <a:buFont typeface="Arial" panose="020B0604020202020204" pitchFamily="34" charset="0"/>
              <a:buNone/>
            </a:pPr>
            <a:r>
              <a:rPr lang="en-GB" altLang="en-US" sz="2000" dirty="0"/>
              <a:t>	&lt;</a:t>
            </a:r>
            <a:r>
              <a:rPr lang="en-GB" altLang="en-US" sz="2000" i="1" dirty="0"/>
              <a:t>type</a:t>
            </a:r>
            <a:r>
              <a:rPr lang="en-GB" altLang="en-US" sz="2000" dirty="0"/>
              <a:t>&gt;[] &lt;</a:t>
            </a:r>
            <a:r>
              <a:rPr lang="en-GB" altLang="en-US" sz="2000" i="1" dirty="0"/>
              <a:t>identifier</a:t>
            </a:r>
            <a:r>
              <a:rPr lang="en-GB" altLang="en-US" sz="2000" dirty="0"/>
              <a:t>&gt;;</a:t>
            </a:r>
          </a:p>
          <a:p>
            <a:pPr lvl="1">
              <a:buFont typeface="Arial" panose="020B0604020202020204" pitchFamily="34" charset="0"/>
              <a:buNone/>
            </a:pPr>
            <a:r>
              <a:rPr lang="en-GB" altLang="en-US" sz="2000" dirty="0"/>
              <a:t>or</a:t>
            </a:r>
          </a:p>
          <a:p>
            <a:pPr lvl="1">
              <a:buFont typeface="Arial" panose="020B0604020202020204" pitchFamily="34" charset="0"/>
              <a:buNone/>
            </a:pPr>
            <a:r>
              <a:rPr lang="en-GB" altLang="en-US" sz="2000" dirty="0"/>
              <a:t>	&lt;</a:t>
            </a:r>
            <a:r>
              <a:rPr lang="en-GB" altLang="en-US" sz="2000" i="1" dirty="0"/>
              <a:t>type</a:t>
            </a:r>
            <a:r>
              <a:rPr lang="en-GB" altLang="en-US" sz="2000" dirty="0"/>
              <a:t>&gt; &lt;</a:t>
            </a:r>
            <a:r>
              <a:rPr lang="en-GB" altLang="en-US" sz="2000" i="1" dirty="0"/>
              <a:t>identifier</a:t>
            </a:r>
            <a:r>
              <a:rPr lang="en-GB" altLang="en-US" sz="2000" dirty="0"/>
              <a:t>&gt;[];</a:t>
            </a:r>
          </a:p>
          <a:p>
            <a:pPr lvl="1">
              <a:buFont typeface="Arial" panose="020B0604020202020204" pitchFamily="34" charset="0"/>
              <a:buNone/>
            </a:pPr>
            <a:endParaRPr lang="en-GB" altLang="en-US" sz="2000" dirty="0"/>
          </a:p>
          <a:p>
            <a:pPr lvl="1">
              <a:buFont typeface="Arial" panose="020B0604020202020204" pitchFamily="34" charset="0"/>
              <a:buNone/>
            </a:pPr>
            <a:r>
              <a:rPr lang="en-GB" altLang="en-US" sz="2000" dirty="0"/>
              <a:t>Examples:</a:t>
            </a:r>
          </a:p>
          <a:p>
            <a:pPr lvl="1">
              <a:buFont typeface="Arial" panose="020B0604020202020204" pitchFamily="34" charset="0"/>
              <a:buNone/>
            </a:pPr>
            <a:r>
              <a:rPr lang="en-GB" altLang="en-US" sz="2000" dirty="0">
                <a:solidFill>
                  <a:schemeClr val="tx1"/>
                </a:solidFill>
              </a:rPr>
              <a:t>   String[] </a:t>
            </a:r>
            <a:r>
              <a:rPr lang="en-GB" altLang="en-US" sz="2000" dirty="0" err="1">
                <a:solidFill>
                  <a:schemeClr val="tx1"/>
                </a:solidFill>
              </a:rPr>
              <a:t>astrCityNames</a:t>
            </a:r>
            <a:r>
              <a:rPr lang="en-GB" altLang="en-US" sz="2000" dirty="0">
                <a:solidFill>
                  <a:schemeClr val="tx1"/>
                </a:solidFill>
              </a:rPr>
              <a:t>;    </a:t>
            </a:r>
            <a:r>
              <a:rPr lang="en-GB" altLang="en-US" sz="2000" dirty="0"/>
              <a:t>or</a:t>
            </a:r>
            <a:r>
              <a:rPr lang="en-GB" altLang="en-US" sz="2000" dirty="0">
                <a:solidFill>
                  <a:schemeClr val="tx1"/>
                </a:solidFill>
              </a:rPr>
              <a:t> String </a:t>
            </a:r>
            <a:r>
              <a:rPr lang="en-GB" altLang="en-US" sz="2000" dirty="0" err="1">
                <a:solidFill>
                  <a:schemeClr val="tx1"/>
                </a:solidFill>
              </a:rPr>
              <a:t>astrCityNames</a:t>
            </a:r>
            <a:r>
              <a:rPr lang="en-GB" altLang="en-US" sz="2000" dirty="0">
                <a:solidFill>
                  <a:schemeClr val="tx1"/>
                </a:solidFill>
              </a:rPr>
              <a:t>[];</a:t>
            </a:r>
          </a:p>
          <a:p>
            <a:pPr lvl="1">
              <a:buFont typeface="Arial" panose="020B0604020202020204" pitchFamily="34" charset="0"/>
              <a:buNone/>
            </a:pPr>
            <a:r>
              <a:rPr lang="en-GB" altLang="en-US" sz="2000" dirty="0">
                <a:solidFill>
                  <a:srgbClr val="C00000"/>
                </a:solidFill>
              </a:rPr>
              <a:t>   </a:t>
            </a:r>
            <a:r>
              <a:rPr lang="en-GB" altLang="en-US" sz="2000" dirty="0" err="1">
                <a:solidFill>
                  <a:srgbClr val="C00000"/>
                </a:solidFill>
              </a:rPr>
              <a:t>int</a:t>
            </a:r>
            <a:r>
              <a:rPr lang="en-GB" altLang="en-US" sz="2000" dirty="0">
                <a:solidFill>
                  <a:schemeClr val="tx1"/>
                </a:solidFill>
              </a:rPr>
              <a:t>[] </a:t>
            </a:r>
            <a:r>
              <a:rPr lang="en-GB" altLang="en-US" sz="2000" dirty="0" err="1">
                <a:solidFill>
                  <a:schemeClr val="tx1"/>
                </a:solidFill>
              </a:rPr>
              <a:t>aiAmounts</a:t>
            </a:r>
            <a:r>
              <a:rPr lang="en-GB" altLang="en-US" sz="2000" dirty="0">
                <a:solidFill>
                  <a:schemeClr val="tx1"/>
                </a:solidFill>
              </a:rPr>
              <a:t>;                  </a:t>
            </a:r>
            <a:r>
              <a:rPr lang="en-GB" altLang="en-US" sz="2000" dirty="0"/>
              <a:t>or</a:t>
            </a:r>
            <a:r>
              <a:rPr lang="en-GB" altLang="en-US" sz="2000" dirty="0">
                <a:solidFill>
                  <a:schemeClr val="tx1"/>
                </a:solidFill>
              </a:rPr>
              <a:t> </a:t>
            </a:r>
            <a:r>
              <a:rPr lang="en-GB" altLang="en-US" sz="2000" dirty="0" err="1">
                <a:solidFill>
                  <a:srgbClr val="C00000"/>
                </a:solidFill>
              </a:rPr>
              <a:t>int</a:t>
            </a:r>
            <a:r>
              <a:rPr lang="en-GB" altLang="en-US" sz="2000" dirty="0">
                <a:solidFill>
                  <a:schemeClr val="tx1"/>
                </a:solidFill>
              </a:rPr>
              <a:t> </a:t>
            </a:r>
            <a:r>
              <a:rPr lang="en-GB" altLang="en-US" sz="2000" dirty="0" err="1">
                <a:solidFill>
                  <a:schemeClr val="tx1"/>
                </a:solidFill>
              </a:rPr>
              <a:t>aiAmounts</a:t>
            </a:r>
            <a:r>
              <a:rPr lang="en-GB" altLang="en-US" sz="2000" dirty="0">
                <a:solidFill>
                  <a:schemeClr val="tx1"/>
                </a:solidFill>
              </a:rPr>
              <a:t>[]; </a:t>
            </a:r>
          </a:p>
          <a:p>
            <a:pPr lvl="1">
              <a:buNone/>
            </a:pPr>
            <a:r>
              <a:rPr lang="en-US" altLang="en-US" sz="2000" dirty="0">
                <a:solidFill>
                  <a:srgbClr val="C00000"/>
                </a:solidFill>
              </a:rPr>
              <a:t>	double </a:t>
            </a:r>
            <a:r>
              <a:rPr lang="en-US" altLang="en-US" sz="2000" dirty="0" err="1">
                <a:solidFill>
                  <a:schemeClr val="tx1"/>
                </a:solidFill>
              </a:rPr>
              <a:t>myList</a:t>
            </a:r>
            <a:r>
              <a:rPr lang="en-US" altLang="en-US" sz="2000" dirty="0">
                <a:solidFill>
                  <a:schemeClr val="tx1"/>
                </a:solidFill>
              </a:rPr>
              <a:t>[];</a:t>
            </a:r>
          </a:p>
          <a:p>
            <a:pPr lvl="1">
              <a:buFont typeface="Arial" panose="020B0604020202020204" pitchFamily="34" charset="0"/>
              <a:buNone/>
            </a:pPr>
            <a:endParaRPr lang="en-GB" altLang="en-US" sz="1800" dirty="0">
              <a:solidFill>
                <a:schemeClr val="tx1"/>
              </a:solidFill>
            </a:endParaRPr>
          </a:p>
        </p:txBody>
      </p:sp>
    </p:spTree>
    <p:extLst>
      <p:ext uri="{BB962C8B-B14F-4D97-AF65-F5344CB8AC3E}">
        <p14:creationId xmlns:p14="http://schemas.microsoft.com/office/powerpoint/2010/main" val="3208909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Arrays</a:t>
            </a:r>
            <a:endParaRPr lang="en-US" dirty="0"/>
          </a:p>
        </p:txBody>
      </p:sp>
      <p:sp>
        <p:nvSpPr>
          <p:cNvPr id="3" name="Content Placeholder 2"/>
          <p:cNvSpPr>
            <a:spLocks noGrp="1"/>
          </p:cNvSpPr>
          <p:nvPr>
            <p:ph idx="1"/>
          </p:nvPr>
        </p:nvSpPr>
        <p:spPr/>
        <p:txBody>
          <a:bodyPr/>
          <a:lstStyle/>
          <a:p>
            <a:r>
              <a:rPr lang="en-US" dirty="0"/>
              <a:t>Declare Arrays with reserved word NEW</a:t>
            </a:r>
          </a:p>
          <a:p>
            <a:endParaRPr lang="en-US" dirty="0"/>
          </a:p>
        </p:txBody>
      </p:sp>
      <p:sp>
        <p:nvSpPr>
          <p:cNvPr id="4" name="Slide Number Placeholder 3"/>
          <p:cNvSpPr>
            <a:spLocks noGrp="1"/>
          </p:cNvSpPr>
          <p:nvPr>
            <p:ph type="sldNum" sz="quarter" idx="12"/>
          </p:nvPr>
        </p:nvSpPr>
        <p:spPr/>
        <p:txBody>
          <a:bodyPr/>
          <a:lstStyle/>
          <a:p>
            <a:fld id="{9FAEB707-4D4D-41D0-9984-558AC421C434}" type="slidenum">
              <a:rPr lang="en-US" smtClean="0"/>
              <a:t>24</a:t>
            </a:fld>
            <a:endParaRPr lang="en-US"/>
          </a:p>
        </p:txBody>
      </p:sp>
      <p:sp>
        <p:nvSpPr>
          <p:cNvPr id="5" name="Content Placeholder 2"/>
          <p:cNvSpPr txBox="1">
            <a:spLocks/>
          </p:cNvSpPr>
          <p:nvPr/>
        </p:nvSpPr>
        <p:spPr>
          <a:xfrm>
            <a:off x="1086089" y="2880074"/>
            <a:ext cx="7598769" cy="2910580"/>
          </a:xfrm>
          <a:prstGeom prst="rect">
            <a:avLst/>
          </a:prstGeom>
        </p:spPr>
        <p:txBody>
          <a:bodyPr vert="horz" lIns="91440" tIns="45720" rIns="91440" bIns="45720" rtlCol="0">
            <a:no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a:buFont typeface="Monotype Sorts" pitchFamily="2" charset="2"/>
              <a:buNone/>
            </a:pPr>
            <a:r>
              <a:rPr lang="en-US" altLang="en-US" sz="2100" dirty="0" err="1">
                <a:latin typeface="Courier New" panose="02070309020205020404" pitchFamily="49" charset="0"/>
              </a:rPr>
              <a:t>arrayRefVar</a:t>
            </a:r>
            <a:r>
              <a:rPr lang="en-US" altLang="en-US" sz="2100" dirty="0">
                <a:latin typeface="Courier New" panose="02070309020205020404" pitchFamily="49" charset="0"/>
              </a:rPr>
              <a:t> = new datatype[</a:t>
            </a:r>
            <a:r>
              <a:rPr lang="en-US" altLang="en-US" sz="2100" dirty="0" err="1">
                <a:latin typeface="Courier New" panose="02070309020205020404" pitchFamily="49" charset="0"/>
              </a:rPr>
              <a:t>arraySize</a:t>
            </a:r>
            <a:r>
              <a:rPr lang="en-US" altLang="en-US" sz="2100" dirty="0">
                <a:latin typeface="Courier New" panose="02070309020205020404" pitchFamily="49" charset="0"/>
              </a:rPr>
              <a:t>];</a:t>
            </a:r>
            <a:endParaRPr lang="en-US" altLang="en-US" sz="2100" dirty="0"/>
          </a:p>
          <a:p>
            <a:pPr>
              <a:buFont typeface="Monotype Sorts" pitchFamily="2" charset="2"/>
              <a:buNone/>
            </a:pPr>
            <a:endParaRPr lang="en-US" altLang="en-US" sz="2100" dirty="0"/>
          </a:p>
          <a:p>
            <a:pPr>
              <a:buFont typeface="Monotype Sorts" pitchFamily="2" charset="2"/>
              <a:buNone/>
            </a:pPr>
            <a:r>
              <a:rPr lang="en-US" altLang="en-US" sz="2100" dirty="0"/>
              <a:t>Example:</a:t>
            </a:r>
          </a:p>
          <a:p>
            <a:pPr>
              <a:buFont typeface="Monotype Sorts" pitchFamily="2" charset="2"/>
              <a:buNone/>
            </a:pPr>
            <a:r>
              <a:rPr lang="en-US" altLang="en-US" sz="2100" dirty="0" err="1">
                <a:latin typeface="Courier New" panose="02070309020205020404" pitchFamily="49" charset="0"/>
              </a:rPr>
              <a:t>myList</a:t>
            </a:r>
            <a:r>
              <a:rPr lang="en-US" altLang="en-US" sz="2100" dirty="0">
                <a:latin typeface="Courier New" panose="02070309020205020404" pitchFamily="49" charset="0"/>
              </a:rPr>
              <a:t> = new double[10];</a:t>
            </a:r>
            <a:endParaRPr lang="en-US" altLang="en-US" sz="2100" dirty="0"/>
          </a:p>
          <a:p>
            <a:pPr>
              <a:buFont typeface="Monotype Sorts" pitchFamily="2" charset="2"/>
              <a:buNone/>
            </a:pPr>
            <a:endParaRPr lang="en-US" altLang="en-US" sz="2100" dirty="0"/>
          </a:p>
          <a:p>
            <a:pPr>
              <a:buFont typeface="Monotype Sorts" pitchFamily="2" charset="2"/>
              <a:buNone/>
            </a:pPr>
            <a:r>
              <a:rPr lang="en-US" altLang="en-US" sz="2100" dirty="0" err="1">
                <a:latin typeface="Courier New" panose="02070309020205020404" pitchFamily="49" charset="0"/>
              </a:rPr>
              <a:t>myList</a:t>
            </a:r>
            <a:r>
              <a:rPr lang="en-US" altLang="en-US" sz="2100" dirty="0">
                <a:latin typeface="Courier New" panose="02070309020205020404" pitchFamily="49" charset="0"/>
              </a:rPr>
              <a:t>[0]</a:t>
            </a:r>
            <a:r>
              <a:rPr lang="en-US" altLang="en-US" sz="2100" dirty="0"/>
              <a:t> references the first element in the array.</a:t>
            </a:r>
          </a:p>
          <a:p>
            <a:pPr>
              <a:buFont typeface="Monotype Sorts" pitchFamily="2" charset="2"/>
              <a:buNone/>
            </a:pPr>
            <a:r>
              <a:rPr lang="en-US" altLang="en-US" sz="2100" dirty="0" err="1">
                <a:latin typeface="Courier New" panose="02070309020205020404" pitchFamily="49" charset="0"/>
              </a:rPr>
              <a:t>myList</a:t>
            </a:r>
            <a:r>
              <a:rPr lang="en-US" altLang="en-US" sz="2100" dirty="0">
                <a:latin typeface="Courier New" panose="02070309020205020404" pitchFamily="49" charset="0"/>
              </a:rPr>
              <a:t>[9]</a:t>
            </a:r>
            <a:r>
              <a:rPr lang="en-US" altLang="en-US" sz="2100" dirty="0"/>
              <a:t> references the last element in the array.</a:t>
            </a:r>
          </a:p>
          <a:p>
            <a:endParaRPr lang="en-GB" sz="2100" dirty="0"/>
          </a:p>
        </p:txBody>
      </p:sp>
    </p:spTree>
    <p:extLst>
      <p:ext uri="{BB962C8B-B14F-4D97-AF65-F5344CB8AC3E}">
        <p14:creationId xmlns:p14="http://schemas.microsoft.com/office/powerpoint/2010/main" val="40020669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Declaring and Creating</a:t>
            </a:r>
            <a:br>
              <a:rPr lang="en-US" dirty="0"/>
            </a:br>
            <a:r>
              <a:rPr lang="en-US" dirty="0"/>
              <a:t>in One Step</a:t>
            </a:r>
            <a:endParaRPr lang="en-US" dirty="0"/>
          </a:p>
        </p:txBody>
      </p:sp>
      <p:sp>
        <p:nvSpPr>
          <p:cNvPr id="4" name="Slide Number Placeholder 3"/>
          <p:cNvSpPr>
            <a:spLocks noGrp="1"/>
          </p:cNvSpPr>
          <p:nvPr>
            <p:ph type="sldNum" sz="quarter" idx="12"/>
          </p:nvPr>
        </p:nvSpPr>
        <p:spPr/>
        <p:txBody>
          <a:bodyPr/>
          <a:lstStyle/>
          <a:p>
            <a:fld id="{9FAEB707-4D4D-41D0-9984-558AC421C434}" type="slidenum">
              <a:rPr lang="en-US" smtClean="0"/>
              <a:t>25</a:t>
            </a:fld>
            <a:endParaRPr lang="en-US"/>
          </a:p>
        </p:txBody>
      </p:sp>
      <p:sp>
        <p:nvSpPr>
          <p:cNvPr id="5" name="Content Placeholder 2"/>
          <p:cNvSpPr>
            <a:spLocks noGrp="1"/>
          </p:cNvSpPr>
          <p:nvPr>
            <p:ph idx="1"/>
          </p:nvPr>
        </p:nvSpPr>
        <p:spPr>
          <a:xfrm>
            <a:off x="1069848" y="2585643"/>
            <a:ext cx="10564134" cy="4050792"/>
          </a:xfrm>
        </p:spPr>
        <p:txBody>
          <a:bodyPr>
            <a:noAutofit/>
          </a:bodyPr>
          <a:lstStyle/>
          <a:p>
            <a:r>
              <a:rPr lang="en-US" altLang="en-US" sz="2400" dirty="0">
                <a:latin typeface="Courier New" panose="02070309020205020404" pitchFamily="49" charset="0"/>
              </a:rPr>
              <a:t>datatype[] </a:t>
            </a:r>
            <a:r>
              <a:rPr lang="en-US" altLang="en-US" sz="2400" dirty="0" err="1">
                <a:latin typeface="Courier New" panose="02070309020205020404" pitchFamily="49" charset="0"/>
              </a:rPr>
              <a:t>arrayRefVar</a:t>
            </a:r>
            <a:r>
              <a:rPr lang="en-US" altLang="en-US" sz="2400" dirty="0">
                <a:latin typeface="Courier New" panose="02070309020205020404" pitchFamily="49" charset="0"/>
              </a:rPr>
              <a:t> = new datatype[</a:t>
            </a:r>
            <a:r>
              <a:rPr lang="en-US" altLang="en-US" sz="2400" dirty="0" err="1">
                <a:latin typeface="Courier New" panose="02070309020205020404" pitchFamily="49" charset="0"/>
              </a:rPr>
              <a:t>arraySize</a:t>
            </a:r>
            <a:r>
              <a:rPr lang="en-US" altLang="en-US" sz="2400" dirty="0">
                <a:latin typeface="Courier New" panose="02070309020205020404" pitchFamily="49" charset="0"/>
              </a:rPr>
              <a:t>];</a:t>
            </a:r>
          </a:p>
          <a:p>
            <a:pPr>
              <a:spcBef>
                <a:spcPct val="75000"/>
              </a:spcBef>
              <a:buFont typeface="Monotype Sorts" pitchFamily="2" charset="2"/>
              <a:buNone/>
            </a:pPr>
            <a:r>
              <a:rPr lang="en-US" altLang="en-US" sz="2400" dirty="0">
                <a:latin typeface="Courier New" panose="02070309020205020404" pitchFamily="49" charset="0"/>
              </a:rPr>
              <a:t> 	double[] </a:t>
            </a:r>
            <a:r>
              <a:rPr lang="en-US" altLang="en-US" sz="2400" dirty="0" err="1">
                <a:latin typeface="Courier New" panose="02070309020205020404" pitchFamily="49" charset="0"/>
              </a:rPr>
              <a:t>myList</a:t>
            </a:r>
            <a:r>
              <a:rPr lang="en-US" altLang="en-US" sz="2400" dirty="0">
                <a:latin typeface="Courier New" panose="02070309020205020404" pitchFamily="49" charset="0"/>
              </a:rPr>
              <a:t> = new double[10];</a:t>
            </a:r>
          </a:p>
          <a:p>
            <a:pPr>
              <a:spcBef>
                <a:spcPct val="150000"/>
              </a:spcBef>
            </a:pPr>
            <a:r>
              <a:rPr lang="en-US" altLang="en-US" sz="2400" dirty="0">
                <a:latin typeface="Courier New" panose="02070309020205020404" pitchFamily="49" charset="0"/>
              </a:rPr>
              <a:t>datatype </a:t>
            </a:r>
            <a:r>
              <a:rPr lang="en-US" altLang="en-US" sz="2400" dirty="0" err="1">
                <a:latin typeface="Courier New" panose="02070309020205020404" pitchFamily="49" charset="0"/>
              </a:rPr>
              <a:t>arrayRefVar</a:t>
            </a:r>
            <a:r>
              <a:rPr lang="en-US" altLang="en-US" sz="2400" dirty="0">
                <a:latin typeface="Courier New" panose="02070309020205020404" pitchFamily="49" charset="0"/>
              </a:rPr>
              <a:t>[] = new datatype[</a:t>
            </a:r>
            <a:r>
              <a:rPr lang="en-US" altLang="en-US" sz="2400" dirty="0" err="1">
                <a:latin typeface="Courier New" panose="02070309020205020404" pitchFamily="49" charset="0"/>
              </a:rPr>
              <a:t>arraySize</a:t>
            </a:r>
            <a:r>
              <a:rPr lang="en-US" altLang="en-US" sz="2400" dirty="0">
                <a:latin typeface="Courier New" panose="02070309020205020404" pitchFamily="49" charset="0"/>
              </a:rPr>
              <a:t>];</a:t>
            </a:r>
          </a:p>
          <a:p>
            <a:pPr>
              <a:spcBef>
                <a:spcPct val="75000"/>
              </a:spcBef>
              <a:buFont typeface="Monotype Sorts" pitchFamily="2" charset="2"/>
              <a:buNone/>
            </a:pPr>
            <a:r>
              <a:rPr lang="en-US" altLang="en-US" sz="2400" dirty="0">
                <a:latin typeface="Courier New" panose="02070309020205020404" pitchFamily="49" charset="0"/>
              </a:rPr>
              <a:t>	double </a:t>
            </a:r>
            <a:r>
              <a:rPr lang="en-US" altLang="en-US" sz="2400" dirty="0" err="1">
                <a:latin typeface="Courier New" panose="02070309020205020404" pitchFamily="49" charset="0"/>
              </a:rPr>
              <a:t>myList</a:t>
            </a:r>
            <a:r>
              <a:rPr lang="en-US" altLang="en-US" sz="2400" dirty="0">
                <a:latin typeface="Courier New" panose="02070309020205020404" pitchFamily="49" charset="0"/>
              </a:rPr>
              <a:t>[] = new double[10];</a:t>
            </a:r>
          </a:p>
          <a:p>
            <a:endParaRPr lang="en-GB" sz="2100" dirty="0"/>
          </a:p>
        </p:txBody>
      </p:sp>
    </p:spTree>
    <p:extLst>
      <p:ext uri="{BB962C8B-B14F-4D97-AF65-F5344CB8AC3E}">
        <p14:creationId xmlns:p14="http://schemas.microsoft.com/office/powerpoint/2010/main" val="7342041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endParaRPr lang="en-US" dirty="0"/>
          </a:p>
        </p:txBody>
      </p:sp>
      <p:sp>
        <p:nvSpPr>
          <p:cNvPr id="4" name="Slide Number Placeholder 3"/>
          <p:cNvSpPr>
            <a:spLocks noGrp="1"/>
          </p:cNvSpPr>
          <p:nvPr>
            <p:ph type="sldNum" sz="quarter" idx="12"/>
          </p:nvPr>
        </p:nvSpPr>
        <p:spPr/>
        <p:txBody>
          <a:bodyPr/>
          <a:lstStyle/>
          <a:p>
            <a:fld id="{9FAEB707-4D4D-41D0-9984-558AC421C434}" type="slidenum">
              <a:rPr lang="en-US" smtClean="0"/>
              <a:t>26</a:t>
            </a:fld>
            <a:endParaRPr lang="en-US"/>
          </a:p>
        </p:txBody>
      </p:sp>
      <p:sp>
        <p:nvSpPr>
          <p:cNvPr id="5" name="Content Placeholder 2"/>
          <p:cNvSpPr>
            <a:spLocks noGrp="1"/>
          </p:cNvSpPr>
          <p:nvPr>
            <p:ph idx="1"/>
          </p:nvPr>
        </p:nvSpPr>
        <p:spPr>
          <a:xfrm>
            <a:off x="1069848" y="2135476"/>
            <a:ext cx="10058400" cy="4050792"/>
          </a:xfrm>
        </p:spPr>
        <p:txBody>
          <a:bodyPr>
            <a:normAutofit/>
          </a:bodyPr>
          <a:lstStyle/>
          <a:p>
            <a:pPr marL="0" indent="0">
              <a:spcBef>
                <a:spcPct val="50000"/>
              </a:spcBef>
              <a:buNone/>
            </a:pPr>
            <a:r>
              <a:rPr lang="en-US" altLang="en-US" dirty="0">
                <a:latin typeface="Courier New" panose="02070309020205020404" pitchFamily="49" charset="0"/>
              </a:rPr>
              <a:t>double[] </a:t>
            </a:r>
            <a:r>
              <a:rPr lang="en-US" altLang="en-US" dirty="0" err="1">
                <a:latin typeface="Courier New" panose="02070309020205020404" pitchFamily="49" charset="0"/>
              </a:rPr>
              <a:t>myList</a:t>
            </a:r>
            <a:r>
              <a:rPr lang="en-US" altLang="en-US" dirty="0">
                <a:latin typeface="Courier New" panose="02070309020205020404" pitchFamily="49" charset="0"/>
              </a:rPr>
              <a:t> = {1.9, 2.9, 3.4, 3.5};</a:t>
            </a:r>
          </a:p>
          <a:p>
            <a:pPr marL="0" indent="0">
              <a:spcBef>
                <a:spcPct val="50000"/>
              </a:spcBef>
              <a:buNone/>
            </a:pPr>
            <a:r>
              <a:rPr lang="en-US" altLang="en-US" dirty="0">
                <a:cs typeface="Times New Roman" panose="02020603050405020304" pitchFamily="18" charset="0"/>
              </a:rPr>
              <a:t>This is equivalent to the following statements:</a:t>
            </a:r>
          </a:p>
          <a:p>
            <a:pPr marL="0" indent="0">
              <a:spcBef>
                <a:spcPct val="50000"/>
              </a:spcBef>
              <a:buNone/>
            </a:pPr>
            <a:r>
              <a:rPr lang="en-US" altLang="en-US" dirty="0">
                <a:latin typeface="Courier New" panose="02070309020205020404" pitchFamily="49" charset="0"/>
              </a:rPr>
              <a:t>double[] </a:t>
            </a:r>
            <a:r>
              <a:rPr lang="en-US" altLang="en-US" dirty="0" err="1">
                <a:latin typeface="Courier New" panose="02070309020205020404" pitchFamily="49" charset="0"/>
              </a:rPr>
              <a:t>myList</a:t>
            </a:r>
            <a:r>
              <a:rPr lang="en-US" altLang="en-US" dirty="0">
                <a:latin typeface="Courier New" panose="02070309020205020404" pitchFamily="49" charset="0"/>
              </a:rPr>
              <a:t> = new double[4];</a:t>
            </a:r>
          </a:p>
          <a:p>
            <a:pPr marL="0" indent="0">
              <a:spcBef>
                <a:spcPct val="50000"/>
              </a:spcBef>
              <a:buNone/>
            </a:pPr>
            <a:r>
              <a:rPr lang="en-US" altLang="en-US" dirty="0" err="1">
                <a:latin typeface="Courier New" panose="02070309020205020404" pitchFamily="49" charset="0"/>
              </a:rPr>
              <a:t>myList</a:t>
            </a:r>
            <a:r>
              <a:rPr lang="en-US" altLang="en-US" dirty="0">
                <a:latin typeface="Courier New" panose="02070309020205020404" pitchFamily="49" charset="0"/>
              </a:rPr>
              <a:t>[0] = 1.9;</a:t>
            </a:r>
          </a:p>
          <a:p>
            <a:pPr marL="0" indent="0">
              <a:spcBef>
                <a:spcPct val="50000"/>
              </a:spcBef>
              <a:buNone/>
            </a:pPr>
            <a:r>
              <a:rPr lang="en-US" altLang="en-US" dirty="0" err="1">
                <a:latin typeface="Courier New" panose="02070309020205020404" pitchFamily="49" charset="0"/>
              </a:rPr>
              <a:t>myList</a:t>
            </a:r>
            <a:r>
              <a:rPr lang="en-US" altLang="en-US" dirty="0">
                <a:latin typeface="Courier New" panose="02070309020205020404" pitchFamily="49" charset="0"/>
              </a:rPr>
              <a:t>[1] = 2.9;</a:t>
            </a:r>
          </a:p>
          <a:p>
            <a:pPr marL="0" indent="0">
              <a:spcBef>
                <a:spcPct val="50000"/>
              </a:spcBef>
              <a:buNone/>
            </a:pPr>
            <a:r>
              <a:rPr lang="en-US" altLang="en-US" dirty="0" err="1">
                <a:latin typeface="Courier New" panose="02070309020205020404" pitchFamily="49" charset="0"/>
              </a:rPr>
              <a:t>myList</a:t>
            </a:r>
            <a:r>
              <a:rPr lang="en-US" altLang="en-US" dirty="0">
                <a:latin typeface="Courier New" panose="02070309020205020404" pitchFamily="49" charset="0"/>
              </a:rPr>
              <a:t>[2] = 3.4;</a:t>
            </a:r>
          </a:p>
          <a:p>
            <a:pPr marL="0" indent="0">
              <a:spcBef>
                <a:spcPct val="50000"/>
              </a:spcBef>
              <a:buNone/>
            </a:pPr>
            <a:r>
              <a:rPr lang="en-US" altLang="en-US" dirty="0" err="1">
                <a:latin typeface="Courier New" panose="02070309020205020404" pitchFamily="49" charset="0"/>
              </a:rPr>
              <a:t>myList</a:t>
            </a:r>
            <a:r>
              <a:rPr lang="en-US" altLang="en-US" dirty="0">
                <a:latin typeface="Courier New" panose="02070309020205020404" pitchFamily="49" charset="0"/>
              </a:rPr>
              <a:t>[3] = 3.5; </a:t>
            </a:r>
          </a:p>
          <a:p>
            <a:endParaRPr lang="en-GB" sz="1800" dirty="0"/>
          </a:p>
        </p:txBody>
      </p:sp>
    </p:spTree>
    <p:extLst>
      <p:ext uri="{BB962C8B-B14F-4D97-AF65-F5344CB8AC3E}">
        <p14:creationId xmlns:p14="http://schemas.microsoft.com/office/powerpoint/2010/main" val="32038003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Initializing arrays with input values</a:t>
            </a:r>
            <a:endParaRPr lang="en-US" dirty="0"/>
          </a:p>
        </p:txBody>
      </p:sp>
      <p:sp>
        <p:nvSpPr>
          <p:cNvPr id="4" name="Slide Number Placeholder 3"/>
          <p:cNvSpPr>
            <a:spLocks noGrp="1"/>
          </p:cNvSpPr>
          <p:nvPr>
            <p:ph type="sldNum" sz="quarter" idx="12"/>
          </p:nvPr>
        </p:nvSpPr>
        <p:spPr/>
        <p:txBody>
          <a:bodyPr/>
          <a:lstStyle/>
          <a:p>
            <a:fld id="{9FAEB707-4D4D-41D0-9984-558AC421C434}" type="slidenum">
              <a:rPr lang="en-US" smtClean="0"/>
              <a:t>27</a:t>
            </a:fld>
            <a:endParaRPr lang="en-US"/>
          </a:p>
        </p:txBody>
      </p:sp>
      <p:sp>
        <p:nvSpPr>
          <p:cNvPr id="5" name="Content Placeholder 2"/>
          <p:cNvSpPr>
            <a:spLocks noGrp="1"/>
          </p:cNvSpPr>
          <p:nvPr>
            <p:ph idx="1"/>
          </p:nvPr>
        </p:nvSpPr>
        <p:spPr/>
        <p:txBody>
          <a:bodyPr>
            <a:normAutofit/>
          </a:bodyPr>
          <a:lstStyle/>
          <a:p>
            <a:pPr marL="457200" indent="-457200">
              <a:lnSpc>
                <a:spcPct val="80000"/>
              </a:lnSpc>
              <a:buNone/>
            </a:pPr>
            <a:r>
              <a:rPr lang="en-US" altLang="en-US" sz="2100" dirty="0">
                <a:solidFill>
                  <a:schemeClr val="tx1"/>
                </a:solidFill>
                <a:latin typeface="Courier New" panose="02070309020205020404" pitchFamily="49" charset="0"/>
                <a:cs typeface="Courier New" panose="02070309020205020404" pitchFamily="49" charset="0"/>
              </a:rPr>
              <a:t>Scanner input = </a:t>
            </a:r>
            <a:r>
              <a:rPr lang="en-US" altLang="en-US" sz="2100" b="1" dirty="0">
                <a:solidFill>
                  <a:schemeClr val="tx1"/>
                </a:solidFill>
                <a:latin typeface="Courier New" panose="02070309020205020404" pitchFamily="49" charset="0"/>
                <a:cs typeface="Courier New" panose="02070309020205020404" pitchFamily="49" charset="0"/>
              </a:rPr>
              <a:t>new</a:t>
            </a:r>
            <a:r>
              <a:rPr lang="en-US" altLang="en-US" sz="2100" dirty="0">
                <a:solidFill>
                  <a:schemeClr val="tx1"/>
                </a:solidFill>
                <a:latin typeface="Courier New" panose="02070309020205020404" pitchFamily="49" charset="0"/>
                <a:cs typeface="Courier New" panose="02070309020205020404" pitchFamily="49" charset="0"/>
              </a:rPr>
              <a:t> Scanner(System.in);</a:t>
            </a:r>
          </a:p>
          <a:p>
            <a:pPr marL="457200" indent="-457200">
              <a:lnSpc>
                <a:spcPct val="80000"/>
              </a:lnSpc>
              <a:buNone/>
            </a:pPr>
            <a:endParaRPr lang="en-US" altLang="en-US" sz="2100" dirty="0">
              <a:solidFill>
                <a:schemeClr val="tx1"/>
              </a:solidFill>
              <a:latin typeface="Courier New" panose="02070309020205020404" pitchFamily="49" charset="0"/>
              <a:cs typeface="Courier New" panose="02070309020205020404" pitchFamily="49" charset="0"/>
            </a:endParaRPr>
          </a:p>
          <a:p>
            <a:pPr marL="457200" indent="-457200">
              <a:lnSpc>
                <a:spcPct val="80000"/>
              </a:lnSpc>
              <a:buNone/>
            </a:pPr>
            <a:r>
              <a:rPr lang="en-US" altLang="en-US" sz="2100" dirty="0" err="1">
                <a:solidFill>
                  <a:schemeClr val="tx1"/>
                </a:solidFill>
                <a:latin typeface="Courier New" panose="02070309020205020404" pitchFamily="49" charset="0"/>
                <a:cs typeface="Courier New" panose="02070309020205020404" pitchFamily="49" charset="0"/>
              </a:rPr>
              <a:t>System.out.print</a:t>
            </a:r>
            <a:r>
              <a:rPr lang="en-US" altLang="en-US" sz="2100" dirty="0">
                <a:solidFill>
                  <a:schemeClr val="tx1"/>
                </a:solidFill>
                <a:latin typeface="Courier New" panose="02070309020205020404" pitchFamily="49" charset="0"/>
                <a:cs typeface="Courier New" panose="02070309020205020404" pitchFamily="49" charset="0"/>
              </a:rPr>
              <a:t>("Enter " + </a:t>
            </a:r>
            <a:r>
              <a:rPr lang="en-US" altLang="en-US" sz="2100" dirty="0" err="1">
                <a:solidFill>
                  <a:schemeClr val="tx1"/>
                </a:solidFill>
                <a:latin typeface="Courier New" panose="02070309020205020404" pitchFamily="49" charset="0"/>
                <a:cs typeface="Courier New" panose="02070309020205020404" pitchFamily="49" charset="0"/>
              </a:rPr>
              <a:t>myList.length</a:t>
            </a:r>
            <a:r>
              <a:rPr lang="en-US" altLang="en-US" sz="2100" dirty="0">
                <a:solidFill>
                  <a:schemeClr val="tx1"/>
                </a:solidFill>
                <a:latin typeface="Courier New" panose="02070309020205020404" pitchFamily="49" charset="0"/>
                <a:cs typeface="Courier New" panose="02070309020205020404" pitchFamily="49" charset="0"/>
              </a:rPr>
              <a:t> + " values: ");</a:t>
            </a:r>
          </a:p>
          <a:p>
            <a:pPr marL="457200" indent="-457200">
              <a:lnSpc>
                <a:spcPct val="80000"/>
              </a:lnSpc>
              <a:buNone/>
            </a:pPr>
            <a:endParaRPr lang="en-US" altLang="en-US" sz="2100" b="1" dirty="0">
              <a:solidFill>
                <a:schemeClr val="tx1"/>
              </a:solidFill>
              <a:latin typeface="Courier New" panose="02070309020205020404" pitchFamily="49" charset="0"/>
              <a:cs typeface="Courier New" panose="02070309020205020404" pitchFamily="49" charset="0"/>
            </a:endParaRPr>
          </a:p>
          <a:p>
            <a:pPr marL="457200" indent="-457200">
              <a:lnSpc>
                <a:spcPct val="80000"/>
              </a:lnSpc>
              <a:buNone/>
            </a:pPr>
            <a:r>
              <a:rPr lang="en-US" altLang="en-US" sz="2100" b="1" dirty="0">
                <a:solidFill>
                  <a:schemeClr val="tx1"/>
                </a:solidFill>
                <a:latin typeface="Courier New" panose="02070309020205020404" pitchFamily="49" charset="0"/>
                <a:cs typeface="Courier New" panose="02070309020205020404" pitchFamily="49" charset="0"/>
              </a:rPr>
              <a:t>for</a:t>
            </a:r>
            <a:r>
              <a:rPr lang="en-US" altLang="en-US" sz="2100" dirty="0">
                <a:solidFill>
                  <a:schemeClr val="tx1"/>
                </a:solidFill>
                <a:latin typeface="Courier New" panose="02070309020205020404" pitchFamily="49" charset="0"/>
                <a:cs typeface="Courier New" panose="02070309020205020404" pitchFamily="49" charset="0"/>
              </a:rPr>
              <a:t> (</a:t>
            </a:r>
            <a:r>
              <a:rPr lang="en-US" altLang="en-US" sz="2100" b="1" dirty="0" err="1">
                <a:solidFill>
                  <a:schemeClr val="tx1"/>
                </a:solidFill>
                <a:latin typeface="Courier New" panose="02070309020205020404" pitchFamily="49" charset="0"/>
                <a:cs typeface="Courier New" panose="02070309020205020404" pitchFamily="49" charset="0"/>
              </a:rPr>
              <a:t>int</a:t>
            </a:r>
            <a:r>
              <a:rPr lang="en-US" altLang="en-US" sz="2100" dirty="0">
                <a:solidFill>
                  <a:schemeClr val="tx1"/>
                </a:solidFill>
                <a:latin typeface="Courier New" panose="02070309020205020404" pitchFamily="49" charset="0"/>
                <a:cs typeface="Courier New" panose="02070309020205020404" pitchFamily="49" charset="0"/>
              </a:rPr>
              <a:t> </a:t>
            </a:r>
            <a:r>
              <a:rPr lang="en-US" altLang="en-US" sz="2100" dirty="0" err="1">
                <a:solidFill>
                  <a:schemeClr val="tx1"/>
                </a:solidFill>
                <a:latin typeface="Courier New" panose="02070309020205020404" pitchFamily="49" charset="0"/>
                <a:cs typeface="Courier New" panose="02070309020205020404" pitchFamily="49" charset="0"/>
              </a:rPr>
              <a:t>i</a:t>
            </a:r>
            <a:r>
              <a:rPr lang="en-US" altLang="en-US" sz="2100" dirty="0">
                <a:solidFill>
                  <a:schemeClr val="tx1"/>
                </a:solidFill>
                <a:latin typeface="Courier New" panose="02070309020205020404" pitchFamily="49" charset="0"/>
                <a:cs typeface="Courier New" panose="02070309020205020404" pitchFamily="49" charset="0"/>
              </a:rPr>
              <a:t> = 0; </a:t>
            </a:r>
            <a:r>
              <a:rPr lang="en-US" altLang="en-US" sz="2100" dirty="0" err="1">
                <a:solidFill>
                  <a:schemeClr val="tx1"/>
                </a:solidFill>
                <a:latin typeface="Courier New" panose="02070309020205020404" pitchFamily="49" charset="0"/>
                <a:cs typeface="Courier New" panose="02070309020205020404" pitchFamily="49" charset="0"/>
              </a:rPr>
              <a:t>i</a:t>
            </a:r>
            <a:r>
              <a:rPr lang="en-US" altLang="en-US" sz="2100" dirty="0">
                <a:solidFill>
                  <a:schemeClr val="tx1"/>
                </a:solidFill>
                <a:latin typeface="Courier New" panose="02070309020205020404" pitchFamily="49" charset="0"/>
                <a:cs typeface="Courier New" panose="02070309020205020404" pitchFamily="49" charset="0"/>
              </a:rPr>
              <a:t> &lt; </a:t>
            </a:r>
            <a:r>
              <a:rPr lang="en-US" altLang="en-US" sz="2100" dirty="0" err="1">
                <a:solidFill>
                  <a:schemeClr val="tx1"/>
                </a:solidFill>
                <a:latin typeface="Courier New" panose="02070309020205020404" pitchFamily="49" charset="0"/>
                <a:cs typeface="Courier New" panose="02070309020205020404" pitchFamily="49" charset="0"/>
              </a:rPr>
              <a:t>myList.length</a:t>
            </a:r>
            <a:r>
              <a:rPr lang="en-US" altLang="en-US" sz="2100" dirty="0">
                <a:solidFill>
                  <a:schemeClr val="tx1"/>
                </a:solidFill>
                <a:latin typeface="Courier New" panose="02070309020205020404" pitchFamily="49" charset="0"/>
                <a:cs typeface="Courier New" panose="02070309020205020404" pitchFamily="49" charset="0"/>
              </a:rPr>
              <a:t>; </a:t>
            </a:r>
            <a:r>
              <a:rPr lang="en-US" altLang="en-US" sz="2100" dirty="0" err="1">
                <a:solidFill>
                  <a:schemeClr val="tx1"/>
                </a:solidFill>
                <a:latin typeface="Courier New" panose="02070309020205020404" pitchFamily="49" charset="0"/>
                <a:cs typeface="Courier New" panose="02070309020205020404" pitchFamily="49" charset="0"/>
              </a:rPr>
              <a:t>i</a:t>
            </a:r>
            <a:r>
              <a:rPr lang="en-US" altLang="en-US" sz="2100" dirty="0">
                <a:solidFill>
                  <a:schemeClr val="tx1"/>
                </a:solidFill>
                <a:latin typeface="Courier New" panose="02070309020205020404" pitchFamily="49" charset="0"/>
                <a:cs typeface="Courier New" panose="02070309020205020404" pitchFamily="49" charset="0"/>
              </a:rPr>
              <a:t>++) </a:t>
            </a:r>
          </a:p>
          <a:p>
            <a:pPr marL="457200" indent="-457200">
              <a:lnSpc>
                <a:spcPct val="80000"/>
              </a:lnSpc>
              <a:buNone/>
            </a:pPr>
            <a:r>
              <a:rPr lang="en-US" altLang="en-US" sz="2100" dirty="0">
                <a:solidFill>
                  <a:schemeClr val="tx1"/>
                </a:solidFill>
                <a:latin typeface="Courier New" panose="02070309020205020404" pitchFamily="49" charset="0"/>
                <a:cs typeface="Courier New" panose="02070309020205020404" pitchFamily="49" charset="0"/>
              </a:rPr>
              <a:t>  </a:t>
            </a:r>
            <a:r>
              <a:rPr lang="en-US" altLang="en-US" sz="2100" dirty="0" err="1">
                <a:solidFill>
                  <a:schemeClr val="tx1"/>
                </a:solidFill>
                <a:latin typeface="Courier New" panose="02070309020205020404" pitchFamily="49" charset="0"/>
                <a:cs typeface="Courier New" panose="02070309020205020404" pitchFamily="49" charset="0"/>
              </a:rPr>
              <a:t>myList</a:t>
            </a:r>
            <a:r>
              <a:rPr lang="en-US" altLang="en-US" sz="2100" dirty="0">
                <a:solidFill>
                  <a:schemeClr val="tx1"/>
                </a:solidFill>
                <a:latin typeface="Courier New" panose="02070309020205020404" pitchFamily="49" charset="0"/>
                <a:cs typeface="Courier New" panose="02070309020205020404" pitchFamily="49" charset="0"/>
              </a:rPr>
              <a:t>[</a:t>
            </a:r>
            <a:r>
              <a:rPr lang="en-US" altLang="en-US" sz="2100" dirty="0" err="1">
                <a:solidFill>
                  <a:schemeClr val="tx1"/>
                </a:solidFill>
                <a:latin typeface="Courier New" panose="02070309020205020404" pitchFamily="49" charset="0"/>
                <a:cs typeface="Courier New" panose="02070309020205020404" pitchFamily="49" charset="0"/>
              </a:rPr>
              <a:t>i</a:t>
            </a:r>
            <a:r>
              <a:rPr lang="en-US" altLang="en-US" sz="2100" dirty="0">
                <a:solidFill>
                  <a:schemeClr val="tx1"/>
                </a:solidFill>
                <a:latin typeface="Courier New" panose="02070309020205020404" pitchFamily="49" charset="0"/>
                <a:cs typeface="Courier New" panose="02070309020205020404" pitchFamily="49" charset="0"/>
              </a:rPr>
              <a:t>] = </a:t>
            </a:r>
            <a:r>
              <a:rPr lang="en-US" altLang="en-US" sz="2100" dirty="0" err="1">
                <a:solidFill>
                  <a:schemeClr val="tx1"/>
                </a:solidFill>
                <a:latin typeface="Courier New" panose="02070309020205020404" pitchFamily="49" charset="0"/>
                <a:cs typeface="Courier New" panose="02070309020205020404" pitchFamily="49" charset="0"/>
              </a:rPr>
              <a:t>input.nextDouble</a:t>
            </a:r>
            <a:r>
              <a:rPr lang="en-US" altLang="en-US" sz="2100" dirty="0">
                <a:solidFill>
                  <a:schemeClr val="tx1"/>
                </a:solidFill>
                <a:latin typeface="Courier New" panose="02070309020205020404" pitchFamily="49" charset="0"/>
                <a:cs typeface="Courier New" panose="02070309020205020404" pitchFamily="49" charset="0"/>
              </a:rPr>
              <a:t>();</a:t>
            </a:r>
          </a:p>
          <a:p>
            <a:endParaRPr lang="en-GB" sz="2100" dirty="0">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31778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Course Description:</a:t>
            </a:r>
            <a:br>
              <a:rPr lang="en-US" dirty="0"/>
            </a:br>
            <a:endParaRPr lang="en-US" dirty="0"/>
          </a:p>
        </p:txBody>
      </p:sp>
      <p:sp>
        <p:nvSpPr>
          <p:cNvPr id="3" name="Content Placeholder 2"/>
          <p:cNvSpPr>
            <a:spLocks noGrp="1"/>
          </p:cNvSpPr>
          <p:nvPr>
            <p:ph idx="1"/>
          </p:nvPr>
        </p:nvSpPr>
        <p:spPr/>
        <p:txBody>
          <a:bodyPr/>
          <a:lstStyle/>
          <a:p>
            <a:r>
              <a:rPr lang="en-US" sz="2800" dirty="0"/>
              <a:t>Students are introduced to: Fundamental concepts of data structures. Performance measurement of algorithms. Implementation and use of lists, stacks, queues, priority queues, trees, heaps and graphs. Students will do programming assignments.</a:t>
            </a:r>
          </a:p>
          <a:p>
            <a:endParaRPr lang="en-US" dirty="0"/>
          </a:p>
        </p:txBody>
      </p:sp>
      <p:sp>
        <p:nvSpPr>
          <p:cNvPr id="4" name="Slide Number Placeholder 3"/>
          <p:cNvSpPr>
            <a:spLocks noGrp="1"/>
          </p:cNvSpPr>
          <p:nvPr>
            <p:ph type="sldNum" sz="quarter" idx="12"/>
          </p:nvPr>
        </p:nvSpPr>
        <p:spPr/>
        <p:txBody>
          <a:bodyPr/>
          <a:lstStyle/>
          <a:p>
            <a:fld id="{9FAEB707-4D4D-41D0-9984-558AC421C434}" type="slidenum">
              <a:rPr lang="en-US" smtClean="0"/>
              <a:t>3</a:t>
            </a:fld>
            <a:endParaRPr lang="en-US"/>
          </a:p>
        </p:txBody>
      </p:sp>
    </p:spTree>
    <p:extLst>
      <p:ext uri="{BB962C8B-B14F-4D97-AF65-F5344CB8AC3E}">
        <p14:creationId xmlns:p14="http://schemas.microsoft.com/office/powerpoint/2010/main" val="2288445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Grading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16132495"/>
              </p:ext>
            </p:extLst>
          </p:nvPr>
        </p:nvGraphicFramePr>
        <p:xfrm>
          <a:off x="1448971" y="2504047"/>
          <a:ext cx="8721970" cy="3587264"/>
        </p:xfrm>
        <a:graphic>
          <a:graphicData uri="http://schemas.openxmlformats.org/drawingml/2006/table">
            <a:tbl>
              <a:tblPr rtl="1" firstRow="1" firstCol="1" lastRow="1" lastCol="1" bandRow="1" bandCol="1">
                <a:tableStyleId>{5C22544A-7EE6-4342-B048-85BDC9FD1C3A}</a:tableStyleId>
              </a:tblPr>
              <a:tblGrid>
                <a:gridCol w="1532906">
                  <a:extLst>
                    <a:ext uri="{9D8B030D-6E8A-4147-A177-3AD203B41FA5}">
                      <a16:colId xmlns:a16="http://schemas.microsoft.com/office/drawing/2014/main" val="1168682714"/>
                    </a:ext>
                  </a:extLst>
                </a:gridCol>
                <a:gridCol w="3594532">
                  <a:extLst>
                    <a:ext uri="{9D8B030D-6E8A-4147-A177-3AD203B41FA5}">
                      <a16:colId xmlns:a16="http://schemas.microsoft.com/office/drawing/2014/main" val="2771756888"/>
                    </a:ext>
                  </a:extLst>
                </a:gridCol>
                <a:gridCol w="3594532">
                  <a:extLst>
                    <a:ext uri="{9D8B030D-6E8A-4147-A177-3AD203B41FA5}">
                      <a16:colId xmlns:a16="http://schemas.microsoft.com/office/drawing/2014/main" val="1124847830"/>
                    </a:ext>
                  </a:extLst>
                </a:gridCol>
              </a:tblGrid>
              <a:tr h="512211">
                <a:tc>
                  <a:txBody>
                    <a:bodyPr/>
                    <a:lstStyle/>
                    <a:p>
                      <a:pPr marL="0" marR="0" algn="ctr" rtl="0">
                        <a:lnSpc>
                          <a:spcPct val="107000"/>
                        </a:lnSpc>
                        <a:spcBef>
                          <a:spcPts val="0"/>
                        </a:spcBef>
                        <a:spcAft>
                          <a:spcPts val="800"/>
                        </a:spcAft>
                      </a:pPr>
                      <a:r>
                        <a:rPr lang="en-US" sz="2000">
                          <a:effectLst/>
                        </a:rPr>
                        <a:t>Mark</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indent="16510" algn="ctr" rtl="0">
                        <a:lnSpc>
                          <a:spcPct val="107000"/>
                        </a:lnSpc>
                        <a:spcBef>
                          <a:spcPts val="0"/>
                        </a:spcBef>
                        <a:spcAft>
                          <a:spcPts val="0"/>
                        </a:spcAft>
                        <a:tabLst>
                          <a:tab pos="454660" algn="l"/>
                          <a:tab pos="457200" algn="l"/>
                        </a:tabLst>
                      </a:pPr>
                      <a:r>
                        <a:rPr lang="en-US" sz="2000">
                          <a:effectLst/>
                        </a:rPr>
                        <a:t>Day Due</a:t>
                      </a:r>
                      <a:endParaRPr lang="en-US" sz="2000" b="1">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0" marR="0" indent="16510" algn="ctr" rtl="0">
                        <a:lnSpc>
                          <a:spcPct val="107000"/>
                        </a:lnSpc>
                        <a:spcBef>
                          <a:spcPts val="0"/>
                        </a:spcBef>
                        <a:spcAft>
                          <a:spcPts val="0"/>
                        </a:spcAft>
                        <a:tabLst>
                          <a:tab pos="454660" algn="l"/>
                          <a:tab pos="457200" algn="l"/>
                        </a:tabLst>
                      </a:pPr>
                      <a:r>
                        <a:rPr lang="en-US" sz="2000" dirty="0">
                          <a:effectLst/>
                        </a:rPr>
                        <a:t>Assessment Instruments</a:t>
                      </a:r>
                      <a:endParaRPr lang="en-US" sz="2000" b="1"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908630350"/>
                  </a:ext>
                </a:extLst>
              </a:tr>
              <a:tr h="624648">
                <a:tc>
                  <a:txBody>
                    <a:bodyPr/>
                    <a:lstStyle/>
                    <a:p>
                      <a:pPr marL="0" marR="0" algn="ctr" rtl="0">
                        <a:lnSpc>
                          <a:spcPct val="107000"/>
                        </a:lnSpc>
                        <a:spcBef>
                          <a:spcPts val="0"/>
                        </a:spcBef>
                        <a:spcAft>
                          <a:spcPts val="800"/>
                        </a:spcAft>
                      </a:pPr>
                      <a:r>
                        <a:rPr lang="en-US" sz="2000" dirty="0">
                          <a:effectLst/>
                        </a:rPr>
                        <a:t>20%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800"/>
                        </a:spcAft>
                      </a:pPr>
                      <a:r>
                        <a:rPr lang="en-US" sz="2000" dirty="0">
                          <a:effectLst/>
                        </a:rPr>
                        <a:t>4/2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800"/>
                        </a:spcAft>
                      </a:pPr>
                      <a:r>
                        <a:rPr lang="en-US" sz="2000" dirty="0">
                          <a:effectLst/>
                        </a:rPr>
                        <a:t>Midterm 1</a:t>
                      </a:r>
                    </a:p>
                  </a:txBody>
                  <a:tcPr marL="68580" marR="68580" marT="0" marB="0"/>
                </a:tc>
                <a:extLst>
                  <a:ext uri="{0D108BD9-81ED-4DB2-BD59-A6C34878D82A}">
                    <a16:rowId xmlns:a16="http://schemas.microsoft.com/office/drawing/2014/main" val="2828552535"/>
                  </a:ext>
                </a:extLst>
              </a:tr>
              <a:tr h="624648">
                <a:tc>
                  <a:txBody>
                    <a:bodyPr/>
                    <a:lstStyle/>
                    <a:p>
                      <a:pPr marL="0" marR="0" algn="ctr" rtl="0">
                        <a:lnSpc>
                          <a:spcPct val="107000"/>
                        </a:lnSpc>
                        <a:spcBef>
                          <a:spcPts val="0"/>
                        </a:spcBef>
                        <a:spcAft>
                          <a:spcPts val="800"/>
                        </a:spcAft>
                      </a:pPr>
                      <a:r>
                        <a:rPr lang="en-US" sz="2000" dirty="0">
                          <a:effectLst/>
                        </a:rPr>
                        <a:t>20%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800"/>
                        </a:spcAft>
                      </a:pPr>
                      <a:r>
                        <a:rPr lang="en-US" sz="2000">
                          <a:effectLst/>
                        </a:rPr>
                        <a:t>3/3</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800"/>
                        </a:spcAft>
                      </a:pPr>
                      <a:r>
                        <a:rPr lang="en-US" sz="2000" dirty="0">
                          <a:effectLst/>
                        </a:rPr>
                        <a:t>Midterm 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41512794"/>
                  </a:ext>
                </a:extLst>
              </a:tr>
              <a:tr h="592523">
                <a:tc>
                  <a:txBody>
                    <a:bodyPr/>
                    <a:lstStyle/>
                    <a:p>
                      <a:pPr marL="0" marR="0" algn="ctr" rtl="0">
                        <a:lnSpc>
                          <a:spcPct val="107000"/>
                        </a:lnSpc>
                        <a:spcBef>
                          <a:spcPts val="0"/>
                        </a:spcBef>
                        <a:spcAft>
                          <a:spcPts val="800"/>
                        </a:spcAft>
                      </a:pPr>
                      <a:r>
                        <a:rPr lang="en-US" sz="2000" dirty="0">
                          <a:effectLst/>
                        </a:rPr>
                        <a:t>20%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800"/>
                        </a:spcAft>
                      </a:pPr>
                      <a:r>
                        <a:rPr lang="en-US" sz="2000" dirty="0">
                          <a:effectLst/>
                        </a:rPr>
                        <a:t>Random</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800"/>
                        </a:spcAft>
                      </a:pPr>
                      <a:r>
                        <a:rPr lang="en-US" sz="2000" dirty="0">
                          <a:effectLst/>
                        </a:rPr>
                        <a:t>Assignments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29841113"/>
                  </a:ext>
                </a:extLst>
              </a:tr>
              <a:tr h="656773">
                <a:tc>
                  <a:txBody>
                    <a:bodyPr/>
                    <a:lstStyle/>
                    <a:p>
                      <a:pPr marL="0" marR="0" algn="ctr" rtl="0">
                        <a:lnSpc>
                          <a:spcPct val="107000"/>
                        </a:lnSpc>
                        <a:spcBef>
                          <a:spcPts val="0"/>
                        </a:spcBef>
                        <a:spcAft>
                          <a:spcPts val="800"/>
                        </a:spcAft>
                      </a:pPr>
                      <a:r>
                        <a:rPr lang="en-US" sz="2000" dirty="0">
                          <a:effectLst/>
                        </a:rPr>
                        <a:t>40%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800"/>
                        </a:spcAft>
                      </a:pPr>
                      <a:r>
                        <a:rPr lang="en-US" sz="2000">
                          <a:effectLst/>
                        </a:rPr>
                        <a:t>Last Week</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800"/>
                        </a:spcAft>
                      </a:pPr>
                      <a:r>
                        <a:rPr lang="en-US" sz="2000" dirty="0">
                          <a:effectLst/>
                        </a:rPr>
                        <a:t>Final</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314774100"/>
                  </a:ext>
                </a:extLst>
              </a:tr>
              <a:tr h="576461">
                <a:tc>
                  <a:txBody>
                    <a:bodyPr/>
                    <a:lstStyle/>
                    <a:p>
                      <a:pPr marL="0" marR="0" algn="ctr" rtl="0">
                        <a:lnSpc>
                          <a:spcPct val="107000"/>
                        </a:lnSpc>
                        <a:spcBef>
                          <a:spcPts val="0"/>
                        </a:spcBef>
                        <a:spcAft>
                          <a:spcPts val="800"/>
                        </a:spcAft>
                      </a:pPr>
                      <a:r>
                        <a:rPr lang="en-US" sz="2000" dirty="0">
                          <a:effectLst/>
                        </a:rPr>
                        <a:t>100</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0">
                        <a:lnSpc>
                          <a:spcPct val="107000"/>
                        </a:lnSpc>
                        <a:spcBef>
                          <a:spcPts val="0"/>
                        </a:spcBef>
                        <a:spcAft>
                          <a:spcPts val="800"/>
                        </a:spcAft>
                      </a:pPr>
                      <a:r>
                        <a:rPr lang="en-US" sz="2000">
                          <a:effectLst/>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0">
                        <a:lnSpc>
                          <a:spcPct val="107000"/>
                        </a:lnSpc>
                        <a:spcBef>
                          <a:spcPts val="0"/>
                        </a:spcBef>
                        <a:spcAft>
                          <a:spcPts val="800"/>
                        </a:spcAft>
                      </a:pPr>
                      <a:r>
                        <a:rPr lang="en-US" sz="2000" dirty="0">
                          <a:effectLst/>
                        </a:rPr>
                        <a:t>Total</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267130168"/>
                  </a:ext>
                </a:extLst>
              </a:tr>
            </a:tbl>
          </a:graphicData>
        </a:graphic>
      </p:graphicFrame>
      <p:sp>
        <p:nvSpPr>
          <p:cNvPr id="4" name="Slide Number Placeholder 3"/>
          <p:cNvSpPr>
            <a:spLocks noGrp="1"/>
          </p:cNvSpPr>
          <p:nvPr>
            <p:ph type="sldNum" sz="quarter" idx="12"/>
          </p:nvPr>
        </p:nvSpPr>
        <p:spPr/>
        <p:txBody>
          <a:bodyPr/>
          <a:lstStyle/>
          <a:p>
            <a:fld id="{9FAEB707-4D4D-41D0-9984-558AC421C434}" type="slidenum">
              <a:rPr lang="en-US" smtClean="0"/>
              <a:t>4</a:t>
            </a:fld>
            <a:endParaRPr lang="en-US"/>
          </a:p>
        </p:txBody>
      </p:sp>
    </p:spTree>
    <p:extLst>
      <p:ext uri="{BB962C8B-B14F-4D97-AF65-F5344CB8AC3E}">
        <p14:creationId xmlns:p14="http://schemas.microsoft.com/office/powerpoint/2010/main" val="3840570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Course Policies:</a:t>
            </a:r>
            <a:br>
              <a:rPr lang="en-US" dirty="0"/>
            </a:br>
            <a:endParaRPr lang="en-US" dirty="0"/>
          </a:p>
        </p:txBody>
      </p:sp>
      <p:sp>
        <p:nvSpPr>
          <p:cNvPr id="3" name="Content Placeholder 2"/>
          <p:cNvSpPr>
            <a:spLocks noGrp="1"/>
          </p:cNvSpPr>
          <p:nvPr>
            <p:ph idx="1"/>
          </p:nvPr>
        </p:nvSpPr>
        <p:spPr/>
        <p:txBody>
          <a:bodyPr/>
          <a:lstStyle/>
          <a:p>
            <a:pPr lvl="0"/>
            <a:r>
              <a:rPr lang="en-US" sz="2400" dirty="0"/>
              <a:t>No late homework will be accepted.</a:t>
            </a:r>
          </a:p>
          <a:p>
            <a:pPr lvl="0"/>
            <a:r>
              <a:rPr lang="en-US" sz="2400" dirty="0"/>
              <a:t>Homework assignments are considered individual efforts. However, students are encouraged to share thoughts with others. Absolutely no copying and no plagiarism. Copyright should be respected. Academic dishonesty cases will be dealt with severely.</a:t>
            </a:r>
          </a:p>
          <a:p>
            <a:pPr lvl="0"/>
            <a:r>
              <a:rPr lang="en-US" sz="2400" dirty="0"/>
              <a:t>All exams are closed book. </a:t>
            </a:r>
          </a:p>
          <a:p>
            <a:pPr lvl="0"/>
            <a:r>
              <a:rPr lang="en-US" sz="2400" dirty="0"/>
              <a:t>The final exam will be comprehensive. </a:t>
            </a:r>
          </a:p>
          <a:p>
            <a:endParaRPr lang="en-US" dirty="0"/>
          </a:p>
        </p:txBody>
      </p:sp>
      <p:sp>
        <p:nvSpPr>
          <p:cNvPr id="4" name="Slide Number Placeholder 3"/>
          <p:cNvSpPr>
            <a:spLocks noGrp="1"/>
          </p:cNvSpPr>
          <p:nvPr>
            <p:ph type="sldNum" sz="quarter" idx="12"/>
          </p:nvPr>
        </p:nvSpPr>
        <p:spPr/>
        <p:txBody>
          <a:bodyPr/>
          <a:lstStyle/>
          <a:p>
            <a:fld id="{9FAEB707-4D4D-41D0-9984-558AC421C434}" type="slidenum">
              <a:rPr lang="en-US" smtClean="0"/>
              <a:t>5</a:t>
            </a:fld>
            <a:endParaRPr lang="en-US"/>
          </a:p>
        </p:txBody>
      </p:sp>
    </p:spTree>
    <p:extLst>
      <p:ext uri="{BB962C8B-B14F-4D97-AF65-F5344CB8AC3E}">
        <p14:creationId xmlns:p14="http://schemas.microsoft.com/office/powerpoint/2010/main" val="1270968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Java?</a:t>
            </a:r>
            <a:endParaRPr lang="en-US" dirty="0"/>
          </a:p>
        </p:txBody>
      </p:sp>
      <p:sp>
        <p:nvSpPr>
          <p:cNvPr id="3" name="Content Placeholder 2"/>
          <p:cNvSpPr>
            <a:spLocks noGrp="1"/>
          </p:cNvSpPr>
          <p:nvPr>
            <p:ph idx="1"/>
          </p:nvPr>
        </p:nvSpPr>
        <p:spPr/>
        <p:txBody>
          <a:bodyPr/>
          <a:lstStyle/>
          <a:p>
            <a:r>
              <a:rPr lang="en-US" dirty="0"/>
              <a:t>Java is a programming language </a:t>
            </a:r>
          </a:p>
          <a:p>
            <a:r>
              <a:rPr lang="en-US" dirty="0"/>
              <a:t>Created by Sun Microsystems </a:t>
            </a:r>
          </a:p>
          <a:p>
            <a:r>
              <a:rPr lang="en-US" dirty="0"/>
              <a:t>Often used for web programming </a:t>
            </a:r>
          </a:p>
          <a:p>
            <a:r>
              <a:rPr lang="en-US" dirty="0"/>
              <a:t>Initially marketed as a web development system </a:t>
            </a:r>
          </a:p>
          <a:p>
            <a:r>
              <a:rPr lang="en-US" dirty="0"/>
              <a:t>Java is not only for web programming </a:t>
            </a:r>
          </a:p>
          <a:p>
            <a:r>
              <a:rPr lang="en-US" dirty="0"/>
              <a:t>General purpose programming language </a:t>
            </a:r>
          </a:p>
          <a:p>
            <a:r>
              <a:rPr lang="en-US" dirty="0"/>
              <a:t>Very similar to C++ </a:t>
            </a:r>
          </a:p>
          <a:p>
            <a:r>
              <a:rPr lang="en-US" dirty="0"/>
              <a:t>simplified! </a:t>
            </a:r>
          </a:p>
          <a:p>
            <a:endParaRPr lang="en-US" dirty="0"/>
          </a:p>
        </p:txBody>
      </p:sp>
      <p:sp>
        <p:nvSpPr>
          <p:cNvPr id="4" name="Slide Number Placeholder 3"/>
          <p:cNvSpPr>
            <a:spLocks noGrp="1"/>
          </p:cNvSpPr>
          <p:nvPr>
            <p:ph type="sldNum" sz="quarter" idx="12"/>
          </p:nvPr>
        </p:nvSpPr>
        <p:spPr/>
        <p:txBody>
          <a:bodyPr/>
          <a:lstStyle/>
          <a:p>
            <a:fld id="{9FAEB707-4D4D-41D0-9984-558AC421C434}" type="slidenum">
              <a:rPr lang="en-US" smtClean="0"/>
              <a:t>6</a:t>
            </a:fld>
            <a:endParaRPr lang="en-US"/>
          </a:p>
        </p:txBody>
      </p:sp>
    </p:spTree>
    <p:extLst>
      <p:ext uri="{BB962C8B-B14F-4D97-AF65-F5344CB8AC3E}">
        <p14:creationId xmlns:p14="http://schemas.microsoft.com/office/powerpoint/2010/main" val="1115158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Java Program!</a:t>
            </a:r>
            <a:endParaRPr lang="en-US" dirty="0"/>
          </a:p>
        </p:txBody>
      </p:sp>
      <p:sp>
        <p:nvSpPr>
          <p:cNvPr id="4" name="Slide Number Placeholder 3"/>
          <p:cNvSpPr>
            <a:spLocks noGrp="1"/>
          </p:cNvSpPr>
          <p:nvPr>
            <p:ph type="sldNum" sz="quarter" idx="12"/>
          </p:nvPr>
        </p:nvSpPr>
        <p:spPr/>
        <p:txBody>
          <a:bodyPr/>
          <a:lstStyle/>
          <a:p>
            <a:fld id="{9FAEB707-4D4D-41D0-9984-558AC421C434}" type="slidenum">
              <a:rPr lang="en-US" smtClean="0"/>
              <a:t>7</a:t>
            </a:fld>
            <a:endParaRPr lang="en-US"/>
          </a:p>
        </p:txBody>
      </p:sp>
      <p:sp>
        <p:nvSpPr>
          <p:cNvPr id="5" name="Content Placeholder 2"/>
          <p:cNvSpPr>
            <a:spLocks noGrp="1"/>
          </p:cNvSpPr>
          <p:nvPr>
            <p:ph idx="1"/>
          </p:nvPr>
        </p:nvSpPr>
        <p:spPr>
          <a:solidFill>
            <a:srgbClr val="FFFFCC"/>
          </a:solidFill>
          <a:ln>
            <a:solidFill>
              <a:schemeClr val="tx1">
                <a:lumMod val="50000"/>
                <a:lumOff val="50000"/>
              </a:schemeClr>
            </a:solidFill>
          </a:ln>
        </p:spPr>
        <p:txBody>
          <a:bodyPr>
            <a:normAutofit lnSpcReduction="10000"/>
          </a:bodyPr>
          <a:lstStyle/>
          <a:p>
            <a:pPr>
              <a:buFont typeface="Arial" panose="020B0604020202020204" pitchFamily="34" charset="0"/>
              <a:buNone/>
            </a:pPr>
            <a:r>
              <a:rPr lang="en-US" altLang="en-US" dirty="0">
                <a:solidFill>
                  <a:srgbClr val="C00000"/>
                </a:solidFill>
              </a:rPr>
              <a:t>class</a:t>
            </a:r>
            <a:r>
              <a:rPr lang="en-US" altLang="en-US" dirty="0"/>
              <a:t> </a:t>
            </a:r>
            <a:r>
              <a:rPr lang="en-US" altLang="en-US" dirty="0" err="1">
                <a:solidFill>
                  <a:schemeClr val="tx1"/>
                </a:solidFill>
              </a:rPr>
              <a:t>HiThere</a:t>
            </a:r>
            <a:r>
              <a:rPr lang="en-US" altLang="en-US" dirty="0">
                <a:solidFill>
                  <a:schemeClr val="tx1"/>
                </a:solidFill>
              </a:rPr>
              <a:t> {</a:t>
            </a:r>
          </a:p>
          <a:p>
            <a:pPr>
              <a:buFont typeface="Arial" panose="020B0604020202020204" pitchFamily="34" charset="0"/>
              <a:buNone/>
            </a:pPr>
            <a:r>
              <a:rPr lang="en-US" altLang="en-US" sz="1800" dirty="0"/>
              <a:t>	</a:t>
            </a:r>
            <a:r>
              <a:rPr lang="en-US" altLang="en-US" sz="1800" dirty="0">
                <a:solidFill>
                  <a:schemeClr val="accent1">
                    <a:lumMod val="75000"/>
                  </a:schemeClr>
                </a:solidFill>
              </a:rPr>
              <a:t>/**</a:t>
            </a:r>
          </a:p>
          <a:p>
            <a:pPr>
              <a:buFont typeface="Arial" panose="020B0604020202020204" pitchFamily="34" charset="0"/>
              <a:buNone/>
            </a:pPr>
            <a:r>
              <a:rPr lang="en-US" altLang="en-US" sz="1800" dirty="0">
                <a:solidFill>
                  <a:schemeClr val="accent1">
                    <a:lumMod val="75000"/>
                  </a:schemeClr>
                </a:solidFill>
              </a:rPr>
              <a:t>      * This is the entry point for an application.</a:t>
            </a:r>
          </a:p>
          <a:p>
            <a:pPr>
              <a:buFont typeface="Arial" panose="020B0604020202020204" pitchFamily="34" charset="0"/>
              <a:buNone/>
            </a:pPr>
            <a:r>
              <a:rPr lang="en-US" altLang="en-US" sz="1800" dirty="0">
                <a:solidFill>
                  <a:schemeClr val="accent1">
                    <a:lumMod val="75000"/>
                  </a:schemeClr>
                </a:solidFill>
              </a:rPr>
              <a:t>      * @</a:t>
            </a:r>
            <a:r>
              <a:rPr lang="en-US" altLang="en-US" sz="1800" dirty="0" err="1">
                <a:solidFill>
                  <a:schemeClr val="accent1">
                    <a:lumMod val="75000"/>
                  </a:schemeClr>
                </a:solidFill>
              </a:rPr>
              <a:t>param</a:t>
            </a:r>
            <a:r>
              <a:rPr lang="en-US" altLang="en-US" sz="1800" dirty="0">
                <a:solidFill>
                  <a:schemeClr val="accent1">
                    <a:lumMod val="75000"/>
                  </a:schemeClr>
                </a:solidFill>
              </a:rPr>
              <a:t> </a:t>
            </a:r>
            <a:r>
              <a:rPr lang="en-US" altLang="en-US" sz="1800" dirty="0" err="1">
                <a:solidFill>
                  <a:schemeClr val="accent1">
                    <a:lumMod val="75000"/>
                  </a:schemeClr>
                </a:solidFill>
              </a:rPr>
              <a:t>astrArgs</a:t>
            </a:r>
            <a:r>
              <a:rPr lang="en-US" altLang="en-US" sz="1800" dirty="0">
                <a:solidFill>
                  <a:schemeClr val="accent1">
                    <a:lumMod val="75000"/>
                  </a:schemeClr>
                </a:solidFill>
              </a:rPr>
              <a:t> the command line arguments.</a:t>
            </a:r>
          </a:p>
          <a:p>
            <a:pPr>
              <a:buFont typeface="Arial" panose="020B0604020202020204" pitchFamily="34" charset="0"/>
              <a:buNone/>
            </a:pPr>
            <a:r>
              <a:rPr lang="en-US" altLang="en-US" sz="1800" dirty="0">
                <a:solidFill>
                  <a:schemeClr val="accent1">
                    <a:lumMod val="75000"/>
                  </a:schemeClr>
                </a:solidFill>
              </a:rPr>
              <a:t>	  */</a:t>
            </a:r>
          </a:p>
          <a:p>
            <a:pPr>
              <a:buFont typeface="Arial" panose="020B0604020202020204" pitchFamily="34" charset="0"/>
              <a:buNone/>
            </a:pPr>
            <a:r>
              <a:rPr lang="en-US" altLang="en-US" dirty="0"/>
              <a:t>    </a:t>
            </a:r>
            <a:r>
              <a:rPr lang="en-US" altLang="en-US" dirty="0">
                <a:solidFill>
                  <a:srgbClr val="C00000"/>
                </a:solidFill>
              </a:rPr>
              <a:t>public</a:t>
            </a:r>
            <a:r>
              <a:rPr lang="en-US" altLang="en-US" dirty="0"/>
              <a:t> </a:t>
            </a:r>
            <a:r>
              <a:rPr lang="en-US" altLang="en-US" dirty="0">
                <a:solidFill>
                  <a:srgbClr val="C00000"/>
                </a:solidFill>
              </a:rPr>
              <a:t>static</a:t>
            </a:r>
            <a:r>
              <a:rPr lang="en-US" altLang="en-US" dirty="0"/>
              <a:t> </a:t>
            </a:r>
            <a:r>
              <a:rPr lang="en-US" altLang="en-US" dirty="0">
                <a:solidFill>
                  <a:srgbClr val="C00000"/>
                </a:solidFill>
              </a:rPr>
              <a:t>void</a:t>
            </a:r>
            <a:r>
              <a:rPr lang="en-US" altLang="en-US" dirty="0"/>
              <a:t> </a:t>
            </a:r>
            <a:r>
              <a:rPr lang="en-US" altLang="en-US" dirty="0">
                <a:solidFill>
                  <a:schemeClr val="tx1"/>
                </a:solidFill>
              </a:rPr>
              <a:t>main(String[] </a:t>
            </a:r>
            <a:r>
              <a:rPr lang="en-US" altLang="en-US" dirty="0" err="1">
                <a:solidFill>
                  <a:schemeClr val="tx1"/>
                </a:solidFill>
              </a:rPr>
              <a:t>astrArgs</a:t>
            </a:r>
            <a:r>
              <a:rPr lang="en-US" altLang="en-US" dirty="0">
                <a:solidFill>
                  <a:schemeClr val="tx1"/>
                </a:solidFill>
              </a:rPr>
              <a:t>) {</a:t>
            </a:r>
            <a:endParaRPr lang="en-US" altLang="en-US" dirty="0"/>
          </a:p>
          <a:p>
            <a:pPr>
              <a:buFont typeface="Arial" panose="020B0604020202020204" pitchFamily="34" charset="0"/>
              <a:buNone/>
            </a:pPr>
            <a:r>
              <a:rPr lang="en-US" altLang="en-US" sz="2100" dirty="0"/>
              <a:t>	     </a:t>
            </a:r>
            <a:r>
              <a:rPr lang="en-US" altLang="en-US" sz="1800" dirty="0">
                <a:solidFill>
                  <a:schemeClr val="accent1">
                    <a:lumMod val="75000"/>
                  </a:schemeClr>
                </a:solidFill>
              </a:rPr>
              <a:t>// Starting of the main method</a:t>
            </a:r>
          </a:p>
          <a:p>
            <a:pPr>
              <a:buFont typeface="Arial" panose="020B0604020202020204" pitchFamily="34" charset="0"/>
              <a:buNone/>
            </a:pPr>
            <a:r>
              <a:rPr lang="en-US" altLang="en-US" dirty="0"/>
              <a:t>        </a:t>
            </a:r>
            <a:r>
              <a:rPr lang="en-US" altLang="en-US" dirty="0" err="1">
                <a:solidFill>
                  <a:schemeClr val="tx1"/>
                </a:solidFill>
              </a:rPr>
              <a:t>System.</a:t>
            </a:r>
            <a:r>
              <a:rPr lang="en-US" altLang="en-US" dirty="0" err="1"/>
              <a:t>out</a:t>
            </a:r>
            <a:r>
              <a:rPr lang="en-US" altLang="en-US" dirty="0" err="1">
                <a:solidFill>
                  <a:schemeClr val="tx1"/>
                </a:solidFill>
              </a:rPr>
              <a:t>.println</a:t>
            </a:r>
            <a:r>
              <a:rPr lang="en-US" altLang="en-US" dirty="0">
                <a:solidFill>
                  <a:schemeClr val="tx1"/>
                </a:solidFill>
              </a:rPr>
              <a:t>(</a:t>
            </a:r>
            <a:r>
              <a:rPr lang="en-US" altLang="en-US" dirty="0"/>
              <a:t>"Hello World!"</a:t>
            </a:r>
            <a:r>
              <a:rPr lang="en-US" altLang="en-US" dirty="0">
                <a:solidFill>
                  <a:schemeClr val="tx1"/>
                </a:solidFill>
              </a:rPr>
              <a:t>);</a:t>
            </a:r>
            <a:r>
              <a:rPr lang="en-US" altLang="en-US" dirty="0"/>
              <a:t> </a:t>
            </a:r>
          </a:p>
          <a:p>
            <a:pPr>
              <a:buFont typeface="Arial" panose="020B0604020202020204" pitchFamily="34" charset="0"/>
              <a:buNone/>
            </a:pPr>
            <a:r>
              <a:rPr lang="en-US" altLang="en-US" dirty="0"/>
              <a:t>    </a:t>
            </a:r>
            <a:r>
              <a:rPr lang="en-US" altLang="en-US" dirty="0">
                <a:solidFill>
                  <a:schemeClr val="tx1"/>
                </a:solidFill>
              </a:rPr>
              <a:t>}</a:t>
            </a:r>
            <a:r>
              <a:rPr lang="en-US" altLang="en-US" dirty="0"/>
              <a:t> </a:t>
            </a:r>
            <a:r>
              <a:rPr lang="en-US" altLang="en-US" sz="1800" dirty="0">
                <a:solidFill>
                  <a:schemeClr val="accent1">
                    <a:lumMod val="75000"/>
                  </a:schemeClr>
                </a:solidFill>
              </a:rPr>
              <a:t>// main()</a:t>
            </a:r>
          </a:p>
          <a:p>
            <a:pPr>
              <a:buFont typeface="Arial" panose="020B0604020202020204" pitchFamily="34" charset="0"/>
              <a:buNone/>
            </a:pPr>
            <a:r>
              <a:rPr lang="en-US" altLang="en-US" dirty="0">
                <a:solidFill>
                  <a:schemeClr val="tx1"/>
                </a:solidFill>
              </a:rPr>
              <a:t>}</a:t>
            </a:r>
            <a:r>
              <a:rPr lang="en-US" altLang="en-US" dirty="0"/>
              <a:t> </a:t>
            </a:r>
            <a:r>
              <a:rPr lang="en-US" altLang="en-US" sz="1800" dirty="0">
                <a:solidFill>
                  <a:schemeClr val="accent1">
                    <a:lumMod val="75000"/>
                  </a:schemeClr>
                </a:solidFill>
              </a:rPr>
              <a:t>// end class </a:t>
            </a:r>
            <a:r>
              <a:rPr lang="en-US" altLang="en-US" sz="1800" dirty="0" err="1">
                <a:solidFill>
                  <a:schemeClr val="accent1">
                    <a:lumMod val="75000"/>
                  </a:schemeClr>
                </a:solidFill>
              </a:rPr>
              <a:t>HiThere</a:t>
            </a:r>
            <a:endParaRPr lang="en-US" altLang="en-US" sz="1800" dirty="0">
              <a:solidFill>
                <a:schemeClr val="accent1">
                  <a:lumMod val="75000"/>
                </a:schemeClr>
              </a:solidFill>
            </a:endParaRPr>
          </a:p>
        </p:txBody>
      </p:sp>
    </p:spTree>
    <p:extLst>
      <p:ext uri="{BB962C8B-B14F-4D97-AF65-F5344CB8AC3E}">
        <p14:creationId xmlns:p14="http://schemas.microsoft.com/office/powerpoint/2010/main" val="286392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5">
                                            <p:txEl>
                                              <p:pRg st="0" end="0"/>
                                            </p:txEl>
                                          </p:spTgt>
                                        </p:tgtEl>
                                        <p:attrNameLst>
                                          <p:attrName>style.visibility</p:attrName>
                                        </p:attrNameLst>
                                      </p:cBhvr>
                                      <p:to>
                                        <p:strVal val="visible"/>
                                      </p:to>
                                    </p:set>
                                    <p:anim calcmode="discrete" valueType="clr">
                                      <p:cBhvr override="childStyle">
                                        <p:cTn id="7" dur="80"/>
                                        <p:tgtEl>
                                          <p:spTgt spid="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5">
                                            <p:txEl>
                                              <p:pRg st="0" end="0"/>
                                            </p:txEl>
                                          </p:spTgt>
                                        </p:tgtEl>
                                        <p:attrNameLst>
                                          <p:attrName>fill.type</p:attrName>
                                        </p:attrNameLst>
                                      </p:cBhvr>
                                      <p:to>
                                        <p:strVal val="solid"/>
                                      </p:to>
                                    </p:set>
                                  </p:childTnLst>
                                </p:cTn>
                              </p:par>
                              <p:par>
                                <p:cTn id="10" presetID="27" presetClass="entr" presetSubtype="0" fill="hold" nodeType="withEffect">
                                  <p:stCondLst>
                                    <p:cond delay="0"/>
                                  </p:stCondLst>
                                  <p:iterate type="lt">
                                    <p:tmPct val="50000"/>
                                  </p:iterate>
                                  <p:childTnLst>
                                    <p:set>
                                      <p:cBhvr>
                                        <p:cTn id="11" dur="1" fill="hold">
                                          <p:stCondLst>
                                            <p:cond delay="0"/>
                                          </p:stCondLst>
                                        </p:cTn>
                                        <p:tgtEl>
                                          <p:spTgt spid="5">
                                            <p:txEl>
                                              <p:pRg st="9" end="9"/>
                                            </p:txEl>
                                          </p:spTgt>
                                        </p:tgtEl>
                                        <p:attrNameLst>
                                          <p:attrName>style.visibility</p:attrName>
                                        </p:attrNameLst>
                                      </p:cBhvr>
                                      <p:to>
                                        <p:strVal val="visible"/>
                                      </p:to>
                                    </p:set>
                                    <p:anim calcmode="discrete" valueType="clr">
                                      <p:cBhvr override="childStyle">
                                        <p:cTn id="12" dur="80"/>
                                        <p:tgtEl>
                                          <p:spTgt spid="5">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5">
                                            <p:txEl>
                                              <p:pRg st="9" end="9"/>
                                            </p:txEl>
                                          </p:spTgt>
                                        </p:tgtEl>
                                        <p:attrNameLst>
                                          <p:attrName>fillcolor</p:attrName>
                                        </p:attrNameLst>
                                      </p:cBhvr>
                                      <p:tavLst>
                                        <p:tav tm="0">
                                          <p:val>
                                            <p:clrVal>
                                              <a:schemeClr val="accent2"/>
                                            </p:clrVal>
                                          </p:val>
                                        </p:tav>
                                        <p:tav tm="50000">
                                          <p:val>
                                            <p:clrVal>
                                              <a:schemeClr val="hlink"/>
                                            </p:clrVal>
                                          </p:val>
                                        </p:tav>
                                      </p:tavLst>
                                    </p:anim>
                                    <p:set>
                                      <p:cBhvr>
                                        <p:cTn id="14" dur="80"/>
                                        <p:tgtEl>
                                          <p:spTgt spid="5">
                                            <p:txEl>
                                              <p:pRg st="9" end="9"/>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5">
                                            <p:txEl>
                                              <p:pRg st="1" end="1"/>
                                            </p:txEl>
                                          </p:spTgt>
                                        </p:tgtEl>
                                        <p:attrNameLst>
                                          <p:attrName>style.visibility</p:attrName>
                                        </p:attrNameLst>
                                      </p:cBhvr>
                                      <p:to>
                                        <p:strVal val="visible"/>
                                      </p:to>
                                    </p:set>
                                    <p:anim calcmode="discrete" valueType="clr">
                                      <p:cBhvr override="childStyle">
                                        <p:cTn id="19" dur="80"/>
                                        <p:tgtEl>
                                          <p:spTgt spid="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5">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5">
                                            <p:txEl>
                                              <p:pRg st="1" end="1"/>
                                            </p:txEl>
                                          </p:spTgt>
                                        </p:tgtEl>
                                        <p:attrNameLst>
                                          <p:attrName>fill.type</p:attrName>
                                        </p:attrNameLst>
                                      </p:cBhvr>
                                      <p:to>
                                        <p:strVal val="solid"/>
                                      </p:to>
                                    </p:set>
                                  </p:childTnLst>
                                </p:cTn>
                              </p:par>
                              <p:par>
                                <p:cTn id="22" presetID="27" presetClass="entr" presetSubtype="0" fill="hold" nodeType="withEffect">
                                  <p:stCondLst>
                                    <p:cond delay="0"/>
                                  </p:stCondLst>
                                  <p:iterate type="lt">
                                    <p:tmPct val="50000"/>
                                  </p:iterate>
                                  <p:childTnLst>
                                    <p:set>
                                      <p:cBhvr>
                                        <p:cTn id="23" dur="1" fill="hold">
                                          <p:stCondLst>
                                            <p:cond delay="0"/>
                                          </p:stCondLst>
                                        </p:cTn>
                                        <p:tgtEl>
                                          <p:spTgt spid="5">
                                            <p:txEl>
                                              <p:pRg st="2" end="2"/>
                                            </p:txEl>
                                          </p:spTgt>
                                        </p:tgtEl>
                                        <p:attrNameLst>
                                          <p:attrName>style.visibility</p:attrName>
                                        </p:attrNameLst>
                                      </p:cBhvr>
                                      <p:to>
                                        <p:strVal val="visible"/>
                                      </p:to>
                                    </p:set>
                                    <p:anim calcmode="discrete" valueType="clr">
                                      <p:cBhvr override="childStyle">
                                        <p:cTn id="24" dur="80"/>
                                        <p:tgtEl>
                                          <p:spTgt spid="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5">
                                            <p:txEl>
                                              <p:pRg st="2" end="2"/>
                                            </p:txEl>
                                          </p:spTgt>
                                        </p:tgtEl>
                                        <p:attrNameLst>
                                          <p:attrName>fillcolor</p:attrName>
                                        </p:attrNameLst>
                                      </p:cBhvr>
                                      <p:tavLst>
                                        <p:tav tm="0">
                                          <p:val>
                                            <p:clrVal>
                                              <a:schemeClr val="accent2"/>
                                            </p:clrVal>
                                          </p:val>
                                        </p:tav>
                                        <p:tav tm="50000">
                                          <p:val>
                                            <p:clrVal>
                                              <a:schemeClr val="hlink"/>
                                            </p:clrVal>
                                          </p:val>
                                        </p:tav>
                                      </p:tavLst>
                                    </p:anim>
                                    <p:set>
                                      <p:cBhvr>
                                        <p:cTn id="26" dur="80"/>
                                        <p:tgtEl>
                                          <p:spTgt spid="5">
                                            <p:txEl>
                                              <p:pRg st="2" end="2"/>
                                            </p:txEl>
                                          </p:spTgt>
                                        </p:tgtEl>
                                        <p:attrNameLst>
                                          <p:attrName>fill.type</p:attrName>
                                        </p:attrNameLst>
                                      </p:cBhvr>
                                      <p:to>
                                        <p:strVal val="solid"/>
                                      </p:to>
                                    </p:set>
                                  </p:childTnLst>
                                </p:cTn>
                              </p:par>
                              <p:par>
                                <p:cTn id="27" presetID="27" presetClass="entr" presetSubtype="0" fill="hold" nodeType="withEffect">
                                  <p:stCondLst>
                                    <p:cond delay="0"/>
                                  </p:stCondLst>
                                  <p:iterate type="lt">
                                    <p:tmPct val="50000"/>
                                  </p:iterate>
                                  <p:childTnLst>
                                    <p:set>
                                      <p:cBhvr>
                                        <p:cTn id="28" dur="1" fill="hold">
                                          <p:stCondLst>
                                            <p:cond delay="0"/>
                                          </p:stCondLst>
                                        </p:cTn>
                                        <p:tgtEl>
                                          <p:spTgt spid="5">
                                            <p:txEl>
                                              <p:pRg st="3" end="3"/>
                                            </p:txEl>
                                          </p:spTgt>
                                        </p:tgtEl>
                                        <p:attrNameLst>
                                          <p:attrName>style.visibility</p:attrName>
                                        </p:attrNameLst>
                                      </p:cBhvr>
                                      <p:to>
                                        <p:strVal val="visible"/>
                                      </p:to>
                                    </p:set>
                                    <p:anim calcmode="discrete" valueType="clr">
                                      <p:cBhvr override="childStyle">
                                        <p:cTn id="29" dur="80"/>
                                        <p:tgtEl>
                                          <p:spTgt spid="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5">
                                            <p:txEl>
                                              <p:pRg st="3" end="3"/>
                                            </p:txEl>
                                          </p:spTgt>
                                        </p:tgtEl>
                                        <p:attrNameLst>
                                          <p:attrName>fillcolor</p:attrName>
                                        </p:attrNameLst>
                                      </p:cBhvr>
                                      <p:tavLst>
                                        <p:tav tm="0">
                                          <p:val>
                                            <p:clrVal>
                                              <a:schemeClr val="accent2"/>
                                            </p:clrVal>
                                          </p:val>
                                        </p:tav>
                                        <p:tav tm="50000">
                                          <p:val>
                                            <p:clrVal>
                                              <a:schemeClr val="hlink"/>
                                            </p:clrVal>
                                          </p:val>
                                        </p:tav>
                                      </p:tavLst>
                                    </p:anim>
                                    <p:set>
                                      <p:cBhvr>
                                        <p:cTn id="31" dur="80"/>
                                        <p:tgtEl>
                                          <p:spTgt spid="5">
                                            <p:txEl>
                                              <p:pRg st="3" end="3"/>
                                            </p:txEl>
                                          </p:spTgt>
                                        </p:tgtEl>
                                        <p:attrNameLst>
                                          <p:attrName>fill.type</p:attrName>
                                        </p:attrNameLst>
                                      </p:cBhvr>
                                      <p:to>
                                        <p:strVal val="solid"/>
                                      </p:to>
                                    </p:set>
                                  </p:childTnLst>
                                </p:cTn>
                              </p:par>
                              <p:par>
                                <p:cTn id="32" presetID="27" presetClass="entr" presetSubtype="0" fill="hold" nodeType="withEffect">
                                  <p:stCondLst>
                                    <p:cond delay="0"/>
                                  </p:stCondLst>
                                  <p:iterate type="lt">
                                    <p:tmPct val="50000"/>
                                  </p:iterate>
                                  <p:childTnLst>
                                    <p:set>
                                      <p:cBhvr>
                                        <p:cTn id="33" dur="1" fill="hold">
                                          <p:stCondLst>
                                            <p:cond delay="0"/>
                                          </p:stCondLst>
                                        </p:cTn>
                                        <p:tgtEl>
                                          <p:spTgt spid="5">
                                            <p:txEl>
                                              <p:pRg st="4" end="4"/>
                                            </p:txEl>
                                          </p:spTgt>
                                        </p:tgtEl>
                                        <p:attrNameLst>
                                          <p:attrName>style.visibility</p:attrName>
                                        </p:attrNameLst>
                                      </p:cBhvr>
                                      <p:to>
                                        <p:strVal val="visible"/>
                                      </p:to>
                                    </p:set>
                                    <p:anim calcmode="discrete" valueType="clr">
                                      <p:cBhvr override="childStyle">
                                        <p:cTn id="34" dur="80"/>
                                        <p:tgtEl>
                                          <p:spTgt spid="5">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5">
                                            <p:txEl>
                                              <p:pRg st="4" end="4"/>
                                            </p:txEl>
                                          </p:spTgt>
                                        </p:tgtEl>
                                        <p:attrNameLst>
                                          <p:attrName>fillcolor</p:attrName>
                                        </p:attrNameLst>
                                      </p:cBhvr>
                                      <p:tavLst>
                                        <p:tav tm="0">
                                          <p:val>
                                            <p:clrVal>
                                              <a:schemeClr val="accent2"/>
                                            </p:clrVal>
                                          </p:val>
                                        </p:tav>
                                        <p:tav tm="50000">
                                          <p:val>
                                            <p:clrVal>
                                              <a:schemeClr val="hlink"/>
                                            </p:clrVal>
                                          </p:val>
                                        </p:tav>
                                      </p:tavLst>
                                    </p:anim>
                                    <p:set>
                                      <p:cBhvr>
                                        <p:cTn id="36" dur="80"/>
                                        <p:tgtEl>
                                          <p:spTgt spid="5">
                                            <p:txEl>
                                              <p:pRg st="4" end="4"/>
                                            </p:txEl>
                                          </p:spTgt>
                                        </p:tgtEl>
                                        <p:attrNameLst>
                                          <p:attrName>fill.type</p:attrName>
                                        </p:attrNameLst>
                                      </p:cBhvr>
                                      <p:to>
                                        <p:strVal val="solid"/>
                                      </p:to>
                                    </p:set>
                                  </p:childTnLst>
                                </p:cTn>
                              </p:par>
                            </p:childTnLst>
                          </p:cTn>
                        </p:par>
                      </p:childTnLst>
                    </p:cTn>
                  </p:par>
                  <p:par>
                    <p:cTn id="37" fill="hold">
                      <p:stCondLst>
                        <p:cond delay="indefinite"/>
                      </p:stCondLst>
                      <p:childTnLst>
                        <p:par>
                          <p:cTn id="38" fill="hold">
                            <p:stCondLst>
                              <p:cond delay="0"/>
                            </p:stCondLst>
                            <p:childTnLst>
                              <p:par>
                                <p:cTn id="39" presetID="27" presetClass="entr" presetSubtype="0" fill="hold" nodeType="clickEffect">
                                  <p:stCondLst>
                                    <p:cond delay="0"/>
                                  </p:stCondLst>
                                  <p:iterate type="lt">
                                    <p:tmPct val="50000"/>
                                  </p:iterate>
                                  <p:childTnLst>
                                    <p:set>
                                      <p:cBhvr>
                                        <p:cTn id="40" dur="1" fill="hold">
                                          <p:stCondLst>
                                            <p:cond delay="0"/>
                                          </p:stCondLst>
                                        </p:cTn>
                                        <p:tgtEl>
                                          <p:spTgt spid="5">
                                            <p:txEl>
                                              <p:pRg st="5" end="5"/>
                                            </p:txEl>
                                          </p:spTgt>
                                        </p:tgtEl>
                                        <p:attrNameLst>
                                          <p:attrName>style.visibility</p:attrName>
                                        </p:attrNameLst>
                                      </p:cBhvr>
                                      <p:to>
                                        <p:strVal val="visible"/>
                                      </p:to>
                                    </p:set>
                                    <p:anim calcmode="discrete" valueType="clr">
                                      <p:cBhvr override="childStyle">
                                        <p:cTn id="41" dur="80"/>
                                        <p:tgtEl>
                                          <p:spTgt spid="5">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5">
                                            <p:txEl>
                                              <p:pRg st="5" end="5"/>
                                            </p:txEl>
                                          </p:spTgt>
                                        </p:tgtEl>
                                        <p:attrNameLst>
                                          <p:attrName>fillcolor</p:attrName>
                                        </p:attrNameLst>
                                      </p:cBhvr>
                                      <p:tavLst>
                                        <p:tav tm="0">
                                          <p:val>
                                            <p:clrVal>
                                              <a:schemeClr val="accent2"/>
                                            </p:clrVal>
                                          </p:val>
                                        </p:tav>
                                        <p:tav tm="50000">
                                          <p:val>
                                            <p:clrVal>
                                              <a:schemeClr val="hlink"/>
                                            </p:clrVal>
                                          </p:val>
                                        </p:tav>
                                      </p:tavLst>
                                    </p:anim>
                                    <p:set>
                                      <p:cBhvr>
                                        <p:cTn id="43" dur="80"/>
                                        <p:tgtEl>
                                          <p:spTgt spid="5">
                                            <p:txEl>
                                              <p:pRg st="5" end="5"/>
                                            </p:txEl>
                                          </p:spTgt>
                                        </p:tgtEl>
                                        <p:attrNameLst>
                                          <p:attrName>fill.type</p:attrName>
                                        </p:attrNameLst>
                                      </p:cBhvr>
                                      <p:to>
                                        <p:strVal val="solid"/>
                                      </p:to>
                                    </p:set>
                                  </p:childTnLst>
                                </p:cTn>
                              </p:par>
                              <p:par>
                                <p:cTn id="44" presetID="27" presetClass="entr" presetSubtype="0" fill="hold" nodeType="withEffect">
                                  <p:stCondLst>
                                    <p:cond delay="0"/>
                                  </p:stCondLst>
                                  <p:iterate type="lt">
                                    <p:tmPct val="50000"/>
                                  </p:iterate>
                                  <p:childTnLst>
                                    <p:set>
                                      <p:cBhvr>
                                        <p:cTn id="45" dur="1" fill="hold">
                                          <p:stCondLst>
                                            <p:cond delay="0"/>
                                          </p:stCondLst>
                                        </p:cTn>
                                        <p:tgtEl>
                                          <p:spTgt spid="5">
                                            <p:txEl>
                                              <p:pRg st="8" end="8"/>
                                            </p:txEl>
                                          </p:spTgt>
                                        </p:tgtEl>
                                        <p:attrNameLst>
                                          <p:attrName>style.visibility</p:attrName>
                                        </p:attrNameLst>
                                      </p:cBhvr>
                                      <p:to>
                                        <p:strVal val="visible"/>
                                      </p:to>
                                    </p:set>
                                    <p:anim calcmode="discrete" valueType="clr">
                                      <p:cBhvr override="childStyle">
                                        <p:cTn id="46" dur="80"/>
                                        <p:tgtEl>
                                          <p:spTgt spid="5">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7" dur="80"/>
                                        <p:tgtEl>
                                          <p:spTgt spid="5">
                                            <p:txEl>
                                              <p:pRg st="8" end="8"/>
                                            </p:txEl>
                                          </p:spTgt>
                                        </p:tgtEl>
                                        <p:attrNameLst>
                                          <p:attrName>fillcolor</p:attrName>
                                        </p:attrNameLst>
                                      </p:cBhvr>
                                      <p:tavLst>
                                        <p:tav tm="0">
                                          <p:val>
                                            <p:clrVal>
                                              <a:schemeClr val="accent2"/>
                                            </p:clrVal>
                                          </p:val>
                                        </p:tav>
                                        <p:tav tm="50000">
                                          <p:val>
                                            <p:clrVal>
                                              <a:schemeClr val="hlink"/>
                                            </p:clrVal>
                                          </p:val>
                                        </p:tav>
                                      </p:tavLst>
                                    </p:anim>
                                    <p:set>
                                      <p:cBhvr>
                                        <p:cTn id="48" dur="80"/>
                                        <p:tgtEl>
                                          <p:spTgt spid="5">
                                            <p:txEl>
                                              <p:pRg st="8" end="8"/>
                                            </p:txEl>
                                          </p:spTgt>
                                        </p:tgtEl>
                                        <p:attrNameLst>
                                          <p:attrName>fill.type</p:attrName>
                                        </p:attrNameLst>
                                      </p:cBhvr>
                                      <p:to>
                                        <p:strVal val="solid"/>
                                      </p:to>
                                    </p:set>
                                  </p:childTnLst>
                                </p:cTn>
                              </p:par>
                            </p:childTnLst>
                          </p:cTn>
                        </p:par>
                      </p:childTnLst>
                    </p:cTn>
                  </p:par>
                  <p:par>
                    <p:cTn id="49" fill="hold">
                      <p:stCondLst>
                        <p:cond delay="indefinite"/>
                      </p:stCondLst>
                      <p:childTnLst>
                        <p:par>
                          <p:cTn id="50" fill="hold">
                            <p:stCondLst>
                              <p:cond delay="0"/>
                            </p:stCondLst>
                            <p:childTnLst>
                              <p:par>
                                <p:cTn id="51" presetID="27" presetClass="entr" presetSubtype="0" fill="hold" nodeType="clickEffect">
                                  <p:stCondLst>
                                    <p:cond delay="0"/>
                                  </p:stCondLst>
                                  <p:iterate type="lt">
                                    <p:tmPct val="50000"/>
                                  </p:iterate>
                                  <p:childTnLst>
                                    <p:set>
                                      <p:cBhvr>
                                        <p:cTn id="52" dur="1" fill="hold">
                                          <p:stCondLst>
                                            <p:cond delay="0"/>
                                          </p:stCondLst>
                                        </p:cTn>
                                        <p:tgtEl>
                                          <p:spTgt spid="5">
                                            <p:txEl>
                                              <p:pRg st="6" end="6"/>
                                            </p:txEl>
                                          </p:spTgt>
                                        </p:tgtEl>
                                        <p:attrNameLst>
                                          <p:attrName>style.visibility</p:attrName>
                                        </p:attrNameLst>
                                      </p:cBhvr>
                                      <p:to>
                                        <p:strVal val="visible"/>
                                      </p:to>
                                    </p:set>
                                    <p:anim calcmode="discrete" valueType="clr">
                                      <p:cBhvr override="childStyle">
                                        <p:cTn id="53" dur="80"/>
                                        <p:tgtEl>
                                          <p:spTgt spid="5">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4" dur="80"/>
                                        <p:tgtEl>
                                          <p:spTgt spid="5">
                                            <p:txEl>
                                              <p:pRg st="6" end="6"/>
                                            </p:txEl>
                                          </p:spTgt>
                                        </p:tgtEl>
                                        <p:attrNameLst>
                                          <p:attrName>fillcolor</p:attrName>
                                        </p:attrNameLst>
                                      </p:cBhvr>
                                      <p:tavLst>
                                        <p:tav tm="0">
                                          <p:val>
                                            <p:clrVal>
                                              <a:schemeClr val="accent2"/>
                                            </p:clrVal>
                                          </p:val>
                                        </p:tav>
                                        <p:tav tm="50000">
                                          <p:val>
                                            <p:clrVal>
                                              <a:schemeClr val="hlink"/>
                                            </p:clrVal>
                                          </p:val>
                                        </p:tav>
                                      </p:tavLst>
                                    </p:anim>
                                    <p:set>
                                      <p:cBhvr>
                                        <p:cTn id="55" dur="80"/>
                                        <p:tgtEl>
                                          <p:spTgt spid="5">
                                            <p:txEl>
                                              <p:pRg st="6" end="6"/>
                                            </p:txEl>
                                          </p:spTgt>
                                        </p:tgtEl>
                                        <p:attrNameLst>
                                          <p:attrName>fill.type</p:attrName>
                                        </p:attrNameLst>
                                      </p:cBhvr>
                                      <p:to>
                                        <p:strVal val="solid"/>
                                      </p:to>
                                    </p:set>
                                  </p:childTnLst>
                                </p:cTn>
                              </p:par>
                            </p:childTnLst>
                          </p:cTn>
                        </p:par>
                      </p:childTnLst>
                    </p:cTn>
                  </p:par>
                  <p:par>
                    <p:cTn id="56" fill="hold">
                      <p:stCondLst>
                        <p:cond delay="indefinite"/>
                      </p:stCondLst>
                      <p:childTnLst>
                        <p:par>
                          <p:cTn id="57" fill="hold">
                            <p:stCondLst>
                              <p:cond delay="0"/>
                            </p:stCondLst>
                            <p:childTnLst>
                              <p:par>
                                <p:cTn id="58" presetID="27" presetClass="entr" presetSubtype="0" fill="hold" nodeType="clickEffect">
                                  <p:stCondLst>
                                    <p:cond delay="0"/>
                                  </p:stCondLst>
                                  <p:iterate type="lt">
                                    <p:tmPct val="50000"/>
                                  </p:iterate>
                                  <p:childTnLst>
                                    <p:set>
                                      <p:cBhvr>
                                        <p:cTn id="59" dur="1" fill="hold">
                                          <p:stCondLst>
                                            <p:cond delay="0"/>
                                          </p:stCondLst>
                                        </p:cTn>
                                        <p:tgtEl>
                                          <p:spTgt spid="5">
                                            <p:txEl>
                                              <p:pRg st="7" end="7"/>
                                            </p:txEl>
                                          </p:spTgt>
                                        </p:tgtEl>
                                        <p:attrNameLst>
                                          <p:attrName>style.visibility</p:attrName>
                                        </p:attrNameLst>
                                      </p:cBhvr>
                                      <p:to>
                                        <p:strVal val="visible"/>
                                      </p:to>
                                    </p:set>
                                    <p:anim calcmode="discrete" valueType="clr">
                                      <p:cBhvr override="childStyle">
                                        <p:cTn id="60" dur="80"/>
                                        <p:tgtEl>
                                          <p:spTgt spid="5">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1" dur="80"/>
                                        <p:tgtEl>
                                          <p:spTgt spid="5">
                                            <p:txEl>
                                              <p:pRg st="7" end="7"/>
                                            </p:txEl>
                                          </p:spTgt>
                                        </p:tgtEl>
                                        <p:attrNameLst>
                                          <p:attrName>fillcolor</p:attrName>
                                        </p:attrNameLst>
                                      </p:cBhvr>
                                      <p:tavLst>
                                        <p:tav tm="0">
                                          <p:val>
                                            <p:clrVal>
                                              <a:schemeClr val="accent2"/>
                                            </p:clrVal>
                                          </p:val>
                                        </p:tav>
                                        <p:tav tm="50000">
                                          <p:val>
                                            <p:clrVal>
                                              <a:schemeClr val="hlink"/>
                                            </p:clrVal>
                                          </p:val>
                                        </p:tav>
                                      </p:tavLst>
                                    </p:anim>
                                    <p:set>
                                      <p:cBhvr>
                                        <p:cTn id="62" dur="80"/>
                                        <p:tgtEl>
                                          <p:spTgt spid="5">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Reserved words </a:t>
            </a:r>
            <a:endParaRPr lang="en-US" dirty="0"/>
          </a:p>
        </p:txBody>
      </p:sp>
      <p:sp>
        <p:nvSpPr>
          <p:cNvPr id="4" name="Slide Number Placeholder 3"/>
          <p:cNvSpPr>
            <a:spLocks noGrp="1"/>
          </p:cNvSpPr>
          <p:nvPr>
            <p:ph type="sldNum" sz="quarter" idx="12"/>
          </p:nvPr>
        </p:nvSpPr>
        <p:spPr/>
        <p:txBody>
          <a:bodyPr/>
          <a:lstStyle/>
          <a:p>
            <a:fld id="{9FAEB707-4D4D-41D0-9984-558AC421C434}" type="slidenum">
              <a:rPr lang="en-US" smtClean="0"/>
              <a:t>8</a:t>
            </a:fld>
            <a:endParaRPr lang="en-US"/>
          </a:p>
        </p:txBody>
      </p:sp>
      <p:sp>
        <p:nvSpPr>
          <p:cNvPr id="5" name="Content Placeholder 2"/>
          <p:cNvSpPr txBox="1">
            <a:spLocks noGrp="1"/>
          </p:cNvSpPr>
          <p:nvPr>
            <p:ph idx="1"/>
          </p:nvPr>
        </p:nvSpPr>
        <p:spPr>
          <a:xfrm>
            <a:off x="1069848" y="2121408"/>
            <a:ext cx="6146878" cy="2127035"/>
          </a:xfrm>
          <a:prstGeom prst="rect">
            <a:avLst/>
          </a:prstGeom>
          <a:solidFill>
            <a:srgbClr val="FFFFCC"/>
          </a:solidFill>
          <a:ln>
            <a:solidFill>
              <a:schemeClr val="tx1">
                <a:lumMod val="50000"/>
                <a:lumOff val="50000"/>
              </a:schemeClr>
            </a:solidFill>
          </a:ln>
        </p:spPr>
        <p:txBody>
          <a:bodyPr vert="horz" lIns="68580" tIns="34290" rIns="68580" bIns="3429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Font typeface="Arial" panose="020B0604020202020204" pitchFamily="34" charset="0"/>
              <a:buNone/>
            </a:pPr>
            <a:r>
              <a:rPr lang="en-US" altLang="en-US" sz="2100" b="1" dirty="0">
                <a:solidFill>
                  <a:srgbClr val="C00000"/>
                </a:solidFill>
              </a:rPr>
              <a:t>class</a:t>
            </a:r>
            <a:r>
              <a:rPr lang="en-US" altLang="en-US" sz="2100" dirty="0"/>
              <a:t> </a:t>
            </a:r>
            <a:r>
              <a:rPr lang="en-US" altLang="en-US" sz="2100" dirty="0" err="1"/>
              <a:t>HiThere</a:t>
            </a:r>
            <a:r>
              <a:rPr lang="en-US" altLang="en-US" sz="2100" dirty="0"/>
              <a:t> </a:t>
            </a:r>
            <a:r>
              <a:rPr lang="en-US" altLang="en-US" sz="2100" dirty="0">
                <a:solidFill>
                  <a:schemeClr val="tx1"/>
                </a:solidFill>
              </a:rPr>
              <a:t>{</a:t>
            </a:r>
          </a:p>
          <a:p>
            <a:pPr>
              <a:buFont typeface="Arial" panose="020B0604020202020204" pitchFamily="34" charset="0"/>
              <a:buNone/>
            </a:pPr>
            <a:r>
              <a:rPr lang="en-US" altLang="en-US" sz="2100" dirty="0"/>
              <a:t>    </a:t>
            </a:r>
            <a:r>
              <a:rPr lang="en-US" altLang="en-US" sz="2100" b="1" dirty="0">
                <a:solidFill>
                  <a:srgbClr val="C00000"/>
                </a:solidFill>
              </a:rPr>
              <a:t>public static void </a:t>
            </a:r>
            <a:r>
              <a:rPr lang="en-US" altLang="en-US" sz="2100" dirty="0">
                <a:solidFill>
                  <a:schemeClr val="tx1"/>
                </a:solidFill>
              </a:rPr>
              <a:t>main(String[] </a:t>
            </a:r>
            <a:r>
              <a:rPr lang="en-US" altLang="en-US" sz="2100" dirty="0" err="1">
                <a:solidFill>
                  <a:schemeClr val="tx1"/>
                </a:solidFill>
              </a:rPr>
              <a:t>astrArgs</a:t>
            </a:r>
            <a:r>
              <a:rPr lang="en-US" altLang="en-US" sz="2100" dirty="0">
                <a:solidFill>
                  <a:schemeClr val="tx1"/>
                </a:solidFill>
              </a:rPr>
              <a:t>) { </a:t>
            </a:r>
          </a:p>
          <a:p>
            <a:pPr>
              <a:buFont typeface="Arial" panose="020B0604020202020204" pitchFamily="34" charset="0"/>
              <a:buNone/>
            </a:pPr>
            <a:r>
              <a:rPr lang="en-US" altLang="en-US" sz="2100" dirty="0"/>
              <a:t>        </a:t>
            </a:r>
            <a:r>
              <a:rPr lang="en-US" altLang="en-US" sz="2100" dirty="0" err="1">
                <a:solidFill>
                  <a:schemeClr val="tx1"/>
                </a:solidFill>
              </a:rPr>
              <a:t>System.</a:t>
            </a:r>
            <a:r>
              <a:rPr lang="en-US" altLang="en-US" sz="2100" dirty="0" err="1"/>
              <a:t>out</a:t>
            </a:r>
            <a:r>
              <a:rPr lang="en-US" altLang="en-US" sz="2100" dirty="0" err="1">
                <a:solidFill>
                  <a:schemeClr val="tx1"/>
                </a:solidFill>
              </a:rPr>
              <a:t>.println</a:t>
            </a:r>
            <a:r>
              <a:rPr lang="en-US" altLang="en-US" sz="2100" dirty="0">
                <a:solidFill>
                  <a:schemeClr val="tx1"/>
                </a:solidFill>
              </a:rPr>
              <a:t>(</a:t>
            </a:r>
            <a:r>
              <a:rPr lang="en-US" altLang="en-US" sz="2100" dirty="0"/>
              <a:t>"Hello World!"</a:t>
            </a:r>
            <a:r>
              <a:rPr lang="en-US" altLang="en-US" sz="2100" dirty="0">
                <a:solidFill>
                  <a:schemeClr val="tx1"/>
                </a:solidFill>
              </a:rPr>
              <a:t>);</a:t>
            </a:r>
            <a:r>
              <a:rPr lang="en-US" altLang="en-US" sz="2100" dirty="0"/>
              <a:t> </a:t>
            </a:r>
          </a:p>
          <a:p>
            <a:pPr>
              <a:buFont typeface="Arial" panose="020B0604020202020204" pitchFamily="34" charset="0"/>
              <a:buNone/>
            </a:pPr>
            <a:r>
              <a:rPr lang="en-US" altLang="en-US" sz="2100" dirty="0"/>
              <a:t>    </a:t>
            </a:r>
            <a:r>
              <a:rPr lang="en-US" altLang="en-US" sz="2100" dirty="0">
                <a:solidFill>
                  <a:schemeClr val="tx1"/>
                </a:solidFill>
              </a:rPr>
              <a:t>}</a:t>
            </a:r>
            <a:r>
              <a:rPr lang="en-US" altLang="en-US" sz="2100" dirty="0"/>
              <a:t>  </a:t>
            </a:r>
            <a:r>
              <a:rPr lang="en-US" altLang="en-US" dirty="0">
                <a:solidFill>
                  <a:srgbClr val="00B0F0"/>
                </a:solidFill>
              </a:rPr>
              <a:t>// main()</a:t>
            </a:r>
          </a:p>
          <a:p>
            <a:pPr>
              <a:buFont typeface="Arial" panose="020B0604020202020204" pitchFamily="34" charset="0"/>
              <a:buNone/>
            </a:pPr>
            <a:r>
              <a:rPr lang="en-US" altLang="en-US" sz="2100" dirty="0"/>
              <a:t> </a:t>
            </a:r>
            <a:r>
              <a:rPr lang="en-US" altLang="en-US" sz="2100" dirty="0">
                <a:solidFill>
                  <a:schemeClr val="tx1"/>
                </a:solidFill>
              </a:rPr>
              <a:t>}</a:t>
            </a:r>
            <a:r>
              <a:rPr lang="en-US" altLang="en-US" sz="2100" dirty="0"/>
              <a:t> </a:t>
            </a:r>
            <a:r>
              <a:rPr lang="en-US" altLang="en-US" dirty="0">
                <a:solidFill>
                  <a:srgbClr val="00B0F0"/>
                </a:solidFill>
              </a:rPr>
              <a:t>// end class </a:t>
            </a:r>
            <a:r>
              <a:rPr lang="en-US" altLang="en-US" dirty="0" err="1">
                <a:solidFill>
                  <a:srgbClr val="00B0F0"/>
                </a:solidFill>
              </a:rPr>
              <a:t>HiThere</a:t>
            </a:r>
            <a:endParaRPr lang="en-US" altLang="en-US" dirty="0">
              <a:solidFill>
                <a:srgbClr val="00B0F0"/>
              </a:solidFill>
            </a:endParaRPr>
          </a:p>
        </p:txBody>
      </p:sp>
      <p:sp>
        <p:nvSpPr>
          <p:cNvPr id="6" name="Rectangle 5"/>
          <p:cNvSpPr/>
          <p:nvPr/>
        </p:nvSpPr>
        <p:spPr>
          <a:xfrm>
            <a:off x="1120726" y="4275876"/>
            <a:ext cx="9050216" cy="1782026"/>
          </a:xfrm>
          <a:prstGeom prst="rect">
            <a:avLst/>
          </a:prstGeom>
        </p:spPr>
        <p:txBody>
          <a:bodyPr wrap="square">
            <a:spAutoFit/>
          </a:bodyPr>
          <a:lstStyle/>
          <a:p>
            <a:pPr>
              <a:lnSpc>
                <a:spcPct val="90000"/>
              </a:lnSpc>
            </a:pPr>
            <a:r>
              <a:rPr lang="en-US" altLang="en-US" sz="2100" dirty="0"/>
              <a:t>Reserved words or keywords are part of the language</a:t>
            </a:r>
          </a:p>
          <a:p>
            <a:pPr lvl="1">
              <a:lnSpc>
                <a:spcPct val="90000"/>
              </a:lnSpc>
            </a:pPr>
            <a:r>
              <a:rPr lang="en-US" altLang="en-US" sz="2000" dirty="0"/>
              <a:t> </a:t>
            </a:r>
            <a:r>
              <a:rPr lang="en-US" altLang="en-US" sz="2000" dirty="0">
                <a:solidFill>
                  <a:srgbClr val="C00000"/>
                </a:solidFill>
              </a:rPr>
              <a:t>class</a:t>
            </a:r>
            <a:r>
              <a:rPr lang="en-US" altLang="en-US" sz="2000" dirty="0"/>
              <a:t> used to define a class</a:t>
            </a:r>
          </a:p>
          <a:p>
            <a:pPr lvl="1">
              <a:lnSpc>
                <a:spcPct val="90000"/>
              </a:lnSpc>
            </a:pPr>
            <a:r>
              <a:rPr lang="en-US" altLang="en-US" sz="2000" dirty="0"/>
              <a:t> </a:t>
            </a:r>
            <a:r>
              <a:rPr lang="en-US" altLang="en-US" sz="2000" dirty="0">
                <a:solidFill>
                  <a:srgbClr val="C00000"/>
                </a:solidFill>
              </a:rPr>
              <a:t>public</a:t>
            </a:r>
            <a:r>
              <a:rPr lang="en-US" altLang="en-US" sz="2000" dirty="0"/>
              <a:t> access keyword - public, private, protected and ‘default’</a:t>
            </a:r>
          </a:p>
          <a:p>
            <a:pPr lvl="1">
              <a:lnSpc>
                <a:spcPct val="90000"/>
              </a:lnSpc>
            </a:pPr>
            <a:r>
              <a:rPr lang="en-US" altLang="en-US" sz="2000" dirty="0"/>
              <a:t> </a:t>
            </a:r>
            <a:r>
              <a:rPr lang="en-US" altLang="en-US" sz="2000" dirty="0">
                <a:solidFill>
                  <a:srgbClr val="C00000"/>
                </a:solidFill>
              </a:rPr>
              <a:t>static</a:t>
            </a:r>
            <a:r>
              <a:rPr lang="en-US" altLang="en-US" sz="2000" dirty="0"/>
              <a:t> type related to belonging</a:t>
            </a:r>
          </a:p>
          <a:p>
            <a:pPr lvl="1">
              <a:lnSpc>
                <a:spcPct val="90000"/>
              </a:lnSpc>
            </a:pPr>
            <a:r>
              <a:rPr lang="en-US" altLang="en-US" sz="2000" dirty="0"/>
              <a:t> </a:t>
            </a:r>
            <a:r>
              <a:rPr lang="en-US" altLang="en-US" sz="2000" dirty="0">
                <a:solidFill>
                  <a:srgbClr val="C00000"/>
                </a:solidFill>
              </a:rPr>
              <a:t>void</a:t>
            </a:r>
            <a:r>
              <a:rPr lang="en-US" altLang="en-US" sz="2000" dirty="0"/>
              <a:t> special return type</a:t>
            </a:r>
          </a:p>
          <a:p>
            <a:pPr>
              <a:lnSpc>
                <a:spcPct val="90000"/>
              </a:lnSpc>
            </a:pPr>
            <a:r>
              <a:rPr lang="en-US" altLang="en-US" sz="2100" dirty="0"/>
              <a:t>Java is case sensitive</a:t>
            </a:r>
            <a:endParaRPr lang="en-US" dirty="0"/>
          </a:p>
        </p:txBody>
      </p:sp>
    </p:spTree>
    <p:extLst>
      <p:ext uri="{BB962C8B-B14F-4D97-AF65-F5344CB8AC3E}">
        <p14:creationId xmlns:p14="http://schemas.microsoft.com/office/powerpoint/2010/main" val="2361002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Type</a:t>
            </a:r>
            <a:endParaRPr lang="en-US" dirty="0"/>
          </a:p>
        </p:txBody>
      </p:sp>
      <p:sp>
        <p:nvSpPr>
          <p:cNvPr id="4" name="Slide Number Placeholder 3"/>
          <p:cNvSpPr>
            <a:spLocks noGrp="1"/>
          </p:cNvSpPr>
          <p:nvPr>
            <p:ph type="sldNum" sz="quarter" idx="12"/>
          </p:nvPr>
        </p:nvSpPr>
        <p:spPr/>
        <p:txBody>
          <a:bodyPr/>
          <a:lstStyle/>
          <a:p>
            <a:fld id="{9FAEB707-4D4D-41D0-9984-558AC421C434}" type="slidenum">
              <a:rPr lang="en-US" smtClean="0"/>
              <a:t>9</a:t>
            </a:fld>
            <a:endParaRPr lang="en-US"/>
          </a:p>
        </p:txBody>
      </p:sp>
      <p:sp>
        <p:nvSpPr>
          <p:cNvPr id="5" name="Content Placeholder 4"/>
          <p:cNvSpPr>
            <a:spLocks noGrp="1"/>
          </p:cNvSpPr>
          <p:nvPr>
            <p:ph idx="1"/>
          </p:nvPr>
        </p:nvSpPr>
        <p:spPr>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normAutofit/>
          </a:bodyPr>
          <a:lstStyle/>
          <a:p>
            <a:pPr eaLnBrk="1" hangingPunct="1">
              <a:spcBef>
                <a:spcPct val="50000"/>
              </a:spcBef>
              <a:buFontTx/>
              <a:buChar char="•"/>
              <a:defRPr/>
            </a:pPr>
            <a:r>
              <a:rPr lang="en-US" sz="2800" dirty="0">
                <a:solidFill>
                  <a:schemeClr val="tx1"/>
                </a:solidFill>
              </a:rPr>
              <a:t>The data type defines what kinds of values a space memory is allowed to store.</a:t>
            </a:r>
          </a:p>
          <a:p>
            <a:pPr eaLnBrk="1" hangingPunct="1">
              <a:spcBef>
                <a:spcPct val="50000"/>
              </a:spcBef>
              <a:buFontTx/>
              <a:buChar char="•"/>
              <a:defRPr/>
            </a:pPr>
            <a:r>
              <a:rPr lang="en-US" sz="2800" dirty="0">
                <a:solidFill>
                  <a:schemeClr val="tx1"/>
                </a:solidFill>
              </a:rPr>
              <a:t>All values stored in the same space memory should be of the same data type.</a:t>
            </a:r>
          </a:p>
          <a:p>
            <a:pPr eaLnBrk="1" hangingPunct="1">
              <a:spcBef>
                <a:spcPct val="50000"/>
              </a:spcBef>
              <a:buFontTx/>
              <a:buChar char="•"/>
              <a:defRPr/>
            </a:pPr>
            <a:r>
              <a:rPr lang="en-US" sz="2800" dirty="0">
                <a:solidFill>
                  <a:schemeClr val="tx1"/>
                </a:solidFill>
              </a:rPr>
              <a:t>All constants and variables used in a Java program must be defined prior to their use in the program.</a:t>
            </a:r>
            <a:r>
              <a:rPr lang="en-US" sz="2800" dirty="0">
                <a:solidFill>
                  <a:schemeClr val="tx1"/>
                </a:solidFill>
                <a:cs typeface="Times New Roman" pitchFamily="18" charset="0"/>
              </a:rPr>
              <a:t> </a:t>
            </a:r>
          </a:p>
        </p:txBody>
      </p:sp>
    </p:spTree>
    <p:extLst>
      <p:ext uri="{BB962C8B-B14F-4D97-AF65-F5344CB8AC3E}">
        <p14:creationId xmlns:p14="http://schemas.microsoft.com/office/powerpoint/2010/main" val="16759429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94</TotalTime>
  <Words>1022</Words>
  <Application>Microsoft Office PowerPoint</Application>
  <PresentationFormat>Widescreen</PresentationFormat>
  <Paragraphs>287</Paragraphs>
  <Slides>27</Slides>
  <Notes>0</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40" baseType="lpstr">
      <vt:lpstr>MS PGothic</vt:lpstr>
      <vt:lpstr>Arial</vt:lpstr>
      <vt:lpstr>Calibri</vt:lpstr>
      <vt:lpstr>Courier New</vt:lpstr>
      <vt:lpstr>Majalla UI</vt:lpstr>
      <vt:lpstr>Monotype Sorts</vt:lpstr>
      <vt:lpstr>Rockwell</vt:lpstr>
      <vt:lpstr>Rockwell Condensed</vt:lpstr>
      <vt:lpstr>Times New Roman</vt:lpstr>
      <vt:lpstr>Wingdings</vt:lpstr>
      <vt:lpstr>Wingdings 3</vt:lpstr>
      <vt:lpstr>Wood Type</vt:lpstr>
      <vt:lpstr>Microsoft Word Picture</vt:lpstr>
      <vt:lpstr>GC211 Data Structure</vt:lpstr>
      <vt:lpstr>Course Syllabus </vt:lpstr>
      <vt:lpstr> Course Description: </vt:lpstr>
      <vt:lpstr>Grading </vt:lpstr>
      <vt:lpstr> Course Policies: </vt:lpstr>
      <vt:lpstr>What is Java?</vt:lpstr>
      <vt:lpstr>Java Program!</vt:lpstr>
      <vt:lpstr>Reserved words </vt:lpstr>
      <vt:lpstr>Data Type</vt:lpstr>
      <vt:lpstr>Primitive Data Types</vt:lpstr>
      <vt:lpstr>Variable/Constant Declaration</vt:lpstr>
      <vt:lpstr>Variable Declaration</vt:lpstr>
      <vt:lpstr>More declaration examples</vt:lpstr>
      <vt:lpstr> Operators  </vt:lpstr>
      <vt:lpstr>Operators</vt:lpstr>
      <vt:lpstr>Decision Making</vt:lpstr>
      <vt:lpstr>Decision Making implementations </vt:lpstr>
      <vt:lpstr>Switch Structures</vt:lpstr>
      <vt:lpstr>Control Structures</vt:lpstr>
      <vt:lpstr>PowerPoint Presentation</vt:lpstr>
      <vt:lpstr>Arrays</vt:lpstr>
      <vt:lpstr>Arrays </vt:lpstr>
      <vt:lpstr>Declaring Array Variables</vt:lpstr>
      <vt:lpstr>Creating Arrays</vt:lpstr>
      <vt:lpstr>Declaring and Creating in One Step</vt:lpstr>
      <vt:lpstr>Example</vt:lpstr>
      <vt:lpstr>Initializing arrays with input values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GC211 Data Structure</dc:title>
  <dc:creator>Sarona</dc:creator>
  <cp:lastModifiedBy>Sarona</cp:lastModifiedBy>
  <cp:revision>30</cp:revision>
  <dcterms:created xsi:type="dcterms:W3CDTF">2017-09-26T00:42:37Z</dcterms:created>
  <dcterms:modified xsi:type="dcterms:W3CDTF">2017-09-26T02:16:49Z</dcterms:modified>
</cp:coreProperties>
</file>