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1" autoAdjust="0"/>
    <p:restoredTop sz="94660"/>
  </p:normalViewPr>
  <p:slideViewPr>
    <p:cSldViewPr snapToGrid="0">
      <p:cViewPr>
        <p:scale>
          <a:sx n="75" d="100"/>
          <a:sy n="75" d="100"/>
        </p:scale>
        <p:origin x="15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79495E-B3CA-4FF0-90A4-D5F129B42AF6}" type="datetimeFigureOut">
              <a:rPr lang="ar-SA" smtClean="0"/>
              <a:t>11/22/1435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F6CA02-4F24-4945-B4AC-E31E8558D3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52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283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55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549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208D11-935A-4EFA-B77D-E30513A884FD}" type="slidenum">
              <a:rPr lang="en-US" altLang="en-US">
                <a:latin typeface="Tahom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266384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ar-SA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55274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ar-SA" smtClean="0">
                <a:latin typeface="Arial" panose="020B0604020202020204" pitchFamily="34" charset="0"/>
              </a:rPr>
              <a:t>It's also useful to write a program that prompts for multiple values, both on the same line or each on its own line.</a:t>
            </a:r>
          </a:p>
        </p:txBody>
      </p:sp>
    </p:spTree>
    <p:extLst>
      <p:ext uri="{BB962C8B-B14F-4D97-AF65-F5344CB8AC3E}">
        <p14:creationId xmlns:p14="http://schemas.microsoft.com/office/powerpoint/2010/main" val="266044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EE2D0-0627-44FC-BAFA-68D677BEEE00}" type="slidenum">
              <a:rPr lang="ar-SA" altLang="ar-SA"/>
              <a:pPr/>
              <a:t>12</a:t>
            </a:fld>
            <a:endParaRPr lang="en-US" altLang="ar-SA"/>
          </a:p>
        </p:txBody>
      </p:sp>
      <p:sp>
        <p:nvSpPr>
          <p:cNvPr id="65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293020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B2FF31-4F43-4025-8E3E-BBA165772C89}" type="slidenum">
              <a:rPr lang="ar-SA" altLang="ar-SA"/>
              <a:pPr/>
              <a:t>13</a:t>
            </a:fld>
            <a:endParaRPr lang="en-US" altLang="ar-SA"/>
          </a:p>
        </p:txBody>
      </p:sp>
      <p:sp>
        <p:nvSpPr>
          <p:cNvPr id="65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1819758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577AF-BFB3-48DA-B66A-1EC088FA8295}" type="slidenum">
              <a:rPr lang="ar-SA" altLang="ar-SA"/>
              <a:pPr/>
              <a:t>14</a:t>
            </a:fld>
            <a:endParaRPr lang="en-US" altLang="ar-SA"/>
          </a:p>
        </p:txBody>
      </p:sp>
      <p:sp>
        <p:nvSpPr>
          <p:cNvPr id="65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947625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93EC8C-9189-4AC1-BFFE-BCB7BF842AC1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8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5D25-2234-4E5B-9133-87D83FC802D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8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9129E10-39F6-4B81-8E46-0CBBEF32795E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9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285F-A6EE-414A-A7B6-C4962FA9B38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0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1C5EE68-FDEA-47CE-AA22-095E46CA851C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1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E1FF3-790D-4A8A-B84C-AD7051D5FE3A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73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C1FD-D533-4A2E-8827-CF4346445952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9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7B40-73F0-442D-93E5-56DAA28D2629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DB4D2-4783-4E85-BD20-27EC723D0B19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A99CF95-E1CF-48D9-ABC5-D483E395EB50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4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DBE36-848E-4FA3-9F1D-A924006C45B7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2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83DC59B-3441-4D59-9CF8-10A87E1DD797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Java Programming: From Problem Analysis to Program Design, Third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013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GC 101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435893" y="3281698"/>
            <a:ext cx="3717543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</a:rPr>
              <a:t>Input &amp; Output</a:t>
            </a:r>
            <a:endParaRPr lang="ar-SA" sz="30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04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4113" y="687388"/>
            <a:ext cx="7989887" cy="1082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>
                <a:ea typeface="MS PGothic" panose="020B0600070205080204" pitchFamily="34" charset="-128"/>
              </a:rPr>
              <a:t>Example</a:t>
            </a:r>
          </a:p>
        </p:txBody>
      </p:sp>
      <p:sp>
        <p:nvSpPr>
          <p:cNvPr id="55299" name="TextBox 8"/>
          <p:cNvSpPr txBox="1">
            <a:spLocks noChangeArrowheads="1"/>
          </p:cNvSpPr>
          <p:nvPr/>
        </p:nvSpPr>
        <p:spPr bwMode="auto">
          <a:xfrm>
            <a:off x="201613" y="593725"/>
            <a:ext cx="8942387" cy="6186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>
                <a:solidFill>
                  <a:schemeClr val="tx2"/>
                </a:solidFill>
                <a:latin typeface="Gill Sans MT" panose="020B0502020104020203" pitchFamily="34" charset="0"/>
              </a:defRPr>
            </a:lvl1pPr>
            <a:lvl2pPr marL="742950" indent="-285750"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>
                <a:solidFill>
                  <a:schemeClr val="tx2"/>
                </a:solidFill>
                <a:latin typeface="Gill Sans MT" panose="020B0502020104020203" pitchFamily="34" charset="0"/>
              </a:defRPr>
            </a:lvl2pPr>
            <a:lvl3pPr marL="1143000" indent="-228600"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>
                <a:solidFill>
                  <a:schemeClr val="tx2"/>
                </a:solidFill>
                <a:latin typeface="Gill Sans MT" panose="020B0502020104020203" pitchFamily="34" charset="0"/>
              </a:defRPr>
            </a:lvl3pPr>
            <a:lvl4pPr marL="1600200" indent="-228600"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anose="020B0502020104020203" pitchFamily="34" charset="0"/>
              </a:defRPr>
            </a:lvl4pPr>
            <a:lvl5pPr marL="2057400" indent="-228600" algn="r" rtl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>
                <a:solidFill>
                  <a:schemeClr val="tx2"/>
                </a:solidFill>
                <a:latin typeface="Gill Sans MT" panose="020B0502020104020203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java.util.Scanner;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TestInput {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main(String[] args) {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Scanner input 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area ,length, width;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input = </a:t>
            </a:r>
            <a:r>
              <a:rPr lang="en-US" altLang="en-US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Scanner (System.in); </a:t>
            </a:r>
            <a:r>
              <a:rPr lang="en-US" altLang="en-US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creating an instance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System.out.println("enter the length ");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length = input.nextInt(); </a:t>
            </a:r>
            <a:r>
              <a:rPr lang="en-US" altLang="en-US" sz="160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//reading the length from the keyboard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System.out.println("Enter the Width ");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width = input.nextInt(); </a:t>
            </a:r>
            <a:r>
              <a:rPr lang="en-US" altLang="en-US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//reading the width from the keyboard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area = length * width 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System.out.println("the length is "+ length);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System.out.println("the width is "+ width);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System.out.println("the area is "+ area);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algn="l" rtl="0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3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mtClean="0"/>
              <a:t>Output</a:t>
            </a:r>
            <a:endParaRPr lang="ar-SA" altLang="en-US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581025" y="2227263"/>
            <a:ext cx="7989888" cy="3632200"/>
          </a:xfrm>
        </p:spPr>
        <p:txBody>
          <a:bodyPr/>
          <a:lstStyle/>
          <a:p>
            <a:pPr algn="l" rtl="0">
              <a:buFont typeface="Wingdings 2" panose="05020102010507070707" pitchFamily="18" charset="2"/>
              <a:buNone/>
            </a:pPr>
            <a:r>
              <a:rPr lang="en-US" altLang="ar-SA" smtClean="0">
                <a:ea typeface="Majalla UI"/>
              </a:rPr>
              <a:t>enter the length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ar-SA" smtClean="0">
                <a:ea typeface="Majalla UI"/>
              </a:rPr>
              <a:t>2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ar-SA" smtClean="0">
                <a:ea typeface="Majalla UI"/>
              </a:rPr>
              <a:t>Enter the Width 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ar-SA" smtClean="0">
                <a:ea typeface="Majalla UI"/>
              </a:rPr>
              <a:t>3   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ar-SA" smtClean="0">
                <a:ea typeface="Majalla UI"/>
              </a:rPr>
              <a:t>the length is 2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ar-SA" smtClean="0">
                <a:ea typeface="Majalla UI"/>
              </a:rPr>
              <a:t>the width is 3</a:t>
            </a:r>
          </a:p>
          <a:p>
            <a:pPr algn="l" rtl="0">
              <a:buFont typeface="Wingdings 2" panose="05020102010507070707" pitchFamily="18" charset="2"/>
              <a:buNone/>
            </a:pPr>
            <a:r>
              <a:rPr lang="en-US" altLang="ar-SA" smtClean="0">
                <a:ea typeface="Majalla UI"/>
              </a:rPr>
              <a:t>the area is 6</a:t>
            </a:r>
            <a:endParaRPr lang="ar-SA" altLang="ar-SA" smtClean="0">
              <a:ea typeface="Majalla U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65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1192" y="6447110"/>
            <a:ext cx="4870585" cy="365125"/>
          </a:xfrm>
        </p:spPr>
        <p:txBody>
          <a:bodyPr/>
          <a:lstStyle/>
          <a:p>
            <a:fld id="{BC4DC88F-7DEA-4EC3-B2E4-4FF97884BFE0}" type="slidenum">
              <a:rPr lang="ar-SA" altLang="ar-SA"/>
              <a:pPr/>
              <a:t>12</a:t>
            </a:fld>
            <a:endParaRPr lang="en-US" altLang="ar-SA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52500"/>
            <a:ext cx="8001000" cy="762000"/>
          </a:xfrm>
        </p:spPr>
        <p:txBody>
          <a:bodyPr>
            <a:normAutofit/>
          </a:bodyPr>
          <a:lstStyle/>
          <a:p>
            <a:pPr rtl="0"/>
            <a:r>
              <a:rPr lang="en-US" altLang="ar-SA" dirty="0" smtClean="0"/>
              <a:t>Input</a:t>
            </a:r>
            <a:endParaRPr lang="en-US" altLang="ar-SA" sz="2400" b="1" dirty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860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altLang="ar-S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ar-S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Example2_16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ar-SA" sz="1600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 Scanner console = new  Scanner(System.in);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void main(String[] </a:t>
            </a:r>
            <a:r>
              <a:rPr lang="en-US" altLang="ar-S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	 </a:t>
            </a:r>
            <a:r>
              <a:rPr lang="en-US" altLang="ar-S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feet;     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ar-S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inches;   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ar-S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altLang="ar-SA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Enter two integers separated by spaces</a:t>
            </a:r>
            <a:r>
              <a:rPr lang="en-US" altLang="ar-SA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.");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ar-SA" sz="1600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feet = </a:t>
            </a:r>
            <a:r>
              <a:rPr lang="en-US" altLang="ar-SA" sz="1600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console.nextInt</a:t>
            </a:r>
            <a:r>
              <a:rPr lang="en-US" altLang="ar-SA" sz="1600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    </a:t>
            </a:r>
            <a:r>
              <a:rPr lang="en-US" altLang="ar-SA" sz="1600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reads </a:t>
            </a:r>
            <a:r>
              <a:rPr lang="en-US" altLang="ar-SA" sz="1600" dirty="0" err="1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altLang="ar-SA" sz="1600" dirty="0">
              <a:solidFill>
                <a:srgbClr val="3399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inches = </a:t>
            </a:r>
            <a:r>
              <a:rPr lang="en-US" altLang="ar-SA" sz="1600" dirty="0" err="1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console.nextInt</a:t>
            </a:r>
            <a:r>
              <a:rPr lang="en-US" altLang="ar-SA" sz="1600" dirty="0">
                <a:solidFill>
                  <a:srgbClr val="FF0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altLang="ar-SA" sz="1600" dirty="0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reads </a:t>
            </a:r>
            <a:r>
              <a:rPr lang="en-US" altLang="ar-SA" sz="1600" dirty="0" err="1">
                <a:solidFill>
                  <a:srgbClr val="3399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altLang="ar-SA" sz="1600" dirty="0">
              <a:solidFill>
                <a:srgbClr val="3399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ar-S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("Feet = " + feet);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ar-SA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("Inches = " + inches);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ar-S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ar-S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81000" indent="-381000"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en-US" altLang="ar-S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71950" y="3009900"/>
            <a:ext cx="3924300" cy="41148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endParaRPr lang="en-US" altLang="ar-SA" sz="1800" dirty="0"/>
          </a:p>
          <a:p>
            <a:pPr algn="l" rtl="0">
              <a:lnSpc>
                <a:spcPct val="80000"/>
              </a:lnSpc>
            </a:pPr>
            <a:endParaRPr lang="en-US" altLang="ar-SA" sz="2000" dirty="0"/>
          </a:p>
        </p:txBody>
      </p:sp>
      <p:sp>
        <p:nvSpPr>
          <p:cNvPr id="650246" name="Rectangle 6"/>
          <p:cNvSpPr>
            <a:spLocks noChangeArrowheads="1"/>
          </p:cNvSpPr>
          <p:nvPr/>
        </p:nvSpPr>
        <p:spPr bwMode="auto">
          <a:xfrm>
            <a:off x="1047750" y="1885950"/>
            <a:ext cx="2514600" cy="381000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650247" name="Rectangle 7"/>
          <p:cNvSpPr>
            <a:spLocks noChangeArrowheads="1"/>
          </p:cNvSpPr>
          <p:nvPr/>
        </p:nvSpPr>
        <p:spPr bwMode="auto">
          <a:xfrm>
            <a:off x="6019800" y="2095500"/>
            <a:ext cx="2514600" cy="381000"/>
          </a:xfrm>
          <a:prstGeom prst="rect">
            <a:avLst/>
          </a:prstGeom>
          <a:noFill/>
          <a:ln w="28575">
            <a:solidFill>
              <a:srgbClr val="0033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ar-SA" sz="1400" b="0">
                <a:solidFill>
                  <a:srgbClr val="003399"/>
                </a:solidFill>
                <a:effectLst/>
                <a:latin typeface="Times New Roman" panose="02020603050405020304" pitchFamily="18" charset="0"/>
              </a:rPr>
              <a:t>Required to use the class Scanner</a:t>
            </a:r>
          </a:p>
        </p:txBody>
      </p:sp>
      <p:sp>
        <p:nvSpPr>
          <p:cNvPr id="650248" name="Line 8"/>
          <p:cNvSpPr>
            <a:spLocks noChangeShapeType="1"/>
          </p:cNvSpPr>
          <p:nvPr/>
        </p:nvSpPr>
        <p:spPr bwMode="auto">
          <a:xfrm>
            <a:off x="3562350" y="2095500"/>
            <a:ext cx="2457450" cy="13970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50249" name="Rectangle 9"/>
          <p:cNvSpPr>
            <a:spLocks noChangeArrowheads="1"/>
          </p:cNvSpPr>
          <p:nvPr/>
        </p:nvSpPr>
        <p:spPr bwMode="auto">
          <a:xfrm>
            <a:off x="5334000" y="4686300"/>
            <a:ext cx="1600200" cy="5334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650250" name="Line 10"/>
          <p:cNvSpPr>
            <a:spLocks noChangeShapeType="1"/>
          </p:cNvSpPr>
          <p:nvPr/>
        </p:nvSpPr>
        <p:spPr bwMode="auto">
          <a:xfrm>
            <a:off x="6934200" y="5219700"/>
            <a:ext cx="533400" cy="533400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650251" name="Rectangle 11"/>
          <p:cNvSpPr>
            <a:spLocks noChangeArrowheads="1"/>
          </p:cNvSpPr>
          <p:nvPr/>
        </p:nvSpPr>
        <p:spPr bwMode="auto">
          <a:xfrm>
            <a:off x="5943600" y="5753100"/>
            <a:ext cx="2743200" cy="11430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ar-SA" sz="1400" b="0">
                <a:solidFill>
                  <a:srgbClr val="339933"/>
                </a:solidFill>
                <a:effectLst/>
                <a:latin typeface="Times New Roman" panose="02020603050405020304" pitchFamily="18" charset="0"/>
              </a:rPr>
              <a:t>// single line comment </a:t>
            </a:r>
          </a:p>
          <a:p>
            <a:r>
              <a:rPr lang="en-US" altLang="ar-SA" sz="1400" b="0">
                <a:solidFill>
                  <a:srgbClr val="339933"/>
                </a:solidFill>
                <a:effectLst/>
                <a:latin typeface="Times New Roman" panose="02020603050405020304" pitchFamily="18" charset="0"/>
              </a:rPr>
              <a:t>/* multi</a:t>
            </a:r>
          </a:p>
          <a:p>
            <a:r>
              <a:rPr lang="en-US" altLang="ar-SA" sz="1400" b="0">
                <a:solidFill>
                  <a:srgbClr val="339933"/>
                </a:solidFill>
                <a:effectLst/>
                <a:latin typeface="Times New Roman" panose="02020603050405020304" pitchFamily="18" charset="0"/>
              </a:rPr>
              <a:t>    line</a:t>
            </a:r>
          </a:p>
          <a:p>
            <a:r>
              <a:rPr lang="en-US" altLang="ar-SA" sz="1400" b="0">
                <a:solidFill>
                  <a:srgbClr val="339933"/>
                </a:solidFill>
                <a:effectLst/>
                <a:latin typeface="Times New Roman" panose="02020603050405020304" pitchFamily="18" charset="0"/>
              </a:rPr>
              <a:t>   comment     */</a:t>
            </a:r>
          </a:p>
          <a:p>
            <a:r>
              <a:rPr lang="en-US" altLang="ar-SA" sz="1400" b="0">
                <a:solidFill>
                  <a:srgbClr val="339933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          all ignored by the complier</a:t>
            </a:r>
            <a:endParaRPr lang="en-US" altLang="ar-SA" sz="1400" b="0">
              <a:solidFill>
                <a:srgbClr val="3399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6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5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5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65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65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65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65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6" grpId="0" animBg="1"/>
      <p:bldP spid="650247" grpId="0" animBg="1"/>
      <p:bldP spid="650248" grpId="0" animBg="1"/>
      <p:bldP spid="650249" grpId="0" animBg="1"/>
      <p:bldP spid="650250" grpId="0" animBg="1"/>
      <p:bldP spid="6502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E5D4C0-9A93-45DB-A1FD-18D793C9591B}" type="slidenum">
              <a:rPr lang="ar-SA" altLang="ar-SA"/>
              <a:pPr/>
              <a:t>13</a:t>
            </a:fld>
            <a:endParaRPr lang="en-US" altLang="ar-SA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altLang="ar-SA"/>
              <a:t>Input</a:t>
            </a:r>
          </a:p>
        </p:txBody>
      </p:sp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1219200" y="2209800"/>
            <a:ext cx="5943600" cy="2286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ar-SA" sz="180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Enter two integers separated by spaces.</a:t>
            </a:r>
          </a:p>
          <a:p>
            <a:r>
              <a:rPr lang="en-US" altLang="ar-SA" sz="1800"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23 7</a:t>
            </a:r>
          </a:p>
          <a:p>
            <a:r>
              <a:rPr lang="en-US" altLang="ar-SA" sz="180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Feet = 23</a:t>
            </a:r>
          </a:p>
          <a:p>
            <a:r>
              <a:rPr lang="en-US" altLang="ar-SA" sz="180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Inches = 7</a:t>
            </a:r>
          </a:p>
        </p:txBody>
      </p:sp>
      <p:sp>
        <p:nvSpPr>
          <p:cNvPr id="652293" name="Rectangle 5"/>
          <p:cNvSpPr>
            <a:spLocks noChangeArrowheads="1"/>
          </p:cNvSpPr>
          <p:nvPr/>
        </p:nvSpPr>
        <p:spPr bwMode="auto">
          <a:xfrm>
            <a:off x="990600" y="5029200"/>
            <a:ext cx="6629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If the user enters a non integer number for example </a:t>
            </a:r>
            <a:r>
              <a:rPr lang="en-US" altLang="ar-SA" sz="2000" u="sng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24w5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or </a:t>
            </a:r>
            <a:r>
              <a:rPr lang="en-US" altLang="ar-SA" sz="2000" u="sng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3.4 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 </a:t>
            </a:r>
          </a:p>
          <a:p>
            <a:r>
              <a:rPr lang="en-US" altLang="ar-SA" sz="2000" b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console.nextInt()</a:t>
            </a:r>
            <a:r>
              <a:rPr lang="en-US" altLang="ar-SA" sz="2000" b="0">
                <a:solidFill>
                  <a:schemeClr val="tx1"/>
                </a:solidFill>
                <a:effectLst/>
                <a:latin typeface="Times New Roman" panose="02020603050405020304" pitchFamily="18" charset="0"/>
                <a:sym typeface="Wingdings" panose="05000000000000000000" pitchFamily="2" charset="2"/>
              </a:rPr>
              <a:t> will cause a program termination.</a:t>
            </a:r>
            <a:endParaRPr lang="en-US" altLang="ar-SA" sz="2000" b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95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5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7689B-FFDF-4149-A23F-1A95D8699739}" type="slidenum">
              <a:rPr lang="ar-SA" altLang="ar-SA"/>
              <a:pPr/>
              <a:t>14</a:t>
            </a:fld>
            <a:endParaRPr lang="en-US" altLang="ar-SA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39763"/>
            <a:ext cx="8001000" cy="1143000"/>
          </a:xfrm>
        </p:spPr>
        <p:txBody>
          <a:bodyPr>
            <a:normAutofit/>
          </a:bodyPr>
          <a:lstStyle/>
          <a:p>
            <a:pPr rtl="0"/>
            <a:r>
              <a:rPr lang="en-US" altLang="ar-SA" b="1" dirty="0" smtClean="0"/>
              <a:t>Input</a:t>
            </a:r>
            <a:endParaRPr lang="en-US" altLang="ar-SA" dirty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5100" y="1316750"/>
            <a:ext cx="7924800" cy="5105400"/>
          </a:xfrm>
        </p:spPr>
        <p:txBody>
          <a:bodyPr>
            <a:noAutofit/>
          </a:bodyPr>
          <a:lstStyle/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ar-SA" sz="1200" b="1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java.util</a:t>
            </a:r>
            <a:r>
              <a:rPr lang="en-US" altLang="ar-SA" sz="12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public class Example2_17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b="1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static Scanner console = new Scanner(System.in);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public static void main(String[]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String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;                  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String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;                   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age;                          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double weight;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("Enter first name, last name, "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+"age, and weight separated by spaces.");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1200" b="1" dirty="0" err="1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firstName</a:t>
            </a: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= </a:t>
            </a:r>
            <a:r>
              <a:rPr lang="en-US" altLang="ar-SA" sz="1200" b="1" dirty="0" err="1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console.next</a:t>
            </a: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();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   </a:t>
            </a:r>
            <a:r>
              <a:rPr lang="en-US" altLang="ar-SA" sz="1200" b="1" dirty="0" err="1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lastName</a:t>
            </a: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= </a:t>
            </a:r>
            <a:r>
              <a:rPr lang="en-US" altLang="ar-SA" sz="1200" b="1" dirty="0" err="1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console.next</a:t>
            </a: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();         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</a:t>
            </a:r>
            <a:r>
              <a:rPr lang="ar-SA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   </a:t>
            </a: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age = </a:t>
            </a:r>
            <a:r>
              <a:rPr lang="en-US" altLang="ar-SA" sz="1200" b="1" dirty="0" err="1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console.nextInt</a:t>
            </a: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();           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   weight = </a:t>
            </a:r>
            <a:r>
              <a:rPr lang="en-US" altLang="ar-SA" sz="1200" b="1" dirty="0" err="1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console.nextDouble</a:t>
            </a:r>
            <a:r>
              <a:rPr lang="en-US" altLang="ar-SA" sz="1200" b="1" dirty="0">
                <a:solidFill>
                  <a:schemeClr val="accent2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();     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("Name: " +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+ " " +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);     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("Age: " + age);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ar-SA" sz="12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("Weight: " + weight);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}          </a:t>
            </a:r>
          </a:p>
          <a:p>
            <a:pPr algn="l" rtl="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2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362200" y="749300"/>
            <a:ext cx="1866900" cy="12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62550" y="1473200"/>
            <a:ext cx="1866900" cy="12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295650" y="4330700"/>
            <a:ext cx="1866900" cy="127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6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BBF0C-389F-4A35-BD5E-D222C0D9C06F}" type="slidenum">
              <a:rPr lang="ar-SA" altLang="ar-SA"/>
              <a:pPr/>
              <a:t>15</a:t>
            </a:fld>
            <a:endParaRPr lang="en-US" altLang="ar-SA"/>
          </a:p>
        </p:txBody>
      </p:sp>
      <p:sp>
        <p:nvSpPr>
          <p:cNvPr id="656388" name="Rectangle 4"/>
          <p:cNvSpPr>
            <a:spLocks noChangeArrowheads="1"/>
          </p:cNvSpPr>
          <p:nvPr/>
        </p:nvSpPr>
        <p:spPr bwMode="auto">
          <a:xfrm>
            <a:off x="838200" y="2209800"/>
            <a:ext cx="8077200" cy="304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ar-SA" sz="160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Enter first name, last name, age, and weight separated by spaces.</a:t>
            </a:r>
          </a:p>
          <a:p>
            <a:r>
              <a:rPr lang="en-US" altLang="ar-SA" sz="1600">
                <a:solidFill>
                  <a:srgbClr val="FFFF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Sheila Mann 23 120.5</a:t>
            </a:r>
          </a:p>
          <a:p>
            <a:r>
              <a:rPr lang="en-US" altLang="ar-SA" sz="160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Name: Sheila Mann</a:t>
            </a:r>
          </a:p>
          <a:p>
            <a:r>
              <a:rPr lang="en-US" altLang="ar-SA" sz="160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Age: 23</a:t>
            </a:r>
          </a:p>
          <a:p>
            <a:r>
              <a:rPr lang="en-US" altLang="ar-SA" sz="1600">
                <a:solidFill>
                  <a:schemeClr val="bg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Weight: 120.5</a:t>
            </a:r>
          </a:p>
        </p:txBody>
      </p:sp>
    </p:spTree>
    <p:extLst>
      <p:ext uri="{BB962C8B-B14F-4D97-AF65-F5344CB8AC3E}">
        <p14:creationId xmlns:p14="http://schemas.microsoft.com/office/powerpoint/2010/main" val="11808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smtClean="0"/>
              <a:t>Interactive programs</a:t>
            </a:r>
          </a:p>
        </p:txBody>
      </p:sp>
      <p:sp>
        <p:nvSpPr>
          <p:cNvPr id="631811" name="Rectangle 3"/>
          <p:cNvSpPr>
            <a:spLocks noGrp="1"/>
          </p:cNvSpPr>
          <p:nvPr>
            <p:ph type="body" idx="1"/>
          </p:nvPr>
        </p:nvSpPr>
        <p:spPr>
          <a:xfrm>
            <a:off x="476518" y="2073499"/>
            <a:ext cx="8306874" cy="4005329"/>
          </a:xfrm>
        </p:spPr>
        <p:txBody>
          <a:bodyPr/>
          <a:lstStyle/>
          <a:p>
            <a:pPr algn="l" rtl="0"/>
            <a:r>
              <a:rPr lang="en-US" altLang="ar-SA" dirty="0" smtClean="0"/>
              <a:t>We have written programs that print console output, but it is also possible to read </a:t>
            </a:r>
            <a:r>
              <a:rPr lang="en-US" altLang="ar-SA" i="1" dirty="0" smtClean="0"/>
              <a:t>input</a:t>
            </a:r>
            <a:r>
              <a:rPr lang="en-US" altLang="ar-SA" dirty="0" smtClean="0"/>
              <a:t> from the console.</a:t>
            </a:r>
          </a:p>
          <a:p>
            <a:pPr lvl="1" algn="l" rtl="0"/>
            <a:r>
              <a:rPr lang="en-US" altLang="ar-SA" dirty="0" smtClean="0"/>
              <a:t>The user types input into the console.  We capture the input and use it in our program.</a:t>
            </a:r>
          </a:p>
          <a:p>
            <a:pPr lvl="1" algn="l" rtl="0"/>
            <a:r>
              <a:rPr lang="en-US" altLang="ar-SA" dirty="0" smtClean="0"/>
              <a:t>Such a program is called an </a:t>
            </a:r>
            <a:r>
              <a:rPr lang="en-US" altLang="ar-SA" i="1" dirty="0" smtClean="0"/>
              <a:t>interactive program</a:t>
            </a:r>
            <a:r>
              <a:rPr lang="en-US" altLang="ar-SA" dirty="0" smtClean="0"/>
              <a:t>.</a:t>
            </a:r>
          </a:p>
          <a:p>
            <a:pPr lvl="1" algn="l" rtl="0"/>
            <a:endParaRPr lang="en-US" altLang="ar-SA" dirty="0" smtClean="0"/>
          </a:p>
          <a:p>
            <a:pPr algn="l" rtl="0"/>
            <a:r>
              <a:rPr lang="en-US" altLang="ar-SA" dirty="0" smtClean="0"/>
              <a:t>Interactive programs can be challenging.</a:t>
            </a:r>
          </a:p>
          <a:p>
            <a:pPr lvl="1" algn="l" rtl="0"/>
            <a:r>
              <a:rPr lang="en-US" altLang="ar-SA" dirty="0" smtClean="0"/>
              <a:t>Computers and users think in very different ways.</a:t>
            </a:r>
          </a:p>
          <a:p>
            <a:pPr lvl="1" algn="l" rtl="0"/>
            <a:r>
              <a:rPr lang="en-US" altLang="ar-SA" dirty="0" smtClean="0"/>
              <a:t>Users misbehave.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950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/>
          </p:cNvSpPr>
          <p:nvPr>
            <p:ph type="title"/>
          </p:nvPr>
        </p:nvSpPr>
        <p:spPr>
          <a:xfrm>
            <a:off x="439524" y="635959"/>
            <a:ext cx="8330988" cy="1202778"/>
          </a:xfrm>
        </p:spPr>
        <p:txBody>
          <a:bodyPr/>
          <a:lstStyle/>
          <a:p>
            <a:pPr rtl="0"/>
            <a:r>
              <a:rPr lang="en-US" altLang="ar-SA" smtClean="0"/>
              <a:t>Input and </a:t>
            </a:r>
            <a:r>
              <a:rPr lang="en-US" altLang="ar-SA" smtClean="0">
                <a:latin typeface="Courier New" panose="02070309020205020404" pitchFamily="49" charset="0"/>
              </a:rPr>
              <a:t>System.in</a:t>
            </a:r>
          </a:p>
        </p:txBody>
      </p:sp>
      <p:sp>
        <p:nvSpPr>
          <p:cNvPr id="633859" name="Rectangle 3"/>
          <p:cNvSpPr>
            <a:spLocks noGrp="1"/>
          </p:cNvSpPr>
          <p:nvPr>
            <p:ph type="body" idx="1"/>
          </p:nvPr>
        </p:nvSpPr>
        <p:spPr>
          <a:xfrm>
            <a:off x="439524" y="2176488"/>
            <a:ext cx="8330988" cy="403112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ar-SA" dirty="0" err="1" smtClean="0">
                <a:latin typeface="Courier New" panose="02070309020205020404" pitchFamily="49" charset="0"/>
              </a:rPr>
              <a:t>System.out</a:t>
            </a:r>
            <a:endParaRPr lang="en-US" altLang="ar-SA" dirty="0" smtClean="0">
              <a:latin typeface="Courier New" panose="02070309020205020404" pitchFamily="49" charset="0"/>
            </a:endParaRPr>
          </a:p>
          <a:p>
            <a:pPr lvl="1" algn="l" rtl="0"/>
            <a:r>
              <a:rPr lang="en-US" altLang="ar-SA" dirty="0" smtClean="0"/>
              <a:t>An object with methods named </a:t>
            </a:r>
            <a:r>
              <a:rPr lang="en-US" altLang="ar-SA" dirty="0" err="1" smtClean="0">
                <a:latin typeface="Courier New" panose="02070309020205020404" pitchFamily="49" charset="0"/>
              </a:rPr>
              <a:t>println</a:t>
            </a:r>
            <a:r>
              <a:rPr lang="en-US" altLang="ar-SA" dirty="0" smtClean="0"/>
              <a:t> and </a:t>
            </a:r>
            <a:r>
              <a:rPr lang="en-US" altLang="ar-SA" dirty="0" smtClean="0">
                <a:latin typeface="Courier New" panose="02070309020205020404" pitchFamily="49" charset="0"/>
              </a:rPr>
              <a:t>print</a:t>
            </a:r>
            <a:endParaRPr lang="en-US" altLang="ar-SA" dirty="0" smtClean="0"/>
          </a:p>
          <a:p>
            <a:pPr lvl="1" algn="l" rtl="0"/>
            <a:endParaRPr lang="en-US" altLang="ar-SA" sz="800" dirty="0" smtClean="0"/>
          </a:p>
          <a:p>
            <a:pPr algn="l" rtl="0"/>
            <a:r>
              <a:rPr lang="en-US" altLang="ar-SA" dirty="0" smtClean="0">
                <a:latin typeface="Courier New" panose="02070309020205020404" pitchFamily="49" charset="0"/>
              </a:rPr>
              <a:t>System.in</a:t>
            </a:r>
          </a:p>
          <a:p>
            <a:pPr lvl="1" algn="l" rtl="0"/>
            <a:r>
              <a:rPr lang="en-US" altLang="ar-SA" dirty="0" smtClean="0"/>
              <a:t>not intended to be used directly</a:t>
            </a:r>
          </a:p>
          <a:p>
            <a:pPr lvl="1" algn="l" rtl="0"/>
            <a:r>
              <a:rPr lang="en-US" altLang="ar-SA" dirty="0" smtClean="0"/>
              <a:t>We use a second object, from a class </a:t>
            </a:r>
            <a:r>
              <a:rPr lang="en-US" altLang="ar-SA" dirty="0" smtClean="0">
                <a:latin typeface="Courier New" panose="02070309020205020404" pitchFamily="49" charset="0"/>
              </a:rPr>
              <a:t>Scanner</a:t>
            </a:r>
            <a:r>
              <a:rPr lang="en-US" altLang="ar-SA" dirty="0" smtClean="0"/>
              <a:t>, to help us.</a:t>
            </a:r>
          </a:p>
          <a:p>
            <a:pPr marL="324000" lvl="1" indent="0" algn="l" rtl="0">
              <a:buNone/>
            </a:pPr>
            <a:endParaRPr lang="en-US" altLang="ar-SA" dirty="0" smtClean="0"/>
          </a:p>
          <a:p>
            <a:pPr algn="l" rtl="0"/>
            <a:r>
              <a:rPr lang="en-US" altLang="ar-SA" dirty="0" smtClean="0"/>
              <a:t>Constructing a </a:t>
            </a:r>
            <a:r>
              <a:rPr lang="en-US" altLang="ar-SA" dirty="0" smtClean="0">
                <a:latin typeface="Courier New" panose="02070309020205020404" pitchFamily="49" charset="0"/>
              </a:rPr>
              <a:t>Scanner</a:t>
            </a:r>
            <a:r>
              <a:rPr lang="en-US" altLang="ar-SA" dirty="0" smtClean="0"/>
              <a:t> object to read console input:</a:t>
            </a: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sz="1800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Scanner </a:t>
            </a:r>
            <a:r>
              <a:rPr lang="en-US" altLang="ar-SA" sz="1800" b="1" dirty="0" smtClean="0">
                <a:solidFill>
                  <a:schemeClr val="accent2"/>
                </a:solidFill>
              </a:rPr>
              <a:t>name</a:t>
            </a:r>
            <a:r>
              <a:rPr lang="en-US" altLang="ar-SA" sz="1800" dirty="0" smtClean="0">
                <a:solidFill>
                  <a:schemeClr val="accent2"/>
                </a:solidFill>
                <a:latin typeface="Courier New" panose="02070309020205020404" pitchFamily="49" charset="0"/>
              </a:rPr>
              <a:t> = new Scanner(System.in);</a:t>
            </a:r>
          </a:p>
          <a:p>
            <a:pPr lvl="1" algn="l" rtl="0"/>
            <a:endParaRPr lang="en-US" altLang="ar-SA" sz="800" dirty="0" smtClean="0"/>
          </a:p>
          <a:p>
            <a:pPr lvl="1" algn="l" rtl="0"/>
            <a:r>
              <a:rPr lang="en-US" altLang="ar-SA" dirty="0" smtClean="0"/>
              <a:t>Example:</a:t>
            </a: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Scanner console = new Scanner(System.in);</a:t>
            </a:r>
            <a:endParaRPr lang="en-US" altLang="ar-SA" sz="800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59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smtClean="0"/>
              <a:t>Java class libraries, import</a:t>
            </a:r>
          </a:p>
        </p:txBody>
      </p:sp>
      <p:sp>
        <p:nvSpPr>
          <p:cNvPr id="636931" name="Rectangle 3"/>
          <p:cNvSpPr>
            <a:spLocks noGrp="1"/>
          </p:cNvSpPr>
          <p:nvPr>
            <p:ph type="body" idx="1"/>
          </p:nvPr>
        </p:nvSpPr>
        <p:spPr>
          <a:xfrm>
            <a:off x="294664" y="1770803"/>
            <a:ext cx="8562808" cy="4797422"/>
          </a:xfrm>
        </p:spPr>
        <p:txBody>
          <a:bodyPr>
            <a:noAutofit/>
          </a:bodyPr>
          <a:lstStyle/>
          <a:p>
            <a:pPr algn="l" rtl="0"/>
            <a:r>
              <a:rPr lang="en-US" altLang="ar-SA" sz="1600" b="1" dirty="0" smtClean="0"/>
              <a:t>Java class libraries</a:t>
            </a:r>
            <a:r>
              <a:rPr lang="en-US" altLang="ar-SA" sz="1600" dirty="0" smtClean="0"/>
              <a:t>: Classes included with Java's JDK.</a:t>
            </a:r>
          </a:p>
          <a:p>
            <a:pPr lvl="1" algn="l" rtl="0"/>
            <a:r>
              <a:rPr lang="en-US" altLang="ar-SA" sz="1400" dirty="0" smtClean="0"/>
              <a:t>organized into groups named </a:t>
            </a:r>
            <a:r>
              <a:rPr lang="en-US" altLang="ar-SA" sz="1400" i="1" dirty="0" smtClean="0"/>
              <a:t>packages</a:t>
            </a:r>
            <a:endParaRPr lang="en-US" altLang="ar-SA" sz="1400" dirty="0" smtClean="0"/>
          </a:p>
          <a:p>
            <a:pPr lvl="1" algn="l" rtl="0"/>
            <a:r>
              <a:rPr lang="en-US" altLang="ar-SA" sz="1400" dirty="0" smtClean="0"/>
              <a:t>To use a package, put an </a:t>
            </a:r>
            <a:r>
              <a:rPr lang="en-US" altLang="ar-SA" sz="1400" i="1" dirty="0" smtClean="0"/>
              <a:t>import declaration</a:t>
            </a:r>
            <a:r>
              <a:rPr lang="en-US" altLang="ar-SA" sz="1400" dirty="0" smtClean="0"/>
              <a:t> in your program</a:t>
            </a:r>
            <a:r>
              <a:rPr lang="en-US" altLang="ar-SA" sz="1400" dirty="0" smtClean="0"/>
              <a:t>.</a:t>
            </a:r>
            <a:endParaRPr lang="en-US" altLang="ar-SA" sz="1400" dirty="0" smtClean="0"/>
          </a:p>
          <a:p>
            <a:pPr algn="l" rtl="0"/>
            <a:r>
              <a:rPr lang="en-US" altLang="ar-SA" sz="1600" dirty="0" smtClean="0"/>
              <a:t>Syntax:</a:t>
            </a: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// put this at the very top of your program</a:t>
            </a: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urier New" panose="02070309020205020404" pitchFamily="49" charset="0"/>
              </a:rPr>
              <a:t>	import </a:t>
            </a:r>
            <a:r>
              <a:rPr lang="en-US" altLang="ar-SA" sz="1400" b="1" dirty="0" err="1" smtClean="0"/>
              <a:t>packageName</a:t>
            </a:r>
            <a:r>
              <a:rPr lang="en-US" altLang="ar-SA" sz="1400" dirty="0" smtClean="0">
                <a:latin typeface="Courier New" panose="02070309020205020404" pitchFamily="49" charset="0"/>
              </a:rPr>
              <a:t>.*;</a:t>
            </a:r>
          </a:p>
          <a:p>
            <a:pPr lvl="1" algn="l" rtl="0">
              <a:buFont typeface="Wingdings 2" panose="05020102010507070707" pitchFamily="18" charset="2"/>
              <a:buNone/>
            </a:pPr>
            <a:endParaRPr lang="en-US" altLang="ar-SA" sz="1400" dirty="0" smtClean="0">
              <a:latin typeface="Courier New" panose="02070309020205020404" pitchFamily="49" charset="0"/>
            </a:endParaRPr>
          </a:p>
          <a:p>
            <a:pPr algn="l" rtl="0"/>
            <a:r>
              <a:rPr lang="en-US" altLang="ar-SA" sz="1600" dirty="0" smtClean="0">
                <a:latin typeface="Courier New" panose="02070309020205020404" pitchFamily="49" charset="0"/>
              </a:rPr>
              <a:t>Scanner</a:t>
            </a:r>
            <a:r>
              <a:rPr lang="en-US" altLang="ar-SA" sz="1600" dirty="0" smtClean="0"/>
              <a:t> is in a package named </a:t>
            </a:r>
            <a:r>
              <a:rPr lang="en-US" altLang="ar-SA" sz="1600" dirty="0" err="1" smtClean="0">
                <a:latin typeface="Courier New" panose="02070309020205020404" pitchFamily="49" charset="0"/>
              </a:rPr>
              <a:t>java.util</a:t>
            </a:r>
            <a:endParaRPr lang="en-US" altLang="ar-SA" sz="1600" dirty="0" smtClean="0">
              <a:latin typeface="Courier New" panose="02070309020205020404" pitchFamily="49" charset="0"/>
            </a:endParaRPr>
          </a:p>
          <a:p>
            <a:pPr lvl="1" algn="l" rtl="0">
              <a:buFont typeface="Wingdings 2" panose="05020102010507070707" pitchFamily="18" charset="2"/>
              <a:buNone/>
            </a:pPr>
            <a:endParaRPr lang="en-US" altLang="ar-SA" sz="700" dirty="0" smtClean="0">
              <a:latin typeface="Courier New" panose="02070309020205020404" pitchFamily="49" charset="0"/>
            </a:endParaRPr>
          </a:p>
          <a:p>
            <a:pPr lvl="1" algn="l" rtl="0"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urier New" panose="02070309020205020404" pitchFamily="49" charset="0"/>
              </a:rPr>
              <a:t>	import </a:t>
            </a:r>
            <a:r>
              <a:rPr lang="en-US" altLang="ar-SA" sz="1400" dirty="0" err="1" smtClean="0">
                <a:latin typeface="Courier New" panose="02070309020205020404" pitchFamily="49" charset="0"/>
              </a:rPr>
              <a:t>java.util</a:t>
            </a:r>
            <a:r>
              <a:rPr lang="en-US" altLang="ar-SA" sz="1400" dirty="0" smtClean="0">
                <a:latin typeface="Courier New" panose="02070309020205020404" pitchFamily="49" charset="0"/>
              </a:rPr>
              <a:t>.*;</a:t>
            </a:r>
          </a:p>
          <a:p>
            <a:pPr lvl="1" algn="l" rtl="0"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import </a:t>
            </a:r>
            <a:r>
              <a:rPr lang="en-US" altLang="ar-SA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java.util.</a:t>
            </a:r>
            <a:r>
              <a:rPr lang="en-US" altLang="ar-SA" sz="1400" dirty="0" err="1">
                <a:solidFill>
                  <a:schemeClr val="accent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Scanner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altLang="ar-SA" sz="1400" dirty="0" smtClean="0">
              <a:latin typeface="Courier New" panose="02070309020205020404" pitchFamily="49" charset="0"/>
            </a:endParaRPr>
          </a:p>
          <a:p>
            <a:pPr lvl="1" algn="l" rtl="0"/>
            <a:r>
              <a:rPr lang="en-US" altLang="ar-SA" sz="1400" dirty="0" smtClean="0"/>
              <a:t>To use </a:t>
            </a:r>
            <a:r>
              <a:rPr lang="en-US" altLang="ar-SA" sz="1400" dirty="0" smtClean="0">
                <a:latin typeface="Courier New" panose="02070309020205020404" pitchFamily="49" charset="0"/>
              </a:rPr>
              <a:t>Scanner</a:t>
            </a:r>
            <a:r>
              <a:rPr lang="en-US" altLang="ar-SA" sz="1400" dirty="0" smtClean="0"/>
              <a:t>, you must place the above line at the top of your program (before the </a:t>
            </a:r>
            <a:r>
              <a:rPr lang="en-US" altLang="ar-SA" sz="1400" dirty="0" smtClean="0">
                <a:latin typeface="Courier New" panose="02070309020205020404" pitchFamily="49" charset="0"/>
              </a:rPr>
              <a:t>public class</a:t>
            </a:r>
            <a:r>
              <a:rPr lang="en-US" altLang="ar-SA" sz="1400" dirty="0" smtClean="0"/>
              <a:t> header).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710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ar-SA" smtClean="0">
                <a:latin typeface="Courier New" panose="02070309020205020404" pitchFamily="49" charset="0"/>
              </a:rPr>
              <a:t>Scanner</a:t>
            </a:r>
            <a:r>
              <a:rPr lang="en-US" altLang="ar-SA" smtClean="0"/>
              <a:t> methods</a:t>
            </a:r>
          </a:p>
        </p:txBody>
      </p:sp>
      <p:sp>
        <p:nvSpPr>
          <p:cNvPr id="635907" name="Rectangle 3"/>
          <p:cNvSpPr>
            <a:spLocks noGrp="1"/>
          </p:cNvSpPr>
          <p:nvPr>
            <p:ph type="body" idx="1"/>
          </p:nvPr>
        </p:nvSpPr>
        <p:spPr>
          <a:xfrm>
            <a:off x="413767" y="2601532"/>
            <a:ext cx="7989752" cy="4256468"/>
          </a:xfrm>
        </p:spPr>
        <p:txBody>
          <a:bodyPr>
            <a:normAutofit fontScale="85000" lnSpcReduction="20000"/>
          </a:bodyPr>
          <a:lstStyle/>
          <a:p>
            <a:pPr lvl="1" algn="l" rtl="0"/>
            <a:endParaRPr lang="en-US" altLang="ar-SA" dirty="0" smtClean="0"/>
          </a:p>
          <a:p>
            <a:pPr lvl="1" algn="l" rtl="0"/>
            <a:endParaRPr lang="en-US" altLang="ar-SA" dirty="0" smtClean="0"/>
          </a:p>
          <a:p>
            <a:pPr lvl="1" algn="l" rtl="0"/>
            <a:endParaRPr lang="en-US" altLang="ar-SA" dirty="0" smtClean="0"/>
          </a:p>
          <a:p>
            <a:pPr lvl="1" algn="l" rtl="0"/>
            <a:endParaRPr lang="en-US" altLang="ar-SA" dirty="0" smtClean="0"/>
          </a:p>
          <a:p>
            <a:pPr lvl="1" algn="l" rtl="0"/>
            <a:endParaRPr lang="en-US" altLang="ar-SA" dirty="0" smtClean="0"/>
          </a:p>
          <a:p>
            <a:pPr lvl="1" algn="l" rtl="0"/>
            <a:endParaRPr lang="en-US" altLang="ar-SA" dirty="0" smtClean="0"/>
          </a:p>
          <a:p>
            <a:pPr lvl="1" algn="l" rtl="0">
              <a:lnSpc>
                <a:spcPct val="90000"/>
              </a:lnSpc>
            </a:pPr>
            <a:r>
              <a:rPr lang="en-US" altLang="ar-SA" sz="2200" dirty="0" smtClean="0"/>
              <a:t>Each method waits until the user presses Enter.</a:t>
            </a:r>
          </a:p>
          <a:p>
            <a:pPr lvl="2" algn="l" rtl="0">
              <a:lnSpc>
                <a:spcPct val="90000"/>
              </a:lnSpc>
            </a:pPr>
            <a:r>
              <a:rPr lang="en-US" altLang="ar-SA" sz="2000" dirty="0" smtClean="0"/>
              <a:t>The value typed is returned.</a:t>
            </a:r>
          </a:p>
          <a:p>
            <a:pPr lvl="2" algn="l" rtl="0">
              <a:lnSpc>
                <a:spcPct val="90000"/>
              </a:lnSpc>
            </a:pPr>
            <a:endParaRPr lang="en-US" altLang="ar-SA" sz="2000" dirty="0" smtClean="0"/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ar-SA" dirty="0" smtClean="0">
                <a:latin typeface="Courier New" panose="02070309020205020404" pitchFamily="49" charset="0"/>
              </a:rPr>
              <a:t>("How old are you? ");    </a:t>
            </a:r>
            <a:r>
              <a:rPr lang="en-US" altLang="ar-SA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prompt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int</a:t>
            </a:r>
            <a:r>
              <a:rPr lang="en-US" altLang="ar-SA" dirty="0" smtClean="0">
                <a:latin typeface="Courier New" panose="02070309020205020404" pitchFamily="49" charset="0"/>
              </a:rPr>
              <a:t> age = </a:t>
            </a:r>
            <a:r>
              <a:rPr lang="en-US" altLang="ar-SA" b="1" dirty="0" err="1" smtClean="0">
                <a:latin typeface="Courier New" panose="02070309020205020404" pitchFamily="49" charset="0"/>
              </a:rPr>
              <a:t>console.nextInt</a:t>
            </a:r>
            <a:r>
              <a:rPr lang="en-US" altLang="ar-SA" b="1" dirty="0" smtClean="0">
                <a:latin typeface="Courier New" panose="02070309020205020404" pitchFamily="49" charset="0"/>
              </a:rPr>
              <a:t>();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</a:t>
            </a:r>
            <a:r>
              <a:rPr lang="en-US" altLang="ar-SA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ar-SA" dirty="0" smtClean="0">
                <a:latin typeface="Courier New" panose="02070309020205020404" pitchFamily="49" charset="0"/>
              </a:rPr>
              <a:t>("You'll be 40 in " + 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dirty="0" smtClean="0">
                <a:latin typeface="Courier New" panose="02070309020205020404" pitchFamily="49" charset="0"/>
              </a:rPr>
              <a:t>	        (40 - age) + " years.");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ar-SA" dirty="0" smtClean="0">
              <a:latin typeface="Courier New" panose="02070309020205020404" pitchFamily="49" charset="0"/>
            </a:endParaRPr>
          </a:p>
          <a:p>
            <a:pPr lvl="2" algn="l" rtl="0">
              <a:lnSpc>
                <a:spcPct val="90000"/>
              </a:lnSpc>
            </a:pPr>
            <a:r>
              <a:rPr lang="en-US" altLang="ar-SA" sz="2000" b="1" dirty="0" smtClean="0"/>
              <a:t>prompt</a:t>
            </a:r>
            <a:r>
              <a:rPr lang="en-US" altLang="ar-SA" sz="2000" dirty="0" smtClean="0"/>
              <a:t>: A message telling the user what input to type.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ar-SA" sz="1000" dirty="0" smtClean="0">
              <a:latin typeface="Courier New" panose="02070309020205020404" pitchFamily="49" charset="0"/>
            </a:endParaRPr>
          </a:p>
        </p:txBody>
      </p:sp>
      <p:graphicFrame>
        <p:nvGraphicFramePr>
          <p:cNvPr id="63590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377310"/>
              </p:ext>
            </p:extLst>
          </p:nvPr>
        </p:nvGraphicFramePr>
        <p:xfrm>
          <a:off x="581192" y="2131453"/>
          <a:ext cx="7605713" cy="1981200"/>
        </p:xfrm>
        <a:graphic>
          <a:graphicData uri="http://schemas.openxmlformats.org/drawingml/2006/table">
            <a:tbl>
              <a:tblPr/>
              <a:tblGrid>
                <a:gridCol w="2346325"/>
                <a:gridCol w="5259388"/>
              </a:tblGrid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nextInt()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reads a token of user input as an </a:t>
                      </a: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nextDouble</a:t>
                      </a:r>
                      <a:r>
                        <a:rPr kumimoji="0" lang="en-US" alt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reads a token of user input as a </a:t>
                      </a: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next()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reads a token of user input as a </a:t>
                      </a: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</a:rPr>
                        <a:t>String</a:t>
                      </a:r>
                      <a:endParaRPr kumimoji="0" lang="en-US" altLang="ar-S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ourier New" panose="02070309020205020404" pitchFamily="49" charset="0"/>
                        </a:rPr>
                        <a:t>nextLine()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EB641B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algn="l" rtl="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639D"/>
                        </a:buClr>
                        <a:buSzPct val="65000"/>
                        <a:buFont typeface="Wingdings 2" panose="05020102010507070707" pitchFamily="18" charset="2"/>
                        <a:defRPr sz="1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anose="05020102010507070707" pitchFamily="18" charset="2"/>
                        <a:buNone/>
                        <a:tabLst/>
                      </a:pPr>
                      <a:r>
                        <a:rPr kumimoji="0" lang="en-US" alt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</a:rPr>
                        <a:t>reads a </a:t>
                      </a:r>
                      <a:r>
                        <a:rPr kumimoji="0" lang="en-US" altLang="ar-S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</a:rPr>
                        <a:t>line</a:t>
                      </a:r>
                      <a:r>
                        <a:rPr kumimoji="0" lang="en-US" alt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anose="020B0604030504040204" pitchFamily="34" charset="0"/>
                        </a:rPr>
                        <a:t> of user input as a </a:t>
                      </a:r>
                      <a:r>
                        <a:rPr kumimoji="0" lang="en-US" alt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Courier New" panose="02070309020205020404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3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59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59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82600" y="1066800"/>
            <a:ext cx="7467600" cy="609600"/>
          </a:xfrm>
        </p:spPr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altLang="en-US" smtClean="0">
                <a:ea typeface="MS PGothic" panose="020B0600070205080204" pitchFamily="34" charset="-128"/>
              </a:rPr>
              <a:t>Common Scanner Methods</a:t>
            </a:r>
          </a:p>
        </p:txBody>
      </p:sp>
      <p:sp>
        <p:nvSpPr>
          <p:cNvPr id="4813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73050" y="2139950"/>
            <a:ext cx="8991600" cy="4343400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ar-SA" sz="2400" dirty="0" smtClean="0">
                <a:ea typeface="Majalla UI"/>
              </a:rPr>
              <a:t>Method			Example</a:t>
            </a:r>
          </a:p>
          <a:p>
            <a:pPr algn="l" rtl="0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ar-SA" sz="2400" dirty="0" smtClean="0">
                <a:solidFill>
                  <a:schemeClr val="accent2"/>
                </a:solidFill>
                <a:ea typeface="Majalla UI"/>
              </a:rPr>
              <a:t>      Scanner input = new Scanner (System.in);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ar-SA" sz="2400" dirty="0" err="1" smtClean="0">
                <a:ea typeface="Majalla UI"/>
              </a:rPr>
              <a:t>nextDouble</a:t>
            </a:r>
            <a:r>
              <a:rPr lang="en-US" altLang="ar-SA" sz="2400" dirty="0" smtClean="0">
                <a:ea typeface="Majalla UI"/>
              </a:rPr>
              <a:t>( )		double d = </a:t>
            </a:r>
            <a:r>
              <a:rPr lang="en-US" altLang="ar-SA" sz="2400" dirty="0" err="1" smtClean="0">
                <a:ea typeface="Majalla UI"/>
              </a:rPr>
              <a:t>input.nextDouble</a:t>
            </a:r>
            <a:r>
              <a:rPr lang="en-US" altLang="ar-SA" sz="2400" dirty="0" smtClean="0">
                <a:ea typeface="Majalla UI"/>
              </a:rPr>
              <a:t>( 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ar-SA" sz="2400" dirty="0" err="1" smtClean="0">
                <a:ea typeface="Majalla UI"/>
              </a:rPr>
              <a:t>nextFloat</a:t>
            </a:r>
            <a:r>
              <a:rPr lang="en-US" altLang="ar-SA" sz="2400" dirty="0" smtClean="0">
                <a:ea typeface="Majalla UI"/>
              </a:rPr>
              <a:t>( )		float f = </a:t>
            </a:r>
            <a:r>
              <a:rPr lang="en-US" altLang="ar-SA" sz="2400" dirty="0" err="1" smtClean="0">
                <a:ea typeface="Majalla UI"/>
              </a:rPr>
              <a:t>input.nextFloat</a:t>
            </a:r>
            <a:r>
              <a:rPr lang="en-US" altLang="ar-SA" sz="2400" dirty="0" smtClean="0">
                <a:ea typeface="Majalla UI"/>
              </a:rPr>
              <a:t>( 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ar-SA" sz="2400" dirty="0" err="1" smtClean="0">
                <a:ea typeface="Majalla UI"/>
              </a:rPr>
              <a:t>nextInt</a:t>
            </a:r>
            <a:r>
              <a:rPr lang="en-US" altLang="ar-SA" sz="2400" dirty="0" smtClean="0">
                <a:ea typeface="Majalla UI"/>
              </a:rPr>
              <a:t>( )			</a:t>
            </a:r>
            <a:r>
              <a:rPr lang="en-US" altLang="ar-SA" sz="2400" dirty="0" err="1" smtClean="0">
                <a:ea typeface="Majalla UI"/>
              </a:rPr>
              <a:t>int</a:t>
            </a:r>
            <a:r>
              <a:rPr lang="en-US" altLang="ar-SA" sz="2400" dirty="0" smtClean="0">
                <a:ea typeface="Majalla UI"/>
              </a:rPr>
              <a:t> </a:t>
            </a:r>
            <a:r>
              <a:rPr lang="en-US" altLang="ar-SA" sz="2400" dirty="0" err="1" smtClean="0">
                <a:ea typeface="Majalla UI"/>
              </a:rPr>
              <a:t>i</a:t>
            </a:r>
            <a:r>
              <a:rPr lang="en-US" altLang="ar-SA" sz="2400" dirty="0" smtClean="0">
                <a:ea typeface="Majalla UI"/>
              </a:rPr>
              <a:t> = </a:t>
            </a:r>
            <a:r>
              <a:rPr lang="en-US" altLang="ar-SA" sz="2400" dirty="0" err="1" smtClean="0">
                <a:ea typeface="Majalla UI"/>
              </a:rPr>
              <a:t>input.nextInt</a:t>
            </a:r>
            <a:r>
              <a:rPr lang="en-US" altLang="ar-SA" sz="2400" dirty="0" smtClean="0">
                <a:ea typeface="Majalla UI"/>
              </a:rPr>
              <a:t>( );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ar-SA" sz="2400" dirty="0" smtClean="0">
                <a:ea typeface="Majalla UI"/>
              </a:rPr>
              <a:t>next</a:t>
            </a:r>
            <a:r>
              <a:rPr lang="en-US" altLang="ar-SA" sz="2400" dirty="0" smtClean="0">
                <a:ea typeface="Majalla UI"/>
              </a:rPr>
              <a:t>()                	String </a:t>
            </a:r>
            <a:r>
              <a:rPr lang="en-US" altLang="ar-SA" sz="2400" dirty="0" err="1" smtClean="0">
                <a:ea typeface="Majalla UI"/>
              </a:rPr>
              <a:t>str</a:t>
            </a:r>
            <a:r>
              <a:rPr lang="en-US" altLang="ar-SA" sz="2400" dirty="0" smtClean="0">
                <a:ea typeface="Majalla UI"/>
              </a:rPr>
              <a:t> = </a:t>
            </a:r>
            <a:r>
              <a:rPr lang="en-US" altLang="ar-SA" sz="2400" dirty="0" err="1" smtClean="0">
                <a:ea typeface="Majalla UI"/>
              </a:rPr>
              <a:t>input.next</a:t>
            </a:r>
            <a:r>
              <a:rPr lang="en-US" altLang="ar-SA" sz="2400" dirty="0" smtClean="0">
                <a:ea typeface="Majalla UI"/>
              </a:rPr>
              <a:t>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993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579563" y="2887663"/>
            <a:ext cx="5461000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1E768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ar-SA" altLang="ar-SA">
              <a:solidFill>
                <a:srgbClr val="FFFFFF"/>
              </a:solidFill>
            </a:endParaRP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2474913" y="3822700"/>
            <a:ext cx="2354262" cy="2809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1E768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ar-SA" altLang="ar-SA">
              <a:solidFill>
                <a:srgbClr val="FFFFFF"/>
              </a:solidFill>
            </a:endParaRPr>
          </a:p>
        </p:txBody>
      </p:sp>
      <p:sp>
        <p:nvSpPr>
          <p:cNvPr id="6389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altLang="ar-SA" smtClean="0"/>
              <a:t>Example </a:t>
            </a:r>
            <a:r>
              <a:rPr lang="en-US" altLang="ar-SA" smtClean="0">
                <a:latin typeface="Courier New" panose="02070309020205020404" pitchFamily="49" charset="0"/>
              </a:rPr>
              <a:t>Scanner</a:t>
            </a:r>
            <a:r>
              <a:rPr lang="en-US" altLang="ar-SA" smtClean="0"/>
              <a:t> usage</a:t>
            </a:r>
          </a:p>
        </p:txBody>
      </p:sp>
      <p:sp>
        <p:nvSpPr>
          <p:cNvPr id="638979" name="Rectangle 3"/>
          <p:cNvSpPr>
            <a:spLocks noGrp="1"/>
          </p:cNvSpPr>
          <p:nvPr>
            <p:ph type="body" idx="1"/>
          </p:nvPr>
        </p:nvSpPr>
        <p:spPr>
          <a:xfrm>
            <a:off x="490538" y="1938338"/>
            <a:ext cx="7989887" cy="4572000"/>
          </a:xfrm>
        </p:spPr>
        <p:txBody>
          <a:bodyPr rtlCol="0">
            <a:noAutofit/>
          </a:bodyPr>
          <a:lstStyle/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ar-SA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java.util</a:t>
            </a: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ar-SA" sz="1400" b="1" dirty="0" smtClean="0">
                <a:solidFill>
                  <a:srgbClr val="0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so that I can use Scanner</a:t>
            </a: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ReadSomeInput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main(String[]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Scanner console = new Scanner(System.in);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("How old are you? ");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age = </a:t>
            </a:r>
            <a:r>
              <a:rPr lang="en-US" altLang="ar-SA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console.nextInt</a:t>
            </a: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(age + "... That's quite old!");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06000" indent="-306000" algn="l" rtl="0" fontAlgn="auto">
              <a:lnSpc>
                <a:spcPct val="90000"/>
              </a:lnSpc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Output (user input underlined):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How old are you? </a:t>
            </a:r>
            <a:r>
              <a:rPr lang="en-US" altLang="ar-SA" sz="1400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14</a:t>
            </a:r>
          </a:p>
          <a:p>
            <a:pPr marL="630000" lvl="1" indent="-306000" algn="l" rtl="0" fontAlgn="auto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14... That's quite old!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71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470150" y="3263900"/>
            <a:ext cx="2355850" cy="8064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1E768C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algn="l" defTabSz="457200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/>
            <a:endParaRPr lang="ar-SA" altLang="ar-SA">
              <a:solidFill>
                <a:srgbClr val="FFFFFF"/>
              </a:solidFill>
            </a:endParaRPr>
          </a:p>
        </p:txBody>
      </p:sp>
      <p:sp>
        <p:nvSpPr>
          <p:cNvPr id="6410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altLang="ar-SA" smtClean="0"/>
              <a:t>Another </a:t>
            </a:r>
            <a:r>
              <a:rPr lang="en-US" altLang="ar-SA" smtClean="0">
                <a:latin typeface="Courier New" panose="02070309020205020404" pitchFamily="49" charset="0"/>
              </a:rPr>
              <a:t>Scanner</a:t>
            </a:r>
            <a:r>
              <a:rPr lang="en-US" altLang="ar-SA" smtClean="0"/>
              <a:t> example</a:t>
            </a:r>
          </a:p>
        </p:txBody>
      </p:sp>
      <p:sp>
        <p:nvSpPr>
          <p:cNvPr id="52228" name="Rectangle 3"/>
          <p:cNvSpPr>
            <a:spLocks noGrp="1"/>
          </p:cNvSpPr>
          <p:nvPr>
            <p:ph type="body" idx="1"/>
          </p:nvPr>
        </p:nvSpPr>
        <p:spPr>
          <a:xfrm>
            <a:off x="431800" y="1993900"/>
            <a:ext cx="8139144" cy="4572000"/>
          </a:xfrm>
        </p:spPr>
        <p:txBody>
          <a:bodyPr>
            <a:normAutofit fontScale="92500" lnSpcReduction="10000"/>
          </a:bodyPr>
          <a:lstStyle/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</a:t>
            </a:r>
            <a:r>
              <a:rPr lang="en-US" altLang="ar-SA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java.util</a:t>
            </a: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.*;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altLang="ar-SA" sz="1400" b="1" dirty="0" smtClean="0">
                <a:solidFill>
                  <a:srgbClr val="008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so that I can use Scanner</a:t>
            </a: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ScannerSum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main(String[]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Scanner console = new Scanner(System.in);</a:t>
            </a: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("Please type three numbers: ");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num1 = </a:t>
            </a:r>
            <a:r>
              <a:rPr lang="en-US" altLang="ar-SA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console.nextInt</a:t>
            </a: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num2 = </a:t>
            </a:r>
            <a:r>
              <a:rPr lang="en-US" altLang="ar-SA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console.nextInt</a:t>
            </a: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num3 = </a:t>
            </a:r>
            <a:r>
              <a:rPr lang="en-US" altLang="ar-SA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console.nextInt</a:t>
            </a:r>
            <a:r>
              <a:rPr lang="en-US" altLang="ar-SA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sum = num1 + num2 + num3;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ar-SA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("The sum is " + sum);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algn="l" rtl="0">
              <a:lnSpc>
                <a:spcPct val="90000"/>
              </a:lnSpc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Output (user input underlined):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Please type three numbers: </a:t>
            </a:r>
            <a:r>
              <a:rPr lang="en-US" altLang="ar-SA" sz="1400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8 6 13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sum is 27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ar-SA" sz="1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algn="l" rtl="0">
              <a:lnSpc>
                <a:spcPct val="90000"/>
              </a:lnSpc>
            </a:pPr>
            <a:r>
              <a:rPr lang="en-US" altLang="ar-SA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The Scanner can read multiple values from one line.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81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fontAlgn="auto">
              <a:spcAft>
                <a:spcPts val="0"/>
              </a:spcAft>
              <a:defRPr/>
            </a:pPr>
            <a:r>
              <a:rPr lang="en-US" altLang="ar-SA" dirty="0" smtClean="0"/>
              <a:t>Input </a:t>
            </a:r>
            <a:r>
              <a:rPr lang="en-US" altLang="ar-SA" dirty="0" smtClean="0"/>
              <a:t> tokens</a:t>
            </a:r>
            <a:endParaRPr lang="en-US" altLang="ar-SA" dirty="0" smtClean="0"/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463550" y="2009775"/>
            <a:ext cx="8204200" cy="434022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ar-SA" b="1" smtClean="0">
                <a:ea typeface="Majalla UI"/>
              </a:rPr>
              <a:t>token</a:t>
            </a:r>
            <a:r>
              <a:rPr lang="en-US" altLang="ar-SA" smtClean="0">
                <a:ea typeface="Majalla UI"/>
              </a:rPr>
              <a:t>: A unit of user input, as read by the Scanner.</a:t>
            </a:r>
          </a:p>
          <a:p>
            <a:pPr lvl="1" algn="l" rtl="0"/>
            <a:r>
              <a:rPr lang="en-US" altLang="ar-SA" sz="1800" smtClean="0">
                <a:ea typeface="Majalla UI"/>
              </a:rPr>
              <a:t>Tokens are separated by </a:t>
            </a:r>
            <a:r>
              <a:rPr lang="en-US" altLang="ar-SA" sz="1800" i="1" smtClean="0">
                <a:ea typeface="Majalla UI"/>
              </a:rPr>
              <a:t>whitespace</a:t>
            </a:r>
            <a:r>
              <a:rPr lang="en-US" altLang="ar-SA" sz="1800" smtClean="0">
                <a:ea typeface="Majalla UI"/>
              </a:rPr>
              <a:t> (spaces, tabs, newlines).</a:t>
            </a:r>
          </a:p>
          <a:p>
            <a:pPr lvl="1" algn="l" rtl="0"/>
            <a:r>
              <a:rPr lang="en-US" altLang="ar-SA" sz="1800" smtClean="0">
                <a:ea typeface="Majalla UI"/>
              </a:rPr>
              <a:t>How many tokens appear on the following line of input?</a:t>
            </a:r>
          </a:p>
          <a:p>
            <a:pPr lvl="1" algn="l" rtl="0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ar-SA" sz="1100" smtClean="0">
                <a:latin typeface="Courier New" panose="02070309020205020404" pitchFamily="49" charset="0"/>
                <a:ea typeface="Majalla UI"/>
              </a:rPr>
              <a:t>	</a:t>
            </a:r>
            <a:r>
              <a:rPr lang="en-US" altLang="ar-SA" sz="1400" smtClean="0">
                <a:latin typeface="Courier New" panose="02070309020205020404" pitchFamily="49" charset="0"/>
                <a:ea typeface="Majalla UI"/>
              </a:rPr>
              <a:t>23  John Smith   42.0 "Hello world"   $2.50   " 19"</a:t>
            </a:r>
            <a:endParaRPr lang="en-US" altLang="ar-SA" sz="1100" smtClean="0">
              <a:ea typeface="Majalla UI"/>
            </a:endParaRPr>
          </a:p>
          <a:p>
            <a:pPr algn="l" rtl="0"/>
            <a:r>
              <a:rPr lang="en-US" altLang="ar-SA" smtClean="0">
                <a:ea typeface="Majalla UI"/>
              </a:rPr>
              <a:t>When a token is not the type you ask for, it crashes.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600" smtClean="0">
                <a:latin typeface="Courier New" panose="02070309020205020404" pitchFamily="49" charset="0"/>
                <a:ea typeface="Majalla UI"/>
              </a:rPr>
              <a:t>	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latin typeface="Courier New" panose="02070309020205020404" pitchFamily="49" charset="0"/>
                <a:ea typeface="Majalla UI"/>
              </a:rPr>
              <a:t>	</a:t>
            </a:r>
            <a:r>
              <a:rPr lang="en-US" altLang="ar-SA" sz="1400" smtClean="0">
                <a:latin typeface="Courier New" panose="02070309020205020404" pitchFamily="49" charset="0"/>
                <a:ea typeface="Majalla UI"/>
              </a:rPr>
              <a:t>System.out.print("What is your age? ");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400" smtClean="0">
                <a:latin typeface="Courier New" panose="02070309020205020404" pitchFamily="49" charset="0"/>
                <a:ea typeface="Majalla UI"/>
              </a:rPr>
              <a:t>	int age = </a:t>
            </a:r>
            <a:r>
              <a:rPr lang="en-US" altLang="ar-SA" sz="1400" b="1" smtClean="0">
                <a:solidFill>
                  <a:srgbClr val="800000"/>
                </a:solidFill>
                <a:latin typeface="Courier New" panose="02070309020205020404" pitchFamily="49" charset="0"/>
                <a:ea typeface="Majalla UI"/>
              </a:rPr>
              <a:t>console.nextInt()</a:t>
            </a:r>
            <a:r>
              <a:rPr lang="en-US" altLang="ar-SA" sz="1400" smtClean="0">
                <a:latin typeface="Courier New" panose="02070309020205020404" pitchFamily="49" charset="0"/>
                <a:ea typeface="Majalla UI"/>
              </a:rPr>
              <a:t>;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latin typeface="Courier New" panose="02070309020205020404" pitchFamily="49" charset="0"/>
                <a:ea typeface="Majalla UI"/>
              </a:rPr>
              <a:t>	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ea typeface="Majalla UI"/>
              </a:rPr>
              <a:t>	</a:t>
            </a:r>
            <a:r>
              <a:rPr lang="en-US" altLang="ar-SA" smtClean="0">
                <a:ea typeface="Majalla UI"/>
              </a:rPr>
              <a:t>Output:</a:t>
            </a:r>
            <a:endParaRPr lang="en-US" altLang="ar-SA" sz="1200" smtClean="0">
              <a:ea typeface="Majalla UI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600" smtClean="0">
                <a:latin typeface="Courier New" panose="02070309020205020404" pitchFamily="49" charset="0"/>
                <a:ea typeface="Majalla UI"/>
              </a:rPr>
              <a:t>	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latin typeface="Courier New" panose="02070309020205020404" pitchFamily="49" charset="0"/>
                <a:ea typeface="Majalla UI"/>
              </a:rPr>
              <a:t>	What is your age? </a:t>
            </a:r>
            <a:r>
              <a:rPr lang="en-US" altLang="ar-SA" sz="1200" b="1" u="sng" smtClean="0">
                <a:latin typeface="Courier New" panose="02070309020205020404" pitchFamily="49" charset="0"/>
                <a:ea typeface="Majalla UI"/>
              </a:rPr>
              <a:t>Timmy</a:t>
            </a:r>
            <a:endParaRPr lang="en-US" altLang="ar-SA" sz="1200" smtClean="0">
              <a:latin typeface="Courier New" panose="02070309020205020404" pitchFamily="49" charset="0"/>
              <a:ea typeface="Majalla UI"/>
            </a:endParaRP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solidFill>
                  <a:srgbClr val="800000"/>
                </a:solidFill>
                <a:latin typeface="Courier New" panose="02070309020205020404" pitchFamily="49" charset="0"/>
                <a:ea typeface="Majalla UI"/>
              </a:rPr>
              <a:t>	java.util.InputMismatchException 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solidFill>
                  <a:srgbClr val="800000"/>
                </a:solidFill>
                <a:latin typeface="Courier New" panose="02070309020205020404" pitchFamily="49" charset="0"/>
                <a:ea typeface="Majalla UI"/>
              </a:rPr>
              <a:t>	        at java.util.Scanner.next(Unknown Source)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solidFill>
                  <a:srgbClr val="800000"/>
                </a:solidFill>
                <a:latin typeface="Courier New" panose="02070309020205020404" pitchFamily="49" charset="0"/>
                <a:ea typeface="Majalla UI"/>
              </a:rPr>
              <a:t>	        at java.util.Scanner.nextInt(Unknown Source)</a:t>
            </a:r>
          </a:p>
          <a:p>
            <a:pPr lvl="1" algn="l" rtl="0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altLang="ar-SA" sz="1200" smtClean="0">
                <a:latin typeface="Courier New" panose="02070309020205020404" pitchFamily="49" charset="0"/>
                <a:ea typeface="Majalla UI"/>
              </a:rPr>
              <a:t>	       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9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47</TotalTime>
  <Words>787</Words>
  <Application>Microsoft Office PowerPoint</Application>
  <PresentationFormat>On-screen Show (4:3)</PresentationFormat>
  <Paragraphs>236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MS PGothic</vt:lpstr>
      <vt:lpstr>Arial</vt:lpstr>
      <vt:lpstr>Calibri</vt:lpstr>
      <vt:lpstr>Comic Sans MS</vt:lpstr>
      <vt:lpstr>Consolas</vt:lpstr>
      <vt:lpstr>Courier New</vt:lpstr>
      <vt:lpstr>Gill Sans MT</vt:lpstr>
      <vt:lpstr>Majalla UI</vt:lpstr>
      <vt:lpstr>Tahoma</vt:lpstr>
      <vt:lpstr>Times New Roman</vt:lpstr>
      <vt:lpstr>Verdana</vt:lpstr>
      <vt:lpstr>Wingdings</vt:lpstr>
      <vt:lpstr>Wingdings 2</vt:lpstr>
      <vt:lpstr>Dividend</vt:lpstr>
      <vt:lpstr>Chapter 5</vt:lpstr>
      <vt:lpstr>Interactive programs</vt:lpstr>
      <vt:lpstr>Input and System.in</vt:lpstr>
      <vt:lpstr>Java class libraries, import</vt:lpstr>
      <vt:lpstr>Scanner methods</vt:lpstr>
      <vt:lpstr>Common Scanner Methods</vt:lpstr>
      <vt:lpstr>Example Scanner usage</vt:lpstr>
      <vt:lpstr>Another Scanner example</vt:lpstr>
      <vt:lpstr>Input  tokens</vt:lpstr>
      <vt:lpstr>Example</vt:lpstr>
      <vt:lpstr>Output</vt:lpstr>
      <vt:lpstr>Input</vt:lpstr>
      <vt:lpstr>Input</vt:lpstr>
      <vt:lpstr>Input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Aseel</dc:creator>
  <cp:lastModifiedBy>Aseel</cp:lastModifiedBy>
  <cp:revision>15</cp:revision>
  <dcterms:created xsi:type="dcterms:W3CDTF">2014-09-16T16:34:07Z</dcterms:created>
  <dcterms:modified xsi:type="dcterms:W3CDTF">2014-09-16T17:22:05Z</dcterms:modified>
</cp:coreProperties>
</file>