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85" r:id="rId2"/>
    <p:sldId id="284" r:id="rId3"/>
    <p:sldId id="257" r:id="rId4"/>
    <p:sldId id="258" r:id="rId5"/>
    <p:sldId id="259" r:id="rId6"/>
    <p:sldId id="260" r:id="rId7"/>
    <p:sldId id="261" r:id="rId8"/>
    <p:sldId id="262" r:id="rId9"/>
    <p:sldId id="263" r:id="rId10"/>
    <p:sldId id="264" r:id="rId11"/>
    <p:sldId id="286"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08"/>
  </p:normalViewPr>
  <p:slideViewPr>
    <p:cSldViewPr snapToGrid="0" snapToObjects="1">
      <p:cViewPr varScale="1">
        <p:scale>
          <a:sx n="68" d="100"/>
          <a:sy n="68" d="100"/>
        </p:scale>
        <p:origin x="216"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402CA-0520-A94E-A691-9D42C7E7BD4A}" type="datetimeFigureOut">
              <a:rPr lang="en-US" smtClean="0"/>
              <a:t>11/13/19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25BDE8-8917-9642-A268-C4AB22479F92}" type="slidenum">
              <a:rPr lang="en-US" smtClean="0"/>
              <a:t>‹#›</a:t>
            </a:fld>
            <a:endParaRPr lang="en-US"/>
          </a:p>
        </p:txBody>
      </p:sp>
    </p:spTree>
    <p:extLst>
      <p:ext uri="{BB962C8B-B14F-4D97-AF65-F5344CB8AC3E}">
        <p14:creationId xmlns:p14="http://schemas.microsoft.com/office/powerpoint/2010/main" val="2771093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25BDE8-8917-9642-A268-C4AB22479F92}" type="slidenum">
              <a:rPr lang="en-US" smtClean="0"/>
              <a:t>21</a:t>
            </a:fld>
            <a:endParaRPr lang="en-US"/>
          </a:p>
        </p:txBody>
      </p:sp>
    </p:spTree>
    <p:extLst>
      <p:ext uri="{BB962C8B-B14F-4D97-AF65-F5344CB8AC3E}">
        <p14:creationId xmlns:p14="http://schemas.microsoft.com/office/powerpoint/2010/main" val="292771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A30E0-7273-EA49-95C4-F09824B38C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259FB3-0617-D543-BB46-F7A07BA30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209138-0756-0343-A233-BBFE5EA4E890}"/>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C1815BD3-2F4F-324E-831C-55DA79BCC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F7619-152A-EE4A-9F63-1453398D6CFF}"/>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269527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AB344-8A0E-E742-876A-0C41488912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0F9567-2AD8-754B-809D-E986CFDBDD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9C4E7-E748-904C-9D0F-32A6E1D1946C}"/>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8A6B25C9-F012-DA42-B583-E80DD2D91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493B8-7B54-0942-A102-57250E23AFE1}"/>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259516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32B453-E2BF-E246-824B-28698F7E90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C6EE78-6DD6-114A-A234-2E969593B2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A90E6-860F-664A-9121-758361B96F47}"/>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9BE183BC-40F3-CA4A-99FC-EEAFB2554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742522-09DF-A143-B42D-9522D1414A0B}"/>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405936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696ED-19E7-9048-8D53-1EE389E38E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5637EA-A72A-1F44-8BBB-226A345B3A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66FC1-577C-EE49-8241-BA4670A56877}"/>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92F8F7E6-AA68-9B4F-9EBC-5CAFDF045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86745-DCF5-2142-A2C0-67AE8E733980}"/>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11044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77-9FA0-8047-B997-F331DDE1C3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B64854-EDD1-8A48-A7C3-B0CAAE73A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00F779-E377-4242-AF68-F6056EE258BF}"/>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E4717EF3-87F5-5C44-8CF6-AF23E3191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5CB79-8365-2245-B2D7-6FECC33DA65B}"/>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15848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467B-EACD-7345-9B55-1CFE774F3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9AE0AA-B593-3F48-BA68-E440909A6A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1E146F-7190-334C-ACD4-E590BAA548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3E5B9A-D04C-EC4F-AFF7-2E3E6D4DA17D}"/>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6" name="Footer Placeholder 5">
            <a:extLst>
              <a:ext uri="{FF2B5EF4-FFF2-40B4-BE49-F238E27FC236}">
                <a16:creationId xmlns:a16="http://schemas.microsoft.com/office/drawing/2014/main" id="{F1A27611-21C5-D445-9172-75C800D80D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73424-B116-E544-B4FD-0934BF16EEFF}"/>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129000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E11A-4011-2144-B6F1-0C383F5D1C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914EE5-5F1F-2F44-B3A2-4AA5EB762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09648E-1973-3D48-819C-544A118A1B9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C5A3D3-F722-2D43-A966-38FD8A5D2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72A077-B6A6-B646-B4A2-7A795EBAF6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210FC2-4E7C-8D44-8D39-7B35B615016B}"/>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8" name="Footer Placeholder 7">
            <a:extLst>
              <a:ext uri="{FF2B5EF4-FFF2-40B4-BE49-F238E27FC236}">
                <a16:creationId xmlns:a16="http://schemas.microsoft.com/office/drawing/2014/main" id="{5BE24926-CA77-9347-BC14-1A3E2E5636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8D296F-969C-FE4A-8DA7-0DF0C26F8431}"/>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27855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58BE4-EFB7-9847-B125-8F470DC6BD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88FD6C-FF91-004B-B04E-66B163215875}"/>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4" name="Footer Placeholder 3">
            <a:extLst>
              <a:ext uri="{FF2B5EF4-FFF2-40B4-BE49-F238E27FC236}">
                <a16:creationId xmlns:a16="http://schemas.microsoft.com/office/drawing/2014/main" id="{A40845C9-9C21-524D-96BA-FD1C13033B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8F3070-C32B-8A46-BFEC-AA5CB2A10E53}"/>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136491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0FAA79-6D90-7644-9353-EDA79EFE6FFE}"/>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3" name="Footer Placeholder 2">
            <a:extLst>
              <a:ext uri="{FF2B5EF4-FFF2-40B4-BE49-F238E27FC236}">
                <a16:creationId xmlns:a16="http://schemas.microsoft.com/office/drawing/2014/main" id="{4574ADE5-C95E-C448-BC4F-3886090F2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F42475-69F9-3742-B1C5-C66FDBA21860}"/>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366797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96CB-186D-F34F-A4F3-11AFC068C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F4EBF8-28C0-AB4F-875D-E6710B88F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CB8EAD-76CD-7445-9548-F4E348A9E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772EE8-0754-0348-9CF1-D919131B225E}"/>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6" name="Footer Placeholder 5">
            <a:extLst>
              <a:ext uri="{FF2B5EF4-FFF2-40B4-BE49-F238E27FC236}">
                <a16:creationId xmlns:a16="http://schemas.microsoft.com/office/drawing/2014/main" id="{A1303C19-00FE-FA4F-9ADD-A65E0CE7D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48166F-96D3-B04E-AFB9-541AE1C1B4E6}"/>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268059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5201-B620-1343-AB2F-CC2CF70AD7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671A3F-813A-9B40-BE42-B78D479B7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DAEA6F-D71C-7A4E-972B-EE83CA494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A06F53-D649-2A4C-B888-C6B398000F54}"/>
              </a:ext>
            </a:extLst>
          </p:cNvPr>
          <p:cNvSpPr>
            <a:spLocks noGrp="1"/>
          </p:cNvSpPr>
          <p:nvPr>
            <p:ph type="dt" sz="half" idx="10"/>
          </p:nvPr>
        </p:nvSpPr>
        <p:spPr/>
        <p:txBody>
          <a:bodyPr/>
          <a:lstStyle/>
          <a:p>
            <a:fld id="{241231B3-F158-DC42-B851-01D7665BEEB5}" type="datetimeFigureOut">
              <a:rPr lang="en-US" smtClean="0"/>
              <a:t>11/13/19</a:t>
            </a:fld>
            <a:endParaRPr lang="en-US"/>
          </a:p>
        </p:txBody>
      </p:sp>
      <p:sp>
        <p:nvSpPr>
          <p:cNvPr id="6" name="Footer Placeholder 5">
            <a:extLst>
              <a:ext uri="{FF2B5EF4-FFF2-40B4-BE49-F238E27FC236}">
                <a16:creationId xmlns:a16="http://schemas.microsoft.com/office/drawing/2014/main" id="{7F5F70B9-7FBE-8947-98FF-669FF59A2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DED70-D79E-2B44-A535-6A22860B102B}"/>
              </a:ext>
            </a:extLst>
          </p:cNvPr>
          <p:cNvSpPr>
            <a:spLocks noGrp="1"/>
          </p:cNvSpPr>
          <p:nvPr>
            <p:ph type="sldNum" sz="quarter" idx="12"/>
          </p:nvPr>
        </p:nvSpPr>
        <p:spPr/>
        <p:txBody>
          <a:bodyPr/>
          <a:lstStyle/>
          <a:p>
            <a:fld id="{3F06BA13-9020-5743-9621-36F307C8888F}" type="slidenum">
              <a:rPr lang="en-US" smtClean="0"/>
              <a:t>‹#›</a:t>
            </a:fld>
            <a:endParaRPr lang="en-US"/>
          </a:p>
        </p:txBody>
      </p:sp>
    </p:spTree>
    <p:extLst>
      <p:ext uri="{BB962C8B-B14F-4D97-AF65-F5344CB8AC3E}">
        <p14:creationId xmlns:p14="http://schemas.microsoft.com/office/powerpoint/2010/main" val="32179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57655-1D7F-B24B-8052-2671BAE8F5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446815-F3A3-DF4F-82F5-B42C95F0FC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50D4D-BA35-C548-9FC5-CAD708AA8A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231B3-F158-DC42-B851-01D7665BEEB5}" type="datetimeFigureOut">
              <a:rPr lang="en-US" smtClean="0"/>
              <a:t>11/13/19</a:t>
            </a:fld>
            <a:endParaRPr lang="en-US"/>
          </a:p>
        </p:txBody>
      </p:sp>
      <p:sp>
        <p:nvSpPr>
          <p:cNvPr id="5" name="Footer Placeholder 4">
            <a:extLst>
              <a:ext uri="{FF2B5EF4-FFF2-40B4-BE49-F238E27FC236}">
                <a16:creationId xmlns:a16="http://schemas.microsoft.com/office/drawing/2014/main" id="{D98FC145-3B13-904E-81ED-B9240EDC08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005472-BCE8-B24A-AD6B-C55BEE8B15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6BA13-9020-5743-9621-36F307C8888F}" type="slidenum">
              <a:rPr lang="en-US" smtClean="0"/>
              <a:t>‹#›</a:t>
            </a:fld>
            <a:endParaRPr lang="en-US"/>
          </a:p>
        </p:txBody>
      </p:sp>
    </p:spTree>
    <p:extLst>
      <p:ext uri="{BB962C8B-B14F-4D97-AF65-F5344CB8AC3E}">
        <p14:creationId xmlns:p14="http://schemas.microsoft.com/office/powerpoint/2010/main" val="149986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BF9FC9-9E10-424F-9720-12FEC1D80ABC}"/>
              </a:ext>
            </a:extLst>
          </p:cNvPr>
          <p:cNvSpPr>
            <a:spLocks noGrp="1"/>
          </p:cNvSpPr>
          <p:nvPr>
            <p:ph type="ctrTitle"/>
          </p:nvPr>
        </p:nvSpPr>
        <p:spPr/>
        <p:txBody>
          <a:bodyPr/>
          <a:lstStyle/>
          <a:p>
            <a:r>
              <a:rPr lang="en-US" dirty="0"/>
              <a:t> IP Rights and Computer Technology</a:t>
            </a:r>
          </a:p>
        </p:txBody>
      </p:sp>
      <p:sp>
        <p:nvSpPr>
          <p:cNvPr id="5" name="Subtitle 4">
            <a:extLst>
              <a:ext uri="{FF2B5EF4-FFF2-40B4-BE49-F238E27FC236}">
                <a16:creationId xmlns:a16="http://schemas.microsoft.com/office/drawing/2014/main" id="{E395DFDC-A5C1-974B-9B2A-0BA98A5B76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558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3DF5-BAEE-2548-9FD9-AE924230FBD3}"/>
              </a:ext>
            </a:extLst>
          </p:cNvPr>
          <p:cNvSpPr>
            <a:spLocks noGrp="1"/>
          </p:cNvSpPr>
          <p:nvPr>
            <p:ph type="title"/>
          </p:nvPr>
        </p:nvSpPr>
        <p:spPr/>
        <p:txBody>
          <a:bodyPr/>
          <a:lstStyle/>
          <a:p>
            <a:r>
              <a:rPr lang="en-GB" dirty="0"/>
              <a:t>What Is Patentable?</a:t>
            </a:r>
            <a:endParaRPr lang="en-US" dirty="0"/>
          </a:p>
        </p:txBody>
      </p:sp>
      <p:sp>
        <p:nvSpPr>
          <p:cNvPr id="3" name="Content Placeholder 2">
            <a:extLst>
              <a:ext uri="{FF2B5EF4-FFF2-40B4-BE49-F238E27FC236}">
                <a16:creationId xmlns:a16="http://schemas.microsoft.com/office/drawing/2014/main" id="{9FA90A39-A355-BB46-9D16-49CCB3E901BA}"/>
              </a:ext>
            </a:extLst>
          </p:cNvPr>
          <p:cNvSpPr>
            <a:spLocks noGrp="1"/>
          </p:cNvSpPr>
          <p:nvPr>
            <p:ph idx="1"/>
          </p:nvPr>
        </p:nvSpPr>
        <p:spPr/>
        <p:txBody>
          <a:bodyPr/>
          <a:lstStyle/>
          <a:p>
            <a:r>
              <a:rPr lang="en-GB" dirty="0"/>
              <a:t>The invention or discovery for which the patent is sought is new and useful or is a new and useful improvement of any of the following:</a:t>
            </a:r>
          </a:p>
          <a:p>
            <a:pPr lvl="1"/>
            <a:r>
              <a:rPr lang="en-GB" dirty="0"/>
              <a:t> process, </a:t>
            </a:r>
          </a:p>
          <a:p>
            <a:pPr lvl="1"/>
            <a:r>
              <a:rPr lang="en-GB" dirty="0"/>
              <a:t>manufacture (covering all products that are not machines), </a:t>
            </a:r>
          </a:p>
          <a:p>
            <a:pPr lvl="1"/>
            <a:r>
              <a:rPr lang="en-GB" dirty="0"/>
              <a:t>and machine (covering all mechanisms and mechanical products </a:t>
            </a:r>
          </a:p>
          <a:p>
            <a:pPr lvl="1"/>
            <a:r>
              <a:rPr lang="en-GB" dirty="0"/>
              <a:t>and composition of matter, which includes all factory-manufactured life forms).</a:t>
            </a:r>
          </a:p>
          <a:p>
            <a:pPr marL="0" indent="0">
              <a:buNone/>
            </a:pPr>
            <a:endParaRPr lang="en-GB" dirty="0"/>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2611158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3DF5-BAEE-2548-9FD9-AE924230FBD3}"/>
              </a:ext>
            </a:extLst>
          </p:cNvPr>
          <p:cNvSpPr>
            <a:spLocks noGrp="1"/>
          </p:cNvSpPr>
          <p:nvPr>
            <p:ph type="title"/>
          </p:nvPr>
        </p:nvSpPr>
        <p:spPr/>
        <p:txBody>
          <a:bodyPr/>
          <a:lstStyle/>
          <a:p>
            <a:r>
              <a:rPr lang="en-GB" dirty="0"/>
              <a:t>What Is Patentable?</a:t>
            </a:r>
            <a:endParaRPr lang="en-US" dirty="0"/>
          </a:p>
        </p:txBody>
      </p:sp>
      <p:sp>
        <p:nvSpPr>
          <p:cNvPr id="3" name="Content Placeholder 2">
            <a:extLst>
              <a:ext uri="{FF2B5EF4-FFF2-40B4-BE49-F238E27FC236}">
                <a16:creationId xmlns:a16="http://schemas.microsoft.com/office/drawing/2014/main" id="{9FA90A39-A355-BB46-9D16-49CCB3E901BA}"/>
              </a:ext>
            </a:extLst>
          </p:cNvPr>
          <p:cNvSpPr>
            <a:spLocks noGrp="1"/>
          </p:cNvSpPr>
          <p:nvPr>
            <p:ph idx="1"/>
          </p:nvPr>
        </p:nvSpPr>
        <p:spPr/>
        <p:txBody>
          <a:bodyPr>
            <a:normAutofit lnSpcReduction="10000"/>
          </a:bodyPr>
          <a:lstStyle/>
          <a:p>
            <a:r>
              <a:rPr lang="en-GB" dirty="0"/>
              <a:t>The invention or discovery must satisfy the following four conditions and all must apply: </a:t>
            </a:r>
          </a:p>
          <a:p>
            <a:pPr lvl="1"/>
            <a:r>
              <a:rPr lang="en-US" dirty="0"/>
              <a:t>Utility: </a:t>
            </a:r>
            <a:r>
              <a:rPr lang="en-GB" dirty="0"/>
              <a:t>An invention or discovery serves a basic and minimum useful purpose to the general public or to a large percentage of the public without being a danger to the public, illegal, or immoral.</a:t>
            </a:r>
          </a:p>
          <a:p>
            <a:pPr lvl="1"/>
            <a:r>
              <a:rPr lang="en-GB" dirty="0"/>
              <a:t>Novelty : The invention or discovery for which a patent is sought must be new, not used, known, or published somewhere before.</a:t>
            </a:r>
          </a:p>
          <a:p>
            <a:pPr lvl="1"/>
            <a:r>
              <a:rPr lang="en-GB" dirty="0" err="1"/>
              <a:t>Nonobviousness</a:t>
            </a:r>
            <a:r>
              <a:rPr lang="en-GB" dirty="0"/>
              <a:t> : The invention or discovery for which patent protection is sought must not have been obvious to anyone with ordinary skills to produce or invent in its disclosed form.</a:t>
            </a:r>
          </a:p>
          <a:p>
            <a:pPr lvl="1"/>
            <a:r>
              <a:rPr lang="en-GB" dirty="0"/>
              <a:t>Disclosure : There must be adequate disclosure of the product for which a patent is sought</a:t>
            </a:r>
          </a:p>
          <a:p>
            <a:pPr marL="0" indent="0">
              <a:buNone/>
            </a:pPr>
            <a:endParaRPr lang="en-GB" dirty="0"/>
          </a:p>
          <a:p>
            <a:endParaRPr lang="en-GB" dirty="0"/>
          </a:p>
          <a:p>
            <a:endParaRPr lang="en-US" dirty="0"/>
          </a:p>
          <a:p>
            <a:pPr marL="0" indent="0">
              <a:buNone/>
            </a:pPr>
            <a:endParaRPr lang="en-GB" dirty="0"/>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17607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705E-9BBF-2041-9804-9D0703FF8A3C}"/>
              </a:ext>
            </a:extLst>
          </p:cNvPr>
          <p:cNvSpPr>
            <a:spLocks noGrp="1"/>
          </p:cNvSpPr>
          <p:nvPr>
            <p:ph type="title"/>
          </p:nvPr>
        </p:nvSpPr>
        <p:spPr/>
        <p:txBody>
          <a:bodyPr/>
          <a:lstStyle/>
          <a:p>
            <a:r>
              <a:rPr lang="en-GB" dirty="0"/>
              <a:t>Duration of a Patent</a:t>
            </a:r>
            <a:endParaRPr lang="en-US" dirty="0"/>
          </a:p>
        </p:txBody>
      </p:sp>
      <p:sp>
        <p:nvSpPr>
          <p:cNvPr id="3" name="Content Placeholder 2">
            <a:extLst>
              <a:ext uri="{FF2B5EF4-FFF2-40B4-BE49-F238E27FC236}">
                <a16:creationId xmlns:a16="http://schemas.microsoft.com/office/drawing/2014/main" id="{CFB74B37-282D-BA43-BED7-EF8F1D4AE68C}"/>
              </a:ext>
            </a:extLst>
          </p:cNvPr>
          <p:cNvSpPr>
            <a:spLocks noGrp="1"/>
          </p:cNvSpPr>
          <p:nvPr>
            <p:ph idx="1"/>
          </p:nvPr>
        </p:nvSpPr>
        <p:spPr>
          <a:xfrm>
            <a:off x="838200" y="1825625"/>
            <a:ext cx="10515600" cy="4351338"/>
          </a:xfrm>
        </p:spPr>
        <p:txBody>
          <a:bodyPr/>
          <a:lstStyle/>
          <a:p>
            <a:r>
              <a:rPr lang="en-GB" dirty="0"/>
              <a:t>After the review is completed, the patent is then issued to the applicant for the invention and only for that invention, not including its variations and derivatives. </a:t>
            </a:r>
          </a:p>
          <a:p>
            <a:r>
              <a:rPr lang="en-GB" dirty="0"/>
              <a:t>The protection must last for a number of years—17 years in the United States.</a:t>
            </a:r>
          </a:p>
          <a:p>
            <a:r>
              <a:rPr lang="en-GB" dirty="0"/>
              <a:t>During this time period, the patent law protects the inventor or discoverer from competition from others in the manufacture, use, and sale of the invention or discovery.</a:t>
            </a:r>
          </a:p>
          <a:p>
            <a:endParaRPr lang="en-US" dirty="0"/>
          </a:p>
        </p:txBody>
      </p:sp>
    </p:spTree>
    <p:extLst>
      <p:ext uri="{BB962C8B-B14F-4D97-AF65-F5344CB8AC3E}">
        <p14:creationId xmlns:p14="http://schemas.microsoft.com/office/powerpoint/2010/main" val="65306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0E31-A31C-D546-BDF1-F974DCB71FA2}"/>
              </a:ext>
            </a:extLst>
          </p:cNvPr>
          <p:cNvSpPr>
            <a:spLocks noGrp="1"/>
          </p:cNvSpPr>
          <p:nvPr>
            <p:ph type="title"/>
          </p:nvPr>
        </p:nvSpPr>
        <p:spPr/>
        <p:txBody>
          <a:bodyPr/>
          <a:lstStyle/>
          <a:p>
            <a:r>
              <a:rPr lang="en-GB" dirty="0"/>
              <a:t>Public Domain of patent</a:t>
            </a:r>
            <a:endParaRPr lang="en-US" dirty="0"/>
          </a:p>
        </p:txBody>
      </p:sp>
      <p:sp>
        <p:nvSpPr>
          <p:cNvPr id="3" name="Content Placeholder 2">
            <a:extLst>
              <a:ext uri="{FF2B5EF4-FFF2-40B4-BE49-F238E27FC236}">
                <a16:creationId xmlns:a16="http://schemas.microsoft.com/office/drawing/2014/main" id="{F4BA34F6-9570-E24C-A86D-5D5E1B25A024}"/>
              </a:ext>
            </a:extLst>
          </p:cNvPr>
          <p:cNvSpPr>
            <a:spLocks noGrp="1"/>
          </p:cNvSpPr>
          <p:nvPr>
            <p:ph idx="1"/>
          </p:nvPr>
        </p:nvSpPr>
        <p:spPr/>
        <p:txBody>
          <a:bodyPr/>
          <a:lstStyle/>
          <a:p>
            <a:r>
              <a:rPr lang="en-GB" dirty="0"/>
              <a:t>The patent law does not protect ideas, but only the process of carrying out an idea.</a:t>
            </a:r>
          </a:p>
          <a:p>
            <a:r>
              <a:rPr lang="en-GB" dirty="0"/>
              <a:t>Competitors may take the same idea and use a different process to arrive at their own inventions or discoveries, which can then be patented as novel.</a:t>
            </a:r>
          </a:p>
          <a:p>
            <a:r>
              <a:rPr lang="en-GB" dirty="0"/>
              <a:t>When the patent protection expires, the patent together with all disclosures go into the public domain for anyone to use.</a:t>
            </a:r>
          </a:p>
          <a:p>
            <a:endParaRPr lang="en-GB" dirty="0"/>
          </a:p>
          <a:p>
            <a:endParaRPr lang="en-US" dirty="0"/>
          </a:p>
        </p:txBody>
      </p:sp>
    </p:spTree>
    <p:extLst>
      <p:ext uri="{BB962C8B-B14F-4D97-AF65-F5344CB8AC3E}">
        <p14:creationId xmlns:p14="http://schemas.microsoft.com/office/powerpoint/2010/main" val="4145384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D059E-0D6B-DE49-8F84-2321B7501B25}"/>
              </a:ext>
            </a:extLst>
          </p:cNvPr>
          <p:cNvSpPr>
            <a:spLocks noGrp="1"/>
          </p:cNvSpPr>
          <p:nvPr>
            <p:ph type="title"/>
          </p:nvPr>
        </p:nvSpPr>
        <p:spPr/>
        <p:txBody>
          <a:bodyPr/>
          <a:lstStyle/>
          <a:p>
            <a:r>
              <a:rPr lang="en-GB" dirty="0"/>
              <a:t>Trade Secrets</a:t>
            </a:r>
            <a:endParaRPr lang="en-US" dirty="0"/>
          </a:p>
        </p:txBody>
      </p:sp>
      <p:sp>
        <p:nvSpPr>
          <p:cNvPr id="3" name="Content Placeholder 2">
            <a:extLst>
              <a:ext uri="{FF2B5EF4-FFF2-40B4-BE49-F238E27FC236}">
                <a16:creationId xmlns:a16="http://schemas.microsoft.com/office/drawing/2014/main" id="{920FB327-D47E-2A46-BA96-F72C1CC5E272}"/>
              </a:ext>
            </a:extLst>
          </p:cNvPr>
          <p:cNvSpPr>
            <a:spLocks noGrp="1"/>
          </p:cNvSpPr>
          <p:nvPr>
            <p:ph idx="1"/>
          </p:nvPr>
        </p:nvSpPr>
        <p:spPr/>
        <p:txBody>
          <a:bodyPr/>
          <a:lstStyle/>
          <a:p>
            <a:r>
              <a:rPr lang="en-GB" dirty="0"/>
              <a:t>A trade secret is information that gives a company or business a competitive advantage over others in the field.</a:t>
            </a:r>
          </a:p>
          <a:p>
            <a:r>
              <a:rPr lang="en-GB" dirty="0"/>
              <a:t>It may be a formula, a design process, a device, or trade figures. Thus, there is no one acceptable description or definition of trade secrets.</a:t>
            </a:r>
          </a:p>
          <a:p>
            <a:endParaRPr lang="en-GB" dirty="0"/>
          </a:p>
          <a:p>
            <a:endParaRPr lang="en-US" dirty="0"/>
          </a:p>
        </p:txBody>
      </p:sp>
    </p:spTree>
    <p:extLst>
      <p:ext uri="{BB962C8B-B14F-4D97-AF65-F5344CB8AC3E}">
        <p14:creationId xmlns:p14="http://schemas.microsoft.com/office/powerpoint/2010/main" val="320217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F9F0-B857-CA43-BE69-893C4C11A9CE}"/>
              </a:ext>
            </a:extLst>
          </p:cNvPr>
          <p:cNvSpPr>
            <a:spLocks noGrp="1"/>
          </p:cNvSpPr>
          <p:nvPr>
            <p:ph type="title"/>
          </p:nvPr>
        </p:nvSpPr>
        <p:spPr/>
        <p:txBody>
          <a:bodyPr/>
          <a:lstStyle/>
          <a:p>
            <a:r>
              <a:rPr lang="en-GB" dirty="0"/>
              <a:t>Characteristics of Trade Secrets</a:t>
            </a:r>
            <a:endParaRPr lang="en-US" dirty="0"/>
          </a:p>
        </p:txBody>
      </p:sp>
      <p:sp>
        <p:nvSpPr>
          <p:cNvPr id="3" name="Content Placeholder 2">
            <a:extLst>
              <a:ext uri="{FF2B5EF4-FFF2-40B4-BE49-F238E27FC236}">
                <a16:creationId xmlns:a16="http://schemas.microsoft.com/office/drawing/2014/main" id="{1569F87F-D376-7140-8467-E359EB40C871}"/>
              </a:ext>
            </a:extLst>
          </p:cNvPr>
          <p:cNvSpPr>
            <a:spLocks noGrp="1"/>
          </p:cNvSpPr>
          <p:nvPr>
            <p:ph idx="1"/>
          </p:nvPr>
        </p:nvSpPr>
        <p:spPr/>
        <p:txBody>
          <a:bodyPr/>
          <a:lstStyle/>
          <a:p>
            <a:r>
              <a:rPr lang="en-GB" dirty="0"/>
              <a:t>The extent to which the information is known outside the business</a:t>
            </a:r>
          </a:p>
          <a:p>
            <a:r>
              <a:rPr lang="en-GB" dirty="0"/>
              <a:t>The extent of measures taken by individuals possessing the trade secret to guard the secrecy of the information.</a:t>
            </a:r>
          </a:p>
          <a:p>
            <a:r>
              <a:rPr lang="en-GB" dirty="0"/>
              <a:t>The value of the information to the owner and to the competitor</a:t>
            </a:r>
          </a:p>
          <a:p>
            <a:r>
              <a:rPr lang="en-GB" dirty="0"/>
              <a:t>The amount of effort or money spent by the owner to develop or gather the information.</a:t>
            </a:r>
          </a:p>
          <a:p>
            <a:r>
              <a:rPr lang="en-GB" dirty="0"/>
              <a:t>The ease or difficulty with which the information could be properly acquired or duplicated by others.</a:t>
            </a:r>
          </a:p>
          <a:p>
            <a:endParaRPr lang="en-US" dirty="0"/>
          </a:p>
        </p:txBody>
      </p:sp>
    </p:spTree>
    <p:extLst>
      <p:ext uri="{BB962C8B-B14F-4D97-AF65-F5344CB8AC3E}">
        <p14:creationId xmlns:p14="http://schemas.microsoft.com/office/powerpoint/2010/main" val="2536174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C88D-F7EB-0B40-9B10-08636A585F8D}"/>
              </a:ext>
            </a:extLst>
          </p:cNvPr>
          <p:cNvSpPr>
            <a:spLocks noGrp="1"/>
          </p:cNvSpPr>
          <p:nvPr>
            <p:ph type="title"/>
          </p:nvPr>
        </p:nvSpPr>
        <p:spPr/>
        <p:txBody>
          <a:bodyPr/>
          <a:lstStyle/>
          <a:p>
            <a:r>
              <a:rPr lang="en-US" dirty="0"/>
              <a:t>Trade secret vs Patent</a:t>
            </a:r>
          </a:p>
        </p:txBody>
      </p:sp>
      <p:sp>
        <p:nvSpPr>
          <p:cNvPr id="3" name="Content Placeholder 2">
            <a:extLst>
              <a:ext uri="{FF2B5EF4-FFF2-40B4-BE49-F238E27FC236}">
                <a16:creationId xmlns:a16="http://schemas.microsoft.com/office/drawing/2014/main" id="{02F8EB3B-B87B-F243-9C3F-8ED9DADF353B}"/>
              </a:ext>
            </a:extLst>
          </p:cNvPr>
          <p:cNvSpPr>
            <a:spLocks noGrp="1"/>
          </p:cNvSpPr>
          <p:nvPr>
            <p:ph idx="1"/>
          </p:nvPr>
        </p:nvSpPr>
        <p:spPr/>
        <p:txBody>
          <a:bodyPr>
            <a:normAutofit/>
          </a:bodyPr>
          <a:lstStyle/>
          <a:p>
            <a:r>
              <a:rPr lang="en-GB" dirty="0"/>
              <a:t>The conditions that characterize a trade secret are in direct conflict with the requirements of a patent. </a:t>
            </a:r>
          </a:p>
          <a:p>
            <a:r>
              <a:rPr lang="en-GB" dirty="0"/>
              <a:t>Remember the main requirement for obtaining a patent is the full disclosure of all the information surrounding the product and its workings.</a:t>
            </a:r>
          </a:p>
          <a:p>
            <a:r>
              <a:rPr lang="en-GB" dirty="0"/>
              <a:t>This directly conflicts with the need for secrecy in trade secrets. So the patent applicant cannot claim a patent and at the same time claim protection using the trade secret laws.</a:t>
            </a:r>
          </a:p>
          <a:p>
            <a:r>
              <a:rPr lang="en-GB" dirty="0"/>
              <a:t>Trade secrets have an indefinite life of protection as long as the secrets are not revealed.</a:t>
            </a:r>
          </a:p>
          <a:p>
            <a:endParaRPr lang="en-US" dirty="0"/>
          </a:p>
        </p:txBody>
      </p:sp>
    </p:spTree>
    <p:extLst>
      <p:ext uri="{BB962C8B-B14F-4D97-AF65-F5344CB8AC3E}">
        <p14:creationId xmlns:p14="http://schemas.microsoft.com/office/powerpoint/2010/main" val="905407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643D-9C4D-484E-97A8-81ED62061061}"/>
              </a:ext>
            </a:extLst>
          </p:cNvPr>
          <p:cNvSpPr>
            <a:spLocks noGrp="1"/>
          </p:cNvSpPr>
          <p:nvPr>
            <p:ph type="title"/>
          </p:nvPr>
        </p:nvSpPr>
        <p:spPr/>
        <p:txBody>
          <a:bodyPr/>
          <a:lstStyle/>
          <a:p>
            <a:r>
              <a:rPr lang="en-GB" dirty="0"/>
              <a:t>Trademarks</a:t>
            </a:r>
            <a:endParaRPr lang="en-US" dirty="0"/>
          </a:p>
        </p:txBody>
      </p:sp>
      <p:sp>
        <p:nvSpPr>
          <p:cNvPr id="3" name="Content Placeholder 2">
            <a:extLst>
              <a:ext uri="{FF2B5EF4-FFF2-40B4-BE49-F238E27FC236}">
                <a16:creationId xmlns:a16="http://schemas.microsoft.com/office/drawing/2014/main" id="{7430DC6F-8D75-094E-9CB7-544DC2A20E20}"/>
              </a:ext>
            </a:extLst>
          </p:cNvPr>
          <p:cNvSpPr>
            <a:spLocks noGrp="1"/>
          </p:cNvSpPr>
          <p:nvPr>
            <p:ph idx="1"/>
          </p:nvPr>
        </p:nvSpPr>
        <p:spPr/>
        <p:txBody>
          <a:bodyPr>
            <a:normAutofit/>
          </a:bodyPr>
          <a:lstStyle/>
          <a:p>
            <a:r>
              <a:rPr lang="en-GB" dirty="0"/>
              <a:t>A trademark is a product or service-identifying label</a:t>
            </a:r>
          </a:p>
          <a:p>
            <a:r>
              <a:rPr lang="en-GB" dirty="0"/>
              <a:t>It is a mark that attempts to distinguish a service or a product in the minds of the consumers. </a:t>
            </a:r>
          </a:p>
          <a:p>
            <a:r>
              <a:rPr lang="en-GB" dirty="0"/>
              <a:t>The label may be any word, name, picture, or symbol.</a:t>
            </a:r>
          </a:p>
          <a:p>
            <a:r>
              <a:rPr lang="en-GB" dirty="0"/>
              <a:t>Because trademarks are used by consumers to choose among competing products, they are vigorously protected by their owners</a:t>
            </a:r>
          </a:p>
          <a:p>
            <a:r>
              <a:rPr lang="en-GB" dirty="0"/>
              <a:t>the trademark gives its owner the right to prevent others, mostly competitors, from using the same or similar symbol to market their products.</a:t>
            </a:r>
          </a:p>
          <a:p>
            <a:endParaRPr lang="en-US" dirty="0"/>
          </a:p>
        </p:txBody>
      </p:sp>
    </p:spTree>
    <p:extLst>
      <p:ext uri="{BB962C8B-B14F-4D97-AF65-F5344CB8AC3E}">
        <p14:creationId xmlns:p14="http://schemas.microsoft.com/office/powerpoint/2010/main" val="4219807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967F-5FD1-584A-BF0A-52BD16171837}"/>
              </a:ext>
            </a:extLst>
          </p:cNvPr>
          <p:cNvSpPr>
            <a:spLocks noGrp="1"/>
          </p:cNvSpPr>
          <p:nvPr>
            <p:ph type="title"/>
          </p:nvPr>
        </p:nvSpPr>
        <p:spPr/>
        <p:txBody>
          <a:bodyPr/>
          <a:lstStyle/>
          <a:p>
            <a:r>
              <a:rPr lang="en-GB" dirty="0"/>
              <a:t>Personal Identity</a:t>
            </a:r>
            <a:endParaRPr lang="en-US" dirty="0"/>
          </a:p>
        </p:txBody>
      </p:sp>
      <p:sp>
        <p:nvSpPr>
          <p:cNvPr id="3" name="Content Placeholder 2">
            <a:extLst>
              <a:ext uri="{FF2B5EF4-FFF2-40B4-BE49-F238E27FC236}">
                <a16:creationId xmlns:a16="http://schemas.microsoft.com/office/drawing/2014/main" id="{B5D3CE2E-21EF-F740-A968-B4B397936269}"/>
              </a:ext>
            </a:extLst>
          </p:cNvPr>
          <p:cNvSpPr>
            <a:spLocks noGrp="1"/>
          </p:cNvSpPr>
          <p:nvPr>
            <p:ph idx="1"/>
          </p:nvPr>
        </p:nvSpPr>
        <p:spPr/>
        <p:txBody>
          <a:bodyPr/>
          <a:lstStyle/>
          <a:p>
            <a:r>
              <a:rPr lang="en-GB" dirty="0"/>
              <a:t>Identity theft is a crime committed when one misrepresents oneself, with or without success, as another person in order to get the victim’s information so that the perpetrator can receive goods and services in the fraud victim’s name.</a:t>
            </a:r>
          </a:p>
          <a:p>
            <a:r>
              <a:rPr lang="en-GB" dirty="0"/>
              <a:t>Identity theft is now one of the fastest growing crimes.</a:t>
            </a:r>
          </a:p>
          <a:p>
            <a:endParaRPr lang="en-GB" dirty="0"/>
          </a:p>
          <a:p>
            <a:endParaRPr lang="en-US" dirty="0"/>
          </a:p>
        </p:txBody>
      </p:sp>
    </p:spTree>
    <p:extLst>
      <p:ext uri="{BB962C8B-B14F-4D97-AF65-F5344CB8AC3E}">
        <p14:creationId xmlns:p14="http://schemas.microsoft.com/office/powerpoint/2010/main" val="1819619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86F22-1282-F149-A9AC-77CD8E4B852F}"/>
              </a:ext>
            </a:extLst>
          </p:cNvPr>
          <p:cNvSpPr>
            <a:spLocks noGrp="1"/>
          </p:cNvSpPr>
          <p:nvPr>
            <p:ph type="title"/>
          </p:nvPr>
        </p:nvSpPr>
        <p:spPr/>
        <p:txBody>
          <a:bodyPr/>
          <a:lstStyle/>
          <a:p>
            <a:r>
              <a:rPr lang="en-GB" dirty="0"/>
              <a:t>Techniques to steal personal identity</a:t>
            </a:r>
            <a:endParaRPr lang="en-US" dirty="0"/>
          </a:p>
        </p:txBody>
      </p:sp>
      <p:sp>
        <p:nvSpPr>
          <p:cNvPr id="3" name="Content Placeholder 2">
            <a:extLst>
              <a:ext uri="{FF2B5EF4-FFF2-40B4-BE49-F238E27FC236}">
                <a16:creationId xmlns:a16="http://schemas.microsoft.com/office/drawing/2014/main" id="{11A2B764-4E35-D64E-B20B-8E5B579DF804}"/>
              </a:ext>
            </a:extLst>
          </p:cNvPr>
          <p:cNvSpPr>
            <a:spLocks noGrp="1"/>
          </p:cNvSpPr>
          <p:nvPr>
            <p:ph idx="1"/>
          </p:nvPr>
        </p:nvSpPr>
        <p:spPr/>
        <p:txBody>
          <a:bodyPr>
            <a:normAutofit fontScale="92500" lnSpcReduction="10000"/>
          </a:bodyPr>
          <a:lstStyle/>
          <a:p>
            <a:r>
              <a:rPr lang="en-GB" dirty="0"/>
              <a:t>Advertising in newspapers and mostly on the Internet</a:t>
            </a:r>
          </a:p>
          <a:p>
            <a:r>
              <a:rPr lang="en-GB" dirty="0"/>
              <a:t>From readily available how-to books and discussion groups, perpetrators get </a:t>
            </a:r>
            <a:r>
              <a:rPr lang="en-GB" dirty="0" err="1"/>
              <a:t>foolproof</a:t>
            </a:r>
            <a:r>
              <a:rPr lang="en-GB" dirty="0"/>
              <a:t> methods of wangling financial information out of bank employees.</a:t>
            </a:r>
          </a:p>
          <a:p>
            <a:r>
              <a:rPr lang="en-GB" dirty="0"/>
              <a:t>Use of telemarketing scams to trick consumers into revealing personal data.</a:t>
            </a:r>
          </a:p>
          <a:p>
            <a:r>
              <a:rPr lang="en-GB" dirty="0"/>
              <a:t>Abundant authentic-looking fake IDs, including Social Security cards, birth certificates, and driver’s licenses, are on sale online.</a:t>
            </a:r>
          </a:p>
          <a:p>
            <a:r>
              <a:rPr lang="en-GB" dirty="0"/>
              <a:t>Going through one’s trash for personal information.</a:t>
            </a:r>
          </a:p>
          <a:p>
            <a:r>
              <a:rPr lang="en-GB" dirty="0"/>
              <a:t>Using the post office to redirect one’s mail to a perpetrator’s box number.</a:t>
            </a:r>
          </a:p>
          <a:p>
            <a:r>
              <a:rPr lang="en-GB" dirty="0"/>
              <a:t>using radio scanners to eavesdrop on personal calls.</a:t>
            </a:r>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408189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Objectives</a:t>
            </a:r>
          </a:p>
        </p:txBody>
      </p:sp>
      <p:sp>
        <p:nvSpPr>
          <p:cNvPr id="3" name="Content Placeholder 2"/>
          <p:cNvSpPr>
            <a:spLocks noGrp="1"/>
          </p:cNvSpPr>
          <p:nvPr>
            <p:ph idx="1"/>
          </p:nvPr>
        </p:nvSpPr>
        <p:spPr/>
        <p:txBody>
          <a:bodyPr>
            <a:normAutofit/>
          </a:bodyPr>
          <a:lstStyle/>
          <a:p>
            <a:r>
              <a:rPr lang="en-US" dirty="0"/>
              <a:t>Distinguish among patent, copyright, and trade secret protection</a:t>
            </a:r>
          </a:p>
          <a:p>
            <a:r>
              <a:rPr lang="en-US" dirty="0"/>
              <a:t>Discuss the legal background of copyright in national and international law</a:t>
            </a:r>
          </a:p>
          <a:p>
            <a:r>
              <a:rPr lang="en-US" dirty="0"/>
              <a:t>Explain how patent and copyright laws may vary internationally</a:t>
            </a:r>
          </a:p>
          <a:p>
            <a:r>
              <a:rPr lang="en-US" dirty="0"/>
              <a:t>Outline the historical development of software patents</a:t>
            </a:r>
          </a:p>
          <a:p>
            <a:r>
              <a:rPr lang="en-US" dirty="0"/>
              <a:t>Discuss the consequences of software piracy on software developers and the role of relevant enforcement organizations</a:t>
            </a:r>
          </a:p>
          <a:p>
            <a:endParaRPr lang="en-US" dirty="0"/>
          </a:p>
          <a:p>
            <a:pPr lvl="1"/>
            <a:endParaRPr lang="en-US" dirty="0"/>
          </a:p>
          <a:p>
            <a:pPr lvl="1"/>
            <a:endParaRPr lang="en-US" dirty="0"/>
          </a:p>
        </p:txBody>
      </p:sp>
    </p:spTree>
    <p:extLst>
      <p:ext uri="{BB962C8B-B14F-4D97-AF65-F5344CB8AC3E}">
        <p14:creationId xmlns:p14="http://schemas.microsoft.com/office/powerpoint/2010/main" val="156561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17B6-C549-9F42-AB5D-D7DBD0ABD926}"/>
              </a:ext>
            </a:extLst>
          </p:cNvPr>
          <p:cNvSpPr>
            <a:spLocks noGrp="1"/>
          </p:cNvSpPr>
          <p:nvPr>
            <p:ph type="title"/>
          </p:nvPr>
        </p:nvSpPr>
        <p:spPr/>
        <p:txBody>
          <a:bodyPr/>
          <a:lstStyle/>
          <a:p>
            <a:r>
              <a:rPr lang="en-GB" dirty="0"/>
              <a:t>Intellectual Property Crimes</a:t>
            </a:r>
            <a:endParaRPr lang="en-US" dirty="0"/>
          </a:p>
        </p:txBody>
      </p:sp>
      <p:sp>
        <p:nvSpPr>
          <p:cNvPr id="3" name="Content Placeholder 2">
            <a:extLst>
              <a:ext uri="{FF2B5EF4-FFF2-40B4-BE49-F238E27FC236}">
                <a16:creationId xmlns:a16="http://schemas.microsoft.com/office/drawing/2014/main" id="{F07781F3-625E-EF44-9BA7-0EAA4A746417}"/>
              </a:ext>
            </a:extLst>
          </p:cNvPr>
          <p:cNvSpPr>
            <a:spLocks noGrp="1"/>
          </p:cNvSpPr>
          <p:nvPr>
            <p:ph idx="1"/>
          </p:nvPr>
        </p:nvSpPr>
        <p:spPr/>
        <p:txBody>
          <a:bodyPr/>
          <a:lstStyle/>
          <a:p>
            <a:r>
              <a:rPr lang="en-GB" dirty="0"/>
              <a:t>An intellectual property crime (IPC) is the act of infringe on the rights of the owners of the intellectual property.</a:t>
            </a:r>
          </a:p>
          <a:p>
            <a:r>
              <a:rPr lang="en-GB" dirty="0"/>
              <a:t>IPC refers to all activities that involve infringement (violation), counterfeiting (forging), and piracy of products and services for profit without.</a:t>
            </a:r>
          </a:p>
          <a:p>
            <a:r>
              <a:rPr lang="en-GB" dirty="0"/>
              <a:t> It also includes misappropriation, misrepresentation, cybercrimes, corruption and bribery, and espionage (spy)</a:t>
            </a:r>
          </a:p>
          <a:p>
            <a:r>
              <a:rPr lang="en-GB" dirty="0"/>
              <a:t>The cost of intellectual property crimes to industry and nations is huge.</a:t>
            </a:r>
          </a:p>
          <a:p>
            <a:endParaRPr lang="en-US" dirty="0"/>
          </a:p>
        </p:txBody>
      </p:sp>
    </p:spTree>
    <p:extLst>
      <p:ext uri="{BB962C8B-B14F-4D97-AF65-F5344CB8AC3E}">
        <p14:creationId xmlns:p14="http://schemas.microsoft.com/office/powerpoint/2010/main" val="2846329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3BFCD-5A4B-B445-A5A7-09D4FCE351F4}"/>
              </a:ext>
            </a:extLst>
          </p:cNvPr>
          <p:cNvSpPr>
            <a:spLocks noGrp="1"/>
          </p:cNvSpPr>
          <p:nvPr>
            <p:ph type="title"/>
          </p:nvPr>
        </p:nvSpPr>
        <p:spPr/>
        <p:txBody>
          <a:bodyPr/>
          <a:lstStyle/>
          <a:p>
            <a:r>
              <a:rPr lang="en-GB" dirty="0"/>
              <a:t>Infringement</a:t>
            </a:r>
            <a:endParaRPr lang="en-US" dirty="0"/>
          </a:p>
        </p:txBody>
      </p:sp>
      <p:sp>
        <p:nvSpPr>
          <p:cNvPr id="3" name="Content Placeholder 2">
            <a:extLst>
              <a:ext uri="{FF2B5EF4-FFF2-40B4-BE49-F238E27FC236}">
                <a16:creationId xmlns:a16="http://schemas.microsoft.com/office/drawing/2014/main" id="{784F3362-0FF4-2F4C-90B1-B436710CD65D}"/>
              </a:ext>
            </a:extLst>
          </p:cNvPr>
          <p:cNvSpPr>
            <a:spLocks noGrp="1"/>
          </p:cNvSpPr>
          <p:nvPr>
            <p:ph idx="1"/>
          </p:nvPr>
        </p:nvSpPr>
        <p:spPr/>
        <p:txBody>
          <a:bodyPr>
            <a:normAutofit/>
          </a:bodyPr>
          <a:lstStyle/>
          <a:p>
            <a:r>
              <a:rPr lang="en-GB" dirty="0"/>
              <a:t>an infringer defined as one moving within the protected domain to claim rights for the use of someone else’s manifestation of an idea without permission from the holder of the rights.</a:t>
            </a:r>
          </a:p>
          <a:p>
            <a:r>
              <a:rPr lang="en-GB" dirty="0"/>
              <a:t>There are three types of infringements:</a:t>
            </a:r>
          </a:p>
          <a:p>
            <a:pPr lvl="1"/>
            <a:r>
              <a:rPr lang="en-GB" b="1" dirty="0"/>
              <a:t>Direct infringement</a:t>
            </a:r>
            <a:r>
              <a:rPr lang="en-GB" dirty="0"/>
              <a:t> : The infringer knowingly or otherwise makes, uses, sells, or copies a protected item without any alteration.</a:t>
            </a:r>
          </a:p>
          <a:p>
            <a:pPr lvl="1"/>
            <a:r>
              <a:rPr lang="en-GB" b="1" dirty="0"/>
              <a:t>Inducement infringement</a:t>
            </a:r>
            <a:r>
              <a:rPr lang="en-GB" dirty="0"/>
              <a:t> : The infringer intentionally supports infringement activities on a protected item without individually taking part</a:t>
            </a:r>
          </a:p>
          <a:p>
            <a:pPr lvl="1"/>
            <a:r>
              <a:rPr lang="en-GB" b="1" dirty="0"/>
              <a:t>Contributory</a:t>
            </a:r>
            <a:r>
              <a:rPr lang="en-GB" dirty="0"/>
              <a:t> </a:t>
            </a:r>
            <a:r>
              <a:rPr lang="en-GB" b="1" dirty="0"/>
              <a:t>infringement</a:t>
            </a:r>
            <a:r>
              <a:rPr lang="en-GB" dirty="0"/>
              <a:t> : The infringer takes part in the infringement of a protected item</a:t>
            </a:r>
          </a:p>
          <a:p>
            <a:endParaRPr lang="en-GB" dirty="0"/>
          </a:p>
          <a:p>
            <a:pPr marL="0" indent="0">
              <a:buNone/>
            </a:pPr>
            <a:endParaRPr lang="en-US" dirty="0"/>
          </a:p>
        </p:txBody>
      </p:sp>
    </p:spTree>
    <p:extLst>
      <p:ext uri="{BB962C8B-B14F-4D97-AF65-F5344CB8AC3E}">
        <p14:creationId xmlns:p14="http://schemas.microsoft.com/office/powerpoint/2010/main" val="1933898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C7F6-BE95-7442-9D6A-70606D6226FA}"/>
              </a:ext>
            </a:extLst>
          </p:cNvPr>
          <p:cNvSpPr>
            <a:spLocks noGrp="1"/>
          </p:cNvSpPr>
          <p:nvPr>
            <p:ph type="title"/>
          </p:nvPr>
        </p:nvSpPr>
        <p:spPr/>
        <p:txBody>
          <a:bodyPr/>
          <a:lstStyle/>
          <a:p>
            <a:r>
              <a:rPr lang="en-GB" dirty="0"/>
              <a:t>Copyright Infringement</a:t>
            </a:r>
            <a:endParaRPr lang="en-US" dirty="0"/>
          </a:p>
        </p:txBody>
      </p:sp>
      <p:sp>
        <p:nvSpPr>
          <p:cNvPr id="3" name="Content Placeholder 2">
            <a:extLst>
              <a:ext uri="{FF2B5EF4-FFF2-40B4-BE49-F238E27FC236}">
                <a16:creationId xmlns:a16="http://schemas.microsoft.com/office/drawing/2014/main" id="{BA3E338B-3737-EF4E-8E61-222572E4C132}"/>
              </a:ext>
            </a:extLst>
          </p:cNvPr>
          <p:cNvSpPr>
            <a:spLocks noGrp="1"/>
          </p:cNvSpPr>
          <p:nvPr>
            <p:ph idx="1"/>
          </p:nvPr>
        </p:nvSpPr>
        <p:spPr/>
        <p:txBody>
          <a:bodyPr/>
          <a:lstStyle/>
          <a:p>
            <a:r>
              <a:rPr lang="en-GB" dirty="0"/>
              <a:t>Copyright Infringement is very difficult to prove</a:t>
            </a:r>
          </a:p>
          <a:p>
            <a:r>
              <a:rPr lang="en-GB" dirty="0"/>
              <a:t>Here are some of the items that courts look for in an infringement suit:</a:t>
            </a:r>
          </a:p>
          <a:p>
            <a:pPr lvl="1"/>
            <a:r>
              <a:rPr lang="en-GB" dirty="0"/>
              <a:t> Whether the infringer has knowledge or visual contact with the work</a:t>
            </a:r>
          </a:p>
          <a:p>
            <a:pPr lvl="1"/>
            <a:r>
              <a:rPr lang="en-GB" dirty="0"/>
              <a:t>Whether the individual claiming to be the owner has a valid copyright</a:t>
            </a:r>
          </a:p>
          <a:p>
            <a:pPr lvl="1"/>
            <a:r>
              <a:rPr lang="en-GB" dirty="0"/>
              <a:t>Whether the work under dispute is a major revision with substantially new contents of the original or just a variation</a:t>
            </a:r>
          </a:p>
          <a:p>
            <a:endParaRPr lang="en-US" dirty="0"/>
          </a:p>
        </p:txBody>
      </p:sp>
    </p:spTree>
    <p:extLst>
      <p:ext uri="{BB962C8B-B14F-4D97-AF65-F5344CB8AC3E}">
        <p14:creationId xmlns:p14="http://schemas.microsoft.com/office/powerpoint/2010/main" val="1222888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6D48-24F1-974A-80AB-0D6405CAF700}"/>
              </a:ext>
            </a:extLst>
          </p:cNvPr>
          <p:cNvSpPr>
            <a:spLocks noGrp="1"/>
          </p:cNvSpPr>
          <p:nvPr>
            <p:ph type="title"/>
          </p:nvPr>
        </p:nvSpPr>
        <p:spPr/>
        <p:txBody>
          <a:bodyPr/>
          <a:lstStyle/>
          <a:p>
            <a:r>
              <a:rPr lang="en-GB" dirty="0"/>
              <a:t>Patent Infringement</a:t>
            </a:r>
            <a:endParaRPr lang="en-US" dirty="0"/>
          </a:p>
        </p:txBody>
      </p:sp>
      <p:sp>
        <p:nvSpPr>
          <p:cNvPr id="3" name="Content Placeholder 2">
            <a:extLst>
              <a:ext uri="{FF2B5EF4-FFF2-40B4-BE49-F238E27FC236}">
                <a16:creationId xmlns:a16="http://schemas.microsoft.com/office/drawing/2014/main" id="{18CC4000-223C-D643-A6E2-36697F4E93CD}"/>
              </a:ext>
            </a:extLst>
          </p:cNvPr>
          <p:cNvSpPr>
            <a:spLocks noGrp="1"/>
          </p:cNvSpPr>
          <p:nvPr>
            <p:ph idx="1"/>
          </p:nvPr>
        </p:nvSpPr>
        <p:spPr/>
        <p:txBody>
          <a:bodyPr/>
          <a:lstStyle/>
          <a:p>
            <a:r>
              <a:rPr lang="en-GB" dirty="0"/>
              <a:t>patent infringement is also difficult to detect.</a:t>
            </a:r>
          </a:p>
          <a:p>
            <a:r>
              <a:rPr lang="en-GB" dirty="0"/>
              <a:t>No public law enforcement can be used in these cases. It is purely the efforts of the owner of the patents, and he or she must meet all expenses incurred during the investigation and prosecuting of the infringer if caught.</a:t>
            </a:r>
          </a:p>
          <a:p>
            <a:endParaRPr lang="en-US" dirty="0"/>
          </a:p>
        </p:txBody>
      </p:sp>
    </p:spTree>
    <p:extLst>
      <p:ext uri="{BB962C8B-B14F-4D97-AF65-F5344CB8AC3E}">
        <p14:creationId xmlns:p14="http://schemas.microsoft.com/office/powerpoint/2010/main" val="2172370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30238-E4EB-7246-8609-636FCD63E15D}"/>
              </a:ext>
            </a:extLst>
          </p:cNvPr>
          <p:cNvSpPr>
            <a:spLocks noGrp="1"/>
          </p:cNvSpPr>
          <p:nvPr>
            <p:ph type="title"/>
          </p:nvPr>
        </p:nvSpPr>
        <p:spPr/>
        <p:txBody>
          <a:bodyPr/>
          <a:lstStyle/>
          <a:p>
            <a:r>
              <a:rPr lang="en-GB" dirty="0"/>
              <a:t>Trademark Infringement</a:t>
            </a:r>
            <a:endParaRPr lang="en-US" dirty="0"/>
          </a:p>
        </p:txBody>
      </p:sp>
      <p:sp>
        <p:nvSpPr>
          <p:cNvPr id="3" name="Content Placeholder 2">
            <a:extLst>
              <a:ext uri="{FF2B5EF4-FFF2-40B4-BE49-F238E27FC236}">
                <a16:creationId xmlns:a16="http://schemas.microsoft.com/office/drawing/2014/main" id="{9118A929-D338-464C-A03B-2DD46019C86D}"/>
              </a:ext>
            </a:extLst>
          </p:cNvPr>
          <p:cNvSpPr>
            <a:spLocks noGrp="1"/>
          </p:cNvSpPr>
          <p:nvPr>
            <p:ph idx="1"/>
          </p:nvPr>
        </p:nvSpPr>
        <p:spPr/>
        <p:txBody>
          <a:bodyPr/>
          <a:lstStyle/>
          <a:p>
            <a:r>
              <a:rPr lang="en-GB" dirty="0"/>
              <a:t>To prove infringement of a trademark, one must prove beyond doubt that the infringer’s action was likely to confuse the public. Because of this, it is very difficult to prove trademark infringement.</a:t>
            </a:r>
          </a:p>
          <a:p>
            <a:endParaRPr lang="en-US" dirty="0"/>
          </a:p>
        </p:txBody>
      </p:sp>
    </p:spTree>
    <p:extLst>
      <p:ext uri="{BB962C8B-B14F-4D97-AF65-F5344CB8AC3E}">
        <p14:creationId xmlns:p14="http://schemas.microsoft.com/office/powerpoint/2010/main" val="2655123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63B6-11B6-DD42-8B69-45C63A1CEDA3}"/>
              </a:ext>
            </a:extLst>
          </p:cNvPr>
          <p:cNvSpPr>
            <a:spLocks noGrp="1"/>
          </p:cNvSpPr>
          <p:nvPr>
            <p:ph type="title"/>
          </p:nvPr>
        </p:nvSpPr>
        <p:spPr/>
        <p:txBody>
          <a:bodyPr/>
          <a:lstStyle/>
          <a:p>
            <a:r>
              <a:rPr lang="en-GB" dirty="0"/>
              <a:t>Protecting Computer Software Under the IP</a:t>
            </a:r>
            <a:endParaRPr lang="en-US" dirty="0"/>
          </a:p>
        </p:txBody>
      </p:sp>
      <p:sp>
        <p:nvSpPr>
          <p:cNvPr id="3" name="Content Placeholder 2">
            <a:extLst>
              <a:ext uri="{FF2B5EF4-FFF2-40B4-BE49-F238E27FC236}">
                <a16:creationId xmlns:a16="http://schemas.microsoft.com/office/drawing/2014/main" id="{03AAE4E6-D3B7-1841-972B-89A814A00C29}"/>
              </a:ext>
            </a:extLst>
          </p:cNvPr>
          <p:cNvSpPr>
            <a:spLocks noGrp="1"/>
          </p:cNvSpPr>
          <p:nvPr>
            <p:ph idx="1"/>
          </p:nvPr>
        </p:nvSpPr>
        <p:spPr/>
        <p:txBody>
          <a:bodyPr/>
          <a:lstStyle/>
          <a:p>
            <a:r>
              <a:rPr lang="en-GB" dirty="0"/>
              <a:t>algorithms and ideas are not classified as intellectual property, therefore, are not in any way protected.</a:t>
            </a:r>
          </a:p>
          <a:p>
            <a:r>
              <a:rPr lang="en-GB" dirty="0"/>
              <a:t>Software, although it comes out of and strictly follows an algorithm, is not considered an algorithm but rather a manifestation, an expression of that algorithm.</a:t>
            </a:r>
          </a:p>
          <a:p>
            <a:r>
              <a:rPr lang="en-GB" dirty="0"/>
              <a:t>Many people may have many different ways of expressing, and, therefore, representing the same algorithm and hence have different programs that are considered clear intellectual property and are, therefore, protectable</a:t>
            </a:r>
          </a:p>
          <a:p>
            <a:endParaRPr lang="en-GB" dirty="0"/>
          </a:p>
          <a:p>
            <a:endParaRPr lang="en-GB" dirty="0"/>
          </a:p>
        </p:txBody>
      </p:sp>
    </p:spTree>
    <p:extLst>
      <p:ext uri="{BB962C8B-B14F-4D97-AF65-F5344CB8AC3E}">
        <p14:creationId xmlns:p14="http://schemas.microsoft.com/office/powerpoint/2010/main" val="1589322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FC75-E682-FA4B-878A-FB32DFB92D69}"/>
              </a:ext>
            </a:extLst>
          </p:cNvPr>
          <p:cNvSpPr>
            <a:spLocks noGrp="1"/>
          </p:cNvSpPr>
          <p:nvPr>
            <p:ph type="title"/>
          </p:nvPr>
        </p:nvSpPr>
        <p:spPr/>
        <p:txBody>
          <a:bodyPr/>
          <a:lstStyle/>
          <a:p>
            <a:r>
              <a:rPr lang="en-GB" dirty="0"/>
              <a:t>Software Piracy</a:t>
            </a:r>
            <a:endParaRPr lang="en-US" dirty="0"/>
          </a:p>
        </p:txBody>
      </p:sp>
      <p:sp>
        <p:nvSpPr>
          <p:cNvPr id="3" name="Content Placeholder 2">
            <a:extLst>
              <a:ext uri="{FF2B5EF4-FFF2-40B4-BE49-F238E27FC236}">
                <a16:creationId xmlns:a16="http://schemas.microsoft.com/office/drawing/2014/main" id="{604A89A7-E86C-9844-B0CD-008042815425}"/>
              </a:ext>
            </a:extLst>
          </p:cNvPr>
          <p:cNvSpPr>
            <a:spLocks noGrp="1"/>
          </p:cNvSpPr>
          <p:nvPr>
            <p:ph idx="1"/>
          </p:nvPr>
        </p:nvSpPr>
        <p:spPr/>
        <p:txBody>
          <a:bodyPr>
            <a:normAutofit/>
          </a:bodyPr>
          <a:lstStyle/>
          <a:p>
            <a:r>
              <a:rPr lang="en-GB" dirty="0"/>
              <a:t>The biggest problem concerning computer software and IPR is software piracy.</a:t>
            </a:r>
          </a:p>
          <a:p>
            <a:r>
              <a:rPr lang="en-GB" dirty="0"/>
              <a:t>software piracy is the act of copying, distributing, or using proprietary software.</a:t>
            </a:r>
          </a:p>
          <a:p>
            <a:r>
              <a:rPr lang="en-GB" dirty="0"/>
              <a:t>This act is and has </a:t>
            </a:r>
            <a:r>
              <a:rPr lang="en-GB" b="1" dirty="0"/>
              <a:t>been illegal </a:t>
            </a:r>
            <a:r>
              <a:rPr lang="en-GB" dirty="0"/>
              <a:t>ever since software started being protected by law after software manufacturers started filing for patents and copyrights for their products and creations.</a:t>
            </a:r>
          </a:p>
          <a:p>
            <a:r>
              <a:rPr lang="en-GB" dirty="0"/>
              <a:t>Some people use illegal software without knowing that the copies they have are illegal. Others use it with the full knowledge that the copies they are using are illegal, but they go ahead anyway.</a:t>
            </a:r>
          </a:p>
          <a:p>
            <a:endParaRPr lang="en-GB" dirty="0"/>
          </a:p>
          <a:p>
            <a:endParaRPr lang="en-US" dirty="0"/>
          </a:p>
        </p:txBody>
      </p:sp>
    </p:spTree>
    <p:extLst>
      <p:ext uri="{BB962C8B-B14F-4D97-AF65-F5344CB8AC3E}">
        <p14:creationId xmlns:p14="http://schemas.microsoft.com/office/powerpoint/2010/main" val="163613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348D-C1A3-F742-9F3D-2707E53148C1}"/>
              </a:ext>
            </a:extLst>
          </p:cNvPr>
          <p:cNvSpPr>
            <a:spLocks noGrp="1"/>
          </p:cNvSpPr>
          <p:nvPr>
            <p:ph type="title"/>
          </p:nvPr>
        </p:nvSpPr>
        <p:spPr/>
        <p:txBody>
          <a:bodyPr/>
          <a:lstStyle/>
          <a:p>
            <a:r>
              <a:rPr lang="en-GB" dirty="0"/>
              <a:t>Protection of Software Under Copyright Laws</a:t>
            </a:r>
            <a:endParaRPr lang="en-US" dirty="0"/>
          </a:p>
        </p:txBody>
      </p:sp>
      <p:sp>
        <p:nvSpPr>
          <p:cNvPr id="3" name="Content Placeholder 2">
            <a:extLst>
              <a:ext uri="{FF2B5EF4-FFF2-40B4-BE49-F238E27FC236}">
                <a16:creationId xmlns:a16="http://schemas.microsoft.com/office/drawing/2014/main" id="{73A32C82-FDA6-A44E-B369-261D51D66E79}"/>
              </a:ext>
            </a:extLst>
          </p:cNvPr>
          <p:cNvSpPr>
            <a:spLocks noGrp="1"/>
          </p:cNvSpPr>
          <p:nvPr>
            <p:ph idx="1"/>
          </p:nvPr>
        </p:nvSpPr>
        <p:spPr/>
        <p:txBody>
          <a:bodyPr>
            <a:normAutofit fontScale="92500" lnSpcReduction="10000"/>
          </a:bodyPr>
          <a:lstStyle/>
          <a:p>
            <a:r>
              <a:rPr lang="en-GB" dirty="0"/>
              <a:t>Computer software, along with its documentation, can be protected under the copyright laws.</a:t>
            </a:r>
          </a:p>
          <a:p>
            <a:r>
              <a:rPr lang="en-GB" dirty="0"/>
              <a:t>computer program is defined as “a set of statements or instructions to be used directly or indirectly in a computer in order to bring about a certain result”</a:t>
            </a:r>
          </a:p>
          <a:p>
            <a:r>
              <a:rPr lang="en-GB" dirty="0"/>
              <a:t>This implies that such a set of instructions or statements is a written creative work by someone, hence a literary work. Therefore, copyright laws that protect creative works also protect computer programs including technical manuals and documentation.</a:t>
            </a:r>
          </a:p>
          <a:p>
            <a:r>
              <a:rPr lang="en-GB" dirty="0"/>
              <a:t>The copyright laws in this case protect the source code, the object code, and the executable codes—including the manuals and documentation—from illegal copying and piracy.</a:t>
            </a:r>
          </a:p>
          <a:p>
            <a:endParaRPr lang="en-GB" dirty="0"/>
          </a:p>
          <a:p>
            <a:endParaRPr lang="en-GB" dirty="0"/>
          </a:p>
          <a:p>
            <a:endParaRPr lang="en-US" dirty="0"/>
          </a:p>
        </p:txBody>
      </p:sp>
    </p:spTree>
    <p:extLst>
      <p:ext uri="{BB962C8B-B14F-4D97-AF65-F5344CB8AC3E}">
        <p14:creationId xmlns:p14="http://schemas.microsoft.com/office/powerpoint/2010/main" val="2204351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AA3-810D-C249-B445-2D260743BAE5}"/>
              </a:ext>
            </a:extLst>
          </p:cNvPr>
          <p:cNvSpPr>
            <a:spLocks noGrp="1"/>
          </p:cNvSpPr>
          <p:nvPr>
            <p:ph type="title"/>
          </p:nvPr>
        </p:nvSpPr>
        <p:spPr/>
        <p:txBody>
          <a:bodyPr/>
          <a:lstStyle/>
          <a:p>
            <a:r>
              <a:rPr lang="en-GB" dirty="0"/>
              <a:t>Protection of Software Under Patent Laws</a:t>
            </a:r>
            <a:endParaRPr lang="en-US" dirty="0"/>
          </a:p>
        </p:txBody>
      </p:sp>
      <p:sp>
        <p:nvSpPr>
          <p:cNvPr id="3" name="Content Placeholder 2">
            <a:extLst>
              <a:ext uri="{FF2B5EF4-FFF2-40B4-BE49-F238E27FC236}">
                <a16:creationId xmlns:a16="http://schemas.microsoft.com/office/drawing/2014/main" id="{D1A7C08F-D356-C841-B482-EB182BBBD196}"/>
              </a:ext>
            </a:extLst>
          </p:cNvPr>
          <p:cNvSpPr>
            <a:spLocks noGrp="1"/>
          </p:cNvSpPr>
          <p:nvPr>
            <p:ph idx="1"/>
          </p:nvPr>
        </p:nvSpPr>
        <p:spPr/>
        <p:txBody>
          <a:bodyPr/>
          <a:lstStyle/>
          <a:p>
            <a:r>
              <a:rPr lang="en-GB" dirty="0"/>
              <a:t>Software also may be protected under the patent laws under certain circumstances. However, this is still has issues.</a:t>
            </a:r>
          </a:p>
          <a:p>
            <a:endParaRPr lang="en-GB" dirty="0"/>
          </a:p>
          <a:p>
            <a:endParaRPr lang="en-US" dirty="0"/>
          </a:p>
        </p:txBody>
      </p:sp>
    </p:spTree>
    <p:extLst>
      <p:ext uri="{BB962C8B-B14F-4D97-AF65-F5344CB8AC3E}">
        <p14:creationId xmlns:p14="http://schemas.microsoft.com/office/powerpoint/2010/main" val="3015774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B7E3-E81D-E44A-A3B1-70B09F7F5B2E}"/>
              </a:ext>
            </a:extLst>
          </p:cNvPr>
          <p:cNvSpPr>
            <a:spLocks noGrp="1"/>
          </p:cNvSpPr>
          <p:nvPr>
            <p:ph type="title"/>
          </p:nvPr>
        </p:nvSpPr>
        <p:spPr/>
        <p:txBody>
          <a:bodyPr/>
          <a:lstStyle/>
          <a:p>
            <a:r>
              <a:rPr lang="en-GB" dirty="0"/>
              <a:t>Transnational Issues and Intellectual Property</a:t>
            </a:r>
            <a:endParaRPr lang="en-US" dirty="0"/>
          </a:p>
        </p:txBody>
      </p:sp>
      <p:sp>
        <p:nvSpPr>
          <p:cNvPr id="3" name="Content Placeholder 2">
            <a:extLst>
              <a:ext uri="{FF2B5EF4-FFF2-40B4-BE49-F238E27FC236}">
                <a16:creationId xmlns:a16="http://schemas.microsoft.com/office/drawing/2014/main" id="{4C5D6B13-6569-6D42-90E8-C74A283A8160}"/>
              </a:ext>
            </a:extLst>
          </p:cNvPr>
          <p:cNvSpPr>
            <a:spLocks noGrp="1"/>
          </p:cNvSpPr>
          <p:nvPr>
            <p:ph idx="1"/>
          </p:nvPr>
        </p:nvSpPr>
        <p:spPr/>
        <p:txBody>
          <a:bodyPr/>
          <a:lstStyle/>
          <a:p>
            <a:r>
              <a:rPr lang="en-GB" dirty="0"/>
              <a:t>there are an extensive and growing number of losses being incurred by businesses in </a:t>
            </a:r>
            <a:r>
              <a:rPr lang="en-GB"/>
              <a:t>the developed world </a:t>
            </a:r>
            <a:r>
              <a:rPr lang="en-GB" dirty="0"/>
              <a:t>as a result of nonenforcement of IP laws in the developing world.</a:t>
            </a:r>
          </a:p>
          <a:p>
            <a:endParaRPr lang="en-US" dirty="0"/>
          </a:p>
        </p:txBody>
      </p:sp>
    </p:spTree>
    <p:extLst>
      <p:ext uri="{BB962C8B-B14F-4D97-AF65-F5344CB8AC3E}">
        <p14:creationId xmlns:p14="http://schemas.microsoft.com/office/powerpoint/2010/main" val="281004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3D7A5-8F4C-C747-90F2-9D6AE74F7FD7}"/>
              </a:ext>
            </a:extLst>
          </p:cNvPr>
          <p:cNvSpPr>
            <a:spLocks noGrp="1"/>
          </p:cNvSpPr>
          <p:nvPr>
            <p:ph type="title"/>
          </p:nvPr>
        </p:nvSpPr>
        <p:spPr/>
        <p:txBody>
          <a:bodyPr/>
          <a:lstStyle/>
          <a:p>
            <a:r>
              <a:rPr lang="en-GB" dirty="0"/>
              <a:t>Intellectual property (IP)</a:t>
            </a:r>
            <a:endParaRPr lang="en-US" dirty="0"/>
          </a:p>
        </p:txBody>
      </p:sp>
      <p:sp>
        <p:nvSpPr>
          <p:cNvPr id="3" name="Content Placeholder 2">
            <a:extLst>
              <a:ext uri="{FF2B5EF4-FFF2-40B4-BE49-F238E27FC236}">
                <a16:creationId xmlns:a16="http://schemas.microsoft.com/office/drawing/2014/main" id="{5EAE978D-8802-0947-9CCC-D2079202E770}"/>
              </a:ext>
            </a:extLst>
          </p:cNvPr>
          <p:cNvSpPr>
            <a:spLocks noGrp="1"/>
          </p:cNvSpPr>
          <p:nvPr>
            <p:ph idx="1"/>
          </p:nvPr>
        </p:nvSpPr>
        <p:spPr/>
        <p:txBody>
          <a:bodyPr>
            <a:normAutofit/>
          </a:bodyPr>
          <a:lstStyle/>
          <a:p>
            <a:r>
              <a:rPr lang="en-GB" b="1" dirty="0"/>
              <a:t>Intellectual property</a:t>
            </a:r>
          </a:p>
          <a:p>
            <a:pPr lvl="1"/>
            <a:r>
              <a:rPr lang="en-GB" dirty="0"/>
              <a:t> broadly describes tangible things such as ideas, inventions, technologies, artworks, music and literature, and others that one can claim ownership to.</a:t>
            </a:r>
          </a:p>
          <a:p>
            <a:r>
              <a:rPr lang="en-GB" b="1" dirty="0"/>
              <a:t>Intellectual property rights (IPR) </a:t>
            </a:r>
            <a:r>
              <a:rPr lang="en-GB" dirty="0"/>
              <a:t>are legal rights granted to an individual or a group that created, designed, or invented the activities or processes that led to the intellectual property in domains such as science and technology, business, industry, and the arts.</a:t>
            </a:r>
          </a:p>
          <a:p>
            <a:endParaRPr lang="en-GB" dirty="0"/>
          </a:p>
          <a:p>
            <a:endParaRPr lang="en-US" dirty="0"/>
          </a:p>
        </p:txBody>
      </p:sp>
    </p:spTree>
    <p:extLst>
      <p:ext uri="{BB962C8B-B14F-4D97-AF65-F5344CB8AC3E}">
        <p14:creationId xmlns:p14="http://schemas.microsoft.com/office/powerpoint/2010/main" val="380450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35AD-9F58-5341-B8F0-6C7B399C1630}"/>
              </a:ext>
            </a:extLst>
          </p:cNvPr>
          <p:cNvSpPr>
            <a:spLocks noGrp="1"/>
          </p:cNvSpPr>
          <p:nvPr>
            <p:ph type="title"/>
          </p:nvPr>
        </p:nvSpPr>
        <p:spPr/>
        <p:txBody>
          <a:bodyPr/>
          <a:lstStyle/>
          <a:p>
            <a:r>
              <a:rPr lang="en-GB" dirty="0"/>
              <a:t>Intellectual property rights (IPR)</a:t>
            </a:r>
            <a:endParaRPr lang="en-US" dirty="0"/>
          </a:p>
        </p:txBody>
      </p:sp>
      <p:sp>
        <p:nvSpPr>
          <p:cNvPr id="3" name="Content Placeholder 2">
            <a:extLst>
              <a:ext uri="{FF2B5EF4-FFF2-40B4-BE49-F238E27FC236}">
                <a16:creationId xmlns:a16="http://schemas.microsoft.com/office/drawing/2014/main" id="{B11D87B1-4A6E-2F40-AA54-287FDF90CA2D}"/>
              </a:ext>
            </a:extLst>
          </p:cNvPr>
          <p:cNvSpPr>
            <a:spLocks noGrp="1"/>
          </p:cNvSpPr>
          <p:nvPr>
            <p:ph idx="1"/>
          </p:nvPr>
        </p:nvSpPr>
        <p:spPr/>
        <p:txBody>
          <a:bodyPr/>
          <a:lstStyle/>
          <a:p>
            <a:r>
              <a:rPr lang="en-GB" dirty="0"/>
              <a:t>legal rights protect the moral and economic rights of the creators, in addition to the creativity and dissemination of their work.</a:t>
            </a:r>
          </a:p>
          <a:p>
            <a:r>
              <a:rPr lang="en-GB" dirty="0"/>
              <a:t>Intellectual property rights form a wide scope of mechanisms that include:</a:t>
            </a:r>
          </a:p>
          <a:p>
            <a:pPr lvl="1"/>
            <a:r>
              <a:rPr lang="en-GB" dirty="0"/>
              <a:t>copyrights</a:t>
            </a:r>
          </a:p>
          <a:p>
            <a:pPr lvl="1"/>
            <a:r>
              <a:rPr lang="en-GB" dirty="0"/>
              <a:t>Patents</a:t>
            </a:r>
          </a:p>
          <a:p>
            <a:pPr lvl="1"/>
            <a:r>
              <a:rPr lang="en-GB" dirty="0"/>
              <a:t>trademarks</a:t>
            </a:r>
          </a:p>
          <a:p>
            <a:pPr lvl="1"/>
            <a:r>
              <a:rPr lang="en-GB" dirty="0"/>
              <a:t>protection of trade secrets</a:t>
            </a:r>
          </a:p>
          <a:p>
            <a:pPr lvl="1"/>
            <a:r>
              <a:rPr lang="en-GB" dirty="0"/>
              <a:t>personal identity rights</a:t>
            </a:r>
          </a:p>
          <a:p>
            <a:endParaRPr lang="en-US" dirty="0"/>
          </a:p>
        </p:txBody>
      </p:sp>
    </p:spTree>
    <p:extLst>
      <p:ext uri="{BB962C8B-B14F-4D97-AF65-F5344CB8AC3E}">
        <p14:creationId xmlns:p14="http://schemas.microsoft.com/office/powerpoint/2010/main" val="1545282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F370-0F6D-8E4D-9423-9F40BE8E2BF4}"/>
              </a:ext>
            </a:extLst>
          </p:cNvPr>
          <p:cNvSpPr>
            <a:spLocks noGrp="1"/>
          </p:cNvSpPr>
          <p:nvPr>
            <p:ph type="title"/>
          </p:nvPr>
        </p:nvSpPr>
        <p:spPr/>
        <p:txBody>
          <a:bodyPr/>
          <a:lstStyle/>
          <a:p>
            <a:r>
              <a:rPr lang="en-GB" dirty="0"/>
              <a:t>Copyrights</a:t>
            </a:r>
            <a:endParaRPr lang="en-US" dirty="0"/>
          </a:p>
        </p:txBody>
      </p:sp>
      <p:sp>
        <p:nvSpPr>
          <p:cNvPr id="3" name="Content Placeholder 2">
            <a:extLst>
              <a:ext uri="{FF2B5EF4-FFF2-40B4-BE49-F238E27FC236}">
                <a16:creationId xmlns:a16="http://schemas.microsoft.com/office/drawing/2014/main" id="{2CB7D77C-8B24-9F4D-AC89-729D83C957BB}"/>
              </a:ext>
            </a:extLst>
          </p:cNvPr>
          <p:cNvSpPr>
            <a:spLocks noGrp="1"/>
          </p:cNvSpPr>
          <p:nvPr>
            <p:ph idx="1"/>
          </p:nvPr>
        </p:nvSpPr>
        <p:spPr/>
        <p:txBody>
          <a:bodyPr/>
          <a:lstStyle/>
          <a:p>
            <a:r>
              <a:rPr lang="en-GB" dirty="0"/>
              <a:t>copyright is a right, enforceable by law and accorded to an inventor or creator of an expression</a:t>
            </a:r>
          </a:p>
          <a:p>
            <a:r>
              <a:rPr lang="en-GB" dirty="0"/>
              <a:t>Such expressions may include creative works (literary, dramatic, musical, pictorial, graphic, and artistic) together with </a:t>
            </a:r>
            <a:r>
              <a:rPr lang="en-GB" dirty="0" err="1"/>
              <a:t>audiovisual</a:t>
            </a:r>
            <a:r>
              <a:rPr lang="en-GB" dirty="0"/>
              <a:t> and architectural works and sound recordings</a:t>
            </a:r>
          </a:p>
          <a:p>
            <a:r>
              <a:rPr lang="en-GB" dirty="0"/>
              <a:t>In general, every original work that has a tangible form and is fixed in a medium is protectable under the copyright law</a:t>
            </a:r>
          </a:p>
          <a:p>
            <a:endParaRPr lang="en-US" dirty="0"/>
          </a:p>
        </p:txBody>
      </p:sp>
    </p:spTree>
    <p:extLst>
      <p:ext uri="{BB962C8B-B14F-4D97-AF65-F5344CB8AC3E}">
        <p14:creationId xmlns:p14="http://schemas.microsoft.com/office/powerpoint/2010/main" val="366233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F27CA-DB07-9347-AF2D-CCF844718399}"/>
              </a:ext>
            </a:extLst>
          </p:cNvPr>
          <p:cNvSpPr>
            <a:spLocks noGrp="1"/>
          </p:cNvSpPr>
          <p:nvPr>
            <p:ph type="title"/>
          </p:nvPr>
        </p:nvSpPr>
        <p:spPr/>
        <p:txBody>
          <a:bodyPr/>
          <a:lstStyle/>
          <a:p>
            <a:r>
              <a:rPr lang="en-US" dirty="0"/>
              <a:t>Copyright organizations </a:t>
            </a:r>
          </a:p>
        </p:txBody>
      </p:sp>
      <p:sp>
        <p:nvSpPr>
          <p:cNvPr id="3" name="Content Placeholder 2">
            <a:extLst>
              <a:ext uri="{FF2B5EF4-FFF2-40B4-BE49-F238E27FC236}">
                <a16:creationId xmlns:a16="http://schemas.microsoft.com/office/drawing/2014/main" id="{2159DEDC-C431-DF4E-B9A0-41857D01B6EF}"/>
              </a:ext>
            </a:extLst>
          </p:cNvPr>
          <p:cNvSpPr>
            <a:spLocks noGrp="1"/>
          </p:cNvSpPr>
          <p:nvPr>
            <p:ph idx="1"/>
          </p:nvPr>
        </p:nvSpPr>
        <p:spPr/>
        <p:txBody>
          <a:bodyPr>
            <a:normAutofit/>
          </a:bodyPr>
          <a:lstStyle/>
          <a:p>
            <a:r>
              <a:rPr lang="en-GB" dirty="0"/>
              <a:t>The World Intellectual Property Organization (WIPO) was the first to be charged with such a task.</a:t>
            </a:r>
          </a:p>
          <a:p>
            <a:r>
              <a:rPr lang="en-GB" dirty="0"/>
              <a:t>The UN Educational Scientific and Cultural Organization (UNESCO).</a:t>
            </a:r>
          </a:p>
          <a:p>
            <a:r>
              <a:rPr lang="en-GB" dirty="0"/>
              <a:t>These organizations, together with national legislatures, keep these conventions and national copyright acts current through amendments</a:t>
            </a:r>
          </a:p>
          <a:p>
            <a:r>
              <a:rPr lang="en-GB" dirty="0"/>
              <a:t>Each country has its own requirements for the issuance of a copyright</a:t>
            </a:r>
          </a:p>
          <a:p>
            <a:r>
              <a:rPr lang="en-GB" dirty="0"/>
              <a:t>a copyright symbol denoted by ©, the word “copyright,” the year the copyright was granted, and the name of the copyright owner.</a:t>
            </a:r>
          </a:p>
          <a:p>
            <a:pPr lvl="1"/>
            <a:r>
              <a:rPr lang="en-GB" dirty="0"/>
              <a:t> for example, Copyright © 1995 John Mukasa.</a:t>
            </a:r>
          </a:p>
          <a:p>
            <a:endParaRPr lang="en-GB" dirty="0"/>
          </a:p>
        </p:txBody>
      </p:sp>
    </p:spTree>
    <p:extLst>
      <p:ext uri="{BB962C8B-B14F-4D97-AF65-F5344CB8AC3E}">
        <p14:creationId xmlns:p14="http://schemas.microsoft.com/office/powerpoint/2010/main" val="3335858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401D-290B-5442-89D0-6A13B0222348}"/>
              </a:ext>
            </a:extLst>
          </p:cNvPr>
          <p:cNvSpPr>
            <a:spLocks noGrp="1"/>
          </p:cNvSpPr>
          <p:nvPr>
            <p:ph type="title"/>
          </p:nvPr>
        </p:nvSpPr>
        <p:spPr/>
        <p:txBody>
          <a:bodyPr/>
          <a:lstStyle/>
          <a:p>
            <a:r>
              <a:rPr lang="en-GB" dirty="0"/>
              <a:t>Works in the Public Domain</a:t>
            </a:r>
            <a:endParaRPr lang="en-US" dirty="0"/>
          </a:p>
        </p:txBody>
      </p:sp>
      <p:sp>
        <p:nvSpPr>
          <p:cNvPr id="3" name="Content Placeholder 2">
            <a:extLst>
              <a:ext uri="{FF2B5EF4-FFF2-40B4-BE49-F238E27FC236}">
                <a16:creationId xmlns:a16="http://schemas.microsoft.com/office/drawing/2014/main" id="{9B8C38DB-42A7-F84B-B2B2-871583ABC2A6}"/>
              </a:ext>
            </a:extLst>
          </p:cNvPr>
          <p:cNvSpPr>
            <a:spLocks noGrp="1"/>
          </p:cNvSpPr>
          <p:nvPr>
            <p:ph idx="1"/>
          </p:nvPr>
        </p:nvSpPr>
        <p:spPr/>
        <p:txBody>
          <a:bodyPr>
            <a:normAutofit lnSpcReduction="10000"/>
          </a:bodyPr>
          <a:lstStyle/>
          <a:p>
            <a:r>
              <a:rPr lang="en-GB" dirty="0"/>
              <a:t>When the copyright on a work expires, that work goes into the public domain</a:t>
            </a:r>
          </a:p>
          <a:p>
            <a:r>
              <a:rPr lang="en-GB" dirty="0"/>
              <a:t>Other works in public domain include those:</a:t>
            </a:r>
          </a:p>
          <a:p>
            <a:pPr lvl="1"/>
            <a:r>
              <a:rPr lang="en-GB" dirty="0"/>
              <a:t>owned by governments; non-copyrightable</a:t>
            </a:r>
          </a:p>
          <a:p>
            <a:pPr lvl="1"/>
            <a:r>
              <a:rPr lang="en-GB" dirty="0"/>
              <a:t>items such as ideas, facts, and others;</a:t>
            </a:r>
          </a:p>
          <a:p>
            <a:pPr lvl="1"/>
            <a:r>
              <a:rPr lang="en-GB" dirty="0"/>
              <a:t>works intentionally put in the public domain by the owner of the copyright; and</a:t>
            </a:r>
          </a:p>
          <a:p>
            <a:pPr lvl="1"/>
            <a:r>
              <a:rPr lang="en-GB" dirty="0"/>
              <a:t>works that lost copyrights for various reasons before the copyrights expired.</a:t>
            </a:r>
          </a:p>
          <a:p>
            <a:r>
              <a:rPr lang="en-GB" dirty="0"/>
              <a:t>Works in public domain are not protected by the copyright law and can be used by any member of the public without prior permission from the owner of the work.</a:t>
            </a:r>
          </a:p>
        </p:txBody>
      </p:sp>
    </p:spTree>
    <p:extLst>
      <p:ext uri="{BB962C8B-B14F-4D97-AF65-F5344CB8AC3E}">
        <p14:creationId xmlns:p14="http://schemas.microsoft.com/office/powerpoint/2010/main" val="98614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63B9-202B-4B44-AA70-C355FCF02DCD}"/>
              </a:ext>
            </a:extLst>
          </p:cNvPr>
          <p:cNvSpPr>
            <a:spLocks noGrp="1"/>
          </p:cNvSpPr>
          <p:nvPr>
            <p:ph type="title"/>
          </p:nvPr>
        </p:nvSpPr>
        <p:spPr/>
        <p:txBody>
          <a:bodyPr/>
          <a:lstStyle/>
          <a:p>
            <a:r>
              <a:rPr lang="en-GB" dirty="0"/>
              <a:t>Application for a Copyright</a:t>
            </a:r>
            <a:endParaRPr lang="en-US" dirty="0"/>
          </a:p>
        </p:txBody>
      </p:sp>
      <p:sp>
        <p:nvSpPr>
          <p:cNvPr id="3" name="Content Placeholder 2">
            <a:extLst>
              <a:ext uri="{FF2B5EF4-FFF2-40B4-BE49-F238E27FC236}">
                <a16:creationId xmlns:a16="http://schemas.microsoft.com/office/drawing/2014/main" id="{1B76F02F-85F8-A046-9FD7-A0A518610FA3}"/>
              </a:ext>
            </a:extLst>
          </p:cNvPr>
          <p:cNvSpPr>
            <a:spLocks noGrp="1"/>
          </p:cNvSpPr>
          <p:nvPr>
            <p:ph idx="1"/>
          </p:nvPr>
        </p:nvSpPr>
        <p:spPr/>
        <p:txBody>
          <a:bodyPr>
            <a:normAutofit/>
          </a:bodyPr>
          <a:lstStyle/>
          <a:p>
            <a:r>
              <a:rPr lang="en-GB" dirty="0"/>
              <a:t>For authors and/or creators of works who need this kind of protection, the process begins with </a:t>
            </a:r>
            <a:r>
              <a:rPr lang="en-GB" b="1" dirty="0"/>
              <a:t>an application </a:t>
            </a:r>
            <a:r>
              <a:rPr lang="en-GB" dirty="0"/>
              <a:t>to the copyright office.</a:t>
            </a:r>
          </a:p>
          <a:p>
            <a:r>
              <a:rPr lang="en-GB" dirty="0"/>
              <a:t>it is then reviewed to make sure it meets the three criteria of originality, fixation, and expression for the issuing of a copyright.</a:t>
            </a:r>
          </a:p>
          <a:p>
            <a:r>
              <a:rPr lang="en-GB" dirty="0"/>
              <a:t>Things are considered common property for all humanity</a:t>
            </a:r>
          </a:p>
          <a:p>
            <a:pPr lvl="1"/>
            <a:r>
              <a:rPr lang="en-GB" dirty="0"/>
              <a:t>Theories—mathematical, scientific, and others.</a:t>
            </a:r>
          </a:p>
          <a:p>
            <a:pPr lvl="1"/>
            <a:r>
              <a:rPr lang="en-GB" dirty="0"/>
              <a:t>Ideas, like facts</a:t>
            </a:r>
          </a:p>
          <a:p>
            <a:pPr lvl="1"/>
            <a:r>
              <a:rPr lang="en-GB" dirty="0"/>
              <a:t>Facts</a:t>
            </a:r>
            <a:endParaRPr lang="en-US" dirty="0"/>
          </a:p>
        </p:txBody>
      </p:sp>
    </p:spTree>
    <p:extLst>
      <p:ext uri="{BB962C8B-B14F-4D97-AF65-F5344CB8AC3E}">
        <p14:creationId xmlns:p14="http://schemas.microsoft.com/office/powerpoint/2010/main" val="229611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F819-390F-9C41-BAFC-C94303FC8346}"/>
              </a:ext>
            </a:extLst>
          </p:cNvPr>
          <p:cNvSpPr>
            <a:spLocks noGrp="1"/>
          </p:cNvSpPr>
          <p:nvPr>
            <p:ph type="title"/>
          </p:nvPr>
        </p:nvSpPr>
        <p:spPr/>
        <p:txBody>
          <a:bodyPr/>
          <a:lstStyle/>
          <a:p>
            <a:r>
              <a:rPr lang="en-GB" dirty="0"/>
              <a:t>Patents</a:t>
            </a:r>
            <a:endParaRPr lang="en-US" dirty="0"/>
          </a:p>
        </p:txBody>
      </p:sp>
      <p:sp>
        <p:nvSpPr>
          <p:cNvPr id="3" name="Content Placeholder 2">
            <a:extLst>
              <a:ext uri="{FF2B5EF4-FFF2-40B4-BE49-F238E27FC236}">
                <a16:creationId xmlns:a16="http://schemas.microsoft.com/office/drawing/2014/main" id="{63D9DBA0-49C1-0E4A-856F-BCF2E87674A3}"/>
              </a:ext>
            </a:extLst>
          </p:cNvPr>
          <p:cNvSpPr>
            <a:spLocks noGrp="1"/>
          </p:cNvSpPr>
          <p:nvPr>
            <p:ph idx="1"/>
          </p:nvPr>
        </p:nvSpPr>
        <p:spPr/>
        <p:txBody>
          <a:bodyPr>
            <a:normAutofit lnSpcReduction="10000"/>
          </a:bodyPr>
          <a:lstStyle/>
          <a:p>
            <a:r>
              <a:rPr lang="en-GB" dirty="0"/>
              <a:t>Unlike the copyright that protects expressions, patents protect inventions or discoveries.</a:t>
            </a:r>
          </a:p>
          <a:p>
            <a:r>
              <a:rPr lang="en-GB" dirty="0"/>
              <a:t>The patent is more of a contract between the inventor or discoverer and the government.</a:t>
            </a:r>
          </a:p>
          <a:p>
            <a:r>
              <a:rPr lang="en-GB" dirty="0"/>
              <a:t>For this contract to be binding, each party to the contract must keep its part:</a:t>
            </a:r>
          </a:p>
          <a:p>
            <a:pPr lvl="1"/>
            <a:r>
              <a:rPr lang="en-GB" dirty="0"/>
              <a:t>the government’s part to protect the exclusive rights of the inventor or discoverer while such a person recovers his or her investments for a period of time</a:t>
            </a:r>
          </a:p>
          <a:p>
            <a:pPr lvl="1"/>
            <a:r>
              <a:rPr lang="en-GB" dirty="0"/>
              <a:t>the inventor or discoverer to make a full disclosure to the </a:t>
            </a:r>
            <a:r>
              <a:rPr lang="en-GB"/>
              <a:t>government of the </a:t>
            </a:r>
            <a:r>
              <a:rPr lang="en-GB" dirty="0"/>
              <a:t>invention or discovery</a:t>
            </a:r>
          </a:p>
          <a:p>
            <a:pPr lvl="2"/>
            <a:endParaRPr lang="en-GB" dirty="0"/>
          </a:p>
          <a:p>
            <a:pPr lvl="3"/>
            <a:endParaRPr lang="en-GB" dirty="0"/>
          </a:p>
          <a:p>
            <a:endParaRPr lang="en-US" dirty="0"/>
          </a:p>
        </p:txBody>
      </p:sp>
    </p:spTree>
    <p:extLst>
      <p:ext uri="{BB962C8B-B14F-4D97-AF65-F5344CB8AC3E}">
        <p14:creationId xmlns:p14="http://schemas.microsoft.com/office/powerpoint/2010/main" val="3486690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2161</Words>
  <Application>Microsoft Macintosh PowerPoint</Application>
  <PresentationFormat>Widescreen</PresentationFormat>
  <Paragraphs>157</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 IP Rights and Computer Technology</vt:lpstr>
      <vt:lpstr>Objectives</vt:lpstr>
      <vt:lpstr>Intellectual property (IP)</vt:lpstr>
      <vt:lpstr>Intellectual property rights (IPR)</vt:lpstr>
      <vt:lpstr>Copyrights</vt:lpstr>
      <vt:lpstr>Copyright organizations </vt:lpstr>
      <vt:lpstr>Works in the Public Domain</vt:lpstr>
      <vt:lpstr>Application for a Copyright</vt:lpstr>
      <vt:lpstr>Patents</vt:lpstr>
      <vt:lpstr>What Is Patentable?</vt:lpstr>
      <vt:lpstr>What Is Patentable?</vt:lpstr>
      <vt:lpstr>Duration of a Patent</vt:lpstr>
      <vt:lpstr>Public Domain of patent</vt:lpstr>
      <vt:lpstr>Trade Secrets</vt:lpstr>
      <vt:lpstr>Characteristics of Trade Secrets</vt:lpstr>
      <vt:lpstr>Trade secret vs Patent</vt:lpstr>
      <vt:lpstr>Trademarks</vt:lpstr>
      <vt:lpstr>Personal Identity</vt:lpstr>
      <vt:lpstr>Techniques to steal personal identity</vt:lpstr>
      <vt:lpstr>Intellectual Property Crimes</vt:lpstr>
      <vt:lpstr>Infringement</vt:lpstr>
      <vt:lpstr>Copyright Infringement</vt:lpstr>
      <vt:lpstr>Patent Infringement</vt:lpstr>
      <vt:lpstr>Trademark Infringement</vt:lpstr>
      <vt:lpstr>Protecting Computer Software Under the IP</vt:lpstr>
      <vt:lpstr>Software Piracy</vt:lpstr>
      <vt:lpstr>Protection of Software Under Copyright Laws</vt:lpstr>
      <vt:lpstr>Protection of Software Under Patent Laws</vt:lpstr>
      <vt:lpstr>Transnational Issues and Intellectual Property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A.Alnuaim</dc:creator>
  <cp:lastModifiedBy>NOuf Aljaffan</cp:lastModifiedBy>
  <cp:revision>13</cp:revision>
  <dcterms:created xsi:type="dcterms:W3CDTF">2019-03-04T09:19:34Z</dcterms:created>
  <dcterms:modified xsi:type="dcterms:W3CDTF">2019-11-13T14:11:52Z</dcterms:modified>
</cp:coreProperties>
</file>