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257" r:id="rId2"/>
    <p:sldId id="282" r:id="rId3"/>
    <p:sldId id="283" r:id="rId4"/>
    <p:sldId id="284" r:id="rId5"/>
    <p:sldId id="285" r:id="rId6"/>
    <p:sldId id="286" r:id="rId7"/>
    <p:sldId id="287" r:id="rId8"/>
    <p:sldId id="288" r:id="rId9"/>
    <p:sldId id="289" r:id="rId10"/>
    <p:sldId id="314" r:id="rId11"/>
    <p:sldId id="290" r:id="rId12"/>
    <p:sldId id="312" r:id="rId13"/>
    <p:sldId id="291" r:id="rId14"/>
    <p:sldId id="313" r:id="rId15"/>
    <p:sldId id="292" r:id="rId16"/>
    <p:sldId id="293" r:id="rId17"/>
    <p:sldId id="315" r:id="rId18"/>
    <p:sldId id="294" r:id="rId19"/>
    <p:sldId id="316" r:id="rId20"/>
    <p:sldId id="295" r:id="rId21"/>
    <p:sldId id="296" r:id="rId22"/>
    <p:sldId id="297" r:id="rId23"/>
    <p:sldId id="298" r:id="rId24"/>
    <p:sldId id="299" r:id="rId25"/>
    <p:sldId id="317" r:id="rId26"/>
    <p:sldId id="300" r:id="rId27"/>
    <p:sldId id="301" r:id="rId28"/>
    <p:sldId id="302" r:id="rId29"/>
    <p:sldId id="303" r:id="rId30"/>
    <p:sldId id="305" r:id="rId31"/>
    <p:sldId id="306" r:id="rId32"/>
    <p:sldId id="307" r:id="rId33"/>
    <p:sldId id="308" r:id="rId34"/>
    <p:sldId id="309" r:id="rId35"/>
    <p:sldId id="310" r:id="rId36"/>
    <p:sldId id="311" r:id="rId37"/>
    <p:sldId id="281"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beer Ali Alnuaim" initials="AAA" lastIdx="1" clrIdx="0">
    <p:extLst>
      <p:ext uri="{19B8F6BF-5375-455C-9EA6-DF929625EA0E}">
        <p15:presenceInfo xmlns:p15="http://schemas.microsoft.com/office/powerpoint/2012/main" userId="S::abalnuaim@ksu.edu.sa::54fb0155-61fd-4091-b0a3-0d25e9d368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9"/>
    <p:restoredTop sz="94608"/>
  </p:normalViewPr>
  <p:slideViewPr>
    <p:cSldViewPr snapToGrid="0">
      <p:cViewPr varScale="1">
        <p:scale>
          <a:sx n="48" d="100"/>
          <a:sy n="48" d="100"/>
        </p:scale>
        <p:origin x="216" y="1200"/>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1ACEFB-ED98-274A-8725-1A9A9A0C4E1F}" type="datetimeFigureOut">
              <a:rPr lang="en-US" smtClean="0"/>
              <a:t>12/16/19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8CF623-5FE6-0D49-B138-A88413A72092}" type="slidenum">
              <a:rPr lang="en-US" smtClean="0"/>
              <a:t>‹#›</a:t>
            </a:fld>
            <a:endParaRPr lang="en-US"/>
          </a:p>
        </p:txBody>
      </p:sp>
    </p:spTree>
    <p:extLst>
      <p:ext uri="{BB962C8B-B14F-4D97-AF65-F5344CB8AC3E}">
        <p14:creationId xmlns:p14="http://schemas.microsoft.com/office/powerpoint/2010/main" val="13205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99D7A1-1094-4121-8366-F95451C9BB16}"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852265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99D7A1-1094-4121-8366-F95451C9BB16}"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044382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99D7A1-1094-4121-8366-F95451C9BB16}"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021332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99D7A1-1094-4121-8366-F95451C9BB16}"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535306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99D7A1-1094-4121-8366-F95451C9BB16}" type="datetimeFigureOut">
              <a:rPr lang="en-US" smtClean="0"/>
              <a:t>12/16/19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43123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99D7A1-1094-4121-8366-F95451C9BB16}"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3922437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99D7A1-1094-4121-8366-F95451C9BB16}" type="datetimeFigureOut">
              <a:rPr lang="en-US" smtClean="0"/>
              <a:t>12/16/19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56678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99D7A1-1094-4121-8366-F95451C9BB16}" type="datetimeFigureOut">
              <a:rPr lang="en-US" smtClean="0"/>
              <a:t>12/16/19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19821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99D7A1-1094-4121-8366-F95451C9BB16}" type="datetimeFigureOut">
              <a:rPr lang="en-US" smtClean="0"/>
              <a:t>12/16/19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319405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6893896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99D7A1-1094-4121-8366-F95451C9BB16}" type="datetimeFigureOut">
              <a:rPr lang="en-US" smtClean="0"/>
              <a:t>12/16/19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AE129F-B1FA-4899-864F-BF31228B4B1E}" type="slidenum">
              <a:rPr lang="en-US" smtClean="0"/>
              <a:t>‹#›</a:t>
            </a:fld>
            <a:endParaRPr lang="en-US"/>
          </a:p>
        </p:txBody>
      </p:sp>
    </p:spTree>
    <p:extLst>
      <p:ext uri="{BB962C8B-B14F-4D97-AF65-F5344CB8AC3E}">
        <p14:creationId xmlns:p14="http://schemas.microsoft.com/office/powerpoint/2010/main" val="2562520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99D7A1-1094-4121-8366-F95451C9BB16}" type="datetimeFigureOut">
              <a:rPr lang="en-US" smtClean="0"/>
              <a:t>12/16/19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AE129F-B1FA-4899-864F-BF31228B4B1E}" type="slidenum">
              <a:rPr lang="en-US" smtClean="0"/>
              <a:t>‹#›</a:t>
            </a:fld>
            <a:endParaRPr lang="en-US"/>
          </a:p>
        </p:txBody>
      </p:sp>
    </p:spTree>
    <p:extLst>
      <p:ext uri="{BB962C8B-B14F-4D97-AF65-F5344CB8AC3E}">
        <p14:creationId xmlns:p14="http://schemas.microsoft.com/office/powerpoint/2010/main" val="3575142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Space Infrastructure</a:t>
            </a:r>
          </a:p>
        </p:txBody>
      </p:sp>
      <p:sp>
        <p:nvSpPr>
          <p:cNvPr id="3" name="Content Placeholder 2"/>
          <p:cNvSpPr>
            <a:spLocks noGrp="1"/>
          </p:cNvSpPr>
          <p:nvPr>
            <p:ph idx="1"/>
          </p:nvPr>
        </p:nvSpPr>
        <p:spPr/>
        <p:txBody>
          <a:bodyPr>
            <a:normAutofit/>
          </a:bodyPr>
          <a:lstStyle/>
          <a:p>
            <a:pPr lvl="1"/>
            <a:r>
              <a:rPr lang="en-US" dirty="0"/>
              <a:t>Introduction</a:t>
            </a:r>
          </a:p>
          <a:p>
            <a:pPr lvl="1"/>
            <a:r>
              <a:rPr lang="en-US" dirty="0"/>
              <a:t>Anonymity</a:t>
            </a:r>
          </a:p>
          <a:p>
            <a:pPr lvl="1"/>
            <a:r>
              <a:rPr lang="en-US" dirty="0"/>
              <a:t>Security</a:t>
            </a:r>
          </a:p>
          <a:p>
            <a:pPr lvl="1"/>
            <a:r>
              <a:rPr lang="en-US" dirty="0"/>
              <a:t>Privacy</a:t>
            </a:r>
          </a:p>
          <a:p>
            <a:pPr lvl="1"/>
            <a:r>
              <a:rPr lang="en-US" dirty="0"/>
              <a:t>Intrusion</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19583326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B717D9-1847-AE4C-A979-541D7196EB7F}"/>
              </a:ext>
            </a:extLst>
          </p:cNvPr>
          <p:cNvSpPr>
            <a:spLocks noGrp="1"/>
          </p:cNvSpPr>
          <p:nvPr>
            <p:ph type="title"/>
          </p:nvPr>
        </p:nvSpPr>
        <p:spPr/>
        <p:txBody>
          <a:bodyPr/>
          <a:lstStyle/>
          <a:p>
            <a:r>
              <a:rPr lang="en-US" dirty="0"/>
              <a:t>Physical Security Controls </a:t>
            </a:r>
          </a:p>
        </p:txBody>
      </p:sp>
      <p:sp>
        <p:nvSpPr>
          <p:cNvPr id="3" name="Content Placeholder 2">
            <a:extLst>
              <a:ext uri="{FF2B5EF4-FFF2-40B4-BE49-F238E27FC236}">
                <a16:creationId xmlns:a16="http://schemas.microsoft.com/office/drawing/2014/main" id="{B3325546-5B6B-6547-8038-0A680B0192D2}"/>
              </a:ext>
            </a:extLst>
          </p:cNvPr>
          <p:cNvSpPr>
            <a:spLocks noGrp="1"/>
          </p:cNvSpPr>
          <p:nvPr>
            <p:ph idx="1"/>
          </p:nvPr>
        </p:nvSpPr>
        <p:spPr/>
        <p:txBody>
          <a:bodyPr>
            <a:normAutofit lnSpcReduction="10000"/>
          </a:bodyPr>
          <a:lstStyle/>
          <a:p>
            <a:r>
              <a:rPr lang="en-US" dirty="0"/>
              <a:t>Physical security can be guaranteed if the following four mechanisms are in place: deterrence, prevention, detection, and response</a:t>
            </a:r>
          </a:p>
          <a:p>
            <a:pPr lvl="1"/>
            <a:r>
              <a:rPr lang="en-US" i="1" dirty="0"/>
              <a:t>Deterrence </a:t>
            </a:r>
            <a:r>
              <a:rPr lang="en-US" dirty="0"/>
              <a:t>to try to defend systems against intruders who may try to gain access. It works by creating an atmosphere intended to scare intruders</a:t>
            </a:r>
          </a:p>
          <a:p>
            <a:pPr lvl="1"/>
            <a:r>
              <a:rPr lang="en-US" i="1" dirty="0"/>
              <a:t>Prevention </a:t>
            </a:r>
            <a:r>
              <a:rPr lang="en-US" dirty="0"/>
              <a:t>used in mechanisms that work by trying to stop intruders from gaining access</a:t>
            </a:r>
          </a:p>
          <a:p>
            <a:pPr lvl="1"/>
            <a:r>
              <a:rPr lang="en-US" i="1" dirty="0"/>
              <a:t>Detection </a:t>
            </a:r>
            <a:r>
              <a:rPr lang="en-US" dirty="0"/>
              <a:t>should be the third line of defense. This mechanism assumes the intruder has succeeded or is in the process of gaining access to the system. So it tries to “see” that intruder who has gained or who is trying to gain access</a:t>
            </a:r>
          </a:p>
          <a:p>
            <a:pPr lvl="1"/>
            <a:r>
              <a:rPr lang="en-US" i="1" dirty="0"/>
              <a:t>Response </a:t>
            </a:r>
            <a:r>
              <a:rPr lang="en-US" dirty="0"/>
              <a:t>is an after effect mechanism that tries to respond to the failure of the first three mechanisms. It works by trying to stop and/or prevent damage or access to a facility</a:t>
            </a:r>
          </a:p>
        </p:txBody>
      </p:sp>
    </p:spTree>
    <p:extLst>
      <p:ext uri="{BB962C8B-B14F-4D97-AF65-F5344CB8AC3E}">
        <p14:creationId xmlns:p14="http://schemas.microsoft.com/office/powerpoint/2010/main" val="4047612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Physical Security Controls </a:t>
            </a:r>
          </a:p>
        </p:txBody>
      </p:sp>
      <p:sp>
        <p:nvSpPr>
          <p:cNvPr id="3" name="Content Placeholder 2"/>
          <p:cNvSpPr>
            <a:spLocks noGrp="1"/>
          </p:cNvSpPr>
          <p:nvPr>
            <p:ph idx="1"/>
          </p:nvPr>
        </p:nvSpPr>
        <p:spPr/>
        <p:txBody>
          <a:bodyPr>
            <a:normAutofit/>
          </a:bodyPr>
          <a:lstStyle/>
          <a:p>
            <a:r>
              <a:rPr lang="en-US" dirty="0"/>
              <a:t>To ensure physical security, a regime of access controls must be put in place. </a:t>
            </a:r>
          </a:p>
          <a:p>
            <a:r>
              <a:rPr lang="en-US" dirty="0"/>
              <a:t>In physical access control, we create both:</a:t>
            </a:r>
          </a:p>
          <a:p>
            <a:pPr lvl="1"/>
            <a:r>
              <a:rPr lang="en-US" b="1" dirty="0"/>
              <a:t>Physical barriers </a:t>
            </a:r>
          </a:p>
          <a:p>
            <a:pPr lvl="1"/>
            <a:r>
              <a:rPr lang="en-US" b="1" dirty="0"/>
              <a:t>Electronic protocols</a:t>
            </a:r>
          </a:p>
          <a:p>
            <a:pPr marL="0" indent="0">
              <a:buNone/>
            </a:pPr>
            <a:r>
              <a:rPr lang="en-US" dirty="0"/>
              <a:t>  that will authenticate the user of the resource whose security we are safeguarding</a:t>
            </a:r>
          </a:p>
          <a:p>
            <a:endParaRPr lang="en-US" dirty="0"/>
          </a:p>
        </p:txBody>
      </p:sp>
    </p:spTree>
    <p:extLst>
      <p:ext uri="{BB962C8B-B14F-4D97-AF65-F5344CB8AC3E}">
        <p14:creationId xmlns:p14="http://schemas.microsoft.com/office/powerpoint/2010/main" val="1867161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E3201-3E9A-6A41-96CD-4B40C11D8AC7}"/>
              </a:ext>
            </a:extLst>
          </p:cNvPr>
          <p:cNvSpPr>
            <a:spLocks noGrp="1"/>
          </p:cNvSpPr>
          <p:nvPr>
            <p:ph type="title"/>
          </p:nvPr>
        </p:nvSpPr>
        <p:spPr/>
        <p:txBody>
          <a:bodyPr/>
          <a:lstStyle/>
          <a:p>
            <a:r>
              <a:rPr lang="en-US" b="1" dirty="0"/>
              <a:t>Physical Security Barriers</a:t>
            </a:r>
            <a:endParaRPr lang="en-US" dirty="0"/>
          </a:p>
        </p:txBody>
      </p:sp>
      <p:sp>
        <p:nvSpPr>
          <p:cNvPr id="3" name="Content Placeholder 2">
            <a:extLst>
              <a:ext uri="{FF2B5EF4-FFF2-40B4-BE49-F238E27FC236}">
                <a16:creationId xmlns:a16="http://schemas.microsoft.com/office/drawing/2014/main" id="{8D8F71E6-7D81-4542-95DB-64898EC34D5B}"/>
              </a:ext>
            </a:extLst>
          </p:cNvPr>
          <p:cNvSpPr>
            <a:spLocks noGrp="1"/>
          </p:cNvSpPr>
          <p:nvPr>
            <p:ph idx="1"/>
          </p:nvPr>
        </p:nvSpPr>
        <p:spPr/>
        <p:txBody>
          <a:bodyPr/>
          <a:lstStyle/>
          <a:p>
            <a:r>
              <a:rPr lang="en-US" dirty="0"/>
              <a:t>can be a fence made of barbed wire, brick walls, natural trees, mounted noise or vibration sensors, security lighting, close circuit television (CCTV), buried seismic sensors, or different photoelectric and microwave systems. </a:t>
            </a:r>
          </a:p>
          <a:p>
            <a:r>
              <a:rPr lang="en-US" dirty="0"/>
              <a:t>The area surrounding the facility can be secured using locks and keys, window breakage detectors, infrared and ultrasonic detectors, interior microwave systems, and human barriers like security guards</a:t>
            </a:r>
          </a:p>
        </p:txBody>
      </p:sp>
    </p:spTree>
    <p:extLst>
      <p:ext uri="{BB962C8B-B14F-4D97-AF65-F5344CB8AC3E}">
        <p14:creationId xmlns:p14="http://schemas.microsoft.com/office/powerpoint/2010/main" val="3168444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Electronic Access Controls</a:t>
            </a:r>
            <a:endParaRPr lang="en-US" dirty="0"/>
          </a:p>
        </p:txBody>
      </p:sp>
      <p:sp>
        <p:nvSpPr>
          <p:cNvPr id="3" name="Content Placeholder 2"/>
          <p:cNvSpPr>
            <a:spLocks noGrp="1"/>
          </p:cNvSpPr>
          <p:nvPr>
            <p:ph idx="1"/>
          </p:nvPr>
        </p:nvSpPr>
        <p:spPr/>
        <p:txBody>
          <a:bodyPr>
            <a:normAutofit/>
          </a:bodyPr>
          <a:lstStyle/>
          <a:p>
            <a:r>
              <a:rPr lang="en-US" dirty="0"/>
              <a:t>Use more invasive electronic controls that include:</a:t>
            </a:r>
          </a:p>
          <a:p>
            <a:pPr lvl="1"/>
            <a:r>
              <a:rPr lang="en-US" dirty="0"/>
              <a:t>Card access control systems </a:t>
            </a:r>
          </a:p>
          <a:p>
            <a:pPr lvl="1"/>
            <a:r>
              <a:rPr lang="en-US" dirty="0"/>
              <a:t>Firewalls</a:t>
            </a:r>
          </a:p>
          <a:p>
            <a:pPr lvl="1"/>
            <a:r>
              <a:rPr lang="en-US" dirty="0"/>
              <a:t>Passwords</a:t>
            </a:r>
          </a:p>
        </p:txBody>
      </p:sp>
    </p:spTree>
    <p:extLst>
      <p:ext uri="{BB962C8B-B14F-4D97-AF65-F5344CB8AC3E}">
        <p14:creationId xmlns:p14="http://schemas.microsoft.com/office/powerpoint/2010/main" val="846140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CACACC-EC48-0C44-A257-2376177A9035}"/>
              </a:ext>
            </a:extLst>
          </p:cNvPr>
          <p:cNvSpPr>
            <a:spLocks noGrp="1"/>
          </p:cNvSpPr>
          <p:nvPr>
            <p:ph type="title"/>
          </p:nvPr>
        </p:nvSpPr>
        <p:spPr/>
        <p:txBody>
          <a:bodyPr/>
          <a:lstStyle/>
          <a:p>
            <a:r>
              <a:rPr lang="en-US" b="1" dirty="0"/>
              <a:t>Passwords</a:t>
            </a:r>
            <a:endParaRPr lang="en-US" dirty="0"/>
          </a:p>
        </p:txBody>
      </p:sp>
      <p:sp>
        <p:nvSpPr>
          <p:cNvPr id="3" name="Content Placeholder 2">
            <a:extLst>
              <a:ext uri="{FF2B5EF4-FFF2-40B4-BE49-F238E27FC236}">
                <a16:creationId xmlns:a16="http://schemas.microsoft.com/office/drawing/2014/main" id="{05D2A8F4-3459-C840-A5F4-B5D0ABA29E9F}"/>
              </a:ext>
            </a:extLst>
          </p:cNvPr>
          <p:cNvSpPr>
            <a:spLocks noGrp="1"/>
          </p:cNvSpPr>
          <p:nvPr>
            <p:ph idx="1"/>
          </p:nvPr>
        </p:nvSpPr>
        <p:spPr/>
        <p:txBody>
          <a:bodyPr/>
          <a:lstStyle/>
          <a:p>
            <a:pPr lvl="1"/>
            <a:r>
              <a:rPr lang="en-US" dirty="0"/>
              <a:t>A password is a string to verify a user to an information system facility, usually digital system.</a:t>
            </a:r>
          </a:p>
          <a:p>
            <a:pPr lvl="1"/>
            <a:r>
              <a:rPr lang="en-US" dirty="0"/>
              <a:t>Password security greatly depends on the password owner observing all of these four “never” cardinal rules:</a:t>
            </a:r>
          </a:p>
          <a:p>
            <a:pPr lvl="2"/>
            <a:r>
              <a:rPr lang="en-US" dirty="0"/>
              <a:t>Never publicize a password</a:t>
            </a:r>
          </a:p>
          <a:p>
            <a:pPr lvl="2"/>
            <a:r>
              <a:rPr lang="en-US" dirty="0"/>
              <a:t>Never write a password down anywhere</a:t>
            </a:r>
          </a:p>
          <a:p>
            <a:pPr lvl="2"/>
            <a:r>
              <a:rPr lang="en-US" dirty="0"/>
              <a:t>Never choose a password that is easy to guess</a:t>
            </a:r>
          </a:p>
          <a:p>
            <a:pPr lvl="2"/>
            <a:r>
              <a:rPr lang="en-US" dirty="0"/>
              <a:t>Never keep the same password for an extended period of time</a:t>
            </a:r>
          </a:p>
          <a:p>
            <a:endParaRPr lang="en-US" dirty="0"/>
          </a:p>
        </p:txBody>
      </p:sp>
    </p:spTree>
    <p:extLst>
      <p:ext uri="{BB962C8B-B14F-4D97-AF65-F5344CB8AC3E}">
        <p14:creationId xmlns:p14="http://schemas.microsoft.com/office/powerpoint/2010/main" val="3479450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Firewalls</a:t>
            </a:r>
            <a:endParaRPr lang="en-US" dirty="0"/>
          </a:p>
        </p:txBody>
      </p:sp>
      <p:sp>
        <p:nvSpPr>
          <p:cNvPr id="3" name="Content Placeholder 2"/>
          <p:cNvSpPr>
            <a:spLocks noGrp="1"/>
          </p:cNvSpPr>
          <p:nvPr>
            <p:ph idx="1"/>
          </p:nvPr>
        </p:nvSpPr>
        <p:spPr/>
        <p:txBody>
          <a:bodyPr>
            <a:normAutofit/>
          </a:bodyPr>
          <a:lstStyle/>
          <a:p>
            <a:r>
              <a:rPr lang="en-US" dirty="0"/>
              <a:t>It is hardware or software used to isolate the sensitive portions of an information system facility from the outside world and limit the potential damage that can be done by a malicious intruder.</a:t>
            </a:r>
          </a:p>
          <a:p>
            <a:r>
              <a:rPr lang="en-US" dirty="0"/>
              <a:t>Most firewalls are variations of the following three models</a:t>
            </a:r>
          </a:p>
          <a:p>
            <a:pPr lvl="1"/>
            <a:r>
              <a:rPr lang="en-US" b="1" i="1" dirty="0"/>
              <a:t>Packet filters</a:t>
            </a:r>
            <a:r>
              <a:rPr lang="en-US" i="1" dirty="0"/>
              <a:t>: </a:t>
            </a:r>
            <a:r>
              <a:rPr lang="en-US" dirty="0"/>
              <a:t>These are packet-level filters. They contain gates that allow packets to pass through if they satisfy a minimum set of conditions and choke or prevent those packets that do not meet the entry conditions</a:t>
            </a:r>
          </a:p>
          <a:p>
            <a:pPr lvl="1"/>
            <a:r>
              <a:rPr lang="en-US" b="1" i="1" dirty="0"/>
              <a:t>Proxy servers</a:t>
            </a:r>
            <a:r>
              <a:rPr lang="en-US" i="1" dirty="0"/>
              <a:t>: </a:t>
            </a:r>
            <a:r>
              <a:rPr lang="en-US" dirty="0"/>
              <a:t>Work on the protected portions of the network that usually provide information to outside users requesting access to those portions</a:t>
            </a:r>
          </a:p>
          <a:p>
            <a:pPr lvl="1"/>
            <a:r>
              <a:rPr lang="en-US" b="1" i="1" dirty="0"/>
              <a:t>Stateful inspection</a:t>
            </a:r>
            <a:r>
              <a:rPr lang="en-US" i="1" dirty="0"/>
              <a:t> </a:t>
            </a:r>
            <a:r>
              <a:rPr lang="en-US" dirty="0"/>
              <a:t>: These firewalls combine both the filter and proxy functions. Because of this, it is considered complex and more advanced</a:t>
            </a:r>
          </a:p>
        </p:txBody>
      </p:sp>
    </p:spTree>
    <p:extLst>
      <p:ext uri="{BB962C8B-B14F-4D97-AF65-F5344CB8AC3E}">
        <p14:creationId xmlns:p14="http://schemas.microsoft.com/office/powerpoint/2010/main" val="275257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Security Controls</a:t>
            </a:r>
          </a:p>
        </p:txBody>
      </p:sp>
      <p:sp>
        <p:nvSpPr>
          <p:cNvPr id="3" name="Content Placeholder 2"/>
          <p:cNvSpPr>
            <a:spLocks noGrp="1"/>
          </p:cNvSpPr>
          <p:nvPr>
            <p:ph idx="1"/>
          </p:nvPr>
        </p:nvSpPr>
        <p:spPr/>
        <p:txBody>
          <a:bodyPr>
            <a:normAutofit/>
          </a:bodyPr>
          <a:lstStyle/>
          <a:p>
            <a:r>
              <a:rPr lang="en-US" dirty="0"/>
              <a:t>Information security includes the integrity, confidentiality, and availability of information at the servers,</a:t>
            </a:r>
          </a:p>
          <a:p>
            <a:pPr lvl="1"/>
            <a:r>
              <a:rPr lang="en-US" dirty="0"/>
              <a:t> including information in files and databases and in transition between servers and between clients and servers</a:t>
            </a:r>
          </a:p>
          <a:p>
            <a:r>
              <a:rPr lang="en-US" dirty="0"/>
              <a:t>The security of information can be ensured in a number of ways. The most common are:</a:t>
            </a:r>
          </a:p>
          <a:p>
            <a:pPr lvl="1"/>
            <a:r>
              <a:rPr lang="en-US" b="1" dirty="0"/>
              <a:t>cryptography</a:t>
            </a:r>
            <a:r>
              <a:rPr lang="en-US" dirty="0"/>
              <a:t> for information transmission </a:t>
            </a:r>
          </a:p>
          <a:p>
            <a:pPr lvl="1"/>
            <a:r>
              <a:rPr lang="en-US" b="1" dirty="0"/>
              <a:t>authentication</a:t>
            </a:r>
            <a:r>
              <a:rPr lang="en-US" dirty="0"/>
              <a:t> </a:t>
            </a:r>
          </a:p>
          <a:p>
            <a:pPr lvl="1"/>
            <a:r>
              <a:rPr lang="en-US" b="1" dirty="0"/>
              <a:t>audit trails </a:t>
            </a:r>
            <a:r>
              <a:rPr lang="en-US" dirty="0"/>
              <a:t>at the information source and information destination servers</a:t>
            </a:r>
          </a:p>
        </p:txBody>
      </p:sp>
    </p:spTree>
    <p:extLst>
      <p:ext uri="{BB962C8B-B14F-4D97-AF65-F5344CB8AC3E}">
        <p14:creationId xmlns:p14="http://schemas.microsoft.com/office/powerpoint/2010/main" val="6926340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805301-C117-604D-BD66-346BE472EBA3}"/>
              </a:ext>
            </a:extLst>
          </p:cNvPr>
          <p:cNvSpPr>
            <a:spLocks noGrp="1"/>
          </p:cNvSpPr>
          <p:nvPr>
            <p:ph type="title"/>
          </p:nvPr>
        </p:nvSpPr>
        <p:spPr/>
        <p:txBody>
          <a:bodyPr/>
          <a:lstStyle/>
          <a:p>
            <a:r>
              <a:rPr lang="en-US" b="1" dirty="0"/>
              <a:t>Cryptography</a:t>
            </a:r>
            <a:endParaRPr lang="en-US" dirty="0"/>
          </a:p>
        </p:txBody>
      </p:sp>
      <p:sp>
        <p:nvSpPr>
          <p:cNvPr id="3" name="Content Placeholder 2">
            <a:extLst>
              <a:ext uri="{FF2B5EF4-FFF2-40B4-BE49-F238E27FC236}">
                <a16:creationId xmlns:a16="http://schemas.microsoft.com/office/drawing/2014/main" id="{817061E7-0B4F-164C-B21A-CA877D064B6D}"/>
              </a:ext>
            </a:extLst>
          </p:cNvPr>
          <p:cNvSpPr>
            <a:spLocks noGrp="1"/>
          </p:cNvSpPr>
          <p:nvPr>
            <p:ph idx="1"/>
          </p:nvPr>
        </p:nvSpPr>
        <p:spPr/>
        <p:txBody>
          <a:bodyPr/>
          <a:lstStyle/>
          <a:p>
            <a:r>
              <a:rPr lang="en-US" b="1" dirty="0"/>
              <a:t>Cryptography</a:t>
            </a:r>
            <a:r>
              <a:rPr lang="en-US" dirty="0"/>
              <a:t>, the science of writing and reading coded messages, forms the basis for all secure transmission</a:t>
            </a:r>
          </a:p>
          <a:p>
            <a:r>
              <a:rPr lang="en-US" dirty="0"/>
              <a:t>This is done through three functions: symmetric encryption, asymmetric encryption, and hash functions</a:t>
            </a:r>
          </a:p>
          <a:p>
            <a:endParaRPr lang="en-US" dirty="0"/>
          </a:p>
        </p:txBody>
      </p:sp>
    </p:spTree>
    <p:extLst>
      <p:ext uri="{BB962C8B-B14F-4D97-AF65-F5344CB8AC3E}">
        <p14:creationId xmlns:p14="http://schemas.microsoft.com/office/powerpoint/2010/main" val="39408611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Encryption</a:t>
            </a:r>
            <a:endParaRPr lang="en-US" dirty="0"/>
          </a:p>
        </p:txBody>
      </p:sp>
      <p:sp>
        <p:nvSpPr>
          <p:cNvPr id="3" name="Content Placeholder 2"/>
          <p:cNvSpPr>
            <a:spLocks noGrp="1"/>
          </p:cNvSpPr>
          <p:nvPr>
            <p:ph idx="1"/>
          </p:nvPr>
        </p:nvSpPr>
        <p:spPr>
          <a:xfrm>
            <a:off x="838200" y="1825625"/>
            <a:ext cx="10515600" cy="2298319"/>
          </a:xfrm>
        </p:spPr>
        <p:txBody>
          <a:bodyPr>
            <a:normAutofit fontScale="92500" lnSpcReduction="10000"/>
          </a:bodyPr>
          <a:lstStyle/>
          <a:p>
            <a:r>
              <a:rPr lang="en-US" b="1" dirty="0"/>
              <a:t>Encryption,</a:t>
            </a:r>
            <a:r>
              <a:rPr lang="en-US" dirty="0"/>
              <a:t> is a method that protects the communications channel from sniffers.</a:t>
            </a:r>
          </a:p>
          <a:p>
            <a:r>
              <a:rPr lang="en-US" b="1" dirty="0"/>
              <a:t>Sniffers</a:t>
            </a:r>
            <a:r>
              <a:rPr lang="en-US" dirty="0"/>
              <a:t> are programs written for and installed on the communication channels to eavesdrop on network traffic, examining all traffic on selected network segment</a:t>
            </a:r>
          </a:p>
          <a:p>
            <a:r>
              <a:rPr lang="en-US" dirty="0"/>
              <a:t> The encryption algorithm can either be symmetric or asymmetric.</a:t>
            </a:r>
          </a:p>
        </p:txBody>
      </p:sp>
    </p:spTree>
    <p:extLst>
      <p:ext uri="{BB962C8B-B14F-4D97-AF65-F5344CB8AC3E}">
        <p14:creationId xmlns:p14="http://schemas.microsoft.com/office/powerpoint/2010/main" val="843570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D7BB5-8936-9547-A039-C7FC4CB28F21}"/>
              </a:ext>
            </a:extLst>
          </p:cNvPr>
          <p:cNvSpPr>
            <a:spLocks noGrp="1"/>
          </p:cNvSpPr>
          <p:nvPr>
            <p:ph type="title"/>
          </p:nvPr>
        </p:nvSpPr>
        <p:spPr/>
        <p:txBody>
          <a:bodyPr/>
          <a:lstStyle/>
          <a:p>
            <a:r>
              <a:rPr lang="en-US" i="1" dirty="0"/>
              <a:t>Symmetric encryption</a:t>
            </a:r>
            <a:endParaRPr lang="en-US" dirty="0"/>
          </a:p>
        </p:txBody>
      </p:sp>
      <p:sp>
        <p:nvSpPr>
          <p:cNvPr id="3" name="Content Placeholder 2">
            <a:extLst>
              <a:ext uri="{FF2B5EF4-FFF2-40B4-BE49-F238E27FC236}">
                <a16:creationId xmlns:a16="http://schemas.microsoft.com/office/drawing/2014/main" id="{C99F153E-C23D-A441-AD42-204B5EF77721}"/>
              </a:ext>
            </a:extLst>
          </p:cNvPr>
          <p:cNvSpPr>
            <a:spLocks noGrp="1"/>
          </p:cNvSpPr>
          <p:nvPr>
            <p:ph idx="1"/>
          </p:nvPr>
        </p:nvSpPr>
        <p:spPr/>
        <p:txBody>
          <a:bodyPr/>
          <a:lstStyle/>
          <a:p>
            <a:r>
              <a:rPr lang="en-US" i="1" dirty="0"/>
              <a:t>Symmetric encryption </a:t>
            </a:r>
            <a:r>
              <a:rPr lang="en-US" dirty="0"/>
              <a:t>, or secret-key encryption as it is usually called, uses a common key and the same cryptographic algorithm to scramble and unscramble the message</a:t>
            </a:r>
          </a:p>
          <a:p>
            <a:endParaRPr lang="en-US" dirty="0"/>
          </a:p>
        </p:txBody>
      </p:sp>
      <p:pic>
        <p:nvPicPr>
          <p:cNvPr id="4" name="Picture 3">
            <a:extLst>
              <a:ext uri="{FF2B5EF4-FFF2-40B4-BE49-F238E27FC236}">
                <a16:creationId xmlns:a16="http://schemas.microsoft.com/office/drawing/2014/main" id="{E0930DA7-8DFB-5647-AEE3-92C537D4BFB1}"/>
              </a:ext>
            </a:extLst>
          </p:cNvPr>
          <p:cNvPicPr>
            <a:picLocks noChangeAspect="1"/>
          </p:cNvPicPr>
          <p:nvPr/>
        </p:nvPicPr>
        <p:blipFill>
          <a:blip r:embed="rId2"/>
          <a:stretch>
            <a:fillRect/>
          </a:stretch>
        </p:blipFill>
        <p:spPr>
          <a:xfrm>
            <a:off x="2163816" y="3165476"/>
            <a:ext cx="7166796" cy="3236950"/>
          </a:xfrm>
          <a:prstGeom prst="rect">
            <a:avLst/>
          </a:prstGeom>
        </p:spPr>
      </p:pic>
    </p:spTree>
    <p:extLst>
      <p:ext uri="{BB962C8B-B14F-4D97-AF65-F5344CB8AC3E}">
        <p14:creationId xmlns:p14="http://schemas.microsoft.com/office/powerpoint/2010/main" val="1361554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p:txBody>
          <a:bodyPr>
            <a:normAutofit lnSpcReduction="10000"/>
          </a:bodyPr>
          <a:lstStyle/>
          <a:p>
            <a:r>
              <a:rPr lang="en-US" dirty="0"/>
              <a:t>In our technologically advanced society, a number of factors have contributed to the high demand for information and the subsequent need for anonymity, security, privacy, and the safeguard of our civil liberties</a:t>
            </a:r>
          </a:p>
          <a:p>
            <a:r>
              <a:rPr lang="en-US" dirty="0"/>
              <a:t> Among the main contributing factors are the following:</a:t>
            </a:r>
          </a:p>
          <a:p>
            <a:pPr lvl="1"/>
            <a:r>
              <a:rPr lang="en-US" dirty="0"/>
              <a:t>High digitalization of information and increasing bandwidth</a:t>
            </a:r>
          </a:p>
          <a:p>
            <a:pPr lvl="1"/>
            <a:r>
              <a:rPr lang="en-US" dirty="0"/>
              <a:t>Declining costs of digital communication</a:t>
            </a:r>
          </a:p>
          <a:p>
            <a:pPr lvl="1"/>
            <a:r>
              <a:rPr lang="en-US" dirty="0"/>
              <a:t>Increased miniaturization of mobile computing devices and other communications equipment</a:t>
            </a:r>
          </a:p>
          <a:p>
            <a:pPr lvl="1"/>
            <a:r>
              <a:rPr lang="en-US" dirty="0"/>
              <a:t>Greater public awareness by the news media of the potential abuse of digital communication, especially the Internet</a:t>
            </a:r>
          </a:p>
        </p:txBody>
      </p:sp>
    </p:spTree>
    <p:extLst>
      <p:ext uri="{BB962C8B-B14F-4D97-AF65-F5344CB8AC3E}">
        <p14:creationId xmlns:p14="http://schemas.microsoft.com/office/powerpoint/2010/main" val="2554479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Asymmetric encryption</a:t>
            </a:r>
            <a:endParaRPr lang="en-US" dirty="0"/>
          </a:p>
        </p:txBody>
      </p:sp>
      <p:sp>
        <p:nvSpPr>
          <p:cNvPr id="3" name="Content Placeholder 2"/>
          <p:cNvSpPr>
            <a:spLocks noGrp="1"/>
          </p:cNvSpPr>
          <p:nvPr>
            <p:ph idx="1"/>
          </p:nvPr>
        </p:nvSpPr>
        <p:spPr>
          <a:xfrm>
            <a:off x="838200" y="1825625"/>
            <a:ext cx="10515600" cy="1365631"/>
          </a:xfrm>
        </p:spPr>
        <p:txBody>
          <a:bodyPr/>
          <a:lstStyle/>
          <a:p>
            <a:pPr lvl="1"/>
            <a:r>
              <a:rPr lang="en-US" dirty="0"/>
              <a:t> commonly known as public-key encryption, uses two different keys, a public key known by all and a private key known by only the sender and the receiver</a:t>
            </a:r>
          </a:p>
        </p:txBody>
      </p:sp>
      <p:pic>
        <p:nvPicPr>
          <p:cNvPr id="4" name="Picture 3"/>
          <p:cNvPicPr>
            <a:picLocks noChangeAspect="1"/>
          </p:cNvPicPr>
          <p:nvPr/>
        </p:nvPicPr>
        <p:blipFill>
          <a:blip r:embed="rId2"/>
          <a:stretch>
            <a:fillRect/>
          </a:stretch>
        </p:blipFill>
        <p:spPr>
          <a:xfrm>
            <a:off x="2982133" y="3099092"/>
            <a:ext cx="6081429" cy="2324023"/>
          </a:xfrm>
          <a:prstGeom prst="rect">
            <a:avLst/>
          </a:prstGeom>
        </p:spPr>
      </p:pic>
    </p:spTree>
    <p:extLst>
      <p:ext uri="{BB962C8B-B14F-4D97-AF65-F5344CB8AC3E}">
        <p14:creationId xmlns:p14="http://schemas.microsoft.com/office/powerpoint/2010/main" val="2293259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Hash function</a:t>
            </a:r>
          </a:p>
        </p:txBody>
      </p:sp>
      <p:sp>
        <p:nvSpPr>
          <p:cNvPr id="3" name="Content Placeholder 2"/>
          <p:cNvSpPr>
            <a:spLocks noGrp="1"/>
          </p:cNvSpPr>
          <p:nvPr>
            <p:ph idx="1"/>
          </p:nvPr>
        </p:nvSpPr>
        <p:spPr/>
        <p:txBody>
          <a:bodyPr/>
          <a:lstStyle/>
          <a:p>
            <a:pPr lvl="1"/>
            <a:r>
              <a:rPr lang="en-US" dirty="0"/>
              <a:t>Hash function takes an input message M and creates a code from it. The code commonly referred to as a hash or a message digest</a:t>
            </a:r>
          </a:p>
          <a:p>
            <a:pPr lvl="1"/>
            <a:r>
              <a:rPr lang="en-US" dirty="0"/>
              <a:t>One-way hash function is used to create a digital signature of the message—just like a human fingerprint</a:t>
            </a:r>
          </a:p>
        </p:txBody>
      </p:sp>
      <p:pic>
        <p:nvPicPr>
          <p:cNvPr id="4" name="Picture 3"/>
          <p:cNvPicPr>
            <a:picLocks noChangeAspect="1"/>
          </p:cNvPicPr>
          <p:nvPr/>
        </p:nvPicPr>
        <p:blipFill>
          <a:blip r:embed="rId2"/>
          <a:stretch>
            <a:fillRect/>
          </a:stretch>
        </p:blipFill>
        <p:spPr>
          <a:xfrm>
            <a:off x="2589042" y="3334800"/>
            <a:ext cx="7013915" cy="3523200"/>
          </a:xfrm>
          <a:prstGeom prst="rect">
            <a:avLst/>
          </a:prstGeom>
        </p:spPr>
      </p:pic>
    </p:spTree>
    <p:extLst>
      <p:ext uri="{BB962C8B-B14F-4D97-AF65-F5344CB8AC3E}">
        <p14:creationId xmlns:p14="http://schemas.microsoft.com/office/powerpoint/2010/main" val="4262113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Authentication</a:t>
            </a:r>
            <a:endParaRPr lang="en-US" dirty="0"/>
          </a:p>
        </p:txBody>
      </p:sp>
      <p:sp>
        <p:nvSpPr>
          <p:cNvPr id="3" name="Content Placeholder 2"/>
          <p:cNvSpPr>
            <a:spLocks noGrp="1"/>
          </p:cNvSpPr>
          <p:nvPr>
            <p:ph idx="1"/>
          </p:nvPr>
        </p:nvSpPr>
        <p:spPr/>
        <p:txBody>
          <a:bodyPr>
            <a:normAutofit/>
          </a:bodyPr>
          <a:lstStyle/>
          <a:p>
            <a:r>
              <a:rPr lang="en-US" dirty="0"/>
              <a:t>A process whereby the system gathers and builds up information about the user to assure that the user is genuine</a:t>
            </a:r>
          </a:p>
          <a:p>
            <a:r>
              <a:rPr lang="en-US" i="1" dirty="0"/>
              <a:t>Physical Authentication Methods </a:t>
            </a:r>
            <a:r>
              <a:rPr lang="en-US" dirty="0"/>
              <a:t>. Authentication of users or user surrogates is usually based on checking one or more of the following:</a:t>
            </a:r>
          </a:p>
          <a:p>
            <a:pPr lvl="1"/>
            <a:r>
              <a:rPr lang="en-US" i="1" dirty="0"/>
              <a:t>Username </a:t>
            </a:r>
            <a:r>
              <a:rPr lang="en-US" dirty="0"/>
              <a:t>(sometimes </a:t>
            </a:r>
            <a:r>
              <a:rPr lang="en-US" i="1" dirty="0"/>
              <a:t>screen name </a:t>
            </a:r>
            <a:r>
              <a:rPr lang="en-US" dirty="0"/>
              <a:t>)</a:t>
            </a:r>
          </a:p>
          <a:p>
            <a:pPr lvl="1"/>
            <a:r>
              <a:rPr lang="en-US" i="1" dirty="0"/>
              <a:t>Password </a:t>
            </a:r>
          </a:p>
          <a:p>
            <a:pPr lvl="1"/>
            <a:r>
              <a:rPr lang="en-US" i="1" dirty="0"/>
              <a:t>Retinal images</a:t>
            </a:r>
          </a:p>
          <a:p>
            <a:pPr lvl="1"/>
            <a:r>
              <a:rPr lang="en-US" i="1" dirty="0"/>
              <a:t>Fingerprints</a:t>
            </a:r>
          </a:p>
          <a:p>
            <a:pPr lvl="1"/>
            <a:r>
              <a:rPr lang="en-US" i="1" dirty="0"/>
              <a:t>Physical location</a:t>
            </a:r>
          </a:p>
          <a:p>
            <a:pPr lvl="1"/>
            <a:r>
              <a:rPr lang="en-US" i="1" dirty="0"/>
              <a:t>Identity cards</a:t>
            </a:r>
            <a:endParaRPr lang="en-US" dirty="0"/>
          </a:p>
        </p:txBody>
      </p:sp>
    </p:spTree>
    <p:extLst>
      <p:ext uri="{BB962C8B-B14F-4D97-AF65-F5344CB8AC3E}">
        <p14:creationId xmlns:p14="http://schemas.microsoft.com/office/powerpoint/2010/main" val="1569867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Operational Security</a:t>
            </a:r>
          </a:p>
        </p:txBody>
      </p:sp>
      <p:sp>
        <p:nvSpPr>
          <p:cNvPr id="3" name="Content Placeholder 2"/>
          <p:cNvSpPr>
            <a:spLocks noGrp="1"/>
          </p:cNvSpPr>
          <p:nvPr>
            <p:ph idx="1"/>
          </p:nvPr>
        </p:nvSpPr>
        <p:spPr/>
        <p:txBody>
          <a:bodyPr/>
          <a:lstStyle/>
          <a:p>
            <a:r>
              <a:rPr lang="en-US" dirty="0"/>
              <a:t>Operation security involves policies and guidelines that organizations including all employees must do to safeguard the assets of the organization including its workers</a:t>
            </a:r>
          </a:p>
          <a:p>
            <a:r>
              <a:rPr lang="en-US" dirty="0"/>
              <a:t>These policy guidelines are spelt out in a document we call a security policy</a:t>
            </a:r>
          </a:p>
          <a:p>
            <a:r>
              <a:rPr lang="en-US" dirty="0"/>
              <a:t>It also includes guidelines for security recovery and response in case of a security incident</a:t>
            </a:r>
          </a:p>
        </p:txBody>
      </p:sp>
    </p:spTree>
    <p:extLst>
      <p:ext uri="{BB962C8B-B14F-4D97-AF65-F5344CB8AC3E}">
        <p14:creationId xmlns:p14="http://schemas.microsoft.com/office/powerpoint/2010/main" val="1650407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a:t>
            </a:r>
          </a:p>
        </p:txBody>
      </p:sp>
      <p:sp>
        <p:nvSpPr>
          <p:cNvPr id="3" name="Content Placeholder 2"/>
          <p:cNvSpPr>
            <a:spLocks noGrp="1"/>
          </p:cNvSpPr>
          <p:nvPr>
            <p:ph idx="1"/>
          </p:nvPr>
        </p:nvSpPr>
        <p:spPr/>
        <p:txBody>
          <a:bodyPr/>
          <a:lstStyle/>
          <a:p>
            <a:r>
              <a:rPr lang="en-US" dirty="0"/>
              <a:t>Privacy is a human value consisting of four elements called as rights </a:t>
            </a:r>
          </a:p>
          <a:p>
            <a:pPr lvl="1"/>
            <a:r>
              <a:rPr lang="en-US" b="1" i="1" dirty="0"/>
              <a:t>Solitude</a:t>
            </a:r>
            <a:r>
              <a:rPr lang="en-US" i="1" dirty="0"/>
              <a:t> </a:t>
            </a:r>
            <a:r>
              <a:rPr lang="en-US" dirty="0"/>
              <a:t>: The right to be alone without disturbances</a:t>
            </a:r>
          </a:p>
          <a:p>
            <a:pPr lvl="1"/>
            <a:r>
              <a:rPr lang="en-US" b="1" i="1" dirty="0"/>
              <a:t>Anonymity</a:t>
            </a:r>
            <a:r>
              <a:rPr lang="en-US" i="1" dirty="0"/>
              <a:t> </a:t>
            </a:r>
            <a:r>
              <a:rPr lang="en-US" dirty="0"/>
              <a:t>: The right to have no public personal identity</a:t>
            </a:r>
          </a:p>
          <a:p>
            <a:pPr lvl="1"/>
            <a:r>
              <a:rPr lang="en-US" b="1" i="1" dirty="0"/>
              <a:t>Intimacy</a:t>
            </a:r>
            <a:r>
              <a:rPr lang="en-US" i="1" dirty="0"/>
              <a:t> </a:t>
            </a:r>
            <a:r>
              <a:rPr lang="en-US" dirty="0"/>
              <a:t>: The right not to be monitored</a:t>
            </a:r>
          </a:p>
          <a:p>
            <a:pPr lvl="1"/>
            <a:r>
              <a:rPr lang="en-US" b="1" i="1" dirty="0"/>
              <a:t>Reserve</a:t>
            </a:r>
            <a:r>
              <a:rPr lang="en-US" i="1" dirty="0"/>
              <a:t> </a:t>
            </a:r>
            <a:r>
              <a:rPr lang="en-US" dirty="0"/>
              <a:t>: The right to control one’s personal information including the methods of dissemination of that information</a:t>
            </a:r>
          </a:p>
        </p:txBody>
      </p:sp>
    </p:spTree>
    <p:extLst>
      <p:ext uri="{BB962C8B-B14F-4D97-AF65-F5344CB8AC3E}">
        <p14:creationId xmlns:p14="http://schemas.microsoft.com/office/powerpoint/2010/main" val="896177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D224-ED30-2C40-9201-9CC41813DC5E}"/>
              </a:ext>
            </a:extLst>
          </p:cNvPr>
          <p:cNvSpPr>
            <a:spLocks noGrp="1"/>
          </p:cNvSpPr>
          <p:nvPr>
            <p:ph type="title"/>
          </p:nvPr>
        </p:nvSpPr>
        <p:spPr/>
        <p:txBody>
          <a:bodyPr/>
          <a:lstStyle/>
          <a:p>
            <a:r>
              <a:rPr lang="en-US" dirty="0"/>
              <a:t>Types of Privacy</a:t>
            </a:r>
          </a:p>
        </p:txBody>
      </p:sp>
      <p:sp>
        <p:nvSpPr>
          <p:cNvPr id="3" name="Content Placeholder 2">
            <a:extLst>
              <a:ext uri="{FF2B5EF4-FFF2-40B4-BE49-F238E27FC236}">
                <a16:creationId xmlns:a16="http://schemas.microsoft.com/office/drawing/2014/main" id="{7D9015DB-1D09-8E47-92DA-F67D27A68B5D}"/>
              </a:ext>
            </a:extLst>
          </p:cNvPr>
          <p:cNvSpPr>
            <a:spLocks noGrp="1"/>
          </p:cNvSpPr>
          <p:nvPr>
            <p:ph idx="1"/>
          </p:nvPr>
        </p:nvSpPr>
        <p:spPr/>
        <p:txBody>
          <a:bodyPr/>
          <a:lstStyle/>
          <a:p>
            <a:r>
              <a:rPr lang="en-US" b="1" dirty="0"/>
              <a:t>Personal Privacy</a:t>
            </a:r>
          </a:p>
          <a:p>
            <a:r>
              <a:rPr lang="en-US" b="1" dirty="0"/>
              <a:t>Informational Privacy</a:t>
            </a:r>
          </a:p>
          <a:p>
            <a:r>
              <a:rPr lang="en-US" b="1" dirty="0"/>
              <a:t>Institutional Privacy</a:t>
            </a:r>
          </a:p>
          <a:p>
            <a:endParaRPr lang="en-US" b="1" dirty="0"/>
          </a:p>
        </p:txBody>
      </p:sp>
    </p:spTree>
    <p:extLst>
      <p:ext uri="{BB962C8B-B14F-4D97-AF65-F5344CB8AC3E}">
        <p14:creationId xmlns:p14="http://schemas.microsoft.com/office/powerpoint/2010/main" val="1349390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Personal Privacy</a:t>
            </a:r>
            <a:endParaRPr lang="en-US" dirty="0"/>
          </a:p>
        </p:txBody>
      </p:sp>
      <p:sp>
        <p:nvSpPr>
          <p:cNvPr id="3" name="Content Placeholder 2"/>
          <p:cNvSpPr>
            <a:spLocks noGrp="1"/>
          </p:cNvSpPr>
          <p:nvPr>
            <p:ph idx="1"/>
          </p:nvPr>
        </p:nvSpPr>
        <p:spPr/>
        <p:txBody>
          <a:bodyPr>
            <a:normAutofit/>
          </a:bodyPr>
          <a:lstStyle/>
          <a:p>
            <a:r>
              <a:rPr lang="en-US" dirty="0"/>
              <a:t>involves the privacy of personal attributes. </a:t>
            </a:r>
          </a:p>
          <a:p>
            <a:r>
              <a:rPr lang="en-US" dirty="0"/>
              <a:t>mean the prevention of anyone or anything that would intrude or violate that personal space where those attributes are.</a:t>
            </a:r>
          </a:p>
          <a:p>
            <a:r>
              <a:rPr lang="en-US" dirty="0"/>
              <a:t>This would include all types of intrusions including physical searches, video recording, and surveillance of any type</a:t>
            </a:r>
          </a:p>
        </p:txBody>
      </p:sp>
    </p:spTree>
    <p:extLst>
      <p:ext uri="{BB962C8B-B14F-4D97-AF65-F5344CB8AC3E}">
        <p14:creationId xmlns:p14="http://schemas.microsoft.com/office/powerpoint/2010/main" val="3469977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Informational Privacy</a:t>
            </a:r>
            <a:endParaRPr lang="en-US" dirty="0"/>
          </a:p>
        </p:txBody>
      </p:sp>
      <p:sp>
        <p:nvSpPr>
          <p:cNvPr id="3" name="Content Placeholder 2"/>
          <p:cNvSpPr>
            <a:spLocks noGrp="1"/>
          </p:cNvSpPr>
          <p:nvPr>
            <p:ph idx="1"/>
          </p:nvPr>
        </p:nvSpPr>
        <p:spPr/>
        <p:txBody>
          <a:bodyPr>
            <a:normAutofit/>
          </a:bodyPr>
          <a:lstStyle/>
          <a:p>
            <a:r>
              <a:rPr lang="en-US" dirty="0"/>
              <a:t>concerns the protection of unauthorized access to information itself</a:t>
            </a:r>
          </a:p>
          <a:p>
            <a:r>
              <a:rPr lang="en-US" dirty="0"/>
              <a:t> There are different strands of information that we have to protect:</a:t>
            </a:r>
          </a:p>
          <a:p>
            <a:pPr lvl="1"/>
            <a:r>
              <a:rPr lang="en-US" b="1" i="1" dirty="0"/>
              <a:t>Personal information such as </a:t>
            </a:r>
            <a:r>
              <a:rPr lang="en-US" dirty="0"/>
              <a:t> religion, sexual orientation, political affiliations, or personal activities.</a:t>
            </a:r>
          </a:p>
          <a:p>
            <a:pPr lvl="1"/>
            <a:r>
              <a:rPr lang="en-US" b="1" i="1" dirty="0"/>
              <a:t>Financial information</a:t>
            </a:r>
            <a:r>
              <a:rPr lang="en-US" dirty="0"/>
              <a:t>: Financial information is a very valued asset because it gives the organization the autonomy it needs to compete in the market place</a:t>
            </a:r>
          </a:p>
          <a:p>
            <a:pPr lvl="1"/>
            <a:r>
              <a:rPr lang="en-US" b="1" i="1" dirty="0"/>
              <a:t>Medical information</a:t>
            </a:r>
            <a:r>
              <a:rPr lang="en-US" dirty="0"/>
              <a:t>: it is very personal and very important to all of us. For personal, employment, and insurance purposes, many people want their medical information to be private</a:t>
            </a:r>
          </a:p>
          <a:p>
            <a:pPr lvl="1"/>
            <a:r>
              <a:rPr lang="en-US" b="1" i="1" dirty="0"/>
              <a:t>Internet</a:t>
            </a:r>
            <a:r>
              <a:rPr lang="en-US" i="1" dirty="0"/>
              <a:t> </a:t>
            </a:r>
            <a:r>
              <a:rPr lang="en-US" dirty="0"/>
              <a:t>: the Internet keeps track of all our activities online. We want those activities and habits private</a:t>
            </a:r>
          </a:p>
        </p:txBody>
      </p:sp>
    </p:spTree>
    <p:extLst>
      <p:ext uri="{BB962C8B-B14F-4D97-AF65-F5344CB8AC3E}">
        <p14:creationId xmlns:p14="http://schemas.microsoft.com/office/powerpoint/2010/main" val="17968492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Institutional Privacy</a:t>
            </a:r>
            <a:endParaRPr lang="en-US" dirty="0"/>
          </a:p>
        </p:txBody>
      </p:sp>
      <p:sp>
        <p:nvSpPr>
          <p:cNvPr id="3" name="Content Placeholder 2"/>
          <p:cNvSpPr>
            <a:spLocks noGrp="1"/>
          </p:cNvSpPr>
          <p:nvPr>
            <p:ph idx="1"/>
          </p:nvPr>
        </p:nvSpPr>
        <p:spPr/>
        <p:txBody>
          <a:bodyPr/>
          <a:lstStyle/>
          <a:p>
            <a:r>
              <a:rPr lang="en-US" b="1" dirty="0"/>
              <a:t> </a:t>
            </a:r>
            <a:r>
              <a:rPr lang="en-US" dirty="0"/>
              <a:t>Institutions and organizations want their data private not only for business advantages but also for the life of the business</a:t>
            </a:r>
          </a:p>
          <a:p>
            <a:r>
              <a:rPr lang="en-US" dirty="0"/>
              <a:t>The research data, the sales and product data, the marketing strategies, and the activities of the organization all need to be private</a:t>
            </a:r>
          </a:p>
        </p:txBody>
      </p:sp>
    </p:spTree>
    <p:extLst>
      <p:ext uri="{BB962C8B-B14F-4D97-AF65-F5344CB8AC3E}">
        <p14:creationId xmlns:p14="http://schemas.microsoft.com/office/powerpoint/2010/main" val="2205594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of Privacy</a:t>
            </a:r>
          </a:p>
        </p:txBody>
      </p:sp>
      <p:sp>
        <p:nvSpPr>
          <p:cNvPr id="3" name="Content Placeholder 2"/>
          <p:cNvSpPr>
            <a:spLocks noGrp="1"/>
          </p:cNvSpPr>
          <p:nvPr>
            <p:ph idx="1"/>
          </p:nvPr>
        </p:nvSpPr>
        <p:spPr/>
        <p:txBody>
          <a:bodyPr/>
          <a:lstStyle/>
          <a:p>
            <a:r>
              <a:rPr lang="en-US" dirty="0"/>
              <a:t>Privacy is valuable and has even gained more importance in the information age because:</a:t>
            </a:r>
          </a:p>
          <a:p>
            <a:pPr lvl="1"/>
            <a:r>
              <a:rPr lang="en-US" dirty="0"/>
              <a:t> it guards an individual’s </a:t>
            </a:r>
            <a:r>
              <a:rPr lang="en-US" b="1" dirty="0"/>
              <a:t>personal identity</a:t>
            </a:r>
          </a:p>
          <a:p>
            <a:pPr lvl="1"/>
            <a:r>
              <a:rPr lang="en-US" dirty="0"/>
              <a:t>preserves </a:t>
            </a:r>
            <a:r>
              <a:rPr lang="en-US" b="1" dirty="0"/>
              <a:t>individual autonomy</a:t>
            </a:r>
          </a:p>
          <a:p>
            <a:pPr lvl="1"/>
            <a:r>
              <a:rPr lang="en-US" dirty="0"/>
              <a:t> makes </a:t>
            </a:r>
            <a:r>
              <a:rPr lang="en-US" b="1" dirty="0"/>
              <a:t>social relationships </a:t>
            </a:r>
            <a:r>
              <a:rPr lang="en-US" dirty="0"/>
              <a:t>possible</a:t>
            </a:r>
          </a:p>
          <a:p>
            <a:endParaRPr lang="en-US" dirty="0"/>
          </a:p>
        </p:txBody>
      </p:sp>
    </p:spTree>
    <p:extLst>
      <p:ext uri="{BB962C8B-B14F-4D97-AF65-F5344CB8AC3E}">
        <p14:creationId xmlns:p14="http://schemas.microsoft.com/office/powerpoint/2010/main" val="21264920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Anonymity</a:t>
            </a:r>
          </a:p>
        </p:txBody>
      </p:sp>
      <p:sp>
        <p:nvSpPr>
          <p:cNvPr id="3" name="Content Placeholder 2"/>
          <p:cNvSpPr>
            <a:spLocks noGrp="1"/>
          </p:cNvSpPr>
          <p:nvPr>
            <p:ph idx="1"/>
          </p:nvPr>
        </p:nvSpPr>
        <p:spPr/>
        <p:txBody>
          <a:bodyPr>
            <a:normAutofit fontScale="92500" lnSpcReduction="10000"/>
          </a:bodyPr>
          <a:lstStyle/>
          <a:p>
            <a:r>
              <a:rPr lang="en-US" dirty="0"/>
              <a:t>The Greeks used a word to describe the state of being nameless, anonymity is being nameless, having no identity</a:t>
            </a:r>
          </a:p>
          <a:p>
            <a:r>
              <a:rPr lang="en-US" dirty="0"/>
              <a:t>Since, it is extremely difficult for anybody to live a meaningful life while one is totally anonymous, there are types of anonymity that people usually use</a:t>
            </a:r>
          </a:p>
          <a:p>
            <a:r>
              <a:rPr lang="en-US" dirty="0"/>
              <a:t>Consider these several types:</a:t>
            </a:r>
          </a:p>
          <a:p>
            <a:pPr lvl="1"/>
            <a:r>
              <a:rPr lang="en-US" b="1" dirty="0"/>
              <a:t>Pseudo identity</a:t>
            </a:r>
            <a:r>
              <a:rPr lang="en-US" dirty="0"/>
              <a:t>: An individual is identified by a certain pseudonym, code, or number (compare with a writer’s pen name). This is referred to as pseudo anonymity. This is the most common variant of anonymity</a:t>
            </a:r>
          </a:p>
          <a:p>
            <a:pPr lvl="1"/>
            <a:r>
              <a:rPr lang="en-US" b="1" dirty="0"/>
              <a:t>Untraceable identity </a:t>
            </a:r>
            <a:r>
              <a:rPr lang="en-US" dirty="0"/>
              <a:t>: One is not known by any name including pseudo names</a:t>
            </a:r>
          </a:p>
          <a:p>
            <a:pPr lvl="1"/>
            <a:r>
              <a:rPr lang="en-US" b="1" dirty="0"/>
              <a:t>Anonymity with a pseudo address to receive and send correspondence with others</a:t>
            </a:r>
            <a:r>
              <a:rPr lang="en-US" dirty="0"/>
              <a:t>: This technique is popular with people using anonymous remailers, user groups, and news groups</a:t>
            </a:r>
          </a:p>
        </p:txBody>
      </p:sp>
    </p:spTree>
    <p:extLst>
      <p:ext uri="{BB962C8B-B14F-4D97-AF65-F5344CB8AC3E}">
        <p14:creationId xmlns:p14="http://schemas.microsoft.com/office/powerpoint/2010/main" val="380504974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Violations and Legal Implications</a:t>
            </a:r>
          </a:p>
        </p:txBody>
      </p:sp>
      <p:sp>
        <p:nvSpPr>
          <p:cNvPr id="3" name="Content Placeholder 2"/>
          <p:cNvSpPr>
            <a:spLocks noGrp="1"/>
          </p:cNvSpPr>
          <p:nvPr>
            <p:ph idx="1"/>
          </p:nvPr>
        </p:nvSpPr>
        <p:spPr/>
        <p:txBody>
          <a:bodyPr>
            <a:normAutofit lnSpcReduction="10000"/>
          </a:bodyPr>
          <a:lstStyle/>
          <a:p>
            <a:r>
              <a:rPr lang="en-US" dirty="0"/>
              <a:t>The advent of the Internet has accelerated the rate and scale of violations</a:t>
            </a:r>
          </a:p>
          <a:p>
            <a:r>
              <a:rPr lang="en-US" dirty="0"/>
              <a:t>factors or causes of violations:</a:t>
            </a:r>
          </a:p>
          <a:p>
            <a:pPr marL="914400" lvl="1" indent="-457200">
              <a:buFont typeface="+mj-lt"/>
              <a:buAutoNum type="arabicPeriod"/>
            </a:pPr>
            <a:r>
              <a:rPr lang="en-US" dirty="0"/>
              <a:t>Consumers willingly give up information about themselves when they register at Web sites, shopping malls in order to win prizes, and in mailing solicitations</a:t>
            </a:r>
          </a:p>
          <a:p>
            <a:pPr marL="914400" lvl="1" indent="-457200">
              <a:buFont typeface="+mj-lt"/>
              <a:buAutoNum type="arabicPeriod"/>
            </a:pPr>
            <a:r>
              <a:rPr lang="en-US" dirty="0"/>
              <a:t>Consumers lack the knowledge of how what they consider a little bit of information can turn into a big invasion of privacy</a:t>
            </a:r>
          </a:p>
          <a:p>
            <a:pPr marL="914400" lvl="1" indent="-457200">
              <a:buFont typeface="+mj-lt"/>
              <a:buAutoNum type="arabicPeriod"/>
            </a:pPr>
            <a:r>
              <a:rPr lang="en-US" dirty="0"/>
              <a:t>Inadequate privacy policies</a:t>
            </a:r>
          </a:p>
          <a:p>
            <a:pPr marL="914400" lvl="1" indent="-457200">
              <a:buFont typeface="+mj-lt"/>
              <a:buAutoNum type="arabicPeriod"/>
            </a:pPr>
            <a:r>
              <a:rPr lang="en-US" dirty="0"/>
              <a:t>Failure of companies and institutions to follow their own privacy policies</a:t>
            </a:r>
          </a:p>
          <a:p>
            <a:pPr marL="914400" lvl="1" indent="-457200">
              <a:buFont typeface="+mj-lt"/>
              <a:buAutoNum type="arabicPeriod"/>
            </a:pPr>
            <a:r>
              <a:rPr lang="en-US" dirty="0"/>
              <a:t>Internet temptation enables businesses to reach individuals in a very short time in the privacy of their homes and office</a:t>
            </a:r>
          </a:p>
        </p:txBody>
      </p:sp>
    </p:spTree>
    <p:extLst>
      <p:ext uri="{BB962C8B-B14F-4D97-AF65-F5344CB8AC3E}">
        <p14:creationId xmlns:p14="http://schemas.microsoft.com/office/powerpoint/2010/main" val="9836765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Intrusion</a:t>
            </a:r>
          </a:p>
        </p:txBody>
      </p:sp>
      <p:sp>
        <p:nvSpPr>
          <p:cNvPr id="3" name="Content Placeholder 2"/>
          <p:cNvSpPr>
            <a:spLocks noGrp="1"/>
          </p:cNvSpPr>
          <p:nvPr>
            <p:ph idx="1"/>
          </p:nvPr>
        </p:nvSpPr>
        <p:spPr/>
        <p:txBody>
          <a:bodyPr/>
          <a:lstStyle/>
          <a:p>
            <a:r>
              <a:rPr lang="en-US" dirty="0"/>
              <a:t>An invasion of privacy by wrongful entry, seizing, or acquiring possession of the property of others</a:t>
            </a:r>
          </a:p>
          <a:p>
            <a:r>
              <a:rPr lang="en-US" dirty="0"/>
              <a:t>For example, hackers are intruders because they wrongfully break into computer systems whether they cause damage or not</a:t>
            </a:r>
          </a:p>
          <a:p>
            <a:r>
              <a:rPr lang="en-US" dirty="0"/>
              <a:t>With computer network globalization, intrusion is only second to viruses among computer crimes, and it is growing fast</a:t>
            </a:r>
          </a:p>
        </p:txBody>
      </p:sp>
    </p:spTree>
    <p:extLst>
      <p:ext uri="{BB962C8B-B14F-4D97-AF65-F5344CB8AC3E}">
        <p14:creationId xmlns:p14="http://schemas.microsoft.com/office/powerpoint/2010/main" val="1535598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Misuse of Information</a:t>
            </a:r>
          </a:p>
        </p:txBody>
      </p:sp>
      <p:sp>
        <p:nvSpPr>
          <p:cNvPr id="3" name="Content Placeholder 2"/>
          <p:cNvSpPr>
            <a:spLocks noGrp="1"/>
          </p:cNvSpPr>
          <p:nvPr>
            <p:ph idx="1"/>
          </p:nvPr>
        </p:nvSpPr>
        <p:spPr/>
        <p:txBody>
          <a:bodyPr>
            <a:normAutofit fontScale="92500" lnSpcReduction="10000"/>
          </a:bodyPr>
          <a:lstStyle/>
          <a:p>
            <a:r>
              <a:rPr lang="en-US" dirty="0"/>
              <a:t>Human beings continually give out information in exchange for services</a:t>
            </a:r>
          </a:p>
          <a:p>
            <a:r>
              <a:rPr lang="en-US" dirty="0"/>
              <a:t>Businesses and governments collect this information from us honestly to provide services effectively</a:t>
            </a:r>
          </a:p>
          <a:p>
            <a:r>
              <a:rPr lang="en-US" dirty="0"/>
              <a:t>The information collected is not just collected only to be stored. This information is digital gold to these companies. They mine the gold from us and sell it to the highest bidder</a:t>
            </a:r>
          </a:p>
          <a:p>
            <a:r>
              <a:rPr lang="en-US" dirty="0"/>
              <a:t>There is nothing wrong with collecting personal information when it is going to be used for a legitimate reason, for the purpose it was intended</a:t>
            </a:r>
          </a:p>
          <a:p>
            <a:r>
              <a:rPr lang="en-US" dirty="0"/>
              <a:t>However, the problem arises when this information is used for unauthorized purposes; collecting this information then becomes an invasion of privacy</a:t>
            </a:r>
          </a:p>
        </p:txBody>
      </p:sp>
    </p:spTree>
    <p:extLst>
      <p:ext uri="{BB962C8B-B14F-4D97-AF65-F5344CB8AC3E}">
        <p14:creationId xmlns:p14="http://schemas.microsoft.com/office/powerpoint/2010/main" val="25397309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Interception of Information</a:t>
            </a:r>
          </a:p>
        </p:txBody>
      </p:sp>
      <p:sp>
        <p:nvSpPr>
          <p:cNvPr id="3" name="Content Placeholder 2"/>
          <p:cNvSpPr>
            <a:spLocks noGrp="1"/>
          </p:cNvSpPr>
          <p:nvPr>
            <p:ph idx="1"/>
          </p:nvPr>
        </p:nvSpPr>
        <p:spPr/>
        <p:txBody>
          <a:bodyPr>
            <a:normAutofit/>
          </a:bodyPr>
          <a:lstStyle/>
          <a:p>
            <a:r>
              <a:rPr lang="en-US" dirty="0"/>
              <a:t>Unauthorized access to private information via eavesdropping, which occurs when a third party gains unauthorized access to a private communication between two or more parties</a:t>
            </a:r>
          </a:p>
          <a:p>
            <a:r>
              <a:rPr lang="en-US" dirty="0"/>
              <a:t>Information can be gathered by eavesdropping in the following areas:</a:t>
            </a:r>
          </a:p>
          <a:p>
            <a:pPr lvl="1"/>
            <a:r>
              <a:rPr lang="en-US" dirty="0"/>
              <a:t>At the source and sink of information, where either client or server intrusion software can listen in, collect information, and send it back to the sender</a:t>
            </a:r>
          </a:p>
          <a:p>
            <a:pPr lvl="1"/>
            <a:r>
              <a:rPr lang="en-US" dirty="0"/>
              <a:t>Between communication channels by tapping into the communication channels and then listening in</a:t>
            </a:r>
          </a:p>
        </p:txBody>
      </p:sp>
    </p:spTree>
    <p:extLst>
      <p:ext uri="{BB962C8B-B14F-4D97-AF65-F5344CB8AC3E}">
        <p14:creationId xmlns:p14="http://schemas.microsoft.com/office/powerpoint/2010/main" val="1131047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Protection and Civil Liberties</a:t>
            </a:r>
          </a:p>
        </p:txBody>
      </p:sp>
      <p:sp>
        <p:nvSpPr>
          <p:cNvPr id="3" name="Content Placeholder 2"/>
          <p:cNvSpPr>
            <a:spLocks noGrp="1"/>
          </p:cNvSpPr>
          <p:nvPr>
            <p:ph idx="1"/>
          </p:nvPr>
        </p:nvSpPr>
        <p:spPr/>
        <p:txBody>
          <a:bodyPr>
            <a:normAutofit/>
          </a:bodyPr>
          <a:lstStyle/>
          <a:p>
            <a:r>
              <a:rPr lang="en-US" dirty="0"/>
              <a:t>Perhaps there is no one agreed upon set of civil liberties. Many rights scholars have different sets of rights that they put under the umbrella of civil liberties. But the most accepted set of civil liberties are grouped into the following four categories:</a:t>
            </a:r>
          </a:p>
          <a:p>
            <a:pPr lvl="1"/>
            <a:r>
              <a:rPr lang="en-US" dirty="0"/>
              <a:t>criminal justice that includes police powers, personal liberty, and the right to a fair trial; </a:t>
            </a:r>
          </a:p>
          <a:p>
            <a:pPr lvl="1"/>
            <a:r>
              <a:rPr lang="en-US" dirty="0"/>
              <a:t>basic freedoms of speech, assembly, association, movement, and no discrimination;</a:t>
            </a:r>
          </a:p>
          <a:p>
            <a:pPr lvl="1"/>
            <a:r>
              <a:rPr lang="en-US" dirty="0"/>
              <a:t>freedom of information;</a:t>
            </a:r>
          </a:p>
          <a:p>
            <a:pPr lvl="1"/>
            <a:r>
              <a:rPr lang="en-US" dirty="0"/>
              <a:t>communications and privacy.</a:t>
            </a:r>
          </a:p>
        </p:txBody>
      </p:sp>
    </p:spTree>
    <p:extLst>
      <p:ext uri="{BB962C8B-B14F-4D97-AF65-F5344CB8AC3E}">
        <p14:creationId xmlns:p14="http://schemas.microsoft.com/office/powerpoint/2010/main" val="11903374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and Legal Framework for Information</a:t>
            </a:r>
          </a:p>
        </p:txBody>
      </p:sp>
      <p:sp>
        <p:nvSpPr>
          <p:cNvPr id="3" name="Content Placeholder 2"/>
          <p:cNvSpPr>
            <a:spLocks noGrp="1"/>
          </p:cNvSpPr>
          <p:nvPr>
            <p:ph idx="1"/>
          </p:nvPr>
        </p:nvSpPr>
        <p:spPr/>
        <p:txBody>
          <a:bodyPr>
            <a:normAutofit/>
          </a:bodyPr>
          <a:lstStyle/>
          <a:p>
            <a:r>
              <a:rPr lang="en-US" b="1" dirty="0"/>
              <a:t>Ethics and Privacy,</a:t>
            </a:r>
            <a:r>
              <a:rPr lang="en-US" dirty="0"/>
              <a:t> The issues involving ethics and privacy are many and cover wide areas including morality and law </a:t>
            </a:r>
          </a:p>
          <a:p>
            <a:r>
              <a:rPr lang="en-US" dirty="0"/>
              <a:t>The rapid advances in computer technology, especially and cyberspace, have resulted in rapid changes in these issues and the creation of others</a:t>
            </a:r>
          </a:p>
          <a:p>
            <a:r>
              <a:rPr lang="en-US" dirty="0"/>
              <a:t>For example, before the Internet, the best way to correspond with a colleague was to either write or type a note, mail it, and, of course, trust a postal carrier </a:t>
            </a:r>
          </a:p>
        </p:txBody>
      </p:sp>
    </p:spTree>
    <p:extLst>
      <p:ext uri="{BB962C8B-B14F-4D97-AF65-F5344CB8AC3E}">
        <p14:creationId xmlns:p14="http://schemas.microsoft.com/office/powerpoint/2010/main" val="2680633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and Legal Framework for Information</a:t>
            </a:r>
          </a:p>
        </p:txBody>
      </p:sp>
      <p:sp>
        <p:nvSpPr>
          <p:cNvPr id="3" name="Content Placeholder 2"/>
          <p:cNvSpPr>
            <a:spLocks noGrp="1"/>
          </p:cNvSpPr>
          <p:nvPr>
            <p:ph idx="1"/>
          </p:nvPr>
        </p:nvSpPr>
        <p:spPr/>
        <p:txBody>
          <a:bodyPr>
            <a:normAutofit/>
          </a:bodyPr>
          <a:lstStyle/>
          <a:p>
            <a:r>
              <a:rPr lang="en-US" b="1" dirty="0"/>
              <a:t>Ethical and Legal Basis for Privacy Protection, </a:t>
            </a:r>
            <a:r>
              <a:rPr lang="en-US" dirty="0"/>
              <a:t>The explosion of interest in the Internet, with growing numbers of people obtaining access to it, has also increased the potential for Internet-related crime</a:t>
            </a:r>
          </a:p>
          <a:p>
            <a:r>
              <a:rPr lang="en-US" dirty="0"/>
              <a:t>Security and ethical issues do not and should not only come into play when there is a crime committed </a:t>
            </a:r>
          </a:p>
          <a:p>
            <a:r>
              <a:rPr lang="en-US" dirty="0"/>
              <a:t>These issues are also raised when individuals and companies act in ways that are considered harmful or have the potential of being harmful to a sector of society</a:t>
            </a:r>
          </a:p>
        </p:txBody>
      </p:sp>
    </p:spTree>
    <p:extLst>
      <p:ext uri="{BB962C8B-B14F-4D97-AF65-F5344CB8AC3E}">
        <p14:creationId xmlns:p14="http://schemas.microsoft.com/office/powerpoint/2010/main" val="20662248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Week</a:t>
            </a:r>
          </a:p>
        </p:txBody>
      </p:sp>
      <p:sp>
        <p:nvSpPr>
          <p:cNvPr id="3" name="Content Placeholder 2"/>
          <p:cNvSpPr>
            <a:spLocks noGrp="1"/>
          </p:cNvSpPr>
          <p:nvPr>
            <p:ph idx="1"/>
          </p:nvPr>
        </p:nvSpPr>
        <p:spPr/>
        <p:txBody>
          <a:bodyPr>
            <a:normAutofit/>
          </a:bodyPr>
          <a:lstStyle/>
          <a:p>
            <a:r>
              <a:rPr lang="en-US" dirty="0"/>
              <a:t>Intellectual Property Rights and Computer Technology</a:t>
            </a:r>
          </a:p>
          <a:p>
            <a:pPr lvl="1"/>
            <a:r>
              <a:rPr lang="en-US" dirty="0"/>
              <a:t>Distinguish among patent, copyright, and trade secret protection</a:t>
            </a:r>
          </a:p>
          <a:p>
            <a:pPr lvl="1"/>
            <a:r>
              <a:rPr lang="en-US" dirty="0"/>
              <a:t>Discuss the legal background of copyright in national and international law</a:t>
            </a:r>
          </a:p>
          <a:p>
            <a:pPr lvl="1"/>
            <a:r>
              <a:rPr lang="en-US" dirty="0"/>
              <a:t>Explain how patent and copyright laws may vary internationally</a:t>
            </a:r>
          </a:p>
          <a:p>
            <a:pPr lvl="1"/>
            <a:r>
              <a:rPr lang="en-US" dirty="0"/>
              <a:t>Outline the historical development of software patents</a:t>
            </a:r>
          </a:p>
          <a:p>
            <a:pPr lvl="1"/>
            <a:r>
              <a:rPr lang="en-US" dirty="0"/>
              <a:t>Discuss the consequences of software piracy on software developers and the role of relevant enforcement organizations</a:t>
            </a:r>
          </a:p>
        </p:txBody>
      </p:sp>
    </p:spTree>
    <p:extLst>
      <p:ext uri="{BB962C8B-B14F-4D97-AF65-F5344CB8AC3E}">
        <p14:creationId xmlns:p14="http://schemas.microsoft.com/office/powerpoint/2010/main" val="237928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Anonymity and the Internet</a:t>
            </a:r>
          </a:p>
        </p:txBody>
      </p:sp>
      <p:sp>
        <p:nvSpPr>
          <p:cNvPr id="3" name="Content Placeholder 2"/>
          <p:cNvSpPr>
            <a:spLocks noGrp="1"/>
          </p:cNvSpPr>
          <p:nvPr>
            <p:ph idx="1"/>
          </p:nvPr>
        </p:nvSpPr>
        <p:spPr/>
        <p:txBody>
          <a:bodyPr>
            <a:normAutofit fontScale="92500" lnSpcReduction="20000"/>
          </a:bodyPr>
          <a:lstStyle/>
          <a:p>
            <a:r>
              <a:rPr lang="en-US" dirty="0"/>
              <a:t>The nature of the Internet, with its lack of political, cultural, religious, and judicial boundaries, has created a fertile ground for all faceless people to come out in the open</a:t>
            </a:r>
          </a:p>
          <a:p>
            <a:r>
              <a:rPr lang="en-US" b="1" dirty="0"/>
              <a:t>Anonymous servers </a:t>
            </a:r>
            <a:r>
              <a:rPr lang="en-US" dirty="0"/>
              <a:t>: With advances in software and hardware, anonymity on the Internet has grown through anonymous servers. There are two types of anonymity servers:</a:t>
            </a:r>
          </a:p>
          <a:p>
            <a:pPr lvl="1"/>
            <a:r>
              <a:rPr lang="en-US" b="1" dirty="0"/>
              <a:t>Full anonymity serv</a:t>
            </a:r>
            <a:r>
              <a:rPr lang="en-US" dirty="0"/>
              <a:t>ers, where no identifying information is forwarded in packet headers</a:t>
            </a:r>
          </a:p>
          <a:p>
            <a:pPr lvl="1"/>
            <a:r>
              <a:rPr lang="en-US" b="1" dirty="0"/>
              <a:t>Pseudonymous serve</a:t>
            </a:r>
            <a:r>
              <a:rPr lang="en-US" dirty="0"/>
              <a:t>rs, which put pseudonym in forwarded packet headers, keeping the real identity behind a pseudonym, but being able to receive and forward all packets sent to the pseudonym to the real server</a:t>
            </a:r>
          </a:p>
          <a:p>
            <a:r>
              <a:rPr lang="en-US" dirty="0"/>
              <a:t>Anonymity servers are able to accomplish this through the use of encryption</a:t>
            </a:r>
          </a:p>
        </p:txBody>
      </p:sp>
    </p:spTree>
    <p:extLst>
      <p:ext uri="{BB962C8B-B14F-4D97-AF65-F5344CB8AC3E}">
        <p14:creationId xmlns:p14="http://schemas.microsoft.com/office/powerpoint/2010/main" val="3311250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Anonymity and the Internet</a:t>
            </a:r>
          </a:p>
        </p:txBody>
      </p:sp>
      <p:sp>
        <p:nvSpPr>
          <p:cNvPr id="3" name="Content Placeholder 2"/>
          <p:cNvSpPr>
            <a:spLocks noGrp="1"/>
          </p:cNvSpPr>
          <p:nvPr>
            <p:ph idx="1"/>
          </p:nvPr>
        </p:nvSpPr>
        <p:spPr/>
        <p:txBody>
          <a:bodyPr>
            <a:normAutofit/>
          </a:bodyPr>
          <a:lstStyle/>
          <a:p>
            <a:r>
              <a:rPr lang="en-US" b="1" dirty="0"/>
              <a:t>Anonymous users </a:t>
            </a:r>
            <a:r>
              <a:rPr lang="en-US" dirty="0"/>
              <a:t>: Another Internet channel to assure anonymity is for users to assume pseudonyms and use internet services such as bulletin boards, chat rooms and social online networks anonymously </a:t>
            </a:r>
          </a:p>
          <a:p>
            <a:r>
              <a:rPr lang="en-US" dirty="0"/>
              <a:t>Anonymity of postings is also assured through the use of data transmission protocols such as Simple Mail Transfer Protocol (SMTP) and Network News Transfer Protocol (NNTP), which accept messages to servers with arbitrary field information</a:t>
            </a:r>
          </a:p>
        </p:txBody>
      </p:sp>
    </p:spTree>
    <p:extLst>
      <p:ext uri="{BB962C8B-B14F-4D97-AF65-F5344CB8AC3E}">
        <p14:creationId xmlns:p14="http://schemas.microsoft.com/office/powerpoint/2010/main" val="747916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and Disadvantages of Anonymity</a:t>
            </a:r>
          </a:p>
        </p:txBody>
      </p:sp>
      <p:sp>
        <p:nvSpPr>
          <p:cNvPr id="3" name="Content Placeholder 2"/>
          <p:cNvSpPr>
            <a:spLocks noGrp="1"/>
          </p:cNvSpPr>
          <p:nvPr>
            <p:ph idx="1"/>
          </p:nvPr>
        </p:nvSpPr>
        <p:spPr/>
        <p:txBody>
          <a:bodyPr>
            <a:normAutofit fontScale="70000" lnSpcReduction="20000"/>
          </a:bodyPr>
          <a:lstStyle/>
          <a:p>
            <a:pPr marL="0" indent="0">
              <a:buNone/>
            </a:pPr>
            <a:r>
              <a:rPr lang="en-US" dirty="0"/>
              <a:t>There are several advantages to anonymity:</a:t>
            </a:r>
          </a:p>
          <a:p>
            <a:r>
              <a:rPr lang="en-US" dirty="0"/>
              <a:t>Anonymity is good when a whistle-blower uses it to check unhealthy activities within the organization. Although whistle-blowers are controversial, they are good in a number of cases especially when there is abuse of office and resources</a:t>
            </a:r>
          </a:p>
          <a:p>
            <a:r>
              <a:rPr lang="en-US" dirty="0"/>
              <a:t>Anonymity is good in case of national security. So underground spies can gather information that is good for national defense</a:t>
            </a:r>
          </a:p>
          <a:p>
            <a:r>
              <a:rPr lang="en-US" dirty="0"/>
              <a:t>Where there is intimidation and fear of reprisals, anonymity is good because useful information may be revealed</a:t>
            </a:r>
          </a:p>
          <a:p>
            <a:r>
              <a:rPr lang="en-US" dirty="0"/>
              <a:t>Anonymity is good for some professional correspondence and the security of some people</a:t>
            </a:r>
          </a:p>
          <a:p>
            <a:pPr marL="0" indent="0">
              <a:buNone/>
            </a:pPr>
            <a:r>
              <a:rPr lang="en-US" dirty="0"/>
              <a:t>There are also disadvantages to anonymity including:</a:t>
            </a:r>
          </a:p>
          <a:p>
            <a:r>
              <a:rPr lang="en-US" dirty="0"/>
              <a:t>Criminals and embezzlers can use it to their advantage, especially in online social networks</a:t>
            </a:r>
          </a:p>
          <a:p>
            <a:r>
              <a:rPr lang="en-US" dirty="0"/>
              <a:t>Lots of disputes could be solved if information from individuals party to these disputes can reveal the necessary information</a:t>
            </a:r>
          </a:p>
        </p:txBody>
      </p:sp>
    </p:spTree>
    <p:extLst>
      <p:ext uri="{BB962C8B-B14F-4D97-AF65-F5344CB8AC3E}">
        <p14:creationId xmlns:p14="http://schemas.microsoft.com/office/powerpoint/2010/main" val="109554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View of Anonymity</a:t>
            </a:r>
          </a:p>
        </p:txBody>
      </p:sp>
      <p:sp>
        <p:nvSpPr>
          <p:cNvPr id="3" name="Content Placeholder 2"/>
          <p:cNvSpPr>
            <a:spLocks noGrp="1"/>
          </p:cNvSpPr>
          <p:nvPr>
            <p:ph idx="1"/>
          </p:nvPr>
        </p:nvSpPr>
        <p:spPr/>
        <p:txBody>
          <a:bodyPr>
            <a:normAutofit/>
          </a:bodyPr>
          <a:lstStyle/>
          <a:p>
            <a:r>
              <a:rPr lang="en-US" dirty="0"/>
              <a:t>Society may not be safe, if a lot of criminals use anonymity to hide their criminal activities</a:t>
            </a:r>
          </a:p>
          <a:p>
            <a:r>
              <a:rPr lang="en-US" dirty="0"/>
              <a:t>Anonymity can also bring suffering in social relations in society</a:t>
            </a:r>
          </a:p>
          <a:p>
            <a:r>
              <a:rPr lang="en-US" dirty="0"/>
              <a:t>It is necessary either for a local authority or national legislatures to pass laws that regulate when and who can use anonymity legally</a:t>
            </a:r>
          </a:p>
          <a:p>
            <a:r>
              <a:rPr lang="en-US" dirty="0"/>
              <a:t>There are concerns about the freedom of individuals on the Internet and how these freedoms can be protected under the anonymity in cyberspace</a:t>
            </a:r>
          </a:p>
        </p:txBody>
      </p:sp>
    </p:spTree>
    <p:extLst>
      <p:ext uri="{BB962C8B-B14F-4D97-AF65-F5344CB8AC3E}">
        <p14:creationId xmlns:p14="http://schemas.microsoft.com/office/powerpoint/2010/main" val="364645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Security</a:t>
            </a:r>
          </a:p>
        </p:txBody>
      </p:sp>
      <p:sp>
        <p:nvSpPr>
          <p:cNvPr id="3" name="Content Placeholder 2"/>
          <p:cNvSpPr>
            <a:spLocks noGrp="1"/>
          </p:cNvSpPr>
          <p:nvPr>
            <p:ph idx="1"/>
          </p:nvPr>
        </p:nvSpPr>
        <p:spPr/>
        <p:txBody>
          <a:bodyPr>
            <a:normAutofit fontScale="92500" lnSpcReduction="20000"/>
          </a:bodyPr>
          <a:lstStyle/>
          <a:p>
            <a:r>
              <a:rPr lang="en-US" dirty="0"/>
              <a:t>Security is considered as a means to prevent unauthorized access, use, alteration, and theft or physical damage to property</a:t>
            </a:r>
          </a:p>
          <a:p>
            <a:r>
              <a:rPr lang="en-US" dirty="0"/>
              <a:t>Security involves these three elements:</a:t>
            </a:r>
          </a:p>
          <a:p>
            <a:r>
              <a:rPr lang="en-US" b="1" dirty="0"/>
              <a:t>Confidentiality </a:t>
            </a:r>
            <a:r>
              <a:rPr lang="en-US" dirty="0"/>
              <a:t>: To prevent unauthorized disclosure of information to third parties. This is important in a number of areas including the disclosure of personal information such as medical, financial, academic, and criminal records</a:t>
            </a:r>
          </a:p>
          <a:p>
            <a:r>
              <a:rPr lang="en-US" b="1" dirty="0"/>
              <a:t>Integrity </a:t>
            </a:r>
            <a:r>
              <a:rPr lang="en-US" dirty="0"/>
              <a:t>: To prevent unauthorized modification of files and maintain the status quo. It includes system, information, and personnel integrity. The alteration of information may be caused by a desire for personal gain or a need for revenge</a:t>
            </a:r>
          </a:p>
          <a:p>
            <a:r>
              <a:rPr lang="en-US" b="1" dirty="0"/>
              <a:t>Availability </a:t>
            </a:r>
            <a:r>
              <a:rPr lang="en-US" dirty="0"/>
              <a:t>: To prevent unauthorized withholding of information from those who need it when they need it. </a:t>
            </a:r>
          </a:p>
        </p:txBody>
      </p:sp>
    </p:spTree>
    <p:extLst>
      <p:ext uri="{BB962C8B-B14F-4D97-AF65-F5344CB8AC3E}">
        <p14:creationId xmlns:p14="http://schemas.microsoft.com/office/powerpoint/2010/main" val="142044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Security</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b="1" dirty="0"/>
              <a:t>Physical security</a:t>
            </a:r>
            <a:r>
              <a:rPr lang="en-US" dirty="0"/>
              <a:t>, which involves the prevention of access to physical facilitates like computer systems, </a:t>
            </a:r>
          </a:p>
          <a:p>
            <a:pPr marL="514350" indent="-514350">
              <a:buFont typeface="+mj-lt"/>
              <a:buAutoNum type="arabicPeriod"/>
            </a:pPr>
            <a:r>
              <a:rPr lang="en-US" b="1" dirty="0"/>
              <a:t>Information security</a:t>
            </a:r>
            <a:r>
              <a:rPr lang="en-US" dirty="0"/>
              <a:t>, which involves prevention of access to information by encryption, authentication, and other means</a:t>
            </a:r>
          </a:p>
          <a:p>
            <a:endParaRPr lang="en-US" dirty="0"/>
          </a:p>
        </p:txBody>
      </p:sp>
    </p:spTree>
    <p:extLst>
      <p:ext uri="{BB962C8B-B14F-4D97-AF65-F5344CB8AC3E}">
        <p14:creationId xmlns:p14="http://schemas.microsoft.com/office/powerpoint/2010/main" val="1986798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4073</TotalTime>
  <Words>2667</Words>
  <Application>Microsoft Macintosh PowerPoint</Application>
  <PresentationFormat>Widescreen</PresentationFormat>
  <Paragraphs>193</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Cyber Space Infrastructure</vt:lpstr>
      <vt:lpstr>Introduction</vt:lpstr>
      <vt:lpstr>Anonymity</vt:lpstr>
      <vt:lpstr>Anonymity and the Internet</vt:lpstr>
      <vt:lpstr>Anonymity and the Internet</vt:lpstr>
      <vt:lpstr>Advantages and Disadvantages of Anonymity</vt:lpstr>
      <vt:lpstr>Legal View of Anonymity</vt:lpstr>
      <vt:lpstr>Security</vt:lpstr>
      <vt:lpstr>Types of Security</vt:lpstr>
      <vt:lpstr>Physical Security Controls </vt:lpstr>
      <vt:lpstr>Physical Security Controls </vt:lpstr>
      <vt:lpstr>Physical Security Barriers</vt:lpstr>
      <vt:lpstr>Electronic Access Controls</vt:lpstr>
      <vt:lpstr>Passwords</vt:lpstr>
      <vt:lpstr>Firewalls</vt:lpstr>
      <vt:lpstr>Information Security Controls</vt:lpstr>
      <vt:lpstr>Cryptography</vt:lpstr>
      <vt:lpstr>Encryption</vt:lpstr>
      <vt:lpstr>Symmetric encryption</vt:lpstr>
      <vt:lpstr>Asymmetric encryption</vt:lpstr>
      <vt:lpstr>Hash function</vt:lpstr>
      <vt:lpstr>Authentication</vt:lpstr>
      <vt:lpstr>Operational Security</vt:lpstr>
      <vt:lpstr>Privacy </vt:lpstr>
      <vt:lpstr>Types of Privacy</vt:lpstr>
      <vt:lpstr>Personal Privacy</vt:lpstr>
      <vt:lpstr>Informational Privacy</vt:lpstr>
      <vt:lpstr>Institutional Privacy</vt:lpstr>
      <vt:lpstr>Value of Privacy</vt:lpstr>
      <vt:lpstr>Privacy Violations and Legal Implications</vt:lpstr>
      <vt:lpstr>Intrusion</vt:lpstr>
      <vt:lpstr>Misuse of Information</vt:lpstr>
      <vt:lpstr>Interception of Information</vt:lpstr>
      <vt:lpstr>Privacy Protection and Civil Liberties</vt:lpstr>
      <vt:lpstr>Ethical and Legal Framework for Information</vt:lpstr>
      <vt:lpstr>Ethical and Legal Framework for Information</vt:lpstr>
      <vt:lpstr>Next Week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for IT Professionals GC – 100</dc:title>
  <dc:creator>Nasir Hussain</dc:creator>
  <cp:lastModifiedBy>NOuf Aljaffan</cp:lastModifiedBy>
  <cp:revision>73</cp:revision>
  <dcterms:created xsi:type="dcterms:W3CDTF">2019-01-20T09:51:58Z</dcterms:created>
  <dcterms:modified xsi:type="dcterms:W3CDTF">2019-12-18T08:40:29Z</dcterms:modified>
</cp:coreProperties>
</file>