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04" r:id="rId2"/>
    <p:sldId id="257" r:id="rId3"/>
    <p:sldId id="287" r:id="rId4"/>
    <p:sldId id="288" r:id="rId5"/>
    <p:sldId id="289" r:id="rId6"/>
    <p:sldId id="290" r:id="rId7"/>
    <p:sldId id="305" r:id="rId8"/>
    <p:sldId id="291" r:id="rId9"/>
    <p:sldId id="292" r:id="rId10"/>
    <p:sldId id="293" r:id="rId11"/>
    <p:sldId id="294" r:id="rId12"/>
    <p:sldId id="295" r:id="rId13"/>
    <p:sldId id="306" r:id="rId14"/>
    <p:sldId id="296" r:id="rId15"/>
    <p:sldId id="297" r:id="rId16"/>
    <p:sldId id="298" r:id="rId17"/>
    <p:sldId id="299" r:id="rId18"/>
    <p:sldId id="300" r:id="rId19"/>
    <p:sldId id="282" r:id="rId20"/>
    <p:sldId id="283" r:id="rId21"/>
    <p:sldId id="284" r:id="rId22"/>
    <p:sldId id="307" r:id="rId23"/>
    <p:sldId id="285" r:id="rId24"/>
    <p:sldId id="286" r:id="rId25"/>
    <p:sldId id="301" r:id="rId26"/>
    <p:sldId id="30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eer Ali Alnuaim" initials="AAA" lastIdx="1" clrIdx="0">
    <p:extLst>
      <p:ext uri="{19B8F6BF-5375-455C-9EA6-DF929625EA0E}">
        <p15:presenceInfo xmlns:p15="http://schemas.microsoft.com/office/powerpoint/2012/main" userId="S::abalnuaim@ksu.edu.sa::54fb0155-61fd-4091-b0a3-0d25e9d36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608"/>
  </p:normalViewPr>
  <p:slideViewPr>
    <p:cSldViewPr snapToGrid="0">
      <p:cViewPr varScale="1">
        <p:scale>
          <a:sx n="68" d="100"/>
          <a:sy n="68" d="100"/>
        </p:scale>
        <p:origin x="232"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3.svg"/><Relationship Id="rId1" Type="http://schemas.openxmlformats.org/officeDocument/2006/relationships/image" Target="../media/image12.png"/><Relationship Id="rId6" Type="http://schemas.openxmlformats.org/officeDocument/2006/relationships/image" Target="../media/image7.svg"/><Relationship Id="rId5" Type="http://schemas.openxmlformats.org/officeDocument/2006/relationships/image" Target="../media/image1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111E69B-08CB-437F-B9CE-2216420D885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4E4C64D-F552-4F13-84F6-AAFFB79F971F}">
      <dgm:prSet/>
      <dgm:spPr/>
      <dgm:t>
        <a:bodyPr/>
        <a:lstStyle/>
        <a:p>
          <a:r>
            <a:rPr lang="en-GB"/>
            <a:t>Identify ethical issues that arise in professional decision making and determine how to address them</a:t>
          </a:r>
          <a:endParaRPr lang="en-US"/>
        </a:p>
      </dgm:t>
    </dgm:pt>
    <dgm:pt modelId="{F03A607C-F1AE-4ED1-A7C4-C4BA10F0E766}" type="parTrans" cxnId="{3757DDB3-0E04-4411-8509-D5472AEA35B2}">
      <dgm:prSet/>
      <dgm:spPr/>
      <dgm:t>
        <a:bodyPr/>
        <a:lstStyle/>
        <a:p>
          <a:endParaRPr lang="en-US"/>
        </a:p>
      </dgm:t>
    </dgm:pt>
    <dgm:pt modelId="{36E5D73D-BB56-4804-AF41-601F1FCB0953}" type="sibTrans" cxnId="{3757DDB3-0E04-4411-8509-D5472AEA35B2}">
      <dgm:prSet/>
      <dgm:spPr/>
      <dgm:t>
        <a:bodyPr/>
        <a:lstStyle/>
        <a:p>
          <a:endParaRPr lang="en-US"/>
        </a:p>
      </dgm:t>
    </dgm:pt>
    <dgm:pt modelId="{148CF7BD-338B-44C0-AC6F-8B2D991E731F}">
      <dgm:prSet/>
      <dgm:spPr/>
      <dgm:t>
        <a:bodyPr/>
        <a:lstStyle/>
        <a:p>
          <a:r>
            <a:rPr lang="en-GB"/>
            <a:t>Analyze global computing issues that in fluence professional decision making</a:t>
          </a:r>
          <a:endParaRPr lang="en-US"/>
        </a:p>
      </dgm:t>
    </dgm:pt>
    <dgm:pt modelId="{3A75C85A-DAD0-4308-9FC2-03099BB3939D}" type="parTrans" cxnId="{9B8B0DF8-880E-4F8C-BC7C-6D30A70BDFCC}">
      <dgm:prSet/>
      <dgm:spPr/>
      <dgm:t>
        <a:bodyPr/>
        <a:lstStyle/>
        <a:p>
          <a:endParaRPr lang="en-US"/>
        </a:p>
      </dgm:t>
    </dgm:pt>
    <dgm:pt modelId="{F64F8AF4-16EB-4036-8958-40DA0B644990}" type="sibTrans" cxnId="{9B8B0DF8-880E-4F8C-BC7C-6D30A70BDFCC}">
      <dgm:prSet/>
      <dgm:spPr/>
      <dgm:t>
        <a:bodyPr/>
        <a:lstStyle/>
        <a:p>
          <a:endParaRPr lang="en-US"/>
        </a:p>
      </dgm:t>
    </dgm:pt>
    <dgm:pt modelId="{F8FA5ABE-18D5-41EB-A047-37532DCDB7CC}">
      <dgm:prSet/>
      <dgm:spPr/>
      <dgm:t>
        <a:bodyPr/>
        <a:lstStyle/>
        <a:p>
          <a:r>
            <a:rPr lang="en-GB"/>
            <a:t>Describe the mechanisms that typically exist for day-to-day ethical decision making</a:t>
          </a:r>
          <a:endParaRPr lang="en-US"/>
        </a:p>
      </dgm:t>
    </dgm:pt>
    <dgm:pt modelId="{616BDA36-2460-4378-8C51-45F1BC4C421A}" type="parTrans" cxnId="{B4B63CE4-E744-4F88-B441-9C7983AE6E13}">
      <dgm:prSet/>
      <dgm:spPr/>
      <dgm:t>
        <a:bodyPr/>
        <a:lstStyle/>
        <a:p>
          <a:endParaRPr lang="en-US"/>
        </a:p>
      </dgm:t>
    </dgm:pt>
    <dgm:pt modelId="{BAEA9B52-7FDA-4DFB-BB0B-189F21F7C7B3}" type="sibTrans" cxnId="{B4B63CE4-E744-4F88-B441-9C7983AE6E13}">
      <dgm:prSet/>
      <dgm:spPr/>
      <dgm:t>
        <a:bodyPr/>
        <a:lstStyle/>
        <a:p>
          <a:endParaRPr lang="en-US"/>
        </a:p>
      </dgm:t>
    </dgm:pt>
    <dgm:pt modelId="{34F44322-891B-40C9-AC14-D450DE6E0BA2}">
      <dgm:prSet/>
      <dgm:spPr/>
      <dgm:t>
        <a:bodyPr/>
        <a:lstStyle/>
        <a:p>
          <a:r>
            <a:rPr lang="en-GB"/>
            <a:t>Identify progressive stages in a whistle-blowing incident</a:t>
          </a:r>
          <a:endParaRPr lang="en-US"/>
        </a:p>
      </dgm:t>
    </dgm:pt>
    <dgm:pt modelId="{D01DEBED-33E8-4671-9F46-9315D407FE24}" type="parTrans" cxnId="{341136F2-4AFE-4FC3-8E1B-340A410DDCCB}">
      <dgm:prSet/>
      <dgm:spPr/>
      <dgm:t>
        <a:bodyPr/>
        <a:lstStyle/>
        <a:p>
          <a:endParaRPr lang="en-US"/>
        </a:p>
      </dgm:t>
    </dgm:pt>
    <dgm:pt modelId="{CA778D56-6456-4A86-A8C9-5443F7702856}" type="sibTrans" cxnId="{341136F2-4AFE-4FC3-8E1B-340A410DDCCB}">
      <dgm:prSet/>
      <dgm:spPr/>
      <dgm:t>
        <a:bodyPr/>
        <a:lstStyle/>
        <a:p>
          <a:endParaRPr lang="en-US"/>
        </a:p>
      </dgm:t>
    </dgm:pt>
    <dgm:pt modelId="{BCB3479E-702E-4B51-ADFA-244F12112D90}">
      <dgm:prSet/>
      <dgm:spPr/>
      <dgm:t>
        <a:bodyPr/>
        <a:lstStyle/>
        <a:p>
          <a:r>
            <a:rPr lang="en-GB"/>
            <a:t>Specify the strengths and weaknesses of relevant professional codes as expressions of professionalism and guides to decision making</a:t>
          </a:r>
          <a:endParaRPr lang="en-US"/>
        </a:p>
      </dgm:t>
    </dgm:pt>
    <dgm:pt modelId="{2F50CAE7-079D-4563-9DA2-A96FA61E4924}" type="parTrans" cxnId="{81C612A6-4866-461F-AA2C-53CCE72EAE5E}">
      <dgm:prSet/>
      <dgm:spPr/>
      <dgm:t>
        <a:bodyPr/>
        <a:lstStyle/>
        <a:p>
          <a:endParaRPr lang="en-US"/>
        </a:p>
      </dgm:t>
    </dgm:pt>
    <dgm:pt modelId="{60AE34F6-1DD1-4EA9-9AD7-92903812AD42}" type="sibTrans" cxnId="{81C612A6-4866-461F-AA2C-53CCE72EAE5E}">
      <dgm:prSet/>
      <dgm:spPr/>
      <dgm:t>
        <a:bodyPr/>
        <a:lstStyle/>
        <a:p>
          <a:endParaRPr lang="en-US"/>
        </a:p>
      </dgm:t>
    </dgm:pt>
    <dgm:pt modelId="{2EA1AE44-E6AE-48D6-9BB8-C2A62D4883EE}" type="pres">
      <dgm:prSet presAssocID="{9111E69B-08CB-437F-B9CE-2216420D885A}" presName="root" presStyleCnt="0">
        <dgm:presLayoutVars>
          <dgm:dir/>
          <dgm:resizeHandles val="exact"/>
        </dgm:presLayoutVars>
      </dgm:prSet>
      <dgm:spPr/>
    </dgm:pt>
    <dgm:pt modelId="{6DAFB339-E2A0-4FF8-9D14-9F1EA8FDBD24}" type="pres">
      <dgm:prSet presAssocID="{14E4C64D-F552-4F13-84F6-AAFFB79F971F}" presName="compNode" presStyleCnt="0"/>
      <dgm:spPr/>
    </dgm:pt>
    <dgm:pt modelId="{629F8B7E-D1E4-4621-AE67-AAEB9A93B5A2}" type="pres">
      <dgm:prSet presAssocID="{14E4C64D-F552-4F13-84F6-AAFFB79F971F}" presName="bgRect" presStyleLbl="bgShp" presStyleIdx="0" presStyleCnt="5"/>
      <dgm:spPr/>
    </dgm:pt>
    <dgm:pt modelId="{27DB47EC-DB79-468C-846A-4B34171EEEA4}" type="pres">
      <dgm:prSet presAssocID="{14E4C64D-F552-4F13-84F6-AAFFB79F971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nboarding"/>
        </a:ext>
      </dgm:extLst>
    </dgm:pt>
    <dgm:pt modelId="{900BFB23-0CC0-457D-A7E9-1338E8F1C700}" type="pres">
      <dgm:prSet presAssocID="{14E4C64D-F552-4F13-84F6-AAFFB79F971F}" presName="spaceRect" presStyleCnt="0"/>
      <dgm:spPr/>
    </dgm:pt>
    <dgm:pt modelId="{DBC0621A-353A-498F-9765-CE423F5F7D00}" type="pres">
      <dgm:prSet presAssocID="{14E4C64D-F552-4F13-84F6-AAFFB79F971F}" presName="parTx" presStyleLbl="revTx" presStyleIdx="0" presStyleCnt="5">
        <dgm:presLayoutVars>
          <dgm:chMax val="0"/>
          <dgm:chPref val="0"/>
        </dgm:presLayoutVars>
      </dgm:prSet>
      <dgm:spPr/>
    </dgm:pt>
    <dgm:pt modelId="{083B4BBD-1133-43D2-A02D-A8F91DE2946C}" type="pres">
      <dgm:prSet presAssocID="{36E5D73D-BB56-4804-AF41-601F1FCB0953}" presName="sibTrans" presStyleCnt="0"/>
      <dgm:spPr/>
    </dgm:pt>
    <dgm:pt modelId="{1B2937C7-090C-4822-8DD1-B38ED2C37E67}" type="pres">
      <dgm:prSet presAssocID="{148CF7BD-338B-44C0-AC6F-8B2D991E731F}" presName="compNode" presStyleCnt="0"/>
      <dgm:spPr/>
    </dgm:pt>
    <dgm:pt modelId="{67DDCDF2-98BE-4862-B105-2B73A125DCF0}" type="pres">
      <dgm:prSet presAssocID="{148CF7BD-338B-44C0-AC6F-8B2D991E731F}" presName="bgRect" presStyleLbl="bgShp" presStyleIdx="1" presStyleCnt="5"/>
      <dgm:spPr/>
    </dgm:pt>
    <dgm:pt modelId="{6EE459D7-CA78-4AA9-ACB7-8E1C428DF209}" type="pres">
      <dgm:prSet presAssocID="{148CF7BD-338B-44C0-AC6F-8B2D991E731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port Add"/>
        </a:ext>
      </dgm:extLst>
    </dgm:pt>
    <dgm:pt modelId="{442E8C1D-DB98-4BCC-93F0-ED9B4D307795}" type="pres">
      <dgm:prSet presAssocID="{148CF7BD-338B-44C0-AC6F-8B2D991E731F}" presName="spaceRect" presStyleCnt="0"/>
      <dgm:spPr/>
    </dgm:pt>
    <dgm:pt modelId="{8521FA78-CCAA-4301-8E6C-B7A9B1EA75E1}" type="pres">
      <dgm:prSet presAssocID="{148CF7BD-338B-44C0-AC6F-8B2D991E731F}" presName="parTx" presStyleLbl="revTx" presStyleIdx="1" presStyleCnt="5">
        <dgm:presLayoutVars>
          <dgm:chMax val="0"/>
          <dgm:chPref val="0"/>
        </dgm:presLayoutVars>
      </dgm:prSet>
      <dgm:spPr/>
    </dgm:pt>
    <dgm:pt modelId="{6F6C2D13-1253-4525-AAB9-B2562CED6320}" type="pres">
      <dgm:prSet presAssocID="{F64F8AF4-16EB-4036-8958-40DA0B644990}" presName="sibTrans" presStyleCnt="0"/>
      <dgm:spPr/>
    </dgm:pt>
    <dgm:pt modelId="{48856967-C701-4188-9D39-984E539AC5C9}" type="pres">
      <dgm:prSet presAssocID="{F8FA5ABE-18D5-41EB-A047-37532DCDB7CC}" presName="compNode" presStyleCnt="0"/>
      <dgm:spPr/>
    </dgm:pt>
    <dgm:pt modelId="{DC8923F0-1D98-4269-9225-5C17C27C0198}" type="pres">
      <dgm:prSet presAssocID="{F8FA5ABE-18D5-41EB-A047-37532DCDB7CC}" presName="bgRect" presStyleLbl="bgShp" presStyleIdx="2" presStyleCnt="5"/>
      <dgm:spPr/>
    </dgm:pt>
    <dgm:pt modelId="{FAD239AE-B0B6-4BE8-AE88-9D6E6A60455F}" type="pres">
      <dgm:prSet presAssocID="{F8FA5ABE-18D5-41EB-A047-37532DCDB7C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edule Event Action"/>
        </a:ext>
      </dgm:extLst>
    </dgm:pt>
    <dgm:pt modelId="{ECF1EE46-DC45-4D14-93B2-8F150D73278C}" type="pres">
      <dgm:prSet presAssocID="{F8FA5ABE-18D5-41EB-A047-37532DCDB7CC}" presName="spaceRect" presStyleCnt="0"/>
      <dgm:spPr/>
    </dgm:pt>
    <dgm:pt modelId="{7FEAA43F-9332-4DD4-8663-B6A88FF7F301}" type="pres">
      <dgm:prSet presAssocID="{F8FA5ABE-18D5-41EB-A047-37532DCDB7CC}" presName="parTx" presStyleLbl="revTx" presStyleIdx="2" presStyleCnt="5">
        <dgm:presLayoutVars>
          <dgm:chMax val="0"/>
          <dgm:chPref val="0"/>
        </dgm:presLayoutVars>
      </dgm:prSet>
      <dgm:spPr/>
    </dgm:pt>
    <dgm:pt modelId="{D4564828-F348-4972-8618-45CA86937902}" type="pres">
      <dgm:prSet presAssocID="{BAEA9B52-7FDA-4DFB-BB0B-189F21F7C7B3}" presName="sibTrans" presStyleCnt="0"/>
      <dgm:spPr/>
    </dgm:pt>
    <dgm:pt modelId="{F0E73469-128E-42C3-8A5E-743AECAC34EC}" type="pres">
      <dgm:prSet presAssocID="{34F44322-891B-40C9-AC14-D450DE6E0BA2}" presName="compNode" presStyleCnt="0"/>
      <dgm:spPr/>
    </dgm:pt>
    <dgm:pt modelId="{563E46E7-B754-477E-B66B-AB9AB2CFCCDF}" type="pres">
      <dgm:prSet presAssocID="{34F44322-891B-40C9-AC14-D450DE6E0BA2}" presName="bgRect" presStyleLbl="bgShp" presStyleIdx="3" presStyleCnt="5"/>
      <dgm:spPr/>
    </dgm:pt>
    <dgm:pt modelId="{2EEF5E82-2E5F-4E51-8F24-C1332744A86C}" type="pres">
      <dgm:prSet presAssocID="{34F44322-891B-40C9-AC14-D450DE6E0BA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aptop Secure"/>
        </a:ext>
      </dgm:extLst>
    </dgm:pt>
    <dgm:pt modelId="{3494A1C9-59EC-4A8C-8DEB-222D6E96F59F}" type="pres">
      <dgm:prSet presAssocID="{34F44322-891B-40C9-AC14-D450DE6E0BA2}" presName="spaceRect" presStyleCnt="0"/>
      <dgm:spPr/>
    </dgm:pt>
    <dgm:pt modelId="{48226736-D473-45E0-96B4-D99BBC7E368F}" type="pres">
      <dgm:prSet presAssocID="{34F44322-891B-40C9-AC14-D450DE6E0BA2}" presName="parTx" presStyleLbl="revTx" presStyleIdx="3" presStyleCnt="5">
        <dgm:presLayoutVars>
          <dgm:chMax val="0"/>
          <dgm:chPref val="0"/>
        </dgm:presLayoutVars>
      </dgm:prSet>
      <dgm:spPr/>
    </dgm:pt>
    <dgm:pt modelId="{940A6AE7-501A-4107-90A0-7E00DFAE6505}" type="pres">
      <dgm:prSet presAssocID="{CA778D56-6456-4A86-A8C9-5443F7702856}" presName="sibTrans" presStyleCnt="0"/>
      <dgm:spPr/>
    </dgm:pt>
    <dgm:pt modelId="{30E851CD-3099-4258-BBCA-4CB912C75167}" type="pres">
      <dgm:prSet presAssocID="{BCB3479E-702E-4B51-ADFA-244F12112D90}" presName="compNode" presStyleCnt="0"/>
      <dgm:spPr/>
    </dgm:pt>
    <dgm:pt modelId="{F776206D-9B42-4DC5-B794-36954FD8D055}" type="pres">
      <dgm:prSet presAssocID="{BCB3479E-702E-4B51-ADFA-244F12112D90}" presName="bgRect" presStyleLbl="bgShp" presStyleIdx="4" presStyleCnt="5"/>
      <dgm:spPr/>
    </dgm:pt>
    <dgm:pt modelId="{F07780E8-F24A-46B4-83E6-FF8B73FD36EF}" type="pres">
      <dgm:prSet presAssocID="{BCB3479E-702E-4B51-ADFA-244F12112D9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at"/>
        </a:ext>
      </dgm:extLst>
    </dgm:pt>
    <dgm:pt modelId="{D5A2973F-C38F-4368-998E-9D520309EE27}" type="pres">
      <dgm:prSet presAssocID="{BCB3479E-702E-4B51-ADFA-244F12112D90}" presName="spaceRect" presStyleCnt="0"/>
      <dgm:spPr/>
    </dgm:pt>
    <dgm:pt modelId="{836C1C97-287E-4640-94E3-2BADF8F0D89A}" type="pres">
      <dgm:prSet presAssocID="{BCB3479E-702E-4B51-ADFA-244F12112D90}" presName="parTx" presStyleLbl="revTx" presStyleIdx="4" presStyleCnt="5">
        <dgm:presLayoutVars>
          <dgm:chMax val="0"/>
          <dgm:chPref val="0"/>
        </dgm:presLayoutVars>
      </dgm:prSet>
      <dgm:spPr/>
    </dgm:pt>
  </dgm:ptLst>
  <dgm:cxnLst>
    <dgm:cxn modelId="{939FDA0E-96E7-4FF8-8447-C369DFC4AD6C}" type="presOf" srcId="{148CF7BD-338B-44C0-AC6F-8B2D991E731F}" destId="{8521FA78-CCAA-4301-8E6C-B7A9B1EA75E1}" srcOrd="0" destOrd="0" presId="urn:microsoft.com/office/officeart/2018/2/layout/IconVerticalSolidList"/>
    <dgm:cxn modelId="{7F4CC31C-43D7-4896-8FF7-CEC58C528BA3}" type="presOf" srcId="{F8FA5ABE-18D5-41EB-A047-37532DCDB7CC}" destId="{7FEAA43F-9332-4DD4-8663-B6A88FF7F301}" srcOrd="0" destOrd="0" presId="urn:microsoft.com/office/officeart/2018/2/layout/IconVerticalSolidList"/>
    <dgm:cxn modelId="{57574354-F1C0-44DE-A5B9-6B0F1CD310B7}" type="presOf" srcId="{14E4C64D-F552-4F13-84F6-AAFFB79F971F}" destId="{DBC0621A-353A-498F-9765-CE423F5F7D00}" srcOrd="0" destOrd="0" presId="urn:microsoft.com/office/officeart/2018/2/layout/IconVerticalSolidList"/>
    <dgm:cxn modelId="{8C56E36F-18A2-4D20-BF92-DA8CB29B86B2}" type="presOf" srcId="{34F44322-891B-40C9-AC14-D450DE6E0BA2}" destId="{48226736-D473-45E0-96B4-D99BBC7E368F}" srcOrd="0" destOrd="0" presId="urn:microsoft.com/office/officeart/2018/2/layout/IconVerticalSolidList"/>
    <dgm:cxn modelId="{2D2CBF7F-1D0F-42C1-B73C-01D0B2AE04D7}" type="presOf" srcId="{9111E69B-08CB-437F-B9CE-2216420D885A}" destId="{2EA1AE44-E6AE-48D6-9BB8-C2A62D4883EE}" srcOrd="0" destOrd="0" presId="urn:microsoft.com/office/officeart/2018/2/layout/IconVerticalSolidList"/>
    <dgm:cxn modelId="{81C612A6-4866-461F-AA2C-53CCE72EAE5E}" srcId="{9111E69B-08CB-437F-B9CE-2216420D885A}" destId="{BCB3479E-702E-4B51-ADFA-244F12112D90}" srcOrd="4" destOrd="0" parTransId="{2F50CAE7-079D-4563-9DA2-A96FA61E4924}" sibTransId="{60AE34F6-1DD1-4EA9-9AD7-92903812AD42}"/>
    <dgm:cxn modelId="{3757DDB3-0E04-4411-8509-D5472AEA35B2}" srcId="{9111E69B-08CB-437F-B9CE-2216420D885A}" destId="{14E4C64D-F552-4F13-84F6-AAFFB79F971F}" srcOrd="0" destOrd="0" parTransId="{F03A607C-F1AE-4ED1-A7C4-C4BA10F0E766}" sibTransId="{36E5D73D-BB56-4804-AF41-601F1FCB0953}"/>
    <dgm:cxn modelId="{B4B63CE4-E744-4F88-B441-9C7983AE6E13}" srcId="{9111E69B-08CB-437F-B9CE-2216420D885A}" destId="{F8FA5ABE-18D5-41EB-A047-37532DCDB7CC}" srcOrd="2" destOrd="0" parTransId="{616BDA36-2460-4378-8C51-45F1BC4C421A}" sibTransId="{BAEA9B52-7FDA-4DFB-BB0B-189F21F7C7B3}"/>
    <dgm:cxn modelId="{341136F2-4AFE-4FC3-8E1B-340A410DDCCB}" srcId="{9111E69B-08CB-437F-B9CE-2216420D885A}" destId="{34F44322-891B-40C9-AC14-D450DE6E0BA2}" srcOrd="3" destOrd="0" parTransId="{D01DEBED-33E8-4671-9F46-9315D407FE24}" sibTransId="{CA778D56-6456-4A86-A8C9-5443F7702856}"/>
    <dgm:cxn modelId="{227EE4F7-0DF3-42A6-B487-5D75841177C5}" type="presOf" srcId="{BCB3479E-702E-4B51-ADFA-244F12112D90}" destId="{836C1C97-287E-4640-94E3-2BADF8F0D89A}" srcOrd="0" destOrd="0" presId="urn:microsoft.com/office/officeart/2018/2/layout/IconVerticalSolidList"/>
    <dgm:cxn modelId="{9B8B0DF8-880E-4F8C-BC7C-6D30A70BDFCC}" srcId="{9111E69B-08CB-437F-B9CE-2216420D885A}" destId="{148CF7BD-338B-44C0-AC6F-8B2D991E731F}" srcOrd="1" destOrd="0" parTransId="{3A75C85A-DAD0-4308-9FC2-03099BB3939D}" sibTransId="{F64F8AF4-16EB-4036-8958-40DA0B644990}"/>
    <dgm:cxn modelId="{C0D714A7-CDA8-493B-8043-ED7728548F50}" type="presParOf" srcId="{2EA1AE44-E6AE-48D6-9BB8-C2A62D4883EE}" destId="{6DAFB339-E2A0-4FF8-9D14-9F1EA8FDBD24}" srcOrd="0" destOrd="0" presId="urn:microsoft.com/office/officeart/2018/2/layout/IconVerticalSolidList"/>
    <dgm:cxn modelId="{E02CE685-2BE5-4AF4-BFEC-1C41F933B2F2}" type="presParOf" srcId="{6DAFB339-E2A0-4FF8-9D14-9F1EA8FDBD24}" destId="{629F8B7E-D1E4-4621-AE67-AAEB9A93B5A2}" srcOrd="0" destOrd="0" presId="urn:microsoft.com/office/officeart/2018/2/layout/IconVerticalSolidList"/>
    <dgm:cxn modelId="{B08EF20F-B0AA-4E72-9D4E-72834FD9BD8D}" type="presParOf" srcId="{6DAFB339-E2A0-4FF8-9D14-9F1EA8FDBD24}" destId="{27DB47EC-DB79-468C-846A-4B34171EEEA4}" srcOrd="1" destOrd="0" presId="urn:microsoft.com/office/officeart/2018/2/layout/IconVerticalSolidList"/>
    <dgm:cxn modelId="{2F49B0A4-DB13-42B0-A405-20EE5961C513}" type="presParOf" srcId="{6DAFB339-E2A0-4FF8-9D14-9F1EA8FDBD24}" destId="{900BFB23-0CC0-457D-A7E9-1338E8F1C700}" srcOrd="2" destOrd="0" presId="urn:microsoft.com/office/officeart/2018/2/layout/IconVerticalSolidList"/>
    <dgm:cxn modelId="{C269851C-9F60-48C8-AF9C-2EB94CABC08C}" type="presParOf" srcId="{6DAFB339-E2A0-4FF8-9D14-9F1EA8FDBD24}" destId="{DBC0621A-353A-498F-9765-CE423F5F7D00}" srcOrd="3" destOrd="0" presId="urn:microsoft.com/office/officeart/2018/2/layout/IconVerticalSolidList"/>
    <dgm:cxn modelId="{7954099B-3B2D-45C2-846C-47339A6E6D24}" type="presParOf" srcId="{2EA1AE44-E6AE-48D6-9BB8-C2A62D4883EE}" destId="{083B4BBD-1133-43D2-A02D-A8F91DE2946C}" srcOrd="1" destOrd="0" presId="urn:microsoft.com/office/officeart/2018/2/layout/IconVerticalSolidList"/>
    <dgm:cxn modelId="{205666AB-EA3D-4DD5-AC29-90A3FBE7109E}" type="presParOf" srcId="{2EA1AE44-E6AE-48D6-9BB8-C2A62D4883EE}" destId="{1B2937C7-090C-4822-8DD1-B38ED2C37E67}" srcOrd="2" destOrd="0" presId="urn:microsoft.com/office/officeart/2018/2/layout/IconVerticalSolidList"/>
    <dgm:cxn modelId="{8FB0EF0B-5B57-4645-BCB2-EF7CDDC0FAA6}" type="presParOf" srcId="{1B2937C7-090C-4822-8DD1-B38ED2C37E67}" destId="{67DDCDF2-98BE-4862-B105-2B73A125DCF0}" srcOrd="0" destOrd="0" presId="urn:microsoft.com/office/officeart/2018/2/layout/IconVerticalSolidList"/>
    <dgm:cxn modelId="{EB079AAD-F6BF-4E0E-A6BD-3B5450E7B89C}" type="presParOf" srcId="{1B2937C7-090C-4822-8DD1-B38ED2C37E67}" destId="{6EE459D7-CA78-4AA9-ACB7-8E1C428DF209}" srcOrd="1" destOrd="0" presId="urn:microsoft.com/office/officeart/2018/2/layout/IconVerticalSolidList"/>
    <dgm:cxn modelId="{EDE36C93-70C0-4E67-A851-76E8F65CA1C7}" type="presParOf" srcId="{1B2937C7-090C-4822-8DD1-B38ED2C37E67}" destId="{442E8C1D-DB98-4BCC-93F0-ED9B4D307795}" srcOrd="2" destOrd="0" presId="urn:microsoft.com/office/officeart/2018/2/layout/IconVerticalSolidList"/>
    <dgm:cxn modelId="{382C00D0-01A9-41F6-B834-B2C532ACDFBA}" type="presParOf" srcId="{1B2937C7-090C-4822-8DD1-B38ED2C37E67}" destId="{8521FA78-CCAA-4301-8E6C-B7A9B1EA75E1}" srcOrd="3" destOrd="0" presId="urn:microsoft.com/office/officeart/2018/2/layout/IconVerticalSolidList"/>
    <dgm:cxn modelId="{3BA3C960-9800-43CF-B1C7-61453F92DA1C}" type="presParOf" srcId="{2EA1AE44-E6AE-48D6-9BB8-C2A62D4883EE}" destId="{6F6C2D13-1253-4525-AAB9-B2562CED6320}" srcOrd="3" destOrd="0" presId="urn:microsoft.com/office/officeart/2018/2/layout/IconVerticalSolidList"/>
    <dgm:cxn modelId="{90C1B52B-8539-47C8-BCDF-3FF5F87A18D9}" type="presParOf" srcId="{2EA1AE44-E6AE-48D6-9BB8-C2A62D4883EE}" destId="{48856967-C701-4188-9D39-984E539AC5C9}" srcOrd="4" destOrd="0" presId="urn:microsoft.com/office/officeart/2018/2/layout/IconVerticalSolidList"/>
    <dgm:cxn modelId="{578D7624-B430-4806-BC3E-E57A82D5B88C}" type="presParOf" srcId="{48856967-C701-4188-9D39-984E539AC5C9}" destId="{DC8923F0-1D98-4269-9225-5C17C27C0198}" srcOrd="0" destOrd="0" presId="urn:microsoft.com/office/officeart/2018/2/layout/IconVerticalSolidList"/>
    <dgm:cxn modelId="{F424A353-9EA8-4828-8FC3-CDD16B893F46}" type="presParOf" srcId="{48856967-C701-4188-9D39-984E539AC5C9}" destId="{FAD239AE-B0B6-4BE8-AE88-9D6E6A60455F}" srcOrd="1" destOrd="0" presId="urn:microsoft.com/office/officeart/2018/2/layout/IconVerticalSolidList"/>
    <dgm:cxn modelId="{0117CF9B-616E-4EF0-A7EE-99CB948806E3}" type="presParOf" srcId="{48856967-C701-4188-9D39-984E539AC5C9}" destId="{ECF1EE46-DC45-4D14-93B2-8F150D73278C}" srcOrd="2" destOrd="0" presId="urn:microsoft.com/office/officeart/2018/2/layout/IconVerticalSolidList"/>
    <dgm:cxn modelId="{F35E6713-CA60-4AA1-95C2-ECA7291278C4}" type="presParOf" srcId="{48856967-C701-4188-9D39-984E539AC5C9}" destId="{7FEAA43F-9332-4DD4-8663-B6A88FF7F301}" srcOrd="3" destOrd="0" presId="urn:microsoft.com/office/officeart/2018/2/layout/IconVerticalSolidList"/>
    <dgm:cxn modelId="{B949C2FB-12D6-4682-97B4-F5ADC1E47514}" type="presParOf" srcId="{2EA1AE44-E6AE-48D6-9BB8-C2A62D4883EE}" destId="{D4564828-F348-4972-8618-45CA86937902}" srcOrd="5" destOrd="0" presId="urn:microsoft.com/office/officeart/2018/2/layout/IconVerticalSolidList"/>
    <dgm:cxn modelId="{0D2F6CC6-222E-4E47-8132-099F2CBD8126}" type="presParOf" srcId="{2EA1AE44-E6AE-48D6-9BB8-C2A62D4883EE}" destId="{F0E73469-128E-42C3-8A5E-743AECAC34EC}" srcOrd="6" destOrd="0" presId="urn:microsoft.com/office/officeart/2018/2/layout/IconVerticalSolidList"/>
    <dgm:cxn modelId="{40039496-6E8F-4A57-981F-11776ED5EAF4}" type="presParOf" srcId="{F0E73469-128E-42C3-8A5E-743AECAC34EC}" destId="{563E46E7-B754-477E-B66B-AB9AB2CFCCDF}" srcOrd="0" destOrd="0" presId="urn:microsoft.com/office/officeart/2018/2/layout/IconVerticalSolidList"/>
    <dgm:cxn modelId="{BF4C64DE-E578-489B-98A2-1339A72B4855}" type="presParOf" srcId="{F0E73469-128E-42C3-8A5E-743AECAC34EC}" destId="{2EEF5E82-2E5F-4E51-8F24-C1332744A86C}" srcOrd="1" destOrd="0" presId="urn:microsoft.com/office/officeart/2018/2/layout/IconVerticalSolidList"/>
    <dgm:cxn modelId="{15FEFB9C-480E-4440-A5A5-7B940368FB5D}" type="presParOf" srcId="{F0E73469-128E-42C3-8A5E-743AECAC34EC}" destId="{3494A1C9-59EC-4A8C-8DEB-222D6E96F59F}" srcOrd="2" destOrd="0" presId="urn:microsoft.com/office/officeart/2018/2/layout/IconVerticalSolidList"/>
    <dgm:cxn modelId="{10AD2221-7A4A-4283-966B-8B484CEB761F}" type="presParOf" srcId="{F0E73469-128E-42C3-8A5E-743AECAC34EC}" destId="{48226736-D473-45E0-96B4-D99BBC7E368F}" srcOrd="3" destOrd="0" presId="urn:microsoft.com/office/officeart/2018/2/layout/IconVerticalSolidList"/>
    <dgm:cxn modelId="{88CF0DB4-8BB5-41D7-B2C9-FF457F8A5167}" type="presParOf" srcId="{2EA1AE44-E6AE-48D6-9BB8-C2A62D4883EE}" destId="{940A6AE7-501A-4107-90A0-7E00DFAE6505}" srcOrd="7" destOrd="0" presId="urn:microsoft.com/office/officeart/2018/2/layout/IconVerticalSolidList"/>
    <dgm:cxn modelId="{90B6F60A-C40A-4E31-9B1D-91FF125E5EA0}" type="presParOf" srcId="{2EA1AE44-E6AE-48D6-9BB8-C2A62D4883EE}" destId="{30E851CD-3099-4258-BBCA-4CB912C75167}" srcOrd="8" destOrd="0" presId="urn:microsoft.com/office/officeart/2018/2/layout/IconVerticalSolidList"/>
    <dgm:cxn modelId="{805ECDE4-9CDF-4533-888F-8BD436A56F9E}" type="presParOf" srcId="{30E851CD-3099-4258-BBCA-4CB912C75167}" destId="{F776206D-9B42-4DC5-B794-36954FD8D055}" srcOrd="0" destOrd="0" presId="urn:microsoft.com/office/officeart/2018/2/layout/IconVerticalSolidList"/>
    <dgm:cxn modelId="{9C026AF0-2386-4110-AC0E-A1056A6293E3}" type="presParOf" srcId="{30E851CD-3099-4258-BBCA-4CB912C75167}" destId="{F07780E8-F24A-46B4-83E6-FF8B73FD36EF}" srcOrd="1" destOrd="0" presId="urn:microsoft.com/office/officeart/2018/2/layout/IconVerticalSolidList"/>
    <dgm:cxn modelId="{3F6E383E-775A-438B-8BEF-514332616DDF}" type="presParOf" srcId="{30E851CD-3099-4258-BBCA-4CB912C75167}" destId="{D5A2973F-C38F-4368-998E-9D520309EE27}" srcOrd="2" destOrd="0" presId="urn:microsoft.com/office/officeart/2018/2/layout/IconVerticalSolidList"/>
    <dgm:cxn modelId="{83D3C513-CB23-40D3-BCBC-2C7601F8B2AD}" type="presParOf" srcId="{30E851CD-3099-4258-BBCA-4CB912C75167}" destId="{836C1C97-287E-4640-94E3-2BADF8F0D89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F8B7E-D1E4-4621-AE67-AAEB9A93B5A2}">
      <dsp:nvSpPr>
        <dsp:cNvPr id="0" name=""/>
        <dsp:cNvSpPr/>
      </dsp:nvSpPr>
      <dsp:spPr>
        <a:xfrm>
          <a:off x="0" y="3844"/>
          <a:ext cx="5641974" cy="8189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DB47EC-DB79-468C-846A-4B34171EEEA4}">
      <dsp:nvSpPr>
        <dsp:cNvPr id="0" name=""/>
        <dsp:cNvSpPr/>
      </dsp:nvSpPr>
      <dsp:spPr>
        <a:xfrm>
          <a:off x="247725" y="188103"/>
          <a:ext cx="450409" cy="4504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C0621A-353A-498F-9765-CE423F5F7D00}">
      <dsp:nvSpPr>
        <dsp:cNvPr id="0" name=""/>
        <dsp:cNvSpPr/>
      </dsp:nvSpPr>
      <dsp:spPr>
        <a:xfrm>
          <a:off x="945860" y="3844"/>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755650">
            <a:lnSpc>
              <a:spcPct val="90000"/>
            </a:lnSpc>
            <a:spcBef>
              <a:spcPct val="0"/>
            </a:spcBef>
            <a:spcAft>
              <a:spcPct val="35000"/>
            </a:spcAft>
            <a:buNone/>
          </a:pPr>
          <a:r>
            <a:rPr lang="en-GB" sz="1700" kern="1200"/>
            <a:t>Identify ethical issues that arise in professional decision making and determine how to address them</a:t>
          </a:r>
          <a:endParaRPr lang="en-US" sz="1700" kern="1200"/>
        </a:p>
      </dsp:txBody>
      <dsp:txXfrm>
        <a:off x="945860" y="3844"/>
        <a:ext cx="4696114" cy="818926"/>
      </dsp:txXfrm>
    </dsp:sp>
    <dsp:sp modelId="{67DDCDF2-98BE-4862-B105-2B73A125DCF0}">
      <dsp:nvSpPr>
        <dsp:cNvPr id="0" name=""/>
        <dsp:cNvSpPr/>
      </dsp:nvSpPr>
      <dsp:spPr>
        <a:xfrm>
          <a:off x="0" y="1027503"/>
          <a:ext cx="5641974" cy="8189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459D7-CA78-4AA9-ACB7-8E1C428DF209}">
      <dsp:nvSpPr>
        <dsp:cNvPr id="0" name=""/>
        <dsp:cNvSpPr/>
      </dsp:nvSpPr>
      <dsp:spPr>
        <a:xfrm>
          <a:off x="247725" y="1211761"/>
          <a:ext cx="450409" cy="4504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21FA78-CCAA-4301-8E6C-B7A9B1EA75E1}">
      <dsp:nvSpPr>
        <dsp:cNvPr id="0" name=""/>
        <dsp:cNvSpPr/>
      </dsp:nvSpPr>
      <dsp:spPr>
        <a:xfrm>
          <a:off x="945860" y="1027503"/>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755650">
            <a:lnSpc>
              <a:spcPct val="90000"/>
            </a:lnSpc>
            <a:spcBef>
              <a:spcPct val="0"/>
            </a:spcBef>
            <a:spcAft>
              <a:spcPct val="35000"/>
            </a:spcAft>
            <a:buNone/>
          </a:pPr>
          <a:r>
            <a:rPr lang="en-GB" sz="1700" kern="1200"/>
            <a:t>Analyze global computing issues that in fluence professional decision making</a:t>
          </a:r>
          <a:endParaRPr lang="en-US" sz="1700" kern="1200"/>
        </a:p>
      </dsp:txBody>
      <dsp:txXfrm>
        <a:off x="945860" y="1027503"/>
        <a:ext cx="4696114" cy="818926"/>
      </dsp:txXfrm>
    </dsp:sp>
    <dsp:sp modelId="{DC8923F0-1D98-4269-9225-5C17C27C0198}">
      <dsp:nvSpPr>
        <dsp:cNvPr id="0" name=""/>
        <dsp:cNvSpPr/>
      </dsp:nvSpPr>
      <dsp:spPr>
        <a:xfrm>
          <a:off x="0" y="2051161"/>
          <a:ext cx="5641974" cy="8189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D239AE-B0B6-4BE8-AE88-9D6E6A60455F}">
      <dsp:nvSpPr>
        <dsp:cNvPr id="0" name=""/>
        <dsp:cNvSpPr/>
      </dsp:nvSpPr>
      <dsp:spPr>
        <a:xfrm>
          <a:off x="247725" y="2235420"/>
          <a:ext cx="450409" cy="4504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EAA43F-9332-4DD4-8663-B6A88FF7F301}">
      <dsp:nvSpPr>
        <dsp:cNvPr id="0" name=""/>
        <dsp:cNvSpPr/>
      </dsp:nvSpPr>
      <dsp:spPr>
        <a:xfrm>
          <a:off x="945860" y="2051161"/>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755650">
            <a:lnSpc>
              <a:spcPct val="90000"/>
            </a:lnSpc>
            <a:spcBef>
              <a:spcPct val="0"/>
            </a:spcBef>
            <a:spcAft>
              <a:spcPct val="35000"/>
            </a:spcAft>
            <a:buNone/>
          </a:pPr>
          <a:r>
            <a:rPr lang="en-GB" sz="1700" kern="1200"/>
            <a:t>Describe the mechanisms that typically exist for day-to-day ethical decision making</a:t>
          </a:r>
          <a:endParaRPr lang="en-US" sz="1700" kern="1200"/>
        </a:p>
      </dsp:txBody>
      <dsp:txXfrm>
        <a:off x="945860" y="2051161"/>
        <a:ext cx="4696114" cy="818926"/>
      </dsp:txXfrm>
    </dsp:sp>
    <dsp:sp modelId="{563E46E7-B754-477E-B66B-AB9AB2CFCCDF}">
      <dsp:nvSpPr>
        <dsp:cNvPr id="0" name=""/>
        <dsp:cNvSpPr/>
      </dsp:nvSpPr>
      <dsp:spPr>
        <a:xfrm>
          <a:off x="0" y="3074820"/>
          <a:ext cx="5641974" cy="81892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EF5E82-2E5F-4E51-8F24-C1332744A86C}">
      <dsp:nvSpPr>
        <dsp:cNvPr id="0" name=""/>
        <dsp:cNvSpPr/>
      </dsp:nvSpPr>
      <dsp:spPr>
        <a:xfrm>
          <a:off x="247725" y="3259078"/>
          <a:ext cx="450409" cy="4504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226736-D473-45E0-96B4-D99BBC7E368F}">
      <dsp:nvSpPr>
        <dsp:cNvPr id="0" name=""/>
        <dsp:cNvSpPr/>
      </dsp:nvSpPr>
      <dsp:spPr>
        <a:xfrm>
          <a:off x="945860" y="3074820"/>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755650">
            <a:lnSpc>
              <a:spcPct val="90000"/>
            </a:lnSpc>
            <a:spcBef>
              <a:spcPct val="0"/>
            </a:spcBef>
            <a:spcAft>
              <a:spcPct val="35000"/>
            </a:spcAft>
            <a:buNone/>
          </a:pPr>
          <a:r>
            <a:rPr lang="en-GB" sz="1700" kern="1200"/>
            <a:t>Identify progressive stages in a whistle-blowing incident</a:t>
          </a:r>
          <a:endParaRPr lang="en-US" sz="1700" kern="1200"/>
        </a:p>
      </dsp:txBody>
      <dsp:txXfrm>
        <a:off x="945860" y="3074820"/>
        <a:ext cx="4696114" cy="818926"/>
      </dsp:txXfrm>
    </dsp:sp>
    <dsp:sp modelId="{F776206D-9B42-4DC5-B794-36954FD8D055}">
      <dsp:nvSpPr>
        <dsp:cNvPr id="0" name=""/>
        <dsp:cNvSpPr/>
      </dsp:nvSpPr>
      <dsp:spPr>
        <a:xfrm>
          <a:off x="0" y="4098478"/>
          <a:ext cx="5641974" cy="81892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7780E8-F24A-46B4-83E6-FF8B73FD36EF}">
      <dsp:nvSpPr>
        <dsp:cNvPr id="0" name=""/>
        <dsp:cNvSpPr/>
      </dsp:nvSpPr>
      <dsp:spPr>
        <a:xfrm>
          <a:off x="247725" y="4282737"/>
          <a:ext cx="450409" cy="4504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6C1C97-287E-4640-94E3-2BADF8F0D89A}">
      <dsp:nvSpPr>
        <dsp:cNvPr id="0" name=""/>
        <dsp:cNvSpPr/>
      </dsp:nvSpPr>
      <dsp:spPr>
        <a:xfrm>
          <a:off x="945860" y="4098478"/>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755650">
            <a:lnSpc>
              <a:spcPct val="90000"/>
            </a:lnSpc>
            <a:spcBef>
              <a:spcPct val="0"/>
            </a:spcBef>
            <a:spcAft>
              <a:spcPct val="35000"/>
            </a:spcAft>
            <a:buNone/>
          </a:pPr>
          <a:r>
            <a:rPr lang="en-GB" sz="1700" kern="1200"/>
            <a:t>Specify the strengths and weaknesses of relevant professional codes as expressions of professionalism and guides to decision making</a:t>
          </a:r>
          <a:endParaRPr lang="en-US" sz="1700" kern="1200"/>
        </a:p>
      </dsp:txBody>
      <dsp:txXfrm>
        <a:off x="945860" y="4098478"/>
        <a:ext cx="4696114" cy="8189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ACEFB-ED98-274A-8725-1A9A9A0C4E1F}" type="datetimeFigureOut">
              <a:rPr lang="en-US" smtClean="0"/>
              <a:t>11/18/19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CF623-5FE6-0D49-B138-A88413A72092}" type="slidenum">
              <a:rPr lang="en-US" smtClean="0"/>
              <a:t>‹#›</a:t>
            </a:fld>
            <a:endParaRPr lang="en-US"/>
          </a:p>
        </p:txBody>
      </p:sp>
    </p:spTree>
    <p:extLst>
      <p:ext uri="{BB962C8B-B14F-4D97-AF65-F5344CB8AC3E}">
        <p14:creationId xmlns:p14="http://schemas.microsoft.com/office/powerpoint/2010/main" val="13205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C99D7A1-1094-4121-8366-F95451C9BB16}"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39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886644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0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011774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9D7A1-1094-4121-8366-F95451C9BB16}"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07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99D7A1-1094-4121-8366-F95451C9BB16}" type="datetimeFigureOut">
              <a:rPr lang="en-US" smtClean="0"/>
              <a:t>11/18/19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70464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99D7A1-1094-4121-8366-F95451C9BB16}" type="datetimeFigureOut">
              <a:rPr lang="en-US" smtClean="0"/>
              <a:t>11/18/19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85804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99D7A1-1094-4121-8366-F95451C9BB16}" type="datetimeFigureOut">
              <a:rPr lang="en-US" smtClean="0"/>
              <a:t>11/18/19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1320495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9D7A1-1094-4121-8366-F95451C9BB16}" type="datetimeFigureOut">
              <a:rPr lang="en-US" smtClean="0"/>
              <a:t>11/18/19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67648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11/18/19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409221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11/18/19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7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C99D7A1-1094-4121-8366-F95451C9BB16}" type="datetimeFigureOut">
              <a:rPr lang="en-US" smtClean="0"/>
              <a:t>11/18/19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9AE129F-B1FA-4899-864F-BF31228B4B1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22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EEF77-BE3E-E342-ADEA-916CD5AF0EFD}"/>
              </a:ext>
            </a:extLst>
          </p:cNvPr>
          <p:cNvSpPr>
            <a:spLocks noGrp="1"/>
          </p:cNvSpPr>
          <p:nvPr>
            <p:ph type="ctrTitle"/>
          </p:nvPr>
        </p:nvSpPr>
        <p:spPr/>
        <p:txBody>
          <a:bodyPr/>
          <a:lstStyle/>
          <a:p>
            <a:r>
              <a:rPr lang="en-US" dirty="0"/>
              <a:t>Ethics and the Professions</a:t>
            </a:r>
          </a:p>
        </p:txBody>
      </p:sp>
      <p:sp>
        <p:nvSpPr>
          <p:cNvPr id="3" name="Subtitle 2">
            <a:extLst>
              <a:ext uri="{FF2B5EF4-FFF2-40B4-BE49-F238E27FC236}">
                <a16:creationId xmlns:a16="http://schemas.microsoft.com/office/drawing/2014/main" id="{92F52077-A5E0-A74B-97AE-2E4481FB0E9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61464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Pillars of Professionalism – Accountability</a:t>
            </a:r>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a:t>Accountability is the obligation to answer for the execution of one’s assigned responsibilities</a:t>
            </a:r>
          </a:p>
          <a:p>
            <a:pPr>
              <a:buFont typeface="Wingdings" pitchFamily="2" charset="2"/>
              <a:buChar char="§"/>
            </a:pPr>
            <a:r>
              <a:rPr lang="en-US" sz="2400" dirty="0"/>
              <a:t>This process involves the cycle of </a:t>
            </a:r>
            <a:r>
              <a:rPr lang="en-US" sz="2400" b="1" i="1" dirty="0"/>
              <a:t>1) setting measurable goals, 2) planning what needs to be done to meet those goals, 3) reporting progress towards goals, 4) evaluating the reports, and 5) using that feedback to  make improvements</a:t>
            </a:r>
          </a:p>
          <a:p>
            <a:pPr>
              <a:buFont typeface="Wingdings" pitchFamily="2" charset="2"/>
              <a:buChar char="§"/>
            </a:pPr>
            <a:r>
              <a:rPr lang="en-US" sz="2400" dirty="0"/>
              <a:t>Accountability involves these three key elements,</a:t>
            </a:r>
          </a:p>
          <a:p>
            <a:pPr lvl="1">
              <a:buFont typeface="Wingdings" pitchFamily="2" charset="2"/>
              <a:buChar char="§"/>
            </a:pPr>
            <a:r>
              <a:rPr lang="en-US" sz="2000" i="1" dirty="0"/>
              <a:t>A set of outcome measures that reliably and objectively evaluate performance</a:t>
            </a:r>
          </a:p>
          <a:p>
            <a:pPr lvl="1">
              <a:buFont typeface="Wingdings" pitchFamily="2" charset="2"/>
              <a:buChar char="§"/>
            </a:pPr>
            <a:r>
              <a:rPr lang="en-US" sz="2000" i="1" dirty="0"/>
              <a:t>A set of performance standards defined in terms of these outcome measures</a:t>
            </a:r>
          </a:p>
          <a:p>
            <a:pPr lvl="1">
              <a:buFont typeface="Wingdings" pitchFamily="2" charset="2"/>
              <a:buChar char="§"/>
            </a:pPr>
            <a:r>
              <a:rPr lang="en-US" sz="2000" i="1" dirty="0"/>
              <a:t>A set of incentives for meeting the standards and</a:t>
            </a:r>
            <a:r>
              <a:rPr lang="en-US" sz="2000" dirty="0"/>
              <a:t>/</a:t>
            </a:r>
            <a:r>
              <a:rPr lang="en-US" sz="2000" i="1" dirty="0"/>
              <a:t>or penalties for failing to meet them</a:t>
            </a:r>
            <a:endParaRPr lang="en-US" sz="2000" dirty="0"/>
          </a:p>
        </p:txBody>
      </p:sp>
    </p:spTree>
    <p:extLst>
      <p:ext uri="{BB962C8B-B14F-4D97-AF65-F5344CB8AC3E}">
        <p14:creationId xmlns:p14="http://schemas.microsoft.com/office/powerpoint/2010/main" val="153262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Making of an Ethical Professional: Education &amp; Licensing</a:t>
            </a:r>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400" dirty="0"/>
              <a:t>A deep knowledge of the profession acquired through formal education or to be intrinsically of a </a:t>
            </a:r>
            <a:r>
              <a:rPr lang="en-US" sz="2400" i="1" dirty="0"/>
              <a:t>gentleman</a:t>
            </a:r>
            <a:r>
              <a:rPr lang="en-US" sz="2400" dirty="0"/>
              <a:t>’</a:t>
            </a:r>
            <a:r>
              <a:rPr lang="en-US" sz="2400" i="1" dirty="0"/>
              <a:t>s calling </a:t>
            </a:r>
            <a:r>
              <a:rPr lang="en-US" sz="2400" dirty="0"/>
              <a:t>, willing to hold a higher ethical standard</a:t>
            </a:r>
          </a:p>
          <a:p>
            <a:pPr>
              <a:buFont typeface="Wingdings" pitchFamily="2" charset="2"/>
              <a:buChar char="§"/>
            </a:pPr>
            <a:r>
              <a:rPr lang="en-US" sz="2400" dirty="0"/>
              <a:t>In order to continue to uphold these essential requirements in both professions, three items that encourage, maintain, and improve the higher ethical standard are as follows: </a:t>
            </a:r>
          </a:p>
          <a:p>
            <a:pPr lvl="1">
              <a:buFont typeface="Wingdings" pitchFamily="2" charset="2"/>
              <a:buChar char="§"/>
            </a:pPr>
            <a:r>
              <a:rPr lang="en-US" sz="2000" dirty="0"/>
              <a:t>formal education</a:t>
            </a:r>
          </a:p>
          <a:p>
            <a:pPr lvl="1">
              <a:buFont typeface="Wingdings" pitchFamily="2" charset="2"/>
              <a:buChar char="§"/>
            </a:pPr>
            <a:r>
              <a:rPr lang="en-US" sz="2000" dirty="0"/>
              <a:t>licensing</a:t>
            </a:r>
          </a:p>
          <a:p>
            <a:pPr lvl="1">
              <a:buFont typeface="Wingdings" pitchFamily="2" charset="2"/>
              <a:buChar char="§"/>
            </a:pPr>
            <a:r>
              <a:rPr lang="en-US" sz="2000" dirty="0"/>
              <a:t>professional codes of conduct</a:t>
            </a:r>
          </a:p>
          <a:p>
            <a:pPr>
              <a:buFont typeface="Wingdings" pitchFamily="2" charset="2"/>
              <a:buChar char="§"/>
            </a:pPr>
            <a:r>
              <a:rPr lang="en-US" sz="2400" dirty="0"/>
              <a:t>Professionals must follow a specific process to meet and maintain those professional requirements</a:t>
            </a:r>
          </a:p>
        </p:txBody>
      </p:sp>
    </p:spTree>
    <p:extLst>
      <p:ext uri="{BB962C8B-B14F-4D97-AF65-F5344CB8AC3E}">
        <p14:creationId xmlns:p14="http://schemas.microsoft.com/office/powerpoint/2010/main" val="3475264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n-US" sz="5000"/>
              <a:t>Professional Codes of Conduct</a:t>
            </a:r>
          </a:p>
        </p:txBody>
      </p:sp>
      <p:sp>
        <p:nvSpPr>
          <p:cNvPr id="3" name="Content Placeholder 2"/>
          <p:cNvSpPr>
            <a:spLocks noGrp="1"/>
          </p:cNvSpPr>
          <p:nvPr>
            <p:ph idx="1"/>
          </p:nvPr>
        </p:nvSpPr>
        <p:spPr>
          <a:xfrm>
            <a:off x="1024128" y="2286000"/>
            <a:ext cx="8018271" cy="4023360"/>
          </a:xfrm>
        </p:spPr>
        <p:txBody>
          <a:bodyPr>
            <a:normAutofit/>
          </a:bodyPr>
          <a:lstStyle/>
          <a:p>
            <a:pPr>
              <a:buFont typeface="Wingdings" pitchFamily="2" charset="2"/>
              <a:buChar char="§"/>
            </a:pPr>
            <a:r>
              <a:rPr lang="en-US" b="1" dirty="0"/>
              <a:t>The primary purpose of professional codes </a:t>
            </a:r>
            <a:r>
              <a:rPr lang="en-US" dirty="0"/>
              <a:t>of conduct </a:t>
            </a:r>
            <a:r>
              <a:rPr lang="en-US" b="1" dirty="0"/>
              <a:t>is to promote the public image of the profession</a:t>
            </a:r>
            <a:r>
              <a:rPr lang="en-US" dirty="0"/>
              <a:t> by specifying and enforcing the ethical behavior expected from its members. </a:t>
            </a:r>
          </a:p>
          <a:p>
            <a:pPr>
              <a:buFont typeface="Wingdings" pitchFamily="2" charset="2"/>
              <a:buChar char="§"/>
            </a:pPr>
            <a:endParaRPr lang="en-US" dirty="0"/>
          </a:p>
          <a:p>
            <a:pPr>
              <a:buFont typeface="Wingdings" pitchFamily="2" charset="2"/>
              <a:buChar char="§"/>
            </a:pPr>
            <a:r>
              <a:rPr lang="en-US" dirty="0"/>
              <a:t>In order for </a:t>
            </a:r>
            <a:r>
              <a:rPr lang="en-US" b="1" dirty="0"/>
              <a:t>professional codes of conduct to be effective</a:t>
            </a:r>
            <a:r>
              <a:rPr lang="en-US" dirty="0"/>
              <a:t>, a profession must institute a system of enforcement, reporting, hearing procedures, sanctions, and appeals. </a:t>
            </a:r>
          </a:p>
          <a:p>
            <a:pPr lvl="1">
              <a:buFont typeface="Wingdings" pitchFamily="2" charset="2"/>
              <a:buChar char="§"/>
            </a:pPr>
            <a:r>
              <a:rPr lang="en-US" dirty="0"/>
              <a:t>Codes without such systems in place are completely ineffective.</a:t>
            </a:r>
          </a:p>
          <a:p>
            <a:pPr>
              <a:buFont typeface="Wingdings" pitchFamily="2" charset="2"/>
              <a:buChar char="§"/>
            </a:pPr>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748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91900" cy="5249334"/>
          </a:xfrm>
        </p:spPr>
        <p:txBody>
          <a:bodyPr>
            <a:normAutofit/>
          </a:bodyPr>
          <a:lstStyle/>
          <a:p>
            <a:pPr algn="r"/>
            <a:r>
              <a:rPr lang="en-US" sz="5000"/>
              <a:t>Professional Codes of Conduct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99330" y="804333"/>
            <a:ext cx="6257721" cy="5249334"/>
          </a:xfrm>
        </p:spPr>
        <p:txBody>
          <a:bodyPr anchor="ctr">
            <a:normAutofit/>
          </a:bodyPr>
          <a:lstStyle/>
          <a:p>
            <a:pPr>
              <a:buFont typeface="Wingdings" pitchFamily="2" charset="2"/>
              <a:buChar char="§"/>
            </a:pPr>
            <a:r>
              <a:rPr lang="en-US" sz="2400" dirty="0"/>
              <a:t>Accordingly, professional codes consist of the following areas:</a:t>
            </a:r>
          </a:p>
          <a:p>
            <a:pPr lvl="1">
              <a:buFont typeface="Wingdings" pitchFamily="2" charset="2"/>
              <a:buChar char="§"/>
            </a:pPr>
            <a:r>
              <a:rPr lang="en-US" sz="2000" dirty="0"/>
              <a:t>Moral and legal standards</a:t>
            </a:r>
          </a:p>
          <a:p>
            <a:pPr lvl="1">
              <a:buFont typeface="Wingdings" pitchFamily="2" charset="2"/>
              <a:buChar char="§"/>
            </a:pPr>
            <a:r>
              <a:rPr lang="en-US" sz="2000" dirty="0"/>
              <a:t>Professional–client relationship</a:t>
            </a:r>
          </a:p>
          <a:p>
            <a:pPr lvl="1">
              <a:buFont typeface="Wingdings" pitchFamily="2" charset="2"/>
              <a:buChar char="§"/>
            </a:pPr>
            <a:r>
              <a:rPr lang="en-US" sz="2000" dirty="0"/>
              <a:t>Client advocacy</a:t>
            </a:r>
          </a:p>
          <a:p>
            <a:pPr lvl="1">
              <a:buFont typeface="Wingdings" pitchFamily="2" charset="2"/>
              <a:buChar char="§"/>
            </a:pPr>
            <a:r>
              <a:rPr lang="en-US" sz="2000" dirty="0"/>
              <a:t>Professional–public relationships</a:t>
            </a:r>
          </a:p>
          <a:p>
            <a:pPr lvl="1">
              <a:buFont typeface="Wingdings" pitchFamily="2" charset="2"/>
              <a:buChar char="§"/>
            </a:pPr>
            <a:r>
              <a:rPr lang="en-US" sz="2000" dirty="0"/>
              <a:t>Sanction mechanics</a:t>
            </a:r>
          </a:p>
          <a:p>
            <a:pPr lvl="1">
              <a:buFont typeface="Wingdings" pitchFamily="2" charset="2"/>
              <a:buChar char="§"/>
            </a:pPr>
            <a:r>
              <a:rPr lang="en-US" sz="2000" dirty="0"/>
              <a:t>Confidentiality</a:t>
            </a:r>
          </a:p>
          <a:p>
            <a:pPr lvl="1">
              <a:buFont typeface="Wingdings" pitchFamily="2" charset="2"/>
              <a:buChar char="§"/>
            </a:pPr>
            <a:r>
              <a:rPr lang="en-US" sz="2000" dirty="0"/>
              <a:t>Assessment</a:t>
            </a:r>
          </a:p>
          <a:p>
            <a:pPr lvl="1">
              <a:buFont typeface="Wingdings" pitchFamily="2" charset="2"/>
              <a:buChar char="§"/>
            </a:pPr>
            <a:r>
              <a:rPr lang="en-US" sz="2000" dirty="0"/>
              <a:t>Compliance</a:t>
            </a:r>
          </a:p>
          <a:p>
            <a:pPr lvl="1">
              <a:buFont typeface="Wingdings" pitchFamily="2" charset="2"/>
              <a:buChar char="§"/>
            </a:pPr>
            <a:r>
              <a:rPr lang="en-US" sz="2000" dirty="0"/>
              <a:t>Competence</a:t>
            </a:r>
          </a:p>
          <a:p>
            <a:pPr lvl="1">
              <a:buFont typeface="Wingdings" pitchFamily="2" charset="2"/>
              <a:buChar char="§"/>
            </a:pPr>
            <a:r>
              <a:rPr lang="en-US" sz="2000" dirty="0"/>
              <a:t>Certified professional credentials for those professions that use certification</a:t>
            </a:r>
          </a:p>
        </p:txBody>
      </p:sp>
    </p:spTree>
    <p:extLst>
      <p:ext uri="{BB962C8B-B14F-4D97-AF65-F5344CB8AC3E}">
        <p14:creationId xmlns:p14="http://schemas.microsoft.com/office/powerpoint/2010/main" val="11909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Enforcement</a:t>
            </a:r>
          </a:p>
        </p:txBody>
      </p:sp>
      <p:sp>
        <p:nvSpPr>
          <p:cNvPr id="3" name="Content Placeholder 2"/>
          <p:cNvSpPr>
            <a:spLocks noGrp="1"/>
          </p:cNvSpPr>
          <p:nvPr>
            <p:ph idx="1"/>
          </p:nvPr>
        </p:nvSpPr>
        <p:spPr>
          <a:xfrm>
            <a:off x="1024128" y="1828800"/>
            <a:ext cx="9720073" cy="4812632"/>
          </a:xfrm>
        </p:spPr>
        <p:txBody>
          <a:bodyPr>
            <a:normAutofit fontScale="92500" lnSpcReduction="10000"/>
          </a:bodyPr>
          <a:lstStyle/>
          <a:p>
            <a:pPr>
              <a:buFont typeface="Wingdings" pitchFamily="2" charset="2"/>
              <a:buChar char="§"/>
            </a:pPr>
            <a:r>
              <a:rPr lang="en-US" sz="2400" dirty="0"/>
              <a:t>Professions with enforceable codes have fewer discipline problems among their members than those with no codes or those with codes but without enforcement mechanisms</a:t>
            </a:r>
          </a:p>
          <a:p>
            <a:pPr>
              <a:buFont typeface="Wingdings" pitchFamily="2" charset="2"/>
              <a:buChar char="§"/>
            </a:pPr>
            <a:r>
              <a:rPr lang="en-US" sz="2400" dirty="0"/>
              <a:t>There are various techniques of enforcement, most of them with no civil authority. </a:t>
            </a:r>
          </a:p>
          <a:p>
            <a:pPr>
              <a:buFont typeface="Wingdings" pitchFamily="2" charset="2"/>
              <a:buChar char="§"/>
            </a:pPr>
            <a:r>
              <a:rPr lang="en-US" sz="2400" dirty="0"/>
              <a:t>The most widely used are professional ethics boards, standing committees, or review boards charged with the following:</a:t>
            </a:r>
          </a:p>
          <a:p>
            <a:pPr lvl="1">
              <a:buFont typeface="Wingdings" pitchFamily="2" charset="2"/>
              <a:buChar char="§"/>
            </a:pPr>
            <a:r>
              <a:rPr lang="en-US" sz="2000" dirty="0"/>
              <a:t>Drawing up the codes of ethics for the profession if none exist</a:t>
            </a:r>
          </a:p>
          <a:p>
            <a:pPr lvl="1">
              <a:buFont typeface="Wingdings" pitchFamily="2" charset="2"/>
              <a:buChar char="§"/>
            </a:pPr>
            <a:r>
              <a:rPr lang="en-US" sz="2000" dirty="0"/>
              <a:t>Revising codes if and when necessary</a:t>
            </a:r>
          </a:p>
          <a:p>
            <a:pPr lvl="1">
              <a:buFont typeface="Wingdings" pitchFamily="2" charset="2"/>
              <a:buChar char="§"/>
            </a:pPr>
            <a:r>
              <a:rPr lang="en-US" sz="2000" dirty="0"/>
              <a:t>Conducting education campaigns at the membership level</a:t>
            </a:r>
          </a:p>
          <a:p>
            <a:pPr lvl="1">
              <a:buFont typeface="Wingdings" pitchFamily="2" charset="2"/>
              <a:buChar char="§"/>
            </a:pPr>
            <a:r>
              <a:rPr lang="en-US" sz="2000" dirty="0"/>
              <a:t>Distributing copies of the codes to every member</a:t>
            </a:r>
          </a:p>
          <a:p>
            <a:pPr lvl="1">
              <a:buFont typeface="Wingdings" pitchFamily="2" charset="2"/>
              <a:buChar char="§"/>
            </a:pPr>
            <a:r>
              <a:rPr lang="en-US" sz="2000" dirty="0"/>
              <a:t>Developing disciplinary procedures</a:t>
            </a:r>
          </a:p>
          <a:p>
            <a:pPr lvl="1">
              <a:buFont typeface="Wingdings" pitchFamily="2" charset="2"/>
              <a:buChar char="§"/>
            </a:pPr>
            <a:r>
              <a:rPr lang="en-US" sz="2000" dirty="0"/>
              <a:t>Receiving complaints, conducting hearings, counseling members, and sanctioning members found guilty</a:t>
            </a:r>
          </a:p>
          <a:p>
            <a:pPr lvl="1">
              <a:buFont typeface="Wingdings" pitchFamily="2" charset="2"/>
              <a:buChar char="§"/>
            </a:pPr>
            <a:r>
              <a:rPr lang="en-US" sz="2000" dirty="0"/>
              <a:t>Promoting the image of the profession</a:t>
            </a:r>
          </a:p>
        </p:txBody>
      </p:sp>
    </p:spTree>
    <p:extLst>
      <p:ext uri="{BB962C8B-B14F-4D97-AF65-F5344CB8AC3E}">
        <p14:creationId xmlns:p14="http://schemas.microsoft.com/office/powerpoint/2010/main" val="196304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Reporting of Grievances</a:t>
            </a:r>
          </a:p>
        </p:txBody>
      </p:sp>
      <p:sp>
        <p:nvSpPr>
          <p:cNvPr id="3" name="Content Placeholder 2"/>
          <p:cNvSpPr>
            <a:spLocks noGrp="1"/>
          </p:cNvSpPr>
          <p:nvPr>
            <p:ph idx="1"/>
          </p:nvPr>
        </p:nvSpPr>
        <p:spPr/>
        <p:txBody>
          <a:bodyPr>
            <a:normAutofit/>
          </a:bodyPr>
          <a:lstStyle/>
          <a:p>
            <a:r>
              <a:rPr lang="en-US" sz="2800" dirty="0"/>
              <a:t>There are two main reporting procedures:</a:t>
            </a:r>
          </a:p>
          <a:p>
            <a:endParaRPr lang="en-US" sz="2800" dirty="0"/>
          </a:p>
          <a:p>
            <a:pPr marL="585216" lvl="1" indent="-457200">
              <a:buFont typeface="+mj-lt"/>
              <a:buAutoNum type="arabicParenR"/>
            </a:pPr>
            <a:r>
              <a:rPr lang="en-US" sz="2400" b="1" dirty="0"/>
              <a:t>The typical organizational route </a:t>
            </a:r>
            <a:r>
              <a:rPr lang="en-US" sz="2400" dirty="0"/>
              <a:t>in which a complaint is reported first to the local chapters if it exists. The complaint then makes its way to the top, usually to the national ethics committee</a:t>
            </a:r>
          </a:p>
          <a:p>
            <a:pPr marL="585216" lvl="1" indent="-457200">
              <a:buFont typeface="+mj-lt"/>
              <a:buAutoNum type="arabicParenR"/>
            </a:pPr>
            <a:endParaRPr lang="en-US" sz="2400" dirty="0"/>
          </a:p>
          <a:p>
            <a:pPr marL="585216" lvl="1" indent="-457200">
              <a:buFont typeface="+mj-lt"/>
              <a:buAutoNum type="arabicParenR"/>
            </a:pPr>
            <a:r>
              <a:rPr lang="en-US" sz="2400" b="1" dirty="0"/>
              <a:t>The short-circuit procedure </a:t>
            </a:r>
            <a:r>
              <a:rPr lang="en-US" sz="2400" dirty="0"/>
              <a:t>in which reporting can be done at any level, and then from there a complaint is forwarded all the way to the top</a:t>
            </a:r>
          </a:p>
        </p:txBody>
      </p:sp>
    </p:spTree>
    <p:extLst>
      <p:ext uri="{BB962C8B-B14F-4D97-AF65-F5344CB8AC3E}">
        <p14:creationId xmlns:p14="http://schemas.microsoft.com/office/powerpoint/2010/main" val="965193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Hearing Procedures</a:t>
            </a:r>
          </a:p>
        </p:txBody>
      </p:sp>
      <p:sp>
        <p:nvSpPr>
          <p:cNvPr id="3" name="Content Placeholder 2"/>
          <p:cNvSpPr>
            <a:spLocks noGrp="1"/>
          </p:cNvSpPr>
          <p:nvPr>
            <p:ph idx="1"/>
          </p:nvPr>
        </p:nvSpPr>
        <p:spPr/>
        <p:txBody>
          <a:bodyPr>
            <a:normAutofit/>
          </a:bodyPr>
          <a:lstStyle/>
          <a:p>
            <a:r>
              <a:rPr lang="en-US" sz="3600" dirty="0"/>
              <a:t>Hearing proceedings are difficult to generalize about because of the many factors the hearing depends on.</a:t>
            </a:r>
          </a:p>
          <a:p>
            <a:pPr lvl="2"/>
            <a:r>
              <a:rPr lang="en-US" sz="2800" dirty="0"/>
              <a:t>for example:</a:t>
            </a:r>
          </a:p>
          <a:p>
            <a:pPr lvl="3"/>
            <a:r>
              <a:rPr lang="en-US" sz="2400" dirty="0"/>
              <a:t>The nature, the financial standing, and the structure of the profession.</a:t>
            </a:r>
          </a:p>
          <a:p>
            <a:pPr lvl="3"/>
            <a:r>
              <a:rPr lang="en-US" sz="2400" dirty="0"/>
              <a:t>The kind of enforcement procedures being used.</a:t>
            </a:r>
          </a:p>
          <a:p>
            <a:pPr lvl="3"/>
            <a:r>
              <a:rPr lang="en-US" sz="2400" dirty="0"/>
              <a:t> and the penalty to be imposed.</a:t>
            </a:r>
          </a:p>
          <a:p>
            <a:endParaRPr lang="en-US" sz="3600" dirty="0"/>
          </a:p>
        </p:txBody>
      </p:sp>
    </p:spTree>
    <p:extLst>
      <p:ext uri="{BB962C8B-B14F-4D97-AF65-F5344CB8AC3E}">
        <p14:creationId xmlns:p14="http://schemas.microsoft.com/office/powerpoint/2010/main" val="458327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Sanctions</a:t>
            </a:r>
          </a:p>
        </p:txBody>
      </p:sp>
      <p:sp>
        <p:nvSpPr>
          <p:cNvPr id="3" name="Content Placeholder 2"/>
          <p:cNvSpPr>
            <a:spLocks noGrp="1"/>
          </p:cNvSpPr>
          <p:nvPr>
            <p:ph idx="1"/>
          </p:nvPr>
        </p:nvSpPr>
        <p:spPr/>
        <p:txBody>
          <a:bodyPr>
            <a:normAutofit/>
          </a:bodyPr>
          <a:lstStyle/>
          <a:p>
            <a:pPr algn="just">
              <a:buFont typeface="Wingdings" pitchFamily="2" charset="2"/>
              <a:buChar char="§"/>
            </a:pPr>
            <a:r>
              <a:rPr lang="en-US" sz="2800" dirty="0"/>
              <a:t>If a hearing committee decides that a member is guilty of the offenses charged, then the committee must come up with sanctions to fit the violations committed by the member</a:t>
            </a:r>
          </a:p>
          <a:p>
            <a:pPr algn="just">
              <a:buFont typeface="Wingdings" pitchFamily="2" charset="2"/>
              <a:buChar char="§"/>
            </a:pPr>
            <a:r>
              <a:rPr lang="en-US" sz="2800" dirty="0"/>
              <a:t>The committee may decide to recommend any one or a combination of the following: </a:t>
            </a:r>
          </a:p>
          <a:p>
            <a:pPr lvl="1" algn="just">
              <a:buFont typeface="Wingdings" pitchFamily="2" charset="2"/>
              <a:buChar char="§"/>
            </a:pPr>
            <a:r>
              <a:rPr lang="en-US" sz="2400" dirty="0"/>
              <a:t>probation </a:t>
            </a:r>
          </a:p>
          <a:p>
            <a:pPr lvl="1" algn="just">
              <a:buFont typeface="Wingdings" pitchFamily="2" charset="2"/>
              <a:buChar char="§"/>
            </a:pPr>
            <a:r>
              <a:rPr lang="en-US" sz="2400" dirty="0"/>
              <a:t>revocation of certification</a:t>
            </a:r>
          </a:p>
          <a:p>
            <a:pPr lvl="1" algn="just">
              <a:buFont typeface="Wingdings" pitchFamily="2" charset="2"/>
              <a:buChar char="§"/>
            </a:pPr>
            <a:r>
              <a:rPr lang="en-US" sz="2400" dirty="0"/>
              <a:t>request for resignation </a:t>
            </a:r>
          </a:p>
          <a:p>
            <a:pPr lvl="1" algn="just">
              <a:buFont typeface="Wingdings" pitchFamily="2" charset="2"/>
              <a:buChar char="§"/>
            </a:pPr>
            <a:r>
              <a:rPr lang="en-US" sz="2400" dirty="0"/>
              <a:t>suspension from the profession at the member’s expense</a:t>
            </a:r>
          </a:p>
        </p:txBody>
      </p:sp>
    </p:spTree>
    <p:extLst>
      <p:ext uri="{BB962C8B-B14F-4D97-AF65-F5344CB8AC3E}">
        <p14:creationId xmlns:p14="http://schemas.microsoft.com/office/powerpoint/2010/main" val="4104973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Appeals</a:t>
            </a:r>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
            </a:pPr>
            <a:r>
              <a:rPr lang="en-US" sz="3600" dirty="0"/>
              <a:t>A profession must have an appeal process on the books for the sanctioned professional who is not satisfied with either the ruling of the committee or the penalty imposed</a:t>
            </a:r>
          </a:p>
          <a:p>
            <a:pPr algn="just">
              <a:buFont typeface="Wingdings" pitchFamily="2" charset="2"/>
              <a:buChar char="§"/>
            </a:pPr>
            <a:r>
              <a:rPr lang="en-US" sz="3600" dirty="0"/>
              <a:t>Such guidelines should state clearly the procedure for appeals:</a:t>
            </a:r>
          </a:p>
          <a:p>
            <a:pPr lvl="1" algn="just">
              <a:buFont typeface="Wingdings" pitchFamily="2" charset="2"/>
              <a:buChar char="§"/>
            </a:pPr>
            <a:r>
              <a:rPr lang="en-US" sz="3200" dirty="0"/>
              <a:t>how the appeal instrument is to be handled, </a:t>
            </a:r>
          </a:p>
          <a:p>
            <a:pPr lvl="1" algn="just">
              <a:buFont typeface="Wingdings" pitchFamily="2" charset="2"/>
              <a:buChar char="§"/>
            </a:pPr>
            <a:r>
              <a:rPr lang="en-US" sz="3200" dirty="0"/>
              <a:t>who deals with the appeals, </a:t>
            </a:r>
          </a:p>
          <a:p>
            <a:pPr lvl="1" algn="just">
              <a:buFont typeface="Wingdings" pitchFamily="2" charset="2"/>
              <a:buChar char="§"/>
            </a:pPr>
            <a:r>
              <a:rPr lang="en-US" sz="3200" dirty="0"/>
              <a:t>and the maximum amount of time an individual has between the time he or she receives a judgment and the filling of the appeal</a:t>
            </a:r>
          </a:p>
        </p:txBody>
      </p:sp>
    </p:spTree>
    <p:extLst>
      <p:ext uri="{BB962C8B-B14F-4D97-AF65-F5344CB8AC3E}">
        <p14:creationId xmlns:p14="http://schemas.microsoft.com/office/powerpoint/2010/main" val="1287180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Moral Dilemmas, Decision Making &amp; Technology</a:t>
            </a:r>
          </a:p>
        </p:txBody>
      </p:sp>
      <p:sp>
        <p:nvSpPr>
          <p:cNvPr id="3" name="Content Placeholder 2"/>
          <p:cNvSpPr>
            <a:spLocks noGrp="1"/>
          </p:cNvSpPr>
          <p:nvPr>
            <p:ph idx="1"/>
          </p:nvPr>
        </p:nvSpPr>
        <p:spPr>
          <a:xfrm>
            <a:off x="1024128" y="1780674"/>
            <a:ext cx="9720073" cy="4528686"/>
          </a:xfrm>
        </p:spPr>
        <p:txBody>
          <a:bodyPr>
            <a:normAutofit/>
          </a:bodyPr>
          <a:lstStyle/>
          <a:p>
            <a:pPr>
              <a:buFont typeface="Wingdings" pitchFamily="2" charset="2"/>
              <a:buChar char="§"/>
            </a:pPr>
            <a:r>
              <a:rPr lang="en-US" dirty="0"/>
              <a:t>The process of decision making is complex: It resembles a mathematical mapping of input parameters into output decisions</a:t>
            </a:r>
          </a:p>
          <a:p>
            <a:pPr>
              <a:buFont typeface="Wingdings" pitchFamily="2" charset="2"/>
              <a:buChar char="§"/>
            </a:pPr>
            <a:r>
              <a:rPr lang="en-US" dirty="0"/>
              <a:t>The input parameters in the decision-making process are premises</a:t>
            </a:r>
          </a:p>
          <a:p>
            <a:pPr>
              <a:buFont typeface="Wingdings" pitchFamily="2" charset="2"/>
              <a:buChar char="§"/>
            </a:pPr>
            <a:r>
              <a:rPr lang="en-US" dirty="0"/>
              <a:t>The mapping uses these values along with the premises to create an output, which is the decision</a:t>
            </a:r>
          </a:p>
          <a:p>
            <a:pPr>
              <a:buFont typeface="Wingdings" pitchFamily="2" charset="2"/>
              <a:buChar char="§"/>
            </a:pPr>
            <a:r>
              <a:rPr lang="en-US" dirty="0"/>
              <a:t>The mapping function takes these premises together with the values and outputs a “logical” decision</a:t>
            </a:r>
          </a:p>
          <a:p>
            <a:pPr>
              <a:buFont typeface="Wingdings" pitchFamily="2" charset="2"/>
              <a:buChar char="§"/>
            </a:pPr>
            <a:r>
              <a:rPr lang="en-US" dirty="0"/>
              <a:t>Dilemmas in decision making are caused by one questioning the </a:t>
            </a:r>
            <a:r>
              <a:rPr lang="en-US" i="1" dirty="0"/>
              <a:t>values </a:t>
            </a:r>
            <a:r>
              <a:rPr lang="en-US" dirty="0"/>
              <a:t>attached to one’s premises as inputs to the decision being made</a:t>
            </a:r>
          </a:p>
          <a:p>
            <a:pPr>
              <a:buFont typeface="Wingdings" pitchFamily="2" charset="2"/>
              <a:buChar char="§"/>
            </a:pPr>
            <a:r>
              <a:rPr lang="en-US" dirty="0"/>
              <a:t>One’s scaling of values to the inputs may be influenced by a number of factors such as advances in technology and incomplete or misleading information</a:t>
            </a:r>
          </a:p>
        </p:txBody>
      </p:sp>
    </p:spTree>
    <p:extLst>
      <p:ext uri="{BB962C8B-B14F-4D97-AF65-F5344CB8AC3E}">
        <p14:creationId xmlns:p14="http://schemas.microsoft.com/office/powerpoint/2010/main" val="369454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sz="5000">
                <a:solidFill>
                  <a:srgbClr val="FFFFFF"/>
                </a:solidFill>
              </a:rPr>
              <a:t>Ethics and the Professions</a:t>
            </a:r>
          </a:p>
        </p:txBody>
      </p:sp>
      <p:graphicFrame>
        <p:nvGraphicFramePr>
          <p:cNvPr id="5" name="Content Placeholder 2">
            <a:extLst>
              <a:ext uri="{FF2B5EF4-FFF2-40B4-BE49-F238E27FC236}">
                <a16:creationId xmlns:a16="http://schemas.microsoft.com/office/drawing/2014/main" id="{5D895DC3-F868-4F94-BEBD-4F28C0A3A854}"/>
              </a:ext>
            </a:extLst>
          </p:cNvPr>
          <p:cNvGraphicFramePr>
            <a:graphicFrameLocks noGrp="1"/>
          </p:cNvGraphicFramePr>
          <p:nvPr>
            <p:ph idx="1"/>
            <p:extLst>
              <p:ext uri="{D42A27DB-BD31-4B8C-83A1-F6EECF244321}">
                <p14:modId xmlns:p14="http://schemas.microsoft.com/office/powerpoint/2010/main" val="342525198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33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BDDD243-ED5F-4896-B18B-ABCF4B7E1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4911819"/>
            <a:ext cx="9720072" cy="1499616"/>
          </a:xfrm>
        </p:spPr>
        <p:txBody>
          <a:bodyPr>
            <a:normAutofit/>
          </a:bodyPr>
          <a:lstStyle/>
          <a:p>
            <a:r>
              <a:rPr lang="en-US" sz="5000">
                <a:solidFill>
                  <a:srgbClr val="FFFFFF"/>
                </a:solidFill>
              </a:rPr>
              <a:t>Advances in Technology</a:t>
            </a:r>
          </a:p>
        </p:txBody>
      </p:sp>
      <p:sp>
        <p:nvSpPr>
          <p:cNvPr id="3" name="Content Placeholder 2"/>
          <p:cNvSpPr>
            <a:spLocks noGrp="1"/>
          </p:cNvSpPr>
          <p:nvPr>
            <p:ph idx="1"/>
          </p:nvPr>
        </p:nvSpPr>
        <p:spPr>
          <a:xfrm>
            <a:off x="481264" y="446566"/>
            <a:ext cx="5936470" cy="4125432"/>
          </a:xfrm>
        </p:spPr>
        <p:txBody>
          <a:bodyPr anchor="ctr">
            <a:normAutofit/>
          </a:bodyPr>
          <a:lstStyle/>
          <a:p>
            <a:pPr>
              <a:buFont typeface="Wingdings" pitchFamily="2" charset="2"/>
              <a:buChar char="§"/>
            </a:pPr>
            <a:r>
              <a:rPr lang="en-US" sz="2400" dirty="0"/>
              <a:t>Dilemmas are usually caused by advances in technology</a:t>
            </a:r>
          </a:p>
          <a:p>
            <a:pPr>
              <a:buFont typeface="Wingdings" pitchFamily="2" charset="2"/>
              <a:buChar char="§"/>
            </a:pPr>
            <a:r>
              <a:rPr lang="en-US" sz="2400" dirty="0"/>
              <a:t>Computer technology in particular has created more muddles in the decision-making process than in any other technology</a:t>
            </a:r>
          </a:p>
          <a:p>
            <a:pPr>
              <a:buFont typeface="Wingdings" pitchFamily="2" charset="2"/>
              <a:buChar char="§"/>
            </a:pPr>
            <a:r>
              <a:rPr lang="en-US" sz="2400" dirty="0"/>
              <a:t>Advances in computer technology create a multitude of possibilities that never existed before</a:t>
            </a:r>
          </a:p>
          <a:p>
            <a:pPr>
              <a:buFont typeface="Wingdings" pitchFamily="2" charset="2"/>
              <a:buChar char="§"/>
            </a:pPr>
            <a:r>
              <a:rPr lang="en-US" sz="2400" dirty="0"/>
              <a:t>Such possibilities present professionals with myriad temptations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7734" y="1153284"/>
            <a:ext cx="4747090" cy="2587164"/>
          </a:xfrm>
          <a:prstGeom prst="rect">
            <a:avLst/>
          </a:prstGeom>
        </p:spPr>
      </p:pic>
      <p:cxnSp>
        <p:nvCxnSpPr>
          <p:cNvPr id="16" name="Straight Connector 15">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720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Making Good Use of Technology</a:t>
            </a:r>
          </a:p>
        </p:txBody>
      </p:sp>
      <p:sp>
        <p:nvSpPr>
          <p:cNvPr id="3" name="Content Placeholder 2"/>
          <p:cNvSpPr>
            <a:spLocks noGrp="1"/>
          </p:cNvSpPr>
          <p:nvPr>
            <p:ph idx="1"/>
          </p:nvPr>
        </p:nvSpPr>
        <p:spPr>
          <a:xfrm>
            <a:off x="802106" y="1941095"/>
            <a:ext cx="10780294" cy="4523873"/>
          </a:xfrm>
        </p:spPr>
        <p:txBody>
          <a:bodyPr>
            <a:normAutofit/>
          </a:bodyPr>
          <a:lstStyle/>
          <a:p>
            <a:pPr>
              <a:buFont typeface="Wingdings" pitchFamily="2" charset="2"/>
              <a:buChar char="§"/>
            </a:pPr>
            <a:r>
              <a:rPr lang="en-US" sz="2800" dirty="0"/>
              <a:t>How can we use technology in a nondestructive way to advance human society? </a:t>
            </a:r>
          </a:p>
          <a:p>
            <a:pPr>
              <a:buFont typeface="Wingdings" pitchFamily="2" charset="2"/>
              <a:buChar char="§"/>
            </a:pPr>
            <a:r>
              <a:rPr lang="en-US" sz="2800" dirty="0"/>
              <a:t>Technology has placed at our disposal a multitude of possibilities, that are shrouding our daily value-based decision making in confusion and doubt</a:t>
            </a:r>
          </a:p>
          <a:p>
            <a:pPr>
              <a:buFont typeface="Wingdings" pitchFamily="2" charset="2"/>
              <a:buChar char="§"/>
            </a:pPr>
            <a:r>
              <a:rPr lang="en-US" sz="2800" dirty="0"/>
              <a:t>Doubts are created because gaps in reasoning between right and wrong has been muddled up because of the many possibilities</a:t>
            </a:r>
          </a:p>
        </p:txBody>
      </p:sp>
    </p:spTree>
    <p:extLst>
      <p:ext uri="{BB962C8B-B14F-4D97-AF65-F5344CB8AC3E}">
        <p14:creationId xmlns:p14="http://schemas.microsoft.com/office/powerpoint/2010/main" val="309853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Making Good Use of Technology</a:t>
            </a:r>
          </a:p>
        </p:txBody>
      </p:sp>
      <p:sp>
        <p:nvSpPr>
          <p:cNvPr id="3" name="Content Placeholder 2"/>
          <p:cNvSpPr>
            <a:spLocks noGrp="1"/>
          </p:cNvSpPr>
          <p:nvPr>
            <p:ph idx="1"/>
          </p:nvPr>
        </p:nvSpPr>
        <p:spPr>
          <a:xfrm>
            <a:off x="802106" y="1941095"/>
            <a:ext cx="10780294" cy="4523873"/>
          </a:xfrm>
        </p:spPr>
        <p:txBody>
          <a:bodyPr>
            <a:normAutofit/>
          </a:bodyPr>
          <a:lstStyle/>
          <a:p>
            <a:pPr>
              <a:buFont typeface="Wingdings" pitchFamily="2" charset="2"/>
              <a:buChar char="§"/>
            </a:pPr>
            <a:r>
              <a:rPr lang="en-US" sz="2800" dirty="0"/>
              <a:t>An appropriate response to this confusion of reasoning is multifaceted and may include the following solutions:</a:t>
            </a:r>
          </a:p>
          <a:p>
            <a:pPr lvl="1">
              <a:buFont typeface="Wingdings" pitchFamily="2" charset="2"/>
              <a:buChar char="§"/>
            </a:pPr>
            <a:r>
              <a:rPr lang="en-US" sz="2400" dirty="0"/>
              <a:t>Formulate new laws to strengthen our basic set of values, which are being rendered irrelevant by technology</a:t>
            </a:r>
          </a:p>
          <a:p>
            <a:pPr lvl="1">
              <a:buFont typeface="Wingdings" pitchFamily="2" charset="2"/>
              <a:buChar char="§"/>
            </a:pPr>
            <a:r>
              <a:rPr lang="en-US" sz="2400" dirty="0"/>
              <a:t>Construct a new moral and ethical conceptual framework in which the new laws can be applied successfully</a:t>
            </a:r>
          </a:p>
          <a:p>
            <a:pPr lvl="1">
              <a:buFont typeface="Wingdings" pitchFamily="2" charset="2"/>
              <a:buChar char="§"/>
            </a:pPr>
            <a:r>
              <a:rPr lang="en-US" sz="2400" dirty="0"/>
              <a:t>Launch a massive education campaign to make society aware of the changing environment and the impact such an environment is having on our basic values</a:t>
            </a:r>
          </a:p>
          <a:p>
            <a:pPr>
              <a:buFont typeface="Wingdings" pitchFamily="2" charset="2"/>
              <a:buChar char="§"/>
            </a:pPr>
            <a:r>
              <a:rPr lang="en-US" sz="2800" dirty="0"/>
              <a:t>Nations and communities must have a regulated technology policy. Technology without a policy is dangerous technology</a:t>
            </a:r>
          </a:p>
        </p:txBody>
      </p:sp>
    </p:spTree>
    <p:extLst>
      <p:ext uri="{BB962C8B-B14F-4D97-AF65-F5344CB8AC3E}">
        <p14:creationId xmlns:p14="http://schemas.microsoft.com/office/powerpoint/2010/main" val="3704863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 New Conceptual Moral Framework</a:t>
            </a: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
            </a:pPr>
            <a:r>
              <a:rPr lang="en-US" dirty="0"/>
              <a:t>New technologies in communication have resulted in demographical tidal waves for the global societies</a:t>
            </a:r>
          </a:p>
          <a:p>
            <a:pPr algn="just">
              <a:buFont typeface="Wingdings" pitchFamily="2" charset="2"/>
              <a:buChar char="§"/>
            </a:pPr>
            <a:r>
              <a:rPr lang="en-US" dirty="0"/>
              <a:t>The movement of people and goods between nations, societies and the Internet are slowly creating a new global society with serious social and moral characteristics</a:t>
            </a:r>
          </a:p>
          <a:p>
            <a:pPr algn="just">
              <a:buFont typeface="Wingdings" pitchFamily="2" charset="2"/>
              <a:buChar char="§"/>
            </a:pPr>
            <a:r>
              <a:rPr lang="en-US" dirty="0"/>
              <a:t>This globalization, along with the plummeting prices of computers and other Internet-accessing devices, had ignited a growing realization and fear, especially among religious and civic leaders, moralists, and parents, that society is becoming morally loose and citizens are forgetting what it is to be human </a:t>
            </a:r>
          </a:p>
          <a:p>
            <a:pPr algn="just">
              <a:buFont typeface="Wingdings" pitchFamily="2" charset="2"/>
              <a:buChar char="§"/>
            </a:pPr>
            <a:r>
              <a:rPr lang="en-US" dirty="0"/>
              <a:t>Of immediate concern to these groups and many others is that a common morality is needed</a:t>
            </a:r>
          </a:p>
          <a:p>
            <a:pPr algn="just">
              <a:buFont typeface="Wingdings" pitchFamily="2" charset="2"/>
              <a:buChar char="§"/>
            </a:pPr>
            <a:r>
              <a:rPr lang="en-US" dirty="0"/>
              <a:t>As societies become diverse, the need for a common moral framework as a standard for preserving decency and effectively reversing the trend of skyrocketing moral decadence and combating crimes becomes most urgent</a:t>
            </a:r>
          </a:p>
        </p:txBody>
      </p:sp>
    </p:spTree>
    <p:extLst>
      <p:ext uri="{BB962C8B-B14F-4D97-AF65-F5344CB8AC3E}">
        <p14:creationId xmlns:p14="http://schemas.microsoft.com/office/powerpoint/2010/main" val="63929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Professionalism and Ethical Responsibilities</a:t>
            </a:r>
          </a:p>
        </p:txBody>
      </p:sp>
      <p:sp>
        <p:nvSpPr>
          <p:cNvPr id="3" name="Content Placeholder 2"/>
          <p:cNvSpPr>
            <a:spLocks noGrp="1"/>
          </p:cNvSpPr>
          <p:nvPr>
            <p:ph idx="1"/>
          </p:nvPr>
        </p:nvSpPr>
        <p:spPr/>
        <p:txBody>
          <a:bodyPr>
            <a:normAutofit/>
          </a:bodyPr>
          <a:lstStyle/>
          <a:p>
            <a:pPr algn="just"/>
            <a:r>
              <a:rPr lang="en-US" sz="2800" dirty="0"/>
              <a:t>Whistle-Blowing</a:t>
            </a:r>
          </a:p>
          <a:p>
            <a:pPr lvl="1" algn="just"/>
            <a:r>
              <a:rPr lang="en-US" sz="2400" dirty="0"/>
              <a:t>The term whistle-blowing gives the impression of an act of seeking public attention</a:t>
            </a:r>
          </a:p>
          <a:p>
            <a:pPr lvl="1" algn="just"/>
            <a:r>
              <a:rPr lang="en-US" sz="2400" dirty="0"/>
              <a:t>The purpose of whistle-blowing in the workplace and the goal of a whistleblower is calling to public attention, including especially to that of a higher authority such as a government, what is considered an illegal or mismanaged act</a:t>
            </a:r>
          </a:p>
          <a:p>
            <a:pPr lvl="1" algn="just"/>
            <a:r>
              <a:rPr lang="en-US" sz="2400" dirty="0"/>
              <a:t>Different whistle-blowing methods have been used for years, ranging from traditional ones to more modern computer-aided ones</a:t>
            </a:r>
          </a:p>
        </p:txBody>
      </p:sp>
    </p:spTree>
    <p:extLst>
      <p:ext uri="{BB962C8B-B14F-4D97-AF65-F5344CB8AC3E}">
        <p14:creationId xmlns:p14="http://schemas.microsoft.com/office/powerpoint/2010/main" val="1622851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Professionalism and Ethical Responsibilities</a:t>
            </a:r>
          </a:p>
        </p:txBody>
      </p:sp>
      <p:sp>
        <p:nvSpPr>
          <p:cNvPr id="3" name="Content Placeholder 2"/>
          <p:cNvSpPr>
            <a:spLocks noGrp="1"/>
          </p:cNvSpPr>
          <p:nvPr>
            <p:ph idx="1"/>
          </p:nvPr>
        </p:nvSpPr>
        <p:spPr/>
        <p:txBody>
          <a:bodyPr>
            <a:normAutofit/>
          </a:bodyPr>
          <a:lstStyle/>
          <a:p>
            <a:pPr algn="just"/>
            <a:r>
              <a:rPr lang="en-US" sz="2800" dirty="0"/>
              <a:t>Harassment and Discrimination</a:t>
            </a:r>
          </a:p>
          <a:p>
            <a:pPr lvl="1" algn="just"/>
            <a:r>
              <a:rPr lang="en-US" sz="2400" dirty="0"/>
              <a:t>Harassment is to verbally or physically create an environment that is hostile, intimidating, offensive, severe, pervasive, or abusive based on a number of parameters including one’s race, religion, national origin, age, disability, political affiliation, marital status, citizenship, or physical appearance</a:t>
            </a:r>
          </a:p>
          <a:p>
            <a:pPr lvl="1" algn="just"/>
            <a:r>
              <a:rPr lang="en-US" sz="2400" dirty="0"/>
              <a:t>Discrimination on the other hand is a process of making decisions that negatively affect an individual, such as denial of a service, based wholly, or partly, upon the real or perceived facts of one’s race, religion, national origin</a:t>
            </a:r>
          </a:p>
          <a:p>
            <a:pPr lvl="1" algn="just"/>
            <a:r>
              <a:rPr lang="en-US" sz="2400" dirty="0"/>
              <a:t>Awareness and Prevention can effectively fight against harassment and discrimination</a:t>
            </a:r>
          </a:p>
        </p:txBody>
      </p:sp>
    </p:spTree>
    <p:extLst>
      <p:ext uri="{BB962C8B-B14F-4D97-AF65-F5344CB8AC3E}">
        <p14:creationId xmlns:p14="http://schemas.microsoft.com/office/powerpoint/2010/main" val="2406499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Professionalism and Ethical Responsibilities</a:t>
            </a:r>
          </a:p>
        </p:txBody>
      </p:sp>
      <p:sp>
        <p:nvSpPr>
          <p:cNvPr id="3" name="Content Placeholder 2"/>
          <p:cNvSpPr>
            <a:spLocks noGrp="1"/>
          </p:cNvSpPr>
          <p:nvPr>
            <p:ph idx="1"/>
          </p:nvPr>
        </p:nvSpPr>
        <p:spPr/>
        <p:txBody>
          <a:bodyPr>
            <a:normAutofit/>
          </a:bodyPr>
          <a:lstStyle/>
          <a:p>
            <a:pPr algn="just"/>
            <a:r>
              <a:rPr lang="en-US" sz="3200" dirty="0"/>
              <a:t>Ethical and Moral Implications</a:t>
            </a:r>
          </a:p>
          <a:p>
            <a:pPr lvl="1" algn="just"/>
            <a:r>
              <a:rPr lang="en-US" sz="2800" dirty="0"/>
              <a:t>Even people with high moral standards can be prevented from doing what is morally right because of the privileges, rights, and freedoms they stand to lose within the organization if they become known</a:t>
            </a:r>
          </a:p>
        </p:txBody>
      </p:sp>
    </p:spTree>
    <p:extLst>
      <p:ext uri="{BB962C8B-B14F-4D97-AF65-F5344CB8AC3E}">
        <p14:creationId xmlns:p14="http://schemas.microsoft.com/office/powerpoint/2010/main" val="190567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Evolution of Professions</a:t>
            </a:r>
          </a:p>
        </p:txBody>
      </p:sp>
      <p:sp>
        <p:nvSpPr>
          <p:cNvPr id="3" name="Content Placeholder 2"/>
          <p:cNvSpPr>
            <a:spLocks noGrp="1"/>
          </p:cNvSpPr>
          <p:nvPr>
            <p:ph idx="1"/>
          </p:nvPr>
        </p:nvSpPr>
        <p:spPr/>
        <p:txBody>
          <a:bodyPr>
            <a:normAutofit/>
          </a:bodyPr>
          <a:lstStyle/>
          <a:p>
            <a:pPr marL="0" indent="0">
              <a:buNone/>
            </a:pPr>
            <a:r>
              <a:rPr lang="en-US" sz="2800" i="1" dirty="0"/>
              <a:t>Profession </a:t>
            </a:r>
            <a:r>
              <a:rPr lang="en-US" sz="2800" dirty="0"/>
              <a:t>refers to a commitment formally </a:t>
            </a:r>
            <a:r>
              <a:rPr lang="en-US" sz="2800" i="1" dirty="0"/>
              <a:t>professed </a:t>
            </a:r>
            <a:r>
              <a:rPr lang="en-US" sz="2800" dirty="0"/>
              <a:t>by a person to become a member of that </a:t>
            </a:r>
            <a:r>
              <a:rPr lang="en-US" sz="2800" i="1" dirty="0"/>
              <a:t>profession</a:t>
            </a:r>
            <a:r>
              <a:rPr lang="en-US" sz="2800" dirty="0"/>
              <a:t>, and has </a:t>
            </a:r>
            <a:r>
              <a:rPr lang="en-US" sz="2800" i="1" dirty="0"/>
              <a:t>professed </a:t>
            </a:r>
            <a:r>
              <a:rPr lang="en-US" sz="2800" dirty="0"/>
              <a:t>the commitment</a:t>
            </a:r>
          </a:p>
          <a:p>
            <a:pPr marL="0" indent="0">
              <a:buNone/>
            </a:pPr>
            <a:r>
              <a:rPr lang="en-US" sz="2800" dirty="0"/>
              <a:t>Over the years, the term profession and its requirements for membership evolved into two categories: </a:t>
            </a:r>
          </a:p>
          <a:p>
            <a:pPr lvl="1"/>
            <a:r>
              <a:rPr lang="en-US" sz="2400" i="1" dirty="0"/>
              <a:t>Learned </a:t>
            </a:r>
            <a:r>
              <a:rPr lang="en-US" sz="2400" dirty="0"/>
              <a:t>professions, which required individuals with a deep knowledge of the profession acquired through years of formal education, and </a:t>
            </a:r>
          </a:p>
          <a:p>
            <a:pPr lvl="1"/>
            <a:r>
              <a:rPr lang="en-US" sz="2400" i="1" dirty="0"/>
              <a:t>Common </a:t>
            </a:r>
            <a:r>
              <a:rPr lang="en-US" sz="2400" dirty="0"/>
              <a:t>professions, which required the individuals to be noblemen who in theory did not really need to work for a living: they were </a:t>
            </a:r>
            <a:r>
              <a:rPr lang="en-US" sz="2400" i="1" dirty="0"/>
              <a:t>liberated </a:t>
            </a:r>
            <a:r>
              <a:rPr lang="en-US" sz="2400" dirty="0"/>
              <a:t>from the need to work, but ought to learn the profession anyway. </a:t>
            </a:r>
          </a:p>
        </p:txBody>
      </p:sp>
    </p:spTree>
    <p:extLst>
      <p:ext uri="{BB962C8B-B14F-4D97-AF65-F5344CB8AC3E}">
        <p14:creationId xmlns:p14="http://schemas.microsoft.com/office/powerpoint/2010/main" val="241281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of a Professional</a:t>
            </a:r>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a:t>There are three basic professional requirements, and over the years as the professions evolved, these three elements have taken different forms,</a:t>
            </a:r>
          </a:p>
          <a:p>
            <a:pPr>
              <a:buFont typeface="Wingdings" pitchFamily="2" charset="2"/>
              <a:buChar char="§"/>
            </a:pPr>
            <a:r>
              <a:rPr lang="en-US" sz="2400" i="1" dirty="0"/>
              <a:t>A set of highly developed skills and deep knowledge of the domain</a:t>
            </a:r>
          </a:p>
          <a:p>
            <a:pPr>
              <a:buFont typeface="Wingdings" pitchFamily="2" charset="2"/>
              <a:buChar char="§"/>
            </a:pPr>
            <a:r>
              <a:rPr lang="en-US" sz="2400" i="1" dirty="0"/>
              <a:t>Autonomy</a:t>
            </a:r>
          </a:p>
          <a:p>
            <a:pPr>
              <a:buFont typeface="Wingdings" pitchFamily="2" charset="2"/>
              <a:buChar char="§"/>
            </a:pPr>
            <a:r>
              <a:rPr lang="en-US" sz="2400" i="1" dirty="0"/>
              <a:t>Observance of a code of conduct</a:t>
            </a:r>
          </a:p>
          <a:p>
            <a:pPr lvl="1">
              <a:buFont typeface="Wingdings" pitchFamily="2" charset="2"/>
              <a:buChar char="§"/>
            </a:pPr>
            <a:r>
              <a:rPr lang="en-US" sz="2000" i="1" dirty="0"/>
              <a:t>The professional code</a:t>
            </a:r>
          </a:p>
          <a:p>
            <a:pPr lvl="1">
              <a:buFont typeface="Wingdings" pitchFamily="2" charset="2"/>
              <a:buChar char="§"/>
            </a:pPr>
            <a:r>
              <a:rPr lang="en-US" sz="2000" i="1" dirty="0"/>
              <a:t>A personal code</a:t>
            </a:r>
          </a:p>
          <a:p>
            <a:pPr lvl="1">
              <a:buFont typeface="Wingdings" pitchFamily="2" charset="2"/>
              <a:buChar char="§"/>
            </a:pPr>
            <a:r>
              <a:rPr lang="en-US" sz="2000" i="1" dirty="0"/>
              <a:t>The institutional code</a:t>
            </a:r>
          </a:p>
          <a:p>
            <a:pPr lvl="1">
              <a:buFont typeface="Wingdings" pitchFamily="2" charset="2"/>
              <a:buChar char="§"/>
            </a:pPr>
            <a:r>
              <a:rPr lang="en-US" sz="2000" i="1" dirty="0"/>
              <a:t>The community code</a:t>
            </a:r>
            <a:endParaRPr lang="en-US" sz="2000" dirty="0"/>
          </a:p>
        </p:txBody>
      </p:sp>
    </p:spTree>
    <p:extLst>
      <p:ext uri="{BB962C8B-B14F-4D97-AF65-F5344CB8AC3E}">
        <p14:creationId xmlns:p14="http://schemas.microsoft.com/office/powerpoint/2010/main" val="62758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9" y="585216"/>
            <a:ext cx="3779085" cy="1499616"/>
          </a:xfrm>
        </p:spPr>
        <p:txBody>
          <a:bodyPr>
            <a:normAutofit/>
          </a:bodyPr>
          <a:lstStyle/>
          <a:p>
            <a:r>
              <a:rPr lang="en-US" sz="4600">
                <a:solidFill>
                  <a:srgbClr val="FFFFFF"/>
                </a:solidFill>
              </a:rPr>
              <a:t>Codes Governing Human Actions</a:t>
            </a:r>
          </a:p>
        </p:txBody>
      </p:sp>
      <p:cxnSp>
        <p:nvCxnSpPr>
          <p:cNvPr id="13" name="Straight Connector 12">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7">
            <a:extLst>
              <a:ext uri="{FF2B5EF4-FFF2-40B4-BE49-F238E27FC236}">
                <a16:creationId xmlns:a16="http://schemas.microsoft.com/office/drawing/2014/main" id="{606B5225-E261-4198-B44E-A54594A8AFF6}"/>
              </a:ext>
            </a:extLst>
          </p:cNvPr>
          <p:cNvSpPr>
            <a:spLocks noGrp="1"/>
          </p:cNvSpPr>
          <p:nvPr>
            <p:ph idx="1"/>
          </p:nvPr>
        </p:nvSpPr>
        <p:spPr>
          <a:xfrm>
            <a:off x="1024129" y="2286000"/>
            <a:ext cx="3791711" cy="3931920"/>
          </a:xfrm>
        </p:spPr>
        <p:txBody>
          <a:bodyPr>
            <a:normAutofit/>
          </a:bodyPr>
          <a:lstStyle/>
          <a:p>
            <a:endParaRPr lang="en-US">
              <a:solidFill>
                <a:srgbClr val="FFFFFF"/>
              </a:solidFill>
            </a:endParaRPr>
          </a:p>
        </p:txBody>
      </p:sp>
      <p:pic>
        <p:nvPicPr>
          <p:cNvPr id="4" name="Content Placeholder 3"/>
          <p:cNvPicPr>
            <a:picLocks noChangeAspect="1"/>
          </p:cNvPicPr>
          <p:nvPr/>
        </p:nvPicPr>
        <p:blipFill>
          <a:blip r:embed="rId2"/>
          <a:stretch>
            <a:fillRect/>
          </a:stretch>
        </p:blipFill>
        <p:spPr>
          <a:xfrm>
            <a:off x="6096000" y="787561"/>
            <a:ext cx="5455921" cy="5282878"/>
          </a:xfrm>
          <a:prstGeom prst="rect">
            <a:avLst/>
          </a:prstGeom>
        </p:spPr>
      </p:pic>
    </p:spTree>
    <p:extLst>
      <p:ext uri="{BB962C8B-B14F-4D97-AF65-F5344CB8AC3E}">
        <p14:creationId xmlns:p14="http://schemas.microsoft.com/office/powerpoint/2010/main" val="319810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Pillars of Professionalism</a:t>
            </a:r>
          </a:p>
        </p:txBody>
      </p:sp>
      <p:sp>
        <p:nvSpPr>
          <p:cNvPr id="3" name="Content Placeholder 2"/>
          <p:cNvSpPr>
            <a:spLocks noGrp="1"/>
          </p:cNvSpPr>
          <p:nvPr>
            <p:ph idx="1"/>
          </p:nvPr>
        </p:nvSpPr>
        <p:spPr/>
        <p:txBody>
          <a:bodyPr>
            <a:normAutofit/>
          </a:bodyPr>
          <a:lstStyle/>
          <a:p>
            <a:r>
              <a:rPr lang="en-US" sz="3200" dirty="0"/>
              <a:t>Professionalism is supported by four pillars: </a:t>
            </a:r>
          </a:p>
          <a:p>
            <a:pPr lvl="1"/>
            <a:r>
              <a:rPr lang="en-US" sz="2800" dirty="0"/>
              <a:t>Commitment</a:t>
            </a:r>
          </a:p>
          <a:p>
            <a:pPr lvl="1"/>
            <a:r>
              <a:rPr lang="en-US" sz="2800" dirty="0"/>
              <a:t>Integrity</a:t>
            </a:r>
          </a:p>
          <a:p>
            <a:pPr lvl="1"/>
            <a:r>
              <a:rPr lang="en-US" sz="2800" dirty="0"/>
              <a:t>Responsibility</a:t>
            </a:r>
          </a:p>
          <a:p>
            <a:pPr lvl="1"/>
            <a:r>
              <a:rPr lang="en-US" sz="2800" dirty="0"/>
              <a:t>Accountability</a:t>
            </a:r>
          </a:p>
        </p:txBody>
      </p:sp>
    </p:spTree>
    <p:extLst>
      <p:ext uri="{BB962C8B-B14F-4D97-AF65-F5344CB8AC3E}">
        <p14:creationId xmlns:p14="http://schemas.microsoft.com/office/powerpoint/2010/main" val="197153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6601-501A-AB40-8ED1-47ECA6B76382}"/>
              </a:ext>
            </a:extLst>
          </p:cNvPr>
          <p:cNvSpPr>
            <a:spLocks noGrp="1"/>
          </p:cNvSpPr>
          <p:nvPr>
            <p:ph type="title"/>
          </p:nvPr>
        </p:nvSpPr>
        <p:spPr/>
        <p:txBody>
          <a:bodyPr/>
          <a:lstStyle/>
          <a:p>
            <a:r>
              <a:rPr lang="en-US" dirty="0"/>
              <a:t>Pillars of Professionalism – </a:t>
            </a:r>
            <a:r>
              <a:rPr lang="en-US" sz="5400" dirty="0"/>
              <a:t>Commitment</a:t>
            </a:r>
            <a:r>
              <a:rPr lang="en-US" dirty="0"/>
              <a:t> </a:t>
            </a:r>
          </a:p>
        </p:txBody>
      </p:sp>
      <p:sp>
        <p:nvSpPr>
          <p:cNvPr id="3" name="Content Placeholder 2">
            <a:extLst>
              <a:ext uri="{FF2B5EF4-FFF2-40B4-BE49-F238E27FC236}">
                <a16:creationId xmlns:a16="http://schemas.microsoft.com/office/drawing/2014/main" id="{FD3A29F1-02BA-C84D-A67E-856E43F8A05E}"/>
              </a:ext>
            </a:extLst>
          </p:cNvPr>
          <p:cNvSpPr>
            <a:spLocks noGrp="1"/>
          </p:cNvSpPr>
          <p:nvPr>
            <p:ph idx="1"/>
          </p:nvPr>
        </p:nvSpPr>
        <p:spPr>
          <a:xfrm>
            <a:off x="712694" y="2286000"/>
            <a:ext cx="10031507" cy="4023360"/>
          </a:xfrm>
        </p:spPr>
        <p:txBody>
          <a:bodyPr>
            <a:normAutofit/>
          </a:bodyPr>
          <a:lstStyle/>
          <a:p>
            <a:pPr lvl="1"/>
            <a:r>
              <a:rPr lang="en-US" sz="2800" i="1" dirty="0"/>
              <a:t>The person making the commitment must do so willingly without duress</a:t>
            </a:r>
          </a:p>
          <a:p>
            <a:pPr lvl="1"/>
            <a:r>
              <a:rPr lang="en-US" sz="2800" i="1" dirty="0"/>
              <a:t>The person responsible must try to meet the commitment </a:t>
            </a:r>
            <a:r>
              <a:rPr lang="en-US" sz="2800" dirty="0"/>
              <a:t>, </a:t>
            </a:r>
            <a:r>
              <a:rPr lang="en-US" sz="2800" i="1" dirty="0"/>
              <a:t>even if help is needed</a:t>
            </a:r>
          </a:p>
          <a:p>
            <a:pPr lvl="1"/>
            <a:r>
              <a:rPr lang="en-US" sz="2800" i="1" dirty="0"/>
              <a:t>There must be agreement on what is to be done</a:t>
            </a:r>
            <a:r>
              <a:rPr lang="en-US" sz="2800" dirty="0"/>
              <a:t>, </a:t>
            </a:r>
            <a:r>
              <a:rPr lang="en-US" sz="2800" i="1" dirty="0"/>
              <a:t>by whom</a:t>
            </a:r>
            <a:r>
              <a:rPr lang="en-US" sz="2800" dirty="0"/>
              <a:t>, </a:t>
            </a:r>
            <a:r>
              <a:rPr lang="en-US" sz="2800" i="1" dirty="0"/>
              <a:t>and when</a:t>
            </a:r>
          </a:p>
          <a:p>
            <a:pPr lvl="1"/>
            <a:r>
              <a:rPr lang="en-US" sz="2800" i="1" dirty="0"/>
              <a:t>The commitment must be openly and publicly stated</a:t>
            </a:r>
          </a:p>
          <a:p>
            <a:pPr lvl="1"/>
            <a:r>
              <a:rPr lang="en-US" sz="2800" i="1" dirty="0"/>
              <a:t>The commitment must not be made easily</a:t>
            </a:r>
          </a:p>
          <a:p>
            <a:pPr lvl="1"/>
            <a:r>
              <a:rPr lang="en-US" sz="2800" i="1" dirty="0"/>
              <a:t>Prior to the committed date</a:t>
            </a:r>
            <a:r>
              <a:rPr lang="en-US" sz="2800" dirty="0"/>
              <a:t>, </a:t>
            </a:r>
            <a:r>
              <a:rPr lang="en-US" sz="2800" i="1" dirty="0"/>
              <a:t>if it is clear it cannot be met</a:t>
            </a:r>
            <a:r>
              <a:rPr lang="en-US" sz="2800" dirty="0"/>
              <a:t>, </a:t>
            </a:r>
            <a:r>
              <a:rPr lang="en-US" sz="2800" i="1" dirty="0"/>
              <a:t>advance notice must be given and a new commitment negotiated</a:t>
            </a:r>
            <a:endParaRPr lang="en-US" sz="2800" dirty="0"/>
          </a:p>
          <a:p>
            <a:endParaRPr lang="en-US" sz="2400" dirty="0"/>
          </a:p>
        </p:txBody>
      </p:sp>
    </p:spTree>
    <p:extLst>
      <p:ext uri="{BB962C8B-B14F-4D97-AF65-F5344CB8AC3E}">
        <p14:creationId xmlns:p14="http://schemas.microsoft.com/office/powerpoint/2010/main" val="330360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Pillars of Professionalism – Integrity </a:t>
            </a:r>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800" dirty="0"/>
              <a:t>means a state of undivided loyalty to self-belief. </a:t>
            </a:r>
          </a:p>
          <a:p>
            <a:pPr>
              <a:buFont typeface="Wingdings" pitchFamily="2" charset="2"/>
              <a:buChar char="§"/>
            </a:pPr>
            <a:r>
              <a:rPr lang="en-US" sz="2800" dirty="0"/>
              <a:t>It is honesty, uncompromising self-value, and incorruptible. </a:t>
            </a:r>
          </a:p>
          <a:p>
            <a:pPr>
              <a:buFont typeface="Wingdings" pitchFamily="2" charset="2"/>
              <a:buChar char="§"/>
            </a:pPr>
            <a:r>
              <a:rPr lang="en-US" sz="2800" dirty="0"/>
              <a:t>The word </a:t>
            </a:r>
            <a:r>
              <a:rPr lang="en-US" sz="2800" i="1" dirty="0"/>
              <a:t>integrity </a:t>
            </a:r>
            <a:r>
              <a:rPr lang="en-US" sz="2800" dirty="0"/>
              <a:t>comes from the Latin word </a:t>
            </a:r>
            <a:r>
              <a:rPr lang="en-US" sz="2800" i="1" dirty="0" err="1"/>
              <a:t>integratas</a:t>
            </a:r>
            <a:r>
              <a:rPr lang="en-US" sz="2800" i="1" dirty="0"/>
              <a:t> </a:t>
            </a:r>
            <a:r>
              <a:rPr lang="en-US" sz="2800" dirty="0"/>
              <a:t>, which means entire, undivided, or whole</a:t>
            </a:r>
          </a:p>
          <a:p>
            <a:pPr>
              <a:buFont typeface="Wingdings" pitchFamily="2" charset="2"/>
              <a:buChar char="§"/>
            </a:pPr>
            <a:r>
              <a:rPr lang="en-US" sz="2800" dirty="0"/>
              <a:t>To stay undivided in one’s beliefs professionally requires three maxims of </a:t>
            </a:r>
            <a:r>
              <a:rPr lang="en-US" sz="2800" i="1" dirty="0"/>
              <a:t>integrity</a:t>
            </a:r>
            <a:r>
              <a:rPr lang="en-US" sz="2800" dirty="0"/>
              <a:t>, namely:</a:t>
            </a:r>
          </a:p>
          <a:p>
            <a:pPr lvl="1">
              <a:buFont typeface="Wingdings" pitchFamily="2" charset="2"/>
              <a:buChar char="§"/>
            </a:pPr>
            <a:r>
              <a:rPr lang="en-US" sz="2400" dirty="0"/>
              <a:t> </a:t>
            </a:r>
            <a:r>
              <a:rPr lang="en-US" sz="2400" i="1" dirty="0"/>
              <a:t>vision</a:t>
            </a:r>
          </a:p>
          <a:p>
            <a:pPr lvl="1">
              <a:buFont typeface="Wingdings" pitchFamily="2" charset="2"/>
              <a:buChar char="§"/>
            </a:pPr>
            <a:r>
              <a:rPr lang="en-US" sz="2400" dirty="0"/>
              <a:t> love of what one is doing</a:t>
            </a:r>
          </a:p>
          <a:p>
            <a:pPr lvl="1">
              <a:buFont typeface="Wingdings" pitchFamily="2" charset="2"/>
              <a:buChar char="§"/>
            </a:pPr>
            <a:r>
              <a:rPr lang="en-US" sz="2400" dirty="0"/>
              <a:t> and </a:t>
            </a:r>
            <a:r>
              <a:rPr lang="en-US" sz="2400" i="1" dirty="0"/>
              <a:t>commitment</a:t>
            </a:r>
            <a:r>
              <a:rPr lang="en-US" sz="2400" dirty="0"/>
              <a:t> to what one has to do.</a:t>
            </a:r>
          </a:p>
        </p:txBody>
      </p:sp>
    </p:spTree>
    <p:extLst>
      <p:ext uri="{BB962C8B-B14F-4D97-AF65-F5344CB8AC3E}">
        <p14:creationId xmlns:p14="http://schemas.microsoft.com/office/powerpoint/2010/main" val="405384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Pillars of Professionalism – Responsibility </a:t>
            </a:r>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3200" dirty="0"/>
              <a:t>Deals with roles, tasks, and actions and their ensuing consequences.</a:t>
            </a:r>
          </a:p>
          <a:p>
            <a:pPr>
              <a:buFont typeface="Wingdings" pitchFamily="2" charset="2"/>
              <a:buChar char="§"/>
            </a:pPr>
            <a:r>
              <a:rPr lang="en-US" sz="3200" dirty="0"/>
              <a:t>When individuals choose a lifestyle implied in a career, they choose and must accept the package of responsibilities that go with that lifestyle,</a:t>
            </a:r>
          </a:p>
          <a:p>
            <a:pPr lvl="1">
              <a:buFont typeface="Wingdings" pitchFamily="2" charset="2"/>
              <a:buChar char="§"/>
            </a:pPr>
            <a:r>
              <a:rPr lang="en-US" sz="2800" i="1" dirty="0"/>
              <a:t>Responsibilities of a Professional as a Provider</a:t>
            </a:r>
          </a:p>
          <a:p>
            <a:pPr lvl="1">
              <a:buFont typeface="Wingdings" pitchFamily="2" charset="2"/>
              <a:buChar char="§"/>
            </a:pPr>
            <a:r>
              <a:rPr lang="en-US" sz="2800" i="1" dirty="0"/>
              <a:t>Service Responsibilities</a:t>
            </a:r>
          </a:p>
          <a:p>
            <a:pPr lvl="1">
              <a:buFont typeface="Wingdings" pitchFamily="2" charset="2"/>
              <a:buChar char="§"/>
            </a:pPr>
            <a:r>
              <a:rPr lang="en-US" sz="2800" i="1" dirty="0"/>
              <a:t>Product Responsibilities</a:t>
            </a:r>
          </a:p>
          <a:p>
            <a:pPr lvl="1">
              <a:buFont typeface="Wingdings" pitchFamily="2" charset="2"/>
              <a:buChar char="§"/>
            </a:pPr>
            <a:r>
              <a:rPr lang="en-US" sz="2800" i="1" dirty="0"/>
              <a:t>Consequential Responsibilities</a:t>
            </a:r>
            <a:endParaRPr lang="en-US" sz="2800" dirty="0"/>
          </a:p>
        </p:txBody>
      </p:sp>
    </p:spTree>
    <p:extLst>
      <p:ext uri="{BB962C8B-B14F-4D97-AF65-F5344CB8AC3E}">
        <p14:creationId xmlns:p14="http://schemas.microsoft.com/office/powerpoint/2010/main" val="2134387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1867</Words>
  <Application>Microsoft Macintosh PowerPoint</Application>
  <PresentationFormat>Widescreen</PresentationFormat>
  <Paragraphs>158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Tw Cen MT</vt:lpstr>
      <vt:lpstr>Tw Cen MT Condensed</vt:lpstr>
      <vt:lpstr>Wingdings</vt:lpstr>
      <vt:lpstr>Wingdings 3</vt:lpstr>
      <vt:lpstr>Integral</vt:lpstr>
      <vt:lpstr>Ethics and the Professions</vt:lpstr>
      <vt:lpstr>Ethics and the Professions</vt:lpstr>
      <vt:lpstr>Evolution of Professions</vt:lpstr>
      <vt:lpstr>Requirements of a Professional</vt:lpstr>
      <vt:lpstr>Codes Governing Human Actions</vt:lpstr>
      <vt:lpstr>Pillars of Professionalism</vt:lpstr>
      <vt:lpstr>Pillars of Professionalism – Commitment </vt:lpstr>
      <vt:lpstr>Pillars of Professionalism – Integrity </vt:lpstr>
      <vt:lpstr>Pillars of Professionalism – Responsibility </vt:lpstr>
      <vt:lpstr>Pillars of Professionalism – Accountability</vt:lpstr>
      <vt:lpstr>Making of an Ethical Professional: Education &amp; Licensing</vt:lpstr>
      <vt:lpstr>Professional Codes of Conduct</vt:lpstr>
      <vt:lpstr>Professional Codes of Conduct</vt:lpstr>
      <vt:lpstr>Enforcement</vt:lpstr>
      <vt:lpstr>Reporting of Grievances</vt:lpstr>
      <vt:lpstr>Hearing Procedures</vt:lpstr>
      <vt:lpstr>Sanctions</vt:lpstr>
      <vt:lpstr>Appeals</vt:lpstr>
      <vt:lpstr>Moral Dilemmas, Decision Making &amp; Technology</vt:lpstr>
      <vt:lpstr>Advances in Technology</vt:lpstr>
      <vt:lpstr>Making Good Use of Technology</vt:lpstr>
      <vt:lpstr>Making Good Use of Technology</vt:lpstr>
      <vt:lpstr>A New Conceptual Moral Framework</vt:lpstr>
      <vt:lpstr>Professionalism and Ethical Responsibilities</vt:lpstr>
      <vt:lpstr>Professionalism and Ethical Responsibilities</vt:lpstr>
      <vt:lpstr>Professionalism and Ethical Responsibilities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the Professions</dc:title>
  <dc:creator>NOuf Aljaffan</dc:creator>
  <cp:lastModifiedBy>NOuf Aljaffan</cp:lastModifiedBy>
  <cp:revision>3</cp:revision>
  <dcterms:created xsi:type="dcterms:W3CDTF">2019-10-23T06:54:29Z</dcterms:created>
  <dcterms:modified xsi:type="dcterms:W3CDTF">2019-11-18T16:56:35Z</dcterms:modified>
</cp:coreProperties>
</file>