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305" r:id="rId2"/>
    <p:sldId id="257" r:id="rId3"/>
    <p:sldId id="258" r:id="rId4"/>
    <p:sldId id="282" r:id="rId5"/>
    <p:sldId id="261" r:id="rId6"/>
    <p:sldId id="283" r:id="rId7"/>
    <p:sldId id="284" r:id="rId8"/>
    <p:sldId id="285" r:id="rId9"/>
    <p:sldId id="286" r:id="rId10"/>
    <p:sldId id="287"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4" r:id="rId25"/>
    <p:sldId id="302" r:id="rId26"/>
    <p:sldId id="303"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eer Ali Alnuaim" initials="AAA" lastIdx="1" clrIdx="0">
    <p:extLst>
      <p:ext uri="{19B8F6BF-5375-455C-9EA6-DF929625EA0E}">
        <p15:presenceInfo xmlns:p15="http://schemas.microsoft.com/office/powerpoint/2012/main" userId="S::abalnuaim@ksu.edu.sa::54fb0155-61fd-4091-b0a3-0d25e9d368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8"/>
  </p:normalViewPr>
  <p:slideViewPr>
    <p:cSldViewPr snapToGrid="0">
      <p:cViewPr>
        <p:scale>
          <a:sx n="98" d="100"/>
          <a:sy n="98" d="100"/>
        </p:scale>
        <p:origin x="2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1ACEFB-ED98-274A-8725-1A9A9A0C4E1F}" type="datetimeFigureOut">
              <a:rPr lang="en-US" smtClean="0"/>
              <a:t>10/24/19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8CF623-5FE6-0D49-B138-A88413A72092}" type="slidenum">
              <a:rPr lang="en-US" smtClean="0"/>
              <a:t>‹#›</a:t>
            </a:fld>
            <a:endParaRPr lang="en-US"/>
          </a:p>
        </p:txBody>
      </p:sp>
    </p:spTree>
    <p:extLst>
      <p:ext uri="{BB962C8B-B14F-4D97-AF65-F5344CB8AC3E}">
        <p14:creationId xmlns:p14="http://schemas.microsoft.com/office/powerpoint/2010/main" val="132051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197B6BD3-2DDC-D242-B3A7-BDCFD7C886D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eaLnBrk="1" hangingPunct="1">
              <a:spcBef>
                <a:spcPct val="0"/>
              </a:spcBef>
              <a:buSzPct val="45000"/>
              <a:buFont typeface="StarSymbol" charset="0"/>
              <a:buNone/>
            </a:pPr>
            <a:fld id="{7BC9FA00-88BE-B045-9652-2BAB2AD6D7EE}" type="slidenum">
              <a:rPr lang="en-GB" altLang="en-US"/>
              <a:pPr eaLnBrk="1" hangingPunct="1">
                <a:spcBef>
                  <a:spcPct val="0"/>
                </a:spcBef>
                <a:buSzPct val="45000"/>
                <a:buFont typeface="StarSymbol" charset="0"/>
                <a:buNone/>
              </a:pPr>
              <a:t>5</a:t>
            </a:fld>
            <a:endParaRPr lang="en-GB" altLang="en-US"/>
          </a:p>
        </p:txBody>
      </p:sp>
      <p:sp>
        <p:nvSpPr>
          <p:cNvPr id="74755" name="Rectangle 1025">
            <a:extLst>
              <a:ext uri="{FF2B5EF4-FFF2-40B4-BE49-F238E27FC236}">
                <a16:creationId xmlns:a16="http://schemas.microsoft.com/office/drawing/2014/main" id="{087812E8-C482-074A-9A83-79521B2FD86E}"/>
              </a:ext>
            </a:extLst>
          </p:cNvPr>
          <p:cNvSpPr>
            <a:spLocks noGrp="1" noRot="1" noChangeAspect="1" noChangeArrowheads="1" noTextEdit="1"/>
          </p:cNvSpPr>
          <p:nvPr>
            <p:ph type="sldImg"/>
          </p:nvPr>
        </p:nvSpPr>
        <p:spPr>
          <a:xfrm>
            <a:off x="381000" y="695325"/>
            <a:ext cx="6096000" cy="3429000"/>
          </a:xfrm>
          <a:ln/>
        </p:spPr>
      </p:sp>
      <p:sp>
        <p:nvSpPr>
          <p:cNvPr id="74756" name="Rectangle 1026">
            <a:extLst>
              <a:ext uri="{FF2B5EF4-FFF2-40B4-BE49-F238E27FC236}">
                <a16:creationId xmlns:a16="http://schemas.microsoft.com/office/drawing/2014/main" id="{E83489CD-FE0F-4F42-BE37-2FAB707071CE}"/>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33662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C99D7A1-1094-4121-8366-F95451C9BB16}" type="datetimeFigureOut">
              <a:rPr lang="en-US" smtClean="0"/>
              <a:t>10/24/19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8842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9D7A1-1094-4121-8366-F95451C9BB16}" type="datetimeFigureOut">
              <a:rPr lang="en-US" smtClean="0"/>
              <a:t>10/24/19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984895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9D7A1-1094-4121-8366-F95451C9BB16}" type="datetimeFigureOut">
              <a:rPr lang="en-US" smtClean="0"/>
              <a:t>10/24/19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47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9D7A1-1094-4121-8366-F95451C9BB16}" type="datetimeFigureOut">
              <a:rPr lang="en-US" smtClean="0"/>
              <a:t>10/24/19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195375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99D7A1-1094-4121-8366-F95451C9BB16}" type="datetimeFigureOut">
              <a:rPr lang="en-US" smtClean="0"/>
              <a:t>10/24/19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218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99D7A1-1094-4121-8366-F95451C9BB16}" type="datetimeFigureOut">
              <a:rPr lang="en-US" smtClean="0"/>
              <a:t>10/24/19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3657301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99D7A1-1094-4121-8366-F95451C9BB16}" type="datetimeFigureOut">
              <a:rPr lang="en-US" smtClean="0"/>
              <a:t>10/24/19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98150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99D7A1-1094-4121-8366-F95451C9BB16}" type="datetimeFigureOut">
              <a:rPr lang="en-US" smtClean="0"/>
              <a:t>10/24/19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697573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9D7A1-1094-4121-8366-F95451C9BB16}" type="datetimeFigureOut">
              <a:rPr lang="en-US" smtClean="0"/>
              <a:t>10/24/19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1164245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99D7A1-1094-4121-8366-F95451C9BB16}" type="datetimeFigureOut">
              <a:rPr lang="en-US" smtClean="0"/>
              <a:t>10/24/19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852911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99D7A1-1094-4121-8366-F95451C9BB16}" type="datetimeFigureOut">
              <a:rPr lang="en-US" smtClean="0"/>
              <a:t>10/24/19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12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C99D7A1-1094-4121-8366-F95451C9BB16}" type="datetimeFigureOut">
              <a:rPr lang="en-US" smtClean="0"/>
              <a:t>10/24/19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9AE129F-B1FA-4899-864F-BF31228B4B1E}"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6415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2C891-0516-194D-89C4-255B5955A508}"/>
              </a:ext>
            </a:extLst>
          </p:cNvPr>
          <p:cNvSpPr>
            <a:spLocks noGrp="1"/>
          </p:cNvSpPr>
          <p:nvPr>
            <p:ph type="ctrTitle"/>
          </p:nvPr>
        </p:nvSpPr>
        <p:spPr/>
        <p:txBody>
          <a:bodyPr/>
          <a:lstStyle/>
          <a:p>
            <a:r>
              <a:rPr lang="en-US" dirty="0"/>
              <a:t>Ethics</a:t>
            </a:r>
          </a:p>
        </p:txBody>
      </p:sp>
      <p:sp>
        <p:nvSpPr>
          <p:cNvPr id="3" name="Subtitle 2">
            <a:extLst>
              <a:ext uri="{FF2B5EF4-FFF2-40B4-BE49-F238E27FC236}">
                <a16:creationId xmlns:a16="http://schemas.microsoft.com/office/drawing/2014/main" id="{C15E17DC-6010-E448-A10F-54E43751661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7619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Consequentialist Theories</a:t>
            </a:r>
          </a:p>
        </p:txBody>
      </p:sp>
      <p:sp>
        <p:nvSpPr>
          <p:cNvPr id="3" name="Content Placeholder 2"/>
          <p:cNvSpPr>
            <a:spLocks noGrp="1"/>
          </p:cNvSpPr>
          <p:nvPr>
            <p:ph idx="1"/>
          </p:nvPr>
        </p:nvSpPr>
        <p:spPr/>
        <p:txBody>
          <a:bodyPr>
            <a:normAutofit/>
          </a:bodyPr>
          <a:lstStyle/>
          <a:p>
            <a:r>
              <a:rPr lang="en-US" dirty="0"/>
              <a:t>For example, in the theory of value there are several other theories held by consequentialists including:</a:t>
            </a:r>
          </a:p>
          <a:p>
            <a:pPr lvl="1"/>
            <a:r>
              <a:rPr lang="en-US" dirty="0"/>
              <a:t>Hedonism, which equates good with pleasure, bad or evil with pain</a:t>
            </a:r>
          </a:p>
          <a:p>
            <a:pPr lvl="1"/>
            <a:r>
              <a:rPr lang="en-US" dirty="0" err="1"/>
              <a:t>Eudamonism</a:t>
            </a:r>
            <a:r>
              <a:rPr lang="en-US" dirty="0"/>
              <a:t>, which equates good with happiness, bad or evil with unhappiness</a:t>
            </a:r>
          </a:p>
          <a:p>
            <a:pPr lvl="1"/>
            <a:r>
              <a:rPr lang="en-US" dirty="0" err="1"/>
              <a:t>Agathism</a:t>
            </a:r>
            <a:r>
              <a:rPr lang="en-US" dirty="0"/>
              <a:t>, which views good as an indefinable, intrinsic feature of various situations and states</a:t>
            </a:r>
          </a:p>
          <a:p>
            <a:pPr lvl="1"/>
            <a:r>
              <a:rPr lang="en-US" dirty="0" err="1"/>
              <a:t>Agapeism</a:t>
            </a:r>
            <a:r>
              <a:rPr lang="en-US" dirty="0"/>
              <a:t>, which equates good with love, bad with hate</a:t>
            </a:r>
          </a:p>
          <a:p>
            <a:pPr lvl="1"/>
            <a:r>
              <a:rPr lang="en-US" dirty="0"/>
              <a:t>Values pluralism, which holds that there are many kinds of good, including pleasure and happiness, but also knowledge, friendship, love, and so forth</a:t>
            </a:r>
          </a:p>
        </p:txBody>
      </p:sp>
    </p:spTree>
    <p:extLst>
      <p:ext uri="{BB962C8B-B14F-4D97-AF65-F5344CB8AC3E}">
        <p14:creationId xmlns:p14="http://schemas.microsoft.com/office/powerpoint/2010/main" val="213921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Deontological Theories</a:t>
            </a:r>
          </a:p>
        </p:txBody>
      </p:sp>
      <p:sp>
        <p:nvSpPr>
          <p:cNvPr id="3" name="Content Placeholder 2"/>
          <p:cNvSpPr>
            <a:spLocks noGrp="1"/>
          </p:cNvSpPr>
          <p:nvPr>
            <p:ph idx="1"/>
          </p:nvPr>
        </p:nvSpPr>
        <p:spPr/>
        <p:txBody>
          <a:bodyPr>
            <a:normAutofit/>
          </a:bodyPr>
          <a:lstStyle/>
          <a:p>
            <a:r>
              <a:rPr lang="en-US" dirty="0"/>
              <a:t>The theory of deontological reason does not concern itself with the consequences of the action but rather with the will of the action</a:t>
            </a:r>
          </a:p>
          <a:p>
            <a:r>
              <a:rPr lang="en-US" dirty="0"/>
              <a:t>An action is good or bad depending on the will inherent in it</a:t>
            </a:r>
          </a:p>
          <a:p>
            <a:r>
              <a:rPr lang="en-US" dirty="0"/>
              <a:t> According to deontological theory, an act is considered good if the individual committing it had a good reason to do so</a:t>
            </a:r>
          </a:p>
          <a:p>
            <a:r>
              <a:rPr lang="en-US" dirty="0"/>
              <a:t>For example, we know that hitting is bad, but if an armed intruder enters your house and you hurt him in self defense, your action is good, according to deontologists. You did it because you had a duty to protect your family and property</a:t>
            </a:r>
          </a:p>
        </p:txBody>
      </p:sp>
    </p:spTree>
    <p:extLst>
      <p:ext uri="{BB962C8B-B14F-4D97-AF65-F5344CB8AC3E}">
        <p14:creationId xmlns:p14="http://schemas.microsoft.com/office/powerpoint/2010/main" val="2363029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Deontological theories</a:t>
            </a:r>
          </a:p>
        </p:txBody>
      </p:sp>
      <p:sp>
        <p:nvSpPr>
          <p:cNvPr id="3" name="Content Placeholder 2"/>
          <p:cNvSpPr>
            <a:spLocks noGrp="1"/>
          </p:cNvSpPr>
          <p:nvPr>
            <p:ph idx="1"/>
          </p:nvPr>
        </p:nvSpPr>
        <p:spPr/>
        <p:txBody>
          <a:bodyPr>
            <a:normAutofit/>
          </a:bodyPr>
          <a:lstStyle/>
          <a:p>
            <a:r>
              <a:rPr lang="en-US" dirty="0"/>
              <a:t>Deontologists fall into two categories: act deontologists and rule deontologists</a:t>
            </a:r>
          </a:p>
          <a:p>
            <a:r>
              <a:rPr lang="en-US" dirty="0"/>
              <a:t>Act deontologists consider every judgment of moral obligation to be based on its own merit. We decide separately in each particular situation what is the right thing to do</a:t>
            </a:r>
          </a:p>
          <a:p>
            <a:r>
              <a:rPr lang="en-US" dirty="0"/>
              <a:t>Rule deontologists consider that one’s duty in any situation is to act within rules</a:t>
            </a:r>
          </a:p>
        </p:txBody>
      </p:sp>
    </p:spTree>
    <p:extLst>
      <p:ext uri="{BB962C8B-B14F-4D97-AF65-F5344CB8AC3E}">
        <p14:creationId xmlns:p14="http://schemas.microsoft.com/office/powerpoint/2010/main" val="2806625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Layers of Reasoning</a:t>
            </a:r>
          </a:p>
        </p:txBody>
      </p:sp>
      <p:sp>
        <p:nvSpPr>
          <p:cNvPr id="3" name="Content Placeholder 2"/>
          <p:cNvSpPr>
            <a:spLocks noGrp="1"/>
          </p:cNvSpPr>
          <p:nvPr>
            <p:ph idx="1"/>
          </p:nvPr>
        </p:nvSpPr>
        <p:spPr/>
        <p:txBody>
          <a:bodyPr>
            <a:normAutofit/>
          </a:bodyPr>
          <a:lstStyle/>
          <a:p>
            <a:r>
              <a:rPr lang="en-US" dirty="0"/>
              <a:t>The process of ethical reasoning takes several steps before one can justify to someone else the goodness or badness, rightness or wrongness of one’s action</a:t>
            </a:r>
          </a:p>
          <a:p>
            <a:r>
              <a:rPr lang="en-US" dirty="0"/>
              <a:t>For example, if you want to convince someone to own a corporate insurance, you need to explain that person why is it beneficial </a:t>
            </a:r>
          </a:p>
          <a:p>
            <a:r>
              <a:rPr lang="en-US" dirty="0"/>
              <a:t>In such an exercise, you may start by explaining that we are living in difficult times and that it is usually not safe</a:t>
            </a:r>
          </a:p>
          <a:p>
            <a:r>
              <a:rPr lang="en-US" dirty="0"/>
              <a:t>Then the person will ask why it is not safe, to which you might reply…</a:t>
            </a:r>
          </a:p>
          <a:p>
            <a:endParaRPr lang="en-US" dirty="0"/>
          </a:p>
        </p:txBody>
      </p:sp>
    </p:spTree>
    <p:extLst>
      <p:ext uri="{BB962C8B-B14F-4D97-AF65-F5344CB8AC3E}">
        <p14:creationId xmlns:p14="http://schemas.microsoft.com/office/powerpoint/2010/main" val="589608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Spectrum of Human Actions</a:t>
            </a:r>
          </a:p>
        </p:txBody>
      </p:sp>
      <p:sp>
        <p:nvSpPr>
          <p:cNvPr id="3" name="Content Placeholder 2"/>
          <p:cNvSpPr>
            <a:spLocks noGrp="1"/>
          </p:cNvSpPr>
          <p:nvPr>
            <p:ph idx="1"/>
          </p:nvPr>
        </p:nvSpPr>
        <p:spPr/>
        <p:txBody>
          <a:bodyPr>
            <a:normAutofit/>
          </a:bodyPr>
          <a:lstStyle/>
          <a:p>
            <a:r>
              <a:rPr lang="en-US" dirty="0"/>
              <a:t>Human actions are wide-ranging, from simple, traditional and easy to understand actions like happiness or sadness, to complex and abstract ones like hacking, mobile phone scanning</a:t>
            </a:r>
          </a:p>
          <a:p>
            <a:r>
              <a:rPr lang="en-US" dirty="0"/>
              <a:t>On one side, the inputs have straight output value judgments</a:t>
            </a:r>
          </a:p>
          <a:p>
            <a:r>
              <a:rPr lang="en-US" dirty="0"/>
              <a:t>The other end of the spectrum, however, has inputs that cannot be easily mapped into the same output value judgments and the actions of this side are created as a result of computer technology</a:t>
            </a:r>
          </a:p>
          <a:p>
            <a:r>
              <a:rPr lang="en-US" dirty="0"/>
              <a:t>It is at this end, therefore, that we need an updated definition of ethics—a functional definition</a:t>
            </a:r>
          </a:p>
        </p:txBody>
      </p:sp>
    </p:spTree>
    <p:extLst>
      <p:ext uri="{BB962C8B-B14F-4D97-AF65-F5344CB8AC3E}">
        <p14:creationId xmlns:p14="http://schemas.microsoft.com/office/powerpoint/2010/main" val="672759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Codes of Ethics</a:t>
            </a:r>
          </a:p>
        </p:txBody>
      </p:sp>
      <p:sp>
        <p:nvSpPr>
          <p:cNvPr id="3" name="Content Placeholder 2"/>
          <p:cNvSpPr>
            <a:spLocks noGrp="1"/>
          </p:cNvSpPr>
          <p:nvPr>
            <p:ph idx="1"/>
          </p:nvPr>
        </p:nvSpPr>
        <p:spPr/>
        <p:txBody>
          <a:bodyPr>
            <a:normAutofit/>
          </a:bodyPr>
          <a:lstStyle/>
          <a:p>
            <a:r>
              <a:rPr lang="en-US" dirty="0"/>
              <a:t>The main domains in which ethics is defined are governed by particular guidelines called </a:t>
            </a:r>
            <a:r>
              <a:rPr lang="en-US" i="1" dirty="0"/>
              <a:t>codes of ethics</a:t>
            </a:r>
          </a:p>
          <a:p>
            <a:r>
              <a:rPr lang="en-US" dirty="0"/>
              <a:t>These rules, guidelines, canons, advisories, are usually followed by members of the respective domains</a:t>
            </a:r>
          </a:p>
          <a:p>
            <a:r>
              <a:rPr lang="en-US" dirty="0"/>
              <a:t>For example, your family has an ethical set of rules that every member of the family must observe</a:t>
            </a:r>
          </a:p>
          <a:p>
            <a:r>
              <a:rPr lang="en-US" dirty="0"/>
              <a:t>Your University has a set of conduct rules that all students, staff and faculty must observe that govern the use of computers and Internet Services </a:t>
            </a:r>
          </a:p>
        </p:txBody>
      </p:sp>
    </p:spTree>
    <p:extLst>
      <p:ext uri="{BB962C8B-B14F-4D97-AF65-F5344CB8AC3E}">
        <p14:creationId xmlns:p14="http://schemas.microsoft.com/office/powerpoint/2010/main" val="2782137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Codes of Ethics (</a:t>
            </a:r>
            <a:r>
              <a:rPr lang="en-US" dirty="0" err="1"/>
              <a:t>Contd</a:t>
            </a:r>
            <a:r>
              <a:rPr lang="en-US" dirty="0"/>
              <a:t>)</a:t>
            </a:r>
          </a:p>
        </p:txBody>
      </p:sp>
      <p:sp>
        <p:nvSpPr>
          <p:cNvPr id="3" name="Content Placeholder 2"/>
          <p:cNvSpPr>
            <a:spLocks noGrp="1"/>
          </p:cNvSpPr>
          <p:nvPr>
            <p:ph idx="1"/>
          </p:nvPr>
        </p:nvSpPr>
        <p:spPr/>
        <p:txBody>
          <a:bodyPr>
            <a:normAutofit/>
          </a:bodyPr>
          <a:lstStyle/>
          <a:p>
            <a:r>
              <a:rPr lang="en-US" dirty="0"/>
              <a:t>So depending on the domain, ethical codes can take any of the following forms:</a:t>
            </a:r>
          </a:p>
          <a:p>
            <a:pPr lvl="1"/>
            <a:r>
              <a:rPr lang="en-US" dirty="0"/>
              <a:t>principles, which may act as guidelines, references, or bases for some document;</a:t>
            </a:r>
          </a:p>
          <a:p>
            <a:pPr lvl="1"/>
            <a:r>
              <a:rPr lang="en-US" dirty="0"/>
              <a:t>public policies, which may include aspects of acceptable behavior,</a:t>
            </a:r>
          </a:p>
          <a:p>
            <a:pPr lvl="1"/>
            <a:r>
              <a:rPr lang="en-US" dirty="0"/>
              <a:t>norms, and practices of a society or group;</a:t>
            </a:r>
          </a:p>
          <a:p>
            <a:pPr lvl="1"/>
            <a:r>
              <a:rPr lang="en-US" dirty="0"/>
              <a:t>codes of conduct, which may include ethical principles; and</a:t>
            </a:r>
          </a:p>
          <a:p>
            <a:pPr lvl="1"/>
            <a:r>
              <a:rPr lang="en-US" dirty="0"/>
              <a:t>legal instruments, which enforce good conduct through courts</a:t>
            </a:r>
          </a:p>
          <a:p>
            <a:r>
              <a:rPr lang="en-US" dirty="0"/>
              <a:t>Although the use of ethical codes is still limited to professions and high visibility institutions and businesses, there is a growing movement toward widespread use</a:t>
            </a:r>
          </a:p>
        </p:txBody>
      </p:sp>
    </p:spTree>
    <p:extLst>
      <p:ext uri="{BB962C8B-B14F-4D97-AF65-F5344CB8AC3E}">
        <p14:creationId xmlns:p14="http://schemas.microsoft.com/office/powerpoint/2010/main" val="1821517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Code of Ethics</a:t>
            </a:r>
          </a:p>
        </p:txBody>
      </p:sp>
      <p:sp>
        <p:nvSpPr>
          <p:cNvPr id="3" name="Content Placeholder 2"/>
          <p:cNvSpPr>
            <a:spLocks noGrp="1"/>
          </p:cNvSpPr>
          <p:nvPr>
            <p:ph idx="1"/>
          </p:nvPr>
        </p:nvSpPr>
        <p:spPr/>
        <p:txBody>
          <a:bodyPr>
            <a:normAutofit/>
          </a:bodyPr>
          <a:lstStyle/>
          <a:p>
            <a:r>
              <a:rPr lang="en-US" dirty="0"/>
              <a:t>Some codes are written purposely for the public, others target employees, and yet others are for professionals only</a:t>
            </a:r>
          </a:p>
          <a:p>
            <a:r>
              <a:rPr lang="en-US" dirty="0"/>
              <a:t>For Example, Association of Computing Machinery (ACM) and the Institute of Electric and Electronics Engineers’ Computer Society (IEEE Computer), both professional organizations</a:t>
            </a:r>
          </a:p>
          <a:p>
            <a:r>
              <a:rPr lang="en-US" dirty="0"/>
              <a:t>Codes for the ACM can be found at www.acm.org/code-of-ethics </a:t>
            </a:r>
          </a:p>
          <a:p>
            <a:r>
              <a:rPr lang="en-US" dirty="0"/>
              <a:t>IEEE Computer at www.ieee.org</a:t>
            </a:r>
          </a:p>
        </p:txBody>
      </p:sp>
    </p:spTree>
    <p:extLst>
      <p:ext uri="{BB962C8B-B14F-4D97-AF65-F5344CB8AC3E}">
        <p14:creationId xmlns:p14="http://schemas.microsoft.com/office/powerpoint/2010/main" val="1208948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ACM Code of Ethics and Professional Conduct</a:t>
            </a:r>
          </a:p>
        </p:txBody>
      </p:sp>
      <p:sp>
        <p:nvSpPr>
          <p:cNvPr id="3" name="Content Placeholder 2"/>
          <p:cNvSpPr>
            <a:spLocks noGrp="1"/>
          </p:cNvSpPr>
          <p:nvPr>
            <p:ph idx="1"/>
          </p:nvPr>
        </p:nvSpPr>
        <p:spPr/>
        <p:txBody>
          <a:bodyPr/>
          <a:lstStyle/>
          <a:p>
            <a:r>
              <a:rPr lang="en-US" dirty="0"/>
              <a:t>GENERAL ETHICAL PRINCIPLES</a:t>
            </a:r>
          </a:p>
          <a:p>
            <a:pPr lvl="1"/>
            <a:r>
              <a:rPr lang="en-US" dirty="0"/>
              <a:t>Contribute to society and to human well-being, acknowledging that all people are stakeholders in computing</a:t>
            </a:r>
          </a:p>
          <a:p>
            <a:pPr lvl="1"/>
            <a:r>
              <a:rPr lang="en-US" dirty="0"/>
              <a:t>Avoid harm</a:t>
            </a:r>
          </a:p>
          <a:p>
            <a:pPr lvl="1"/>
            <a:r>
              <a:rPr lang="en-US" dirty="0"/>
              <a:t>Be honest and trustworthy</a:t>
            </a:r>
          </a:p>
          <a:p>
            <a:pPr lvl="1"/>
            <a:r>
              <a:rPr lang="en-US" dirty="0"/>
              <a:t>Be fair and take action not to discriminate</a:t>
            </a:r>
          </a:p>
          <a:p>
            <a:pPr lvl="1"/>
            <a:r>
              <a:rPr lang="en-US" dirty="0"/>
              <a:t>Respect the work required to produce new ideas, inventions, creative works, and computing artifacts</a:t>
            </a:r>
          </a:p>
          <a:p>
            <a:pPr lvl="1"/>
            <a:r>
              <a:rPr lang="en-US" dirty="0"/>
              <a:t>Respect privacy</a:t>
            </a:r>
          </a:p>
          <a:p>
            <a:pPr lvl="1"/>
            <a:r>
              <a:rPr lang="en-US" dirty="0"/>
              <a:t>Honor confidentiality</a:t>
            </a:r>
          </a:p>
          <a:p>
            <a:pPr lvl="1"/>
            <a:endParaRPr lang="en-US" dirty="0"/>
          </a:p>
        </p:txBody>
      </p:sp>
    </p:spTree>
    <p:extLst>
      <p:ext uri="{BB962C8B-B14F-4D97-AF65-F5344CB8AC3E}">
        <p14:creationId xmlns:p14="http://schemas.microsoft.com/office/powerpoint/2010/main" val="3740016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ACM Code of Ethics and Professional Conduct</a:t>
            </a:r>
          </a:p>
        </p:txBody>
      </p:sp>
      <p:sp>
        <p:nvSpPr>
          <p:cNvPr id="3" name="Content Placeholder 2"/>
          <p:cNvSpPr>
            <a:spLocks noGrp="1"/>
          </p:cNvSpPr>
          <p:nvPr>
            <p:ph idx="1"/>
          </p:nvPr>
        </p:nvSpPr>
        <p:spPr/>
        <p:txBody>
          <a:bodyPr>
            <a:normAutofit/>
          </a:bodyPr>
          <a:lstStyle/>
          <a:p>
            <a:r>
              <a:rPr lang="en-US" dirty="0"/>
              <a:t>PROFESSIONAL RESPONSIBILITIES</a:t>
            </a:r>
          </a:p>
          <a:p>
            <a:pPr lvl="1"/>
            <a:r>
              <a:rPr lang="en-US" dirty="0"/>
              <a:t>Strive to achieve high quality in both the processes and products of professional work</a:t>
            </a:r>
          </a:p>
          <a:p>
            <a:pPr lvl="1"/>
            <a:r>
              <a:rPr lang="en-US" dirty="0"/>
              <a:t>Maintain high standards of professional competence, conduct, and ethical practice</a:t>
            </a:r>
          </a:p>
          <a:p>
            <a:pPr lvl="1"/>
            <a:r>
              <a:rPr lang="en-US" dirty="0"/>
              <a:t>Know and respect existing rules pertaining to professional work</a:t>
            </a:r>
          </a:p>
          <a:p>
            <a:pPr lvl="1"/>
            <a:r>
              <a:rPr lang="en-US" dirty="0"/>
              <a:t>Accept and provide appropriate professional review</a:t>
            </a:r>
          </a:p>
          <a:p>
            <a:pPr lvl="1"/>
            <a:r>
              <a:rPr lang="en-US" dirty="0"/>
              <a:t>Give comprehensive and thorough evaluations of computer systems and their impacts, including analysis of possible risks</a:t>
            </a:r>
          </a:p>
          <a:p>
            <a:pPr lvl="1"/>
            <a:r>
              <a:rPr lang="en-US" dirty="0"/>
              <a:t>Perform work only in areas of competence</a:t>
            </a:r>
          </a:p>
          <a:p>
            <a:pPr lvl="1"/>
            <a:r>
              <a:rPr lang="en-US" dirty="0"/>
              <a:t>Foster public awareness and understanding of computing, related technologies, and their consequences</a:t>
            </a:r>
          </a:p>
          <a:p>
            <a:pPr lvl="1"/>
            <a:r>
              <a:rPr lang="en-US" dirty="0"/>
              <a:t>Access computing and communication resources only when authorized or when compelled by the public good</a:t>
            </a:r>
          </a:p>
          <a:p>
            <a:pPr lvl="1"/>
            <a:r>
              <a:rPr lang="en-US" dirty="0"/>
              <a:t>Design and implement systems that are robustly and usably secure</a:t>
            </a:r>
          </a:p>
        </p:txBody>
      </p:sp>
    </p:spTree>
    <p:extLst>
      <p:ext uri="{BB962C8B-B14F-4D97-AF65-F5344CB8AC3E}">
        <p14:creationId xmlns:p14="http://schemas.microsoft.com/office/powerpoint/2010/main" val="31412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Ethics</a:t>
            </a:r>
            <a:endParaRPr lang="en-US" dirty="0"/>
          </a:p>
        </p:txBody>
      </p:sp>
      <p:sp>
        <p:nvSpPr>
          <p:cNvPr id="3" name="Content Placeholder 2"/>
          <p:cNvSpPr>
            <a:spLocks noGrp="1"/>
          </p:cNvSpPr>
          <p:nvPr>
            <p:ph idx="1"/>
          </p:nvPr>
        </p:nvSpPr>
        <p:spPr/>
        <p:txBody>
          <a:bodyPr/>
          <a:lstStyle/>
          <a:p>
            <a:r>
              <a:rPr lang="en-US" dirty="0"/>
              <a:t>Analyze an argument to identify premises and conclusion using ethical theories</a:t>
            </a:r>
          </a:p>
          <a:p>
            <a:r>
              <a:rPr lang="en-US" dirty="0"/>
              <a:t>Understand the use of ethical theories in ethical arguments</a:t>
            </a:r>
          </a:p>
          <a:p>
            <a:r>
              <a:rPr lang="en-US" dirty="0"/>
              <a:t>Detect basic logical fallacies in an argument</a:t>
            </a:r>
          </a:p>
          <a:p>
            <a:r>
              <a:rPr lang="en-US" dirty="0"/>
              <a:t>Articulate the ethical tradeoffs in a technical decision</a:t>
            </a:r>
          </a:p>
          <a:p>
            <a:r>
              <a:rPr lang="en-US" dirty="0"/>
              <a:t>Understand the role of professional codes of ethics</a:t>
            </a:r>
          </a:p>
        </p:txBody>
      </p:sp>
    </p:spTree>
    <p:extLst>
      <p:ext uri="{BB962C8B-B14F-4D97-AF65-F5344CB8AC3E}">
        <p14:creationId xmlns:p14="http://schemas.microsoft.com/office/powerpoint/2010/main" val="1958332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ACM Code of Ethics and Professional Conduct</a:t>
            </a:r>
          </a:p>
        </p:txBody>
      </p:sp>
      <p:sp>
        <p:nvSpPr>
          <p:cNvPr id="3" name="Content Placeholder 2"/>
          <p:cNvSpPr>
            <a:spLocks noGrp="1"/>
          </p:cNvSpPr>
          <p:nvPr>
            <p:ph idx="1"/>
          </p:nvPr>
        </p:nvSpPr>
        <p:spPr/>
        <p:txBody>
          <a:bodyPr>
            <a:normAutofit/>
          </a:bodyPr>
          <a:lstStyle/>
          <a:p>
            <a:r>
              <a:rPr lang="en-US" dirty="0"/>
              <a:t>PROFESSIONAL LEADERSHIP PRINCIPLES</a:t>
            </a:r>
          </a:p>
          <a:p>
            <a:pPr lvl="1"/>
            <a:r>
              <a:rPr lang="en-US" dirty="0"/>
              <a:t>Ensure that the public good is the central concern during all professional computing work</a:t>
            </a:r>
          </a:p>
          <a:p>
            <a:pPr lvl="1"/>
            <a:r>
              <a:rPr lang="en-US" dirty="0"/>
              <a:t>Articulate, encourage acceptance of, and evaluate fulfillment of social responsibilities by members of the organization or group</a:t>
            </a:r>
          </a:p>
          <a:p>
            <a:pPr lvl="1"/>
            <a:r>
              <a:rPr lang="en-US" dirty="0"/>
              <a:t>Manage personnel and resources to enhance the quality of working life</a:t>
            </a:r>
          </a:p>
          <a:p>
            <a:pPr lvl="1"/>
            <a:r>
              <a:rPr lang="en-US" dirty="0"/>
              <a:t>Articulate, apply, and support policies and processes that reflect the principles of the Code</a:t>
            </a:r>
          </a:p>
          <a:p>
            <a:pPr lvl="1"/>
            <a:r>
              <a:rPr lang="en-US" dirty="0"/>
              <a:t>Create opportunities for members of the organization or group to grow as professionals</a:t>
            </a:r>
          </a:p>
          <a:p>
            <a:pPr lvl="1"/>
            <a:r>
              <a:rPr lang="en-US" dirty="0"/>
              <a:t>Use care when modifying or retiring systems</a:t>
            </a:r>
          </a:p>
          <a:p>
            <a:pPr lvl="1"/>
            <a:r>
              <a:rPr lang="en-US" dirty="0"/>
              <a:t>Recognize and take special care of systems that become integrated into the infrastructure of society</a:t>
            </a:r>
          </a:p>
        </p:txBody>
      </p:sp>
    </p:spTree>
    <p:extLst>
      <p:ext uri="{BB962C8B-B14F-4D97-AF65-F5344CB8AC3E}">
        <p14:creationId xmlns:p14="http://schemas.microsoft.com/office/powerpoint/2010/main" val="4111136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ACM Code of Ethics and Professional Conduct</a:t>
            </a:r>
          </a:p>
        </p:txBody>
      </p:sp>
      <p:sp>
        <p:nvSpPr>
          <p:cNvPr id="3" name="Content Placeholder 2"/>
          <p:cNvSpPr>
            <a:spLocks noGrp="1"/>
          </p:cNvSpPr>
          <p:nvPr>
            <p:ph idx="1"/>
          </p:nvPr>
        </p:nvSpPr>
        <p:spPr/>
        <p:txBody>
          <a:bodyPr/>
          <a:lstStyle/>
          <a:p>
            <a:r>
              <a:rPr lang="en-US" dirty="0"/>
              <a:t>COMPLIANCE WITH THE CODE</a:t>
            </a:r>
          </a:p>
          <a:p>
            <a:pPr lvl="1"/>
            <a:r>
              <a:rPr lang="en-US" dirty="0"/>
              <a:t>Uphold, promote, and respect the principles of the Code</a:t>
            </a:r>
          </a:p>
          <a:p>
            <a:pPr lvl="1"/>
            <a:r>
              <a:rPr lang="en-US" dirty="0"/>
              <a:t>Treat violations of the Code as inconsistent with membership in the ACM</a:t>
            </a:r>
          </a:p>
        </p:txBody>
      </p:sp>
    </p:spTree>
    <p:extLst>
      <p:ext uri="{BB962C8B-B14F-4D97-AF65-F5344CB8AC3E}">
        <p14:creationId xmlns:p14="http://schemas.microsoft.com/office/powerpoint/2010/main" val="2901088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Codes of Ethics</a:t>
            </a:r>
          </a:p>
        </p:txBody>
      </p:sp>
      <p:sp>
        <p:nvSpPr>
          <p:cNvPr id="3" name="Content Placeholder 2"/>
          <p:cNvSpPr>
            <a:spLocks noGrp="1"/>
          </p:cNvSpPr>
          <p:nvPr>
            <p:ph idx="1"/>
          </p:nvPr>
        </p:nvSpPr>
        <p:spPr/>
        <p:txBody>
          <a:bodyPr>
            <a:normAutofit/>
          </a:bodyPr>
          <a:lstStyle/>
          <a:p>
            <a:r>
              <a:rPr lang="en-US" dirty="0"/>
              <a:t>Different domains and groups of people formulate different codes of ethics, but they all have the following objectives:</a:t>
            </a:r>
          </a:p>
          <a:p>
            <a:pPr lvl="1"/>
            <a:r>
              <a:rPr lang="en-US" dirty="0"/>
              <a:t>Disciplinary: By instilling discipline, the group or profession ensures professionalism and integrity of its members</a:t>
            </a:r>
          </a:p>
          <a:p>
            <a:pPr lvl="1"/>
            <a:r>
              <a:rPr lang="en-US" dirty="0"/>
              <a:t>Advisory: Codes are usually a good source of tips for members, offering advice and guidance in areas where moral issues are fuzzy</a:t>
            </a:r>
          </a:p>
          <a:p>
            <a:pPr lvl="1"/>
            <a:r>
              <a:rPr lang="en-US" dirty="0"/>
              <a:t>Educational: Ethical codes are good educational tools for members of the domain, especially new members who have to learn the dos and don’ts of the profession</a:t>
            </a:r>
          </a:p>
          <a:p>
            <a:pPr lvl="1"/>
            <a:r>
              <a:rPr lang="en-US" dirty="0"/>
              <a:t>Inspirational: Besides being disciplinary, advisory, and educational, codes should also carry subliminal messages to those using them to inspire them to be good</a:t>
            </a:r>
          </a:p>
          <a:p>
            <a:pPr lvl="1"/>
            <a:r>
              <a:rPr lang="en-US" dirty="0"/>
              <a:t>Publicity: One way for professions to create a good clientele is to show that they have a strong code of ethics and, therefore, their members are committed to basic values and are responsible</a:t>
            </a:r>
          </a:p>
        </p:txBody>
      </p:sp>
    </p:spTree>
    <p:extLst>
      <p:ext uri="{BB962C8B-B14F-4D97-AF65-F5344CB8AC3E}">
        <p14:creationId xmlns:p14="http://schemas.microsoft.com/office/powerpoint/2010/main" val="893510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Relevancy of Ethics to Modern Life</a:t>
            </a:r>
          </a:p>
        </p:txBody>
      </p:sp>
      <p:sp>
        <p:nvSpPr>
          <p:cNvPr id="3" name="Content Placeholder 2"/>
          <p:cNvSpPr>
            <a:spLocks noGrp="1"/>
          </p:cNvSpPr>
          <p:nvPr>
            <p:ph idx="1"/>
          </p:nvPr>
        </p:nvSpPr>
        <p:spPr/>
        <p:txBody>
          <a:bodyPr>
            <a:normAutofit lnSpcReduction="10000"/>
          </a:bodyPr>
          <a:lstStyle/>
          <a:p>
            <a:r>
              <a:rPr lang="en-US" dirty="0"/>
              <a:t>Socrates, “the unexamined life is not worth living” before the Athens court in 399 BC, human life was the same as it is today in almost every aspect except quality </a:t>
            </a:r>
          </a:p>
          <a:p>
            <a:r>
              <a:rPr lang="en-US" dirty="0"/>
              <a:t>Not much has changed in the essence of life since Socrates’s time and now</a:t>
            </a:r>
          </a:p>
          <a:p>
            <a:r>
              <a:rPr lang="en-US" dirty="0"/>
              <a:t>We still struggle for the meaning of life, we work to improve the quality of life and we do not rest unless we have love, justice and happiness for all </a:t>
            </a:r>
          </a:p>
          <a:p>
            <a:r>
              <a:rPr lang="en-US" dirty="0"/>
              <a:t>Socrates spent time questioning the people of Athens so that they, together with him, could examine their individual lives to find “What I Individually </a:t>
            </a:r>
            <a:r>
              <a:rPr lang="en-US" i="1" dirty="0"/>
              <a:t>Ought </a:t>
            </a:r>
            <a:r>
              <a:rPr lang="en-US" dirty="0"/>
              <a:t>to Do” and “To Improve the Lot of Humankind”</a:t>
            </a:r>
          </a:p>
          <a:p>
            <a:r>
              <a:rPr lang="en-US" dirty="0"/>
              <a:t>Many philosophers and those not so schooled believe that this is the purpose of ethics</a:t>
            </a:r>
          </a:p>
          <a:p>
            <a:r>
              <a:rPr lang="en-US" dirty="0"/>
              <a:t>The purpose of ethics has been and continues to be, to promote the achievement of the “The Best,” over the long- term</a:t>
            </a:r>
            <a:endParaRPr lang="en-US" b="1" dirty="0"/>
          </a:p>
        </p:txBody>
      </p:sp>
    </p:spTree>
    <p:extLst>
      <p:ext uri="{BB962C8B-B14F-4D97-AF65-F5344CB8AC3E}">
        <p14:creationId xmlns:p14="http://schemas.microsoft.com/office/powerpoint/2010/main" val="3797986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A061D666-06F0-0C40-A96A-EACBFF9349A0}"/>
              </a:ext>
            </a:extLst>
          </p:cNvPr>
          <p:cNvSpPr>
            <a:spLocks noGrp="1"/>
          </p:cNvSpPr>
          <p:nvPr>
            <p:ph type="title"/>
          </p:nvPr>
        </p:nvSpPr>
        <p:spPr/>
        <p:txBody>
          <a:bodyPr>
            <a:normAutofit/>
          </a:bodyPr>
          <a:lstStyle/>
          <a:p>
            <a:pPr eaLnBrk="1" hangingPunct="1"/>
            <a:r>
              <a:rPr lang="en-US" altLang="en-US" sz="4400" dirty="0"/>
              <a:t>The Difference Between Morals, Ethics, and Laws</a:t>
            </a:r>
          </a:p>
        </p:txBody>
      </p:sp>
      <p:sp>
        <p:nvSpPr>
          <p:cNvPr id="25603" name="Content Placeholder 2">
            <a:extLst>
              <a:ext uri="{FF2B5EF4-FFF2-40B4-BE49-F238E27FC236}">
                <a16:creationId xmlns:a16="http://schemas.microsoft.com/office/drawing/2014/main" id="{8F86535A-FE6D-1249-8987-B5D9C3B8ECA9}"/>
              </a:ext>
            </a:extLst>
          </p:cNvPr>
          <p:cNvSpPr>
            <a:spLocks noGrp="1"/>
          </p:cNvSpPr>
          <p:nvPr>
            <p:ph idx="1"/>
          </p:nvPr>
        </p:nvSpPr>
        <p:spPr>
          <a:xfrm>
            <a:off x="1981200" y="1600201"/>
            <a:ext cx="8305800" cy="4524375"/>
          </a:xfrm>
        </p:spPr>
        <p:txBody>
          <a:bodyPr/>
          <a:lstStyle/>
          <a:p>
            <a:pPr eaLnBrk="1" hangingPunct="1">
              <a:defRPr/>
            </a:pPr>
            <a:r>
              <a:rPr lang="en-US" b="1" dirty="0">
                <a:solidFill>
                  <a:schemeClr val="accent2">
                    <a:lumMod val="75000"/>
                  </a:schemeClr>
                </a:solidFill>
              </a:rPr>
              <a:t>Morals</a:t>
            </a:r>
            <a:r>
              <a:rPr lang="en-US" dirty="0"/>
              <a:t>: one’s personal beliefs about right and wrong</a:t>
            </a:r>
          </a:p>
          <a:p>
            <a:pPr eaLnBrk="1" hangingPunct="1">
              <a:defRPr/>
            </a:pPr>
            <a:r>
              <a:rPr lang="en-US" b="1" dirty="0">
                <a:solidFill>
                  <a:schemeClr val="accent2">
                    <a:lumMod val="75000"/>
                  </a:schemeClr>
                </a:solidFill>
              </a:rPr>
              <a:t>Ethics</a:t>
            </a:r>
            <a:r>
              <a:rPr lang="en-US" dirty="0"/>
              <a:t>: standards or codes of behavior expected of an individual by a group</a:t>
            </a:r>
          </a:p>
          <a:p>
            <a:pPr eaLnBrk="1" hangingPunct="1">
              <a:defRPr/>
            </a:pPr>
            <a:r>
              <a:rPr lang="en-US" b="1" dirty="0">
                <a:solidFill>
                  <a:schemeClr val="accent2">
                    <a:lumMod val="75000"/>
                  </a:schemeClr>
                </a:solidFill>
              </a:rPr>
              <a:t>Law</a:t>
            </a:r>
            <a:r>
              <a:rPr lang="en-US" dirty="0"/>
              <a:t>: system of rules that tells us what we can and cannot do</a:t>
            </a:r>
          </a:p>
          <a:p>
            <a:pPr lvl="1" eaLnBrk="1" hangingPunct="1">
              <a:defRPr/>
            </a:pPr>
            <a:r>
              <a:rPr lang="en-US" dirty="0"/>
              <a:t>Laws are enforced by a set of institutions</a:t>
            </a:r>
          </a:p>
          <a:p>
            <a:pPr lvl="1" eaLnBrk="1" hangingPunct="1">
              <a:defRPr/>
            </a:pPr>
            <a:r>
              <a:rPr lang="en-US" dirty="0"/>
              <a:t>Legal acts conform to the law</a:t>
            </a:r>
          </a:p>
          <a:p>
            <a:pPr lvl="1" eaLnBrk="1" hangingPunct="1">
              <a:defRPr/>
            </a:pPr>
            <a:r>
              <a:rPr lang="en-US" dirty="0"/>
              <a:t>Moral acts conform to what an individual believes is the right belief of right and wrong</a:t>
            </a:r>
          </a:p>
        </p:txBody>
      </p:sp>
      <p:sp>
        <p:nvSpPr>
          <p:cNvPr id="25604" name="Footer Placeholder 3">
            <a:extLst>
              <a:ext uri="{FF2B5EF4-FFF2-40B4-BE49-F238E27FC236}">
                <a16:creationId xmlns:a16="http://schemas.microsoft.com/office/drawing/2014/main" id="{D14C1C22-E67F-5E40-A5AE-02D14B0C1EF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lnSpc>
                <a:spcPct val="93000"/>
              </a:lnSpc>
              <a:spcBef>
                <a:spcPts val="8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panose="020B0604020202020204" pitchFamily="34" charset="0"/>
                <a:cs typeface="Arial" panose="020B0604020202020204" pitchFamily="34" charset="0"/>
              </a:defRPr>
            </a:lvl1pPr>
            <a:lvl2pPr marL="742950" indent="-285750" eaLnBrk="0" hangingPunct="0">
              <a:lnSpc>
                <a:spcPct val="93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3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3pPr>
            <a:lvl4pPr marL="16002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4pPr>
            <a:lvl5pPr marL="20574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400"/>
              <a:t>Ethics in Information Technology, Fourth Edition</a:t>
            </a:r>
            <a:endParaRPr lang="en-GB" altLang="en-US" sz="1800"/>
          </a:p>
        </p:txBody>
      </p:sp>
      <p:sp>
        <p:nvSpPr>
          <p:cNvPr id="25605" name="Slide Number Placeholder 4">
            <a:extLst>
              <a:ext uri="{FF2B5EF4-FFF2-40B4-BE49-F238E27FC236}">
                <a16:creationId xmlns:a16="http://schemas.microsoft.com/office/drawing/2014/main" id="{9B971A4F-43B8-A541-B343-7F3E036FF7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lnSpc>
                <a:spcPct val="93000"/>
              </a:lnSpc>
              <a:spcBef>
                <a:spcPts val="8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panose="020B0604020202020204" pitchFamily="34" charset="0"/>
                <a:cs typeface="Arial" panose="020B0604020202020204" pitchFamily="34" charset="0"/>
              </a:defRPr>
            </a:lvl1pPr>
            <a:lvl2pPr marL="742950" indent="-285750" eaLnBrk="0" hangingPunct="0">
              <a:lnSpc>
                <a:spcPct val="93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3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3pPr>
            <a:lvl4pPr marL="16002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4pPr>
            <a:lvl5pPr marL="20574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Font typeface="Arial" panose="020B0604020202020204" pitchFamily="34" charset="0"/>
              <a:buNone/>
            </a:pPr>
            <a:fld id="{3D1E62FE-2776-D34B-84D9-A5948B037735}" type="slidenum">
              <a:rPr lang="en-GB" altLang="en-US" sz="1400"/>
              <a:pPr eaLnBrk="1" hangingPunct="1">
                <a:lnSpc>
                  <a:spcPct val="100000"/>
                </a:lnSpc>
                <a:spcBef>
                  <a:spcPct val="0"/>
                </a:spcBef>
                <a:buFont typeface="Arial" panose="020B0604020202020204" pitchFamily="34" charset="0"/>
                <a:buNone/>
              </a:pPr>
              <a:t>24</a:t>
            </a:fld>
            <a:endParaRPr lang="en-GB" altLang="en-US" sz="1800"/>
          </a:p>
        </p:txBody>
      </p:sp>
    </p:spTree>
    <p:extLst>
      <p:ext uri="{BB962C8B-B14F-4D97-AF65-F5344CB8AC3E}">
        <p14:creationId xmlns:p14="http://schemas.microsoft.com/office/powerpoint/2010/main" val="2632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9" y="585216"/>
            <a:ext cx="4431792" cy="1499616"/>
          </a:xfrm>
        </p:spPr>
        <p:txBody>
          <a:bodyPr>
            <a:normAutofit/>
          </a:bodyPr>
          <a:lstStyle/>
          <a:p>
            <a:r>
              <a:rPr lang="en-US" sz="4600"/>
              <a:t>Difference between Ethics and Morality</a:t>
            </a:r>
          </a:p>
        </p:txBody>
      </p:sp>
      <p:sp>
        <p:nvSpPr>
          <p:cNvPr id="8" name="Content Placeholder 7">
            <a:extLst>
              <a:ext uri="{FF2B5EF4-FFF2-40B4-BE49-F238E27FC236}">
                <a16:creationId xmlns:a16="http://schemas.microsoft.com/office/drawing/2014/main" id="{25C8EB47-7B3C-43B9-AED5-ED8FB9BDA607}"/>
              </a:ext>
            </a:extLst>
          </p:cNvPr>
          <p:cNvSpPr>
            <a:spLocks noGrp="1"/>
          </p:cNvSpPr>
          <p:nvPr>
            <p:ph idx="1"/>
          </p:nvPr>
        </p:nvSpPr>
        <p:spPr>
          <a:xfrm>
            <a:off x="1024128" y="2286000"/>
            <a:ext cx="4429615" cy="3931920"/>
          </a:xfrm>
        </p:spPr>
        <p:txBody>
          <a:bodyPr>
            <a:normAutofit/>
          </a:bodyPr>
          <a:lstStyle/>
          <a:p>
            <a:endParaRPr lang="en-US"/>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2547" y="640080"/>
            <a:ext cx="4322826" cy="5577840"/>
          </a:xfrm>
          <a:prstGeom prst="rect">
            <a:avLst/>
          </a:prstGeom>
        </p:spPr>
      </p:pic>
    </p:spTree>
    <p:extLst>
      <p:ext uri="{BB962C8B-B14F-4D97-AF65-F5344CB8AC3E}">
        <p14:creationId xmlns:p14="http://schemas.microsoft.com/office/powerpoint/2010/main" val="3077446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4129" y="585216"/>
            <a:ext cx="3779085" cy="1499616"/>
          </a:xfrm>
        </p:spPr>
        <p:txBody>
          <a:bodyPr>
            <a:normAutofit/>
          </a:bodyPr>
          <a:lstStyle/>
          <a:p>
            <a:r>
              <a:rPr lang="en-US" sz="4300">
                <a:solidFill>
                  <a:srgbClr val="FFFFFF"/>
                </a:solidFill>
              </a:rPr>
              <a:t>Contrast of Ethics and Moral Values</a:t>
            </a:r>
          </a:p>
        </p:txBody>
      </p:sp>
      <p:cxnSp>
        <p:nvCxnSpPr>
          <p:cNvPr id="13" name="Straight Connector 12">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B34C5BDA-1001-4036-9A74-5961F49FD042}"/>
              </a:ext>
            </a:extLst>
          </p:cNvPr>
          <p:cNvSpPr>
            <a:spLocks noGrp="1"/>
          </p:cNvSpPr>
          <p:nvPr>
            <p:ph idx="1"/>
          </p:nvPr>
        </p:nvSpPr>
        <p:spPr>
          <a:xfrm>
            <a:off x="1024129" y="2286000"/>
            <a:ext cx="3791711" cy="3931920"/>
          </a:xfrm>
        </p:spPr>
        <p:txBody>
          <a:bodyPr>
            <a:normAutofit/>
          </a:bodyPr>
          <a:lstStyle/>
          <a:p>
            <a:endParaRPr lang="en-US">
              <a:solidFill>
                <a:srgbClr val="FFFFFF"/>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9797" y="640080"/>
            <a:ext cx="4448327" cy="5577840"/>
          </a:xfrm>
          <a:prstGeom prst="rect">
            <a:avLst/>
          </a:prstGeom>
        </p:spPr>
      </p:pic>
    </p:spTree>
    <p:extLst>
      <p:ext uri="{BB962C8B-B14F-4D97-AF65-F5344CB8AC3E}">
        <p14:creationId xmlns:p14="http://schemas.microsoft.com/office/powerpoint/2010/main" val="4278580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Week</a:t>
            </a:r>
          </a:p>
        </p:txBody>
      </p:sp>
      <p:sp>
        <p:nvSpPr>
          <p:cNvPr id="3" name="Content Placeholder 2"/>
          <p:cNvSpPr>
            <a:spLocks noGrp="1"/>
          </p:cNvSpPr>
          <p:nvPr>
            <p:ph idx="1"/>
          </p:nvPr>
        </p:nvSpPr>
        <p:spPr/>
        <p:txBody>
          <a:bodyPr>
            <a:normAutofit/>
          </a:bodyPr>
          <a:lstStyle/>
          <a:p>
            <a:r>
              <a:rPr lang="en-US" dirty="0"/>
              <a:t>Morality, Technology and Value</a:t>
            </a:r>
            <a:r>
              <a:rPr lang="en-US" i="1" dirty="0"/>
              <a:t>:</a:t>
            </a:r>
          </a:p>
          <a:p>
            <a:pPr lvl="1"/>
            <a:r>
              <a:rPr lang="en-US" dirty="0"/>
              <a:t>Identify assumptions and values embedded in a particular computer product design including those of a cultural nature</a:t>
            </a:r>
          </a:p>
          <a:p>
            <a:pPr lvl="1"/>
            <a:r>
              <a:rPr lang="en-US" dirty="0"/>
              <a:t>Understand the moral value of technology</a:t>
            </a:r>
          </a:p>
          <a:p>
            <a:pPr lvl="1"/>
            <a:r>
              <a:rPr lang="en-US" dirty="0"/>
              <a:t>Understand the role morality plays in decision making</a:t>
            </a:r>
          </a:p>
          <a:p>
            <a:pPr lvl="1"/>
            <a:r>
              <a:rPr lang="en-US" dirty="0"/>
              <a:t>Describe positive and negative ways in which computing alters the way decisions are made by different people</a:t>
            </a:r>
          </a:p>
          <a:p>
            <a:pPr lvl="1"/>
            <a:r>
              <a:rPr lang="en-US" dirty="0"/>
              <a:t>Explain why computing/network access is restricted in some countries</a:t>
            </a:r>
          </a:p>
          <a:p>
            <a:pPr lvl="1"/>
            <a:r>
              <a:rPr lang="en-US" dirty="0"/>
              <a:t>Analyze the role and risks of computing in the implementation of public policy and government</a:t>
            </a:r>
          </a:p>
          <a:p>
            <a:pPr lvl="1"/>
            <a:r>
              <a:rPr lang="en-US" dirty="0"/>
              <a:t>Articulate the impact of the input deficit from diverse populations in the computing profession</a:t>
            </a:r>
          </a:p>
        </p:txBody>
      </p:sp>
    </p:spTree>
    <p:extLst>
      <p:ext uri="{BB962C8B-B14F-4D97-AF65-F5344CB8AC3E}">
        <p14:creationId xmlns:p14="http://schemas.microsoft.com/office/powerpoint/2010/main" val="2379284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Premises &amp; Conclusion using Ethical Theories</a:t>
            </a:r>
          </a:p>
        </p:txBody>
      </p:sp>
      <p:sp>
        <p:nvSpPr>
          <p:cNvPr id="3" name="Content Placeholder 2"/>
          <p:cNvSpPr>
            <a:spLocks noGrp="1"/>
          </p:cNvSpPr>
          <p:nvPr>
            <p:ph idx="1"/>
          </p:nvPr>
        </p:nvSpPr>
        <p:spPr/>
        <p:txBody>
          <a:bodyPr>
            <a:normAutofit/>
          </a:bodyPr>
          <a:lstStyle/>
          <a:p>
            <a:r>
              <a:rPr lang="en-US" dirty="0"/>
              <a:t>Athenian court sentenced Socrates to death for going around Athens asking its citizens the ultimate questions of human existence</a:t>
            </a:r>
          </a:p>
          <a:p>
            <a:r>
              <a:rPr lang="en-US" dirty="0"/>
              <a:t>“The unexamined life is not worth living”, Socrates </a:t>
            </a:r>
          </a:p>
          <a:p>
            <a:r>
              <a:rPr lang="en-US" dirty="0"/>
              <a:t>He believed in a science that represents rational over meaningless existence</a:t>
            </a:r>
          </a:p>
          <a:p>
            <a:r>
              <a:rPr lang="en-US" dirty="0"/>
              <a:t>Socrates’s pursuit was due to Greeks’ curiosity and the desire to learn about themselves, human life and Society</a:t>
            </a:r>
          </a:p>
          <a:p>
            <a:r>
              <a:rPr lang="en-US" dirty="0"/>
              <a:t>This led to the examination of all human life and philosophers termed it as </a:t>
            </a:r>
            <a:r>
              <a:rPr lang="en-US" i="1" dirty="0"/>
              <a:t>Ethics</a:t>
            </a:r>
            <a:endParaRPr lang="en-US" dirty="0"/>
          </a:p>
          <a:p>
            <a:r>
              <a:rPr lang="en-US" dirty="0"/>
              <a:t>Ethics can also be defined as a theoretical examination of morality or “theory of morals” </a:t>
            </a:r>
          </a:p>
        </p:txBody>
      </p:sp>
    </p:spTree>
    <p:extLst>
      <p:ext uri="{BB962C8B-B14F-4D97-AF65-F5344CB8AC3E}">
        <p14:creationId xmlns:p14="http://schemas.microsoft.com/office/powerpoint/2010/main" val="18813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Ethics as a set of Theories</a:t>
            </a:r>
          </a:p>
        </p:txBody>
      </p:sp>
      <p:sp>
        <p:nvSpPr>
          <p:cNvPr id="3" name="Content Placeholder 2"/>
          <p:cNvSpPr>
            <a:spLocks noGrp="1"/>
          </p:cNvSpPr>
          <p:nvPr>
            <p:ph idx="1"/>
          </p:nvPr>
        </p:nvSpPr>
        <p:spPr/>
        <p:txBody>
          <a:bodyPr>
            <a:normAutofit/>
          </a:bodyPr>
          <a:lstStyle/>
          <a:p>
            <a:r>
              <a:rPr lang="en-US" dirty="0"/>
              <a:t>The word </a:t>
            </a:r>
            <a:r>
              <a:rPr lang="en-US" i="1" dirty="0"/>
              <a:t>ethics </a:t>
            </a:r>
            <a:r>
              <a:rPr lang="en-US" dirty="0"/>
              <a:t>comes from the ancient Greek word </a:t>
            </a:r>
            <a:r>
              <a:rPr lang="en-US" i="1" dirty="0" err="1"/>
              <a:t>eché</a:t>
            </a:r>
            <a:r>
              <a:rPr lang="en-US" dirty="0"/>
              <a:t>, which means character</a:t>
            </a:r>
          </a:p>
          <a:p>
            <a:r>
              <a:rPr lang="en-US" dirty="0"/>
              <a:t>Robert C. Solomon, defines ethics as a set of “theories of value, virtue, or of right (valuable) action”</a:t>
            </a:r>
          </a:p>
          <a:p>
            <a:r>
              <a:rPr lang="en-US" dirty="0"/>
              <a:t>O.J. Johnson, defines ethics as a set of theories “that provide general rules or principles to be used in making moral decisions and, unlike ordinary intuitions, provides a justification for those rules”</a:t>
            </a:r>
          </a:p>
          <a:p>
            <a:r>
              <a:rPr lang="en-US" dirty="0"/>
              <a:t>Every human society practices ethics in some way because, every society attaches a value of good to bad to an individual’s actions according to where the actions fall within the domain of that society’s rules</a:t>
            </a:r>
          </a:p>
          <a:p>
            <a:endParaRPr lang="en-US" dirty="0"/>
          </a:p>
        </p:txBody>
      </p:sp>
    </p:spTree>
    <p:extLst>
      <p:ext uri="{BB962C8B-B14F-4D97-AF65-F5344CB8AC3E}">
        <p14:creationId xmlns:p14="http://schemas.microsoft.com/office/powerpoint/2010/main" val="363497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1">
            <a:extLst>
              <a:ext uri="{FF2B5EF4-FFF2-40B4-BE49-F238E27FC236}">
                <a16:creationId xmlns:a16="http://schemas.microsoft.com/office/drawing/2014/main" id="{C420AF06-A442-D746-A604-777AD4B21482}"/>
              </a:ext>
            </a:extLst>
          </p:cNvPr>
          <p:cNvSpPr>
            <a:spLocks noGrp="1" noChangeArrowheads="1"/>
          </p:cNvSpPr>
          <p:nvPr>
            <p:ph type="title"/>
          </p:nvPr>
        </p:nvSpPr>
        <p:spPr>
          <a:xfrm>
            <a:off x="1981200" y="461419"/>
            <a:ext cx="8229600" cy="769441"/>
          </a:xfrm>
        </p:spPr>
        <p:txBody>
          <a:bodyPr>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Definition of Ethics</a:t>
            </a:r>
          </a:p>
        </p:txBody>
      </p:sp>
      <p:sp>
        <p:nvSpPr>
          <p:cNvPr id="23557" name="Rectangle 2">
            <a:extLst>
              <a:ext uri="{FF2B5EF4-FFF2-40B4-BE49-F238E27FC236}">
                <a16:creationId xmlns:a16="http://schemas.microsoft.com/office/drawing/2014/main" id="{05CECE9A-605D-D048-9BD6-C5448BD90A6E}"/>
              </a:ext>
            </a:extLst>
          </p:cNvPr>
          <p:cNvSpPr>
            <a:spLocks noGrp="1" noChangeArrowheads="1"/>
          </p:cNvSpPr>
          <p:nvPr>
            <p:ph idx="1"/>
          </p:nvPr>
        </p:nvSpPr>
        <p:spPr>
          <a:xfrm>
            <a:off x="1981200" y="1600201"/>
            <a:ext cx="8229600" cy="4343240"/>
          </a:xfrm>
        </p:spPr>
        <p:txBody>
          <a:bodyPr>
            <a:spAutoFit/>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a:solidFill>
                  <a:schemeClr val="accent6">
                    <a:lumMod val="75000"/>
                  </a:schemeClr>
                </a:solidFill>
              </a:rPr>
              <a:t>Ethics</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Set of beliefs about right and wrong </a:t>
            </a:r>
            <a:r>
              <a:rPr lang="en-US" dirty="0"/>
              <a:t>behavior</a:t>
            </a:r>
          </a:p>
          <a:p>
            <a:pPr lvl="1"/>
            <a:r>
              <a:rPr lang="en-GB" dirty="0"/>
              <a:t>Moral principles that govern a person's behaviour or the conducting of an activity.</a:t>
            </a:r>
            <a:endParaRPr lang="en-US" dirty="0"/>
          </a:p>
          <a:p>
            <a:pP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a:solidFill>
                  <a:schemeClr val="accent6">
                    <a:lumMod val="75000"/>
                  </a:schemeClr>
                </a:solidFill>
              </a:rPr>
              <a:t>Virtues</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Habits that incline people to do what is acceptable</a:t>
            </a:r>
          </a:p>
          <a:p>
            <a:pP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a:solidFill>
                  <a:schemeClr val="accent6">
                    <a:lumMod val="75000"/>
                  </a:schemeClr>
                </a:solidFill>
              </a:rPr>
              <a:t>Vices</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Habits of unacceptable </a:t>
            </a:r>
            <a:r>
              <a:rPr lang="en-US" dirty="0"/>
              <a:t>behavior</a:t>
            </a:r>
          </a:p>
          <a:p>
            <a:pP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a:solidFill>
                  <a:schemeClr val="accent6">
                    <a:lumMod val="75000"/>
                  </a:schemeClr>
                </a:solidFill>
              </a:rPr>
              <a:t>Virtues and vices define a personal value system</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Scheme of moral values</a:t>
            </a:r>
          </a:p>
        </p:txBody>
      </p:sp>
      <p:sp>
        <p:nvSpPr>
          <p:cNvPr id="23554" name="Footer Placeholder 3">
            <a:extLst>
              <a:ext uri="{FF2B5EF4-FFF2-40B4-BE49-F238E27FC236}">
                <a16:creationId xmlns:a16="http://schemas.microsoft.com/office/drawing/2014/main" id="{1391751B-748E-7847-B05B-D698A160055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lnSpc>
                <a:spcPct val="93000"/>
              </a:lnSpc>
              <a:spcBef>
                <a:spcPts val="8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panose="020B0604020202020204" pitchFamily="34" charset="0"/>
                <a:cs typeface="Arial" panose="020B0604020202020204" pitchFamily="34" charset="0"/>
              </a:defRPr>
            </a:lvl1pPr>
            <a:lvl2pPr marL="742950" indent="-285750" eaLnBrk="0" hangingPunct="0">
              <a:lnSpc>
                <a:spcPct val="93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3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3pPr>
            <a:lvl4pPr marL="16002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4pPr>
            <a:lvl5pPr marL="20574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400"/>
              <a:t>Ethics in Information Technology, Fourth Edition</a:t>
            </a:r>
            <a:endParaRPr lang="en-GB" altLang="en-US" sz="1800"/>
          </a:p>
        </p:txBody>
      </p:sp>
      <p:sp>
        <p:nvSpPr>
          <p:cNvPr id="23555" name="Slide Number Placeholder 4">
            <a:extLst>
              <a:ext uri="{FF2B5EF4-FFF2-40B4-BE49-F238E27FC236}">
                <a16:creationId xmlns:a16="http://schemas.microsoft.com/office/drawing/2014/main" id="{332B5DA0-6F11-5C40-9B02-75343E3B45B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lnSpc>
                <a:spcPct val="93000"/>
              </a:lnSpc>
              <a:spcBef>
                <a:spcPts val="8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panose="020B0604020202020204" pitchFamily="34" charset="0"/>
                <a:cs typeface="Arial" panose="020B0604020202020204" pitchFamily="34" charset="0"/>
              </a:defRPr>
            </a:lvl1pPr>
            <a:lvl2pPr marL="742950" indent="-285750" eaLnBrk="0" hangingPunct="0">
              <a:lnSpc>
                <a:spcPct val="93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3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3pPr>
            <a:lvl4pPr marL="16002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4pPr>
            <a:lvl5pPr marL="2057400" indent="-228600" eaLnBrk="0" hangingPunct="0">
              <a:lnSpc>
                <a:spcPct val="93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3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Font typeface="Arial" panose="020B0604020202020204" pitchFamily="34" charset="0"/>
              <a:buNone/>
            </a:pPr>
            <a:fld id="{85239DF1-0D85-4046-AA6F-053158867DED}" type="slidenum">
              <a:rPr lang="en-GB" altLang="en-US" sz="1400"/>
              <a:pPr eaLnBrk="1" hangingPunct="1">
                <a:lnSpc>
                  <a:spcPct val="100000"/>
                </a:lnSpc>
                <a:spcBef>
                  <a:spcPct val="0"/>
                </a:spcBef>
                <a:buFont typeface="Arial" panose="020B0604020202020204" pitchFamily="34" charset="0"/>
                <a:buNone/>
              </a:pPr>
              <a:t>5</a:t>
            </a:fld>
            <a:endParaRPr lang="en-GB" altLang="en-US" sz="1800"/>
          </a:p>
        </p:txBody>
      </p:sp>
    </p:spTree>
    <p:extLst>
      <p:ext uri="{BB962C8B-B14F-4D97-AF65-F5344CB8AC3E}">
        <p14:creationId xmlns:p14="http://schemas.microsoft.com/office/powerpoint/2010/main" val="369170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Ethics</a:t>
            </a:r>
          </a:p>
        </p:txBody>
      </p:sp>
      <p:sp>
        <p:nvSpPr>
          <p:cNvPr id="3" name="Content Placeholder 2"/>
          <p:cNvSpPr>
            <a:spLocks noGrp="1"/>
          </p:cNvSpPr>
          <p:nvPr>
            <p:ph idx="1"/>
          </p:nvPr>
        </p:nvSpPr>
        <p:spPr/>
        <p:txBody>
          <a:bodyPr>
            <a:normAutofit/>
          </a:bodyPr>
          <a:lstStyle/>
          <a:p>
            <a:r>
              <a:rPr lang="en-US" dirty="0"/>
              <a:t>The role of ethics is to help societies distinguish between right and wrong</a:t>
            </a:r>
          </a:p>
          <a:p>
            <a:r>
              <a:rPr lang="en-US" dirty="0"/>
              <a:t>A basis for justifying the judgment of human actions in a society</a:t>
            </a:r>
          </a:p>
          <a:p>
            <a:r>
              <a:rPr lang="en-US" dirty="0"/>
              <a:t>Ethics is, therefore, a field of inquiry whose subject is human actions, collectively called </a:t>
            </a:r>
            <a:r>
              <a:rPr lang="en-US" i="1" dirty="0"/>
              <a:t>human conduct, </a:t>
            </a:r>
            <a:r>
              <a:rPr lang="en-US" dirty="0"/>
              <a:t>that are taken consciously, willfully, and for which one can be held responsible</a:t>
            </a:r>
          </a:p>
          <a:p>
            <a:r>
              <a:rPr lang="en-US" dirty="0"/>
              <a:t>According to Fr. Austin </a:t>
            </a:r>
            <a:r>
              <a:rPr lang="en-US" dirty="0" err="1"/>
              <a:t>Fagothey</a:t>
            </a:r>
            <a:r>
              <a:rPr lang="en-US" dirty="0"/>
              <a:t>, such acts must have knowledge and have freedom to signify the presence of free choice to act or not to act</a:t>
            </a:r>
          </a:p>
        </p:txBody>
      </p:sp>
    </p:spTree>
    <p:extLst>
      <p:ext uri="{BB962C8B-B14F-4D97-AF65-F5344CB8AC3E}">
        <p14:creationId xmlns:p14="http://schemas.microsoft.com/office/powerpoint/2010/main" val="42585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Purpose of Ethics</a:t>
            </a:r>
          </a:p>
        </p:txBody>
      </p:sp>
      <p:sp>
        <p:nvSpPr>
          <p:cNvPr id="3" name="Content Placeholder 2"/>
          <p:cNvSpPr>
            <a:spLocks noGrp="1"/>
          </p:cNvSpPr>
          <p:nvPr>
            <p:ph idx="1"/>
          </p:nvPr>
        </p:nvSpPr>
        <p:spPr/>
        <p:txBody>
          <a:bodyPr>
            <a:normAutofit/>
          </a:bodyPr>
          <a:lstStyle/>
          <a:p>
            <a:r>
              <a:rPr lang="en-US" dirty="0"/>
              <a:t>Purpose is to interpret human conduct, acknowledging and distinguishing between right and wrong</a:t>
            </a:r>
          </a:p>
          <a:p>
            <a:r>
              <a:rPr lang="en-US" dirty="0"/>
              <a:t>The interpretation is based on a system which uses a mixture of induction and deduction</a:t>
            </a:r>
          </a:p>
          <a:p>
            <a:r>
              <a:rPr lang="en-US" dirty="0"/>
              <a:t>In most cases, these arguments are based on historical schools of thought called ethical theories</a:t>
            </a:r>
          </a:p>
          <a:p>
            <a:r>
              <a:rPr lang="en-US" dirty="0"/>
              <a:t>There are many different kinds of ethical theories, and within each theory there may be different versions of that theory</a:t>
            </a:r>
          </a:p>
        </p:txBody>
      </p:sp>
    </p:spTree>
    <p:extLst>
      <p:ext uri="{BB962C8B-B14F-4D97-AF65-F5344CB8AC3E}">
        <p14:creationId xmlns:p14="http://schemas.microsoft.com/office/powerpoint/2010/main" val="130165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Theories</a:t>
            </a:r>
          </a:p>
        </p:txBody>
      </p:sp>
      <p:sp>
        <p:nvSpPr>
          <p:cNvPr id="3" name="Content Placeholder 2"/>
          <p:cNvSpPr>
            <a:spLocks noGrp="1"/>
          </p:cNvSpPr>
          <p:nvPr>
            <p:ph idx="1"/>
          </p:nvPr>
        </p:nvSpPr>
        <p:spPr/>
        <p:txBody>
          <a:bodyPr>
            <a:normAutofit fontScale="92500" lnSpcReduction="10000"/>
          </a:bodyPr>
          <a:lstStyle/>
          <a:p>
            <a:r>
              <a:rPr lang="en-US" dirty="0"/>
              <a:t>Human actions are judged good or bad, right or wrong based on theories or systems of justice</a:t>
            </a:r>
          </a:p>
          <a:p>
            <a:r>
              <a:rPr lang="en-US" dirty="0"/>
              <a:t>Such theories are commonly known as </a:t>
            </a:r>
            <a:r>
              <a:rPr lang="en-US" i="1" dirty="0"/>
              <a:t>ethical theories</a:t>
            </a:r>
          </a:p>
          <a:p>
            <a:r>
              <a:rPr lang="en-US" dirty="0"/>
              <a:t>An ethical theory determines if an action or set of actions is morally right or wrong and the codes of ethics are based on ethical theories</a:t>
            </a:r>
          </a:p>
          <a:p>
            <a:r>
              <a:rPr lang="en-US" dirty="0"/>
              <a:t>Ethical theories fall into two categories: </a:t>
            </a:r>
          </a:p>
          <a:p>
            <a:pPr lvl="1"/>
            <a:r>
              <a:rPr lang="en-US" dirty="0"/>
              <a:t>those based on one choosing his or her action based on the expected maximum value or values as a consequence of the action and</a:t>
            </a:r>
          </a:p>
          <a:p>
            <a:pPr lvl="1"/>
            <a:r>
              <a:rPr lang="en-US" dirty="0"/>
              <a:t>those based on one choosing his or her action based on one’s obligation or requirements of duty </a:t>
            </a:r>
          </a:p>
          <a:p>
            <a:r>
              <a:rPr lang="en-US" dirty="0"/>
              <a:t>The Greeks called the first category of theories </a:t>
            </a:r>
            <a:r>
              <a:rPr lang="en-US" i="1" dirty="0"/>
              <a:t>telos</a:t>
            </a:r>
            <a:r>
              <a:rPr lang="en-US" dirty="0"/>
              <a:t>, meaning purpose or aim. We now call these </a:t>
            </a:r>
            <a:r>
              <a:rPr lang="en-US" i="1" dirty="0"/>
              <a:t>teleological </a:t>
            </a:r>
            <a:r>
              <a:rPr lang="en-US" dirty="0"/>
              <a:t>or </a:t>
            </a:r>
            <a:r>
              <a:rPr lang="en-US" i="1" dirty="0"/>
              <a:t>consequentialist </a:t>
            </a:r>
            <a:r>
              <a:rPr lang="en-US" dirty="0"/>
              <a:t>theories</a:t>
            </a:r>
          </a:p>
          <a:p>
            <a:r>
              <a:rPr lang="en-US" dirty="0"/>
              <a:t>The Greeks called the second category of theories </a:t>
            </a:r>
            <a:r>
              <a:rPr lang="en-US" i="1" dirty="0" err="1"/>
              <a:t>deon</a:t>
            </a:r>
            <a:r>
              <a:rPr lang="en-US" dirty="0"/>
              <a:t>, meaning binding or necessary. Today, we call them </a:t>
            </a:r>
            <a:r>
              <a:rPr lang="en-US" i="1" dirty="0"/>
              <a:t>deontological </a:t>
            </a:r>
            <a:r>
              <a:rPr lang="en-US" dirty="0"/>
              <a:t>theories</a:t>
            </a:r>
          </a:p>
        </p:txBody>
      </p:sp>
    </p:spTree>
    <p:extLst>
      <p:ext uri="{BB962C8B-B14F-4D97-AF65-F5344CB8AC3E}">
        <p14:creationId xmlns:p14="http://schemas.microsoft.com/office/powerpoint/2010/main" val="2271995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Consequentialist Theories</a:t>
            </a:r>
          </a:p>
        </p:txBody>
      </p:sp>
      <p:sp>
        <p:nvSpPr>
          <p:cNvPr id="3" name="Content Placeholder 2"/>
          <p:cNvSpPr>
            <a:spLocks noGrp="1"/>
          </p:cNvSpPr>
          <p:nvPr>
            <p:ph idx="1"/>
          </p:nvPr>
        </p:nvSpPr>
        <p:spPr/>
        <p:txBody>
          <a:bodyPr>
            <a:normAutofit/>
          </a:bodyPr>
          <a:lstStyle/>
          <a:p>
            <a:r>
              <a:rPr lang="en-US" dirty="0"/>
              <a:t>Right action →  good consequences</a:t>
            </a:r>
          </a:p>
          <a:p>
            <a:r>
              <a:rPr lang="en-US" dirty="0"/>
              <a:t>Those who subscribe to this position are called </a:t>
            </a:r>
            <a:r>
              <a:rPr lang="en-US" i="1" dirty="0"/>
              <a:t>consequentialists</a:t>
            </a:r>
            <a:r>
              <a:rPr lang="en-US" dirty="0"/>
              <a:t>. </a:t>
            </a:r>
          </a:p>
          <a:p>
            <a:r>
              <a:rPr lang="en-US" dirty="0"/>
              <a:t>Consequentialist theories judge human actions as good or bad, right or wrong, based on the best attainable results of such actions—a desirable result denotes a good action, and vice versa</a:t>
            </a:r>
          </a:p>
          <a:p>
            <a:r>
              <a:rPr lang="en-US" dirty="0"/>
              <a:t>Richard T. Hull, consequentialist theories “have three parts: a theory of value, a principle of utility, and a decision procedure”</a:t>
            </a:r>
          </a:p>
        </p:txBody>
      </p:sp>
    </p:spTree>
    <p:extLst>
      <p:ext uri="{BB962C8B-B14F-4D97-AF65-F5344CB8AC3E}">
        <p14:creationId xmlns:p14="http://schemas.microsoft.com/office/powerpoint/2010/main" val="3417130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2276</Words>
  <Application>Microsoft Macintosh PowerPoint</Application>
  <PresentationFormat>Widescreen</PresentationFormat>
  <Paragraphs>167</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StarSymbol</vt:lpstr>
      <vt:lpstr>Times New Roman</vt:lpstr>
      <vt:lpstr>Tw Cen MT</vt:lpstr>
      <vt:lpstr>Tw Cen MT Condensed</vt:lpstr>
      <vt:lpstr>Wingdings 3</vt:lpstr>
      <vt:lpstr>Integral</vt:lpstr>
      <vt:lpstr>Ethics</vt:lpstr>
      <vt:lpstr>Ethics</vt:lpstr>
      <vt:lpstr>Premises &amp; Conclusion using Ethical Theories</vt:lpstr>
      <vt:lpstr>Definition of Ethics as a set of Theories</vt:lpstr>
      <vt:lpstr>Definition of Ethics</vt:lpstr>
      <vt:lpstr>The Role of Ethics</vt:lpstr>
      <vt:lpstr>The Purpose of Ethics</vt:lpstr>
      <vt:lpstr>Ethical Theories</vt:lpstr>
      <vt:lpstr>Consequentialist Theories</vt:lpstr>
      <vt:lpstr>Consequentialist Theories</vt:lpstr>
      <vt:lpstr>Deontological Theories</vt:lpstr>
      <vt:lpstr>Types of Deontological theories</vt:lpstr>
      <vt:lpstr>Layers of Reasoning</vt:lpstr>
      <vt:lpstr>The Spectrum of Human Actions</vt:lpstr>
      <vt:lpstr>Codes of Ethics</vt:lpstr>
      <vt:lpstr>Codes of Ethics (Contd)</vt:lpstr>
      <vt:lpstr>Professional Code of Ethics</vt:lpstr>
      <vt:lpstr>ACM Code of Ethics and Professional Conduct</vt:lpstr>
      <vt:lpstr>ACM Code of Ethics and Professional Conduct</vt:lpstr>
      <vt:lpstr>ACM Code of Ethics and Professional Conduct</vt:lpstr>
      <vt:lpstr>ACM Code of Ethics and Professional Conduct</vt:lpstr>
      <vt:lpstr>Objectives of Codes of Ethics</vt:lpstr>
      <vt:lpstr>The Relevancy of Ethics to Modern Life</vt:lpstr>
      <vt:lpstr>The Difference Between Morals, Ethics, and Laws</vt:lpstr>
      <vt:lpstr>Difference between Ethics and Morality</vt:lpstr>
      <vt:lpstr>Contrast of Ethics and Moral Values</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dc:title>
  <dc:creator>NOuf Aljaffan</dc:creator>
  <cp:lastModifiedBy>NOuf Aljaffan</cp:lastModifiedBy>
  <cp:revision>1</cp:revision>
  <dcterms:created xsi:type="dcterms:W3CDTF">2019-10-09T15:09:26Z</dcterms:created>
  <dcterms:modified xsi:type="dcterms:W3CDTF">2019-10-24T01:31:56Z</dcterms:modified>
</cp:coreProperties>
</file>