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32"/>
  </p:notesMasterIdLst>
  <p:sldIdLst>
    <p:sldId id="285" r:id="rId2"/>
    <p:sldId id="257" r:id="rId3"/>
    <p:sldId id="258" r:id="rId4"/>
    <p:sldId id="259" r:id="rId5"/>
    <p:sldId id="283" r:id="rId6"/>
    <p:sldId id="284" r:id="rId7"/>
    <p:sldId id="260" r:id="rId8"/>
    <p:sldId id="282" r:id="rId9"/>
    <p:sldId id="261" r:id="rId10"/>
    <p:sldId id="262" r:id="rId11"/>
    <p:sldId id="263" r:id="rId12"/>
    <p:sldId id="286"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94608"/>
  </p:normalViewPr>
  <p:slideViewPr>
    <p:cSldViewPr snapToGrid="0">
      <p:cViewPr varScale="1">
        <p:scale>
          <a:sx n="95" d="100"/>
          <a:sy n="95" d="100"/>
        </p:scale>
        <p:origin x="3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3.svg"/><Relationship Id="rId1" Type="http://schemas.openxmlformats.org/officeDocument/2006/relationships/image" Target="../media/image10.png"/><Relationship Id="rId6" Type="http://schemas.openxmlformats.org/officeDocument/2006/relationships/image" Target="../media/image7.svg"/><Relationship Id="rId5" Type="http://schemas.openxmlformats.org/officeDocument/2006/relationships/image" Target="../media/image1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4B2199-CCA7-436E-9B40-2993884D2BC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9C4C90C-9289-4363-B63E-AF964E373EA2}">
      <dgm:prSet/>
      <dgm:spPr/>
      <dgm:t>
        <a:bodyPr/>
        <a:lstStyle/>
        <a:p>
          <a:r>
            <a:rPr lang="en-US"/>
            <a:t>Understand how to make sound moral reasoning</a:t>
          </a:r>
        </a:p>
      </dgm:t>
    </dgm:pt>
    <dgm:pt modelId="{1FB4A4F6-BAE5-4919-AD44-3427933A4F80}" type="parTrans" cxnId="{E39A87C9-7C06-42E8-90BE-5ACFEB85553C}">
      <dgm:prSet/>
      <dgm:spPr/>
      <dgm:t>
        <a:bodyPr/>
        <a:lstStyle/>
        <a:p>
          <a:endParaRPr lang="en-US"/>
        </a:p>
      </dgm:t>
    </dgm:pt>
    <dgm:pt modelId="{46ACF845-5A6D-4AE7-B612-0A6BECBDC605}" type="sibTrans" cxnId="{E39A87C9-7C06-42E8-90BE-5ACFEB85553C}">
      <dgm:prSet/>
      <dgm:spPr/>
      <dgm:t>
        <a:bodyPr/>
        <a:lstStyle/>
        <a:p>
          <a:endParaRPr lang="en-US"/>
        </a:p>
      </dgm:t>
    </dgm:pt>
    <dgm:pt modelId="{5499D0AE-77AD-4366-9C10-AC12D4996F3A}">
      <dgm:prSet/>
      <dgm:spPr/>
      <dgm:t>
        <a:bodyPr/>
        <a:lstStyle/>
        <a:p>
          <a:r>
            <a:rPr lang="en-US"/>
            <a:t>Discuss moral values and ideals in a person’s life</a:t>
          </a:r>
        </a:p>
      </dgm:t>
    </dgm:pt>
    <dgm:pt modelId="{0B9F93F9-1D51-4AFF-9A3F-062CFED76CFD}" type="parTrans" cxnId="{F3B2F609-CF79-48DA-B5E2-6E2D663B8B01}">
      <dgm:prSet/>
      <dgm:spPr/>
      <dgm:t>
        <a:bodyPr/>
        <a:lstStyle/>
        <a:p>
          <a:endParaRPr lang="en-US"/>
        </a:p>
      </dgm:t>
    </dgm:pt>
    <dgm:pt modelId="{6C64B400-2359-4232-BEF4-3DFBA7C01D7C}" type="sibTrans" cxnId="{F3B2F609-CF79-48DA-B5E2-6E2D663B8B01}">
      <dgm:prSet/>
      <dgm:spPr/>
      <dgm:t>
        <a:bodyPr/>
        <a:lstStyle/>
        <a:p>
          <a:endParaRPr lang="en-US"/>
        </a:p>
      </dgm:t>
    </dgm:pt>
    <dgm:pt modelId="{14F5DA31-F557-4EEF-8CDA-8295185D8E0F}">
      <dgm:prSet/>
      <dgm:spPr/>
      <dgm:t>
        <a:bodyPr/>
        <a:lstStyle/>
        <a:p>
          <a:r>
            <a:rPr lang="en-US"/>
            <a:t>Understand the relationship between morality and religion</a:t>
          </a:r>
        </a:p>
      </dgm:t>
    </dgm:pt>
    <dgm:pt modelId="{357C6269-EE26-4B57-8332-9C6DD7E7E10A}" type="parTrans" cxnId="{E932BCB9-35E2-4087-81F0-8B8192CC4BAB}">
      <dgm:prSet/>
      <dgm:spPr/>
      <dgm:t>
        <a:bodyPr/>
        <a:lstStyle/>
        <a:p>
          <a:endParaRPr lang="en-US"/>
        </a:p>
      </dgm:t>
    </dgm:pt>
    <dgm:pt modelId="{759E2498-FD65-4AE0-B229-B10BEEDB2DD8}" type="sibTrans" cxnId="{E932BCB9-35E2-4087-81F0-8B8192CC4BAB}">
      <dgm:prSet/>
      <dgm:spPr/>
      <dgm:t>
        <a:bodyPr/>
        <a:lstStyle/>
        <a:p>
          <a:endParaRPr lang="en-US"/>
        </a:p>
      </dgm:t>
    </dgm:pt>
    <dgm:pt modelId="{852F6D53-523E-495A-AF50-03A449B5F854}">
      <dgm:prSet/>
      <dgm:spPr/>
      <dgm:t>
        <a:bodyPr/>
        <a:lstStyle/>
        <a:p>
          <a:r>
            <a:rPr lang="en-US"/>
            <a:t>Understand what it means to have moral principles, the nature of conscience, and the relationship between morality and self-interest</a:t>
          </a:r>
        </a:p>
      </dgm:t>
    </dgm:pt>
    <dgm:pt modelId="{DBF45DF1-9E9B-4F0F-A615-5F4694686840}" type="parTrans" cxnId="{457E56A3-748B-49B1-9956-95EB00695F97}">
      <dgm:prSet/>
      <dgm:spPr/>
      <dgm:t>
        <a:bodyPr/>
        <a:lstStyle/>
        <a:p>
          <a:endParaRPr lang="en-US"/>
        </a:p>
      </dgm:t>
    </dgm:pt>
    <dgm:pt modelId="{2BA28A06-F5A6-4EBC-BAE4-6474B6F6AD66}" type="sibTrans" cxnId="{457E56A3-748B-49B1-9956-95EB00695F97}">
      <dgm:prSet/>
      <dgm:spPr/>
      <dgm:t>
        <a:bodyPr/>
        <a:lstStyle/>
        <a:p>
          <a:endParaRPr lang="en-US"/>
        </a:p>
      </dgm:t>
    </dgm:pt>
    <dgm:pt modelId="{C01654D1-F05A-489D-BBFE-00E4529EE2B9}" type="pres">
      <dgm:prSet presAssocID="{DD4B2199-CCA7-436E-9B40-2993884D2BC8}" presName="root" presStyleCnt="0">
        <dgm:presLayoutVars>
          <dgm:dir/>
          <dgm:resizeHandles val="exact"/>
        </dgm:presLayoutVars>
      </dgm:prSet>
      <dgm:spPr/>
    </dgm:pt>
    <dgm:pt modelId="{2CD86856-5CE6-4554-9F7B-2E2003D79C96}" type="pres">
      <dgm:prSet presAssocID="{59C4C90C-9289-4363-B63E-AF964E373EA2}" presName="compNode" presStyleCnt="0"/>
      <dgm:spPr/>
    </dgm:pt>
    <dgm:pt modelId="{92B5C9A5-B6A8-4792-A381-3462E128AB06}" type="pres">
      <dgm:prSet presAssocID="{59C4C90C-9289-4363-B63E-AF964E373EA2}" presName="bgRect" presStyleLbl="bgShp" presStyleIdx="0" presStyleCnt="4"/>
      <dgm:spPr/>
    </dgm:pt>
    <dgm:pt modelId="{3AD67E4C-1FDB-4CC0-8298-B99F6F28EA96}" type="pres">
      <dgm:prSet presAssocID="{59C4C90C-9289-4363-B63E-AF964E373EA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A2C8D03D-E279-4617-8583-D2046A709C0C}" type="pres">
      <dgm:prSet presAssocID="{59C4C90C-9289-4363-B63E-AF964E373EA2}" presName="spaceRect" presStyleCnt="0"/>
      <dgm:spPr/>
    </dgm:pt>
    <dgm:pt modelId="{7C08559F-9BD9-48C3-808E-C93EC1855AC3}" type="pres">
      <dgm:prSet presAssocID="{59C4C90C-9289-4363-B63E-AF964E373EA2}" presName="parTx" presStyleLbl="revTx" presStyleIdx="0" presStyleCnt="4">
        <dgm:presLayoutVars>
          <dgm:chMax val="0"/>
          <dgm:chPref val="0"/>
        </dgm:presLayoutVars>
      </dgm:prSet>
      <dgm:spPr/>
    </dgm:pt>
    <dgm:pt modelId="{1D7EA6D3-21A5-4D19-9F37-93F2C34DE39A}" type="pres">
      <dgm:prSet presAssocID="{46ACF845-5A6D-4AE7-B612-0A6BECBDC605}" presName="sibTrans" presStyleCnt="0"/>
      <dgm:spPr/>
    </dgm:pt>
    <dgm:pt modelId="{BB2E3899-C770-45F9-B30C-C67EE8F7D264}" type="pres">
      <dgm:prSet presAssocID="{5499D0AE-77AD-4366-9C10-AC12D4996F3A}" presName="compNode" presStyleCnt="0"/>
      <dgm:spPr/>
    </dgm:pt>
    <dgm:pt modelId="{4DD28E0A-3CC1-4710-98AE-C2150979E7B1}" type="pres">
      <dgm:prSet presAssocID="{5499D0AE-77AD-4366-9C10-AC12D4996F3A}" presName="bgRect" presStyleLbl="bgShp" presStyleIdx="1" presStyleCnt="4"/>
      <dgm:spPr/>
    </dgm:pt>
    <dgm:pt modelId="{7BBF4532-571E-4C52-A208-2450E9924421}" type="pres">
      <dgm:prSet presAssocID="{5499D0AE-77AD-4366-9C10-AC12D4996F3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ales of Justice"/>
        </a:ext>
      </dgm:extLst>
    </dgm:pt>
    <dgm:pt modelId="{6FB8E7B5-5F71-4743-8713-9F296829DAF0}" type="pres">
      <dgm:prSet presAssocID="{5499D0AE-77AD-4366-9C10-AC12D4996F3A}" presName="spaceRect" presStyleCnt="0"/>
      <dgm:spPr/>
    </dgm:pt>
    <dgm:pt modelId="{DAA35E03-D99A-43AF-AC8F-34873B603D48}" type="pres">
      <dgm:prSet presAssocID="{5499D0AE-77AD-4366-9C10-AC12D4996F3A}" presName="parTx" presStyleLbl="revTx" presStyleIdx="1" presStyleCnt="4">
        <dgm:presLayoutVars>
          <dgm:chMax val="0"/>
          <dgm:chPref val="0"/>
        </dgm:presLayoutVars>
      </dgm:prSet>
      <dgm:spPr/>
    </dgm:pt>
    <dgm:pt modelId="{20D53384-943C-40BF-9D02-890C37457FD6}" type="pres">
      <dgm:prSet presAssocID="{6C64B400-2359-4232-BEF4-3DFBA7C01D7C}" presName="sibTrans" presStyleCnt="0"/>
      <dgm:spPr/>
    </dgm:pt>
    <dgm:pt modelId="{6617477B-A64D-4A17-AC7F-A4C5CE36C703}" type="pres">
      <dgm:prSet presAssocID="{14F5DA31-F557-4EEF-8CDA-8295185D8E0F}" presName="compNode" presStyleCnt="0"/>
      <dgm:spPr/>
    </dgm:pt>
    <dgm:pt modelId="{E3B7CBFE-3C3D-4E87-8350-8F5B56BDE6F1}" type="pres">
      <dgm:prSet presAssocID="{14F5DA31-F557-4EEF-8CDA-8295185D8E0F}" presName="bgRect" presStyleLbl="bgShp" presStyleIdx="2" presStyleCnt="4"/>
      <dgm:spPr/>
    </dgm:pt>
    <dgm:pt modelId="{02088260-701C-42FA-8D6B-D2326F49C071}" type="pres">
      <dgm:prSet presAssocID="{14F5DA31-F557-4EEF-8CDA-8295185D8E0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Venn Diagram"/>
        </a:ext>
      </dgm:extLst>
    </dgm:pt>
    <dgm:pt modelId="{8D64AD0F-BF77-44F9-9BEA-955512BEB271}" type="pres">
      <dgm:prSet presAssocID="{14F5DA31-F557-4EEF-8CDA-8295185D8E0F}" presName="spaceRect" presStyleCnt="0"/>
      <dgm:spPr/>
    </dgm:pt>
    <dgm:pt modelId="{EE35C269-4F7D-48C6-9CBC-78A511C9E475}" type="pres">
      <dgm:prSet presAssocID="{14F5DA31-F557-4EEF-8CDA-8295185D8E0F}" presName="parTx" presStyleLbl="revTx" presStyleIdx="2" presStyleCnt="4">
        <dgm:presLayoutVars>
          <dgm:chMax val="0"/>
          <dgm:chPref val="0"/>
        </dgm:presLayoutVars>
      </dgm:prSet>
      <dgm:spPr/>
    </dgm:pt>
    <dgm:pt modelId="{7E628F5E-2340-4AF9-BD91-E32684027904}" type="pres">
      <dgm:prSet presAssocID="{759E2498-FD65-4AE0-B229-B10BEEDB2DD8}" presName="sibTrans" presStyleCnt="0"/>
      <dgm:spPr/>
    </dgm:pt>
    <dgm:pt modelId="{D0C94B9B-48B3-4A4D-9CD6-3FF281D12BB7}" type="pres">
      <dgm:prSet presAssocID="{852F6D53-523E-495A-AF50-03A449B5F854}" presName="compNode" presStyleCnt="0"/>
      <dgm:spPr/>
    </dgm:pt>
    <dgm:pt modelId="{3CEA510B-677E-4243-8EEA-22A14434D562}" type="pres">
      <dgm:prSet presAssocID="{852F6D53-523E-495A-AF50-03A449B5F854}" presName="bgRect" presStyleLbl="bgShp" presStyleIdx="3" presStyleCnt="4"/>
      <dgm:spPr/>
    </dgm:pt>
    <dgm:pt modelId="{2706002F-7921-4651-B365-3072C3329F7C}" type="pres">
      <dgm:prSet presAssocID="{852F6D53-523E-495A-AF50-03A449B5F85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erson with Idea"/>
        </a:ext>
      </dgm:extLst>
    </dgm:pt>
    <dgm:pt modelId="{F6F19C42-F621-44F3-BDE2-D9FDD7B4A55E}" type="pres">
      <dgm:prSet presAssocID="{852F6D53-523E-495A-AF50-03A449B5F854}" presName="spaceRect" presStyleCnt="0"/>
      <dgm:spPr/>
    </dgm:pt>
    <dgm:pt modelId="{5CDCA9BD-4A3E-4137-A835-C78D74A6F3F1}" type="pres">
      <dgm:prSet presAssocID="{852F6D53-523E-495A-AF50-03A449B5F854}" presName="parTx" presStyleLbl="revTx" presStyleIdx="3" presStyleCnt="4">
        <dgm:presLayoutVars>
          <dgm:chMax val="0"/>
          <dgm:chPref val="0"/>
        </dgm:presLayoutVars>
      </dgm:prSet>
      <dgm:spPr/>
    </dgm:pt>
  </dgm:ptLst>
  <dgm:cxnLst>
    <dgm:cxn modelId="{F3B2F609-CF79-48DA-B5E2-6E2D663B8B01}" srcId="{DD4B2199-CCA7-436E-9B40-2993884D2BC8}" destId="{5499D0AE-77AD-4366-9C10-AC12D4996F3A}" srcOrd="1" destOrd="0" parTransId="{0B9F93F9-1D51-4AFF-9A3F-062CFED76CFD}" sibTransId="{6C64B400-2359-4232-BEF4-3DFBA7C01D7C}"/>
    <dgm:cxn modelId="{D245FD32-6189-45B4-B5D0-2CE3A1895495}" type="presOf" srcId="{852F6D53-523E-495A-AF50-03A449B5F854}" destId="{5CDCA9BD-4A3E-4137-A835-C78D74A6F3F1}" srcOrd="0" destOrd="0" presId="urn:microsoft.com/office/officeart/2018/2/layout/IconVerticalSolidList"/>
    <dgm:cxn modelId="{256B6539-39BC-4659-9BE7-D6D1201BE82D}" type="presOf" srcId="{14F5DA31-F557-4EEF-8CDA-8295185D8E0F}" destId="{EE35C269-4F7D-48C6-9CBC-78A511C9E475}" srcOrd="0" destOrd="0" presId="urn:microsoft.com/office/officeart/2018/2/layout/IconVerticalSolidList"/>
    <dgm:cxn modelId="{8CD9DA81-ED13-4357-98D6-3BA4079F2091}" type="presOf" srcId="{59C4C90C-9289-4363-B63E-AF964E373EA2}" destId="{7C08559F-9BD9-48C3-808E-C93EC1855AC3}" srcOrd="0" destOrd="0" presId="urn:microsoft.com/office/officeart/2018/2/layout/IconVerticalSolidList"/>
    <dgm:cxn modelId="{F712189A-C2B8-4CC4-BA8E-C2F02EC42B3D}" type="presOf" srcId="{5499D0AE-77AD-4366-9C10-AC12D4996F3A}" destId="{DAA35E03-D99A-43AF-AC8F-34873B603D48}" srcOrd="0" destOrd="0" presId="urn:microsoft.com/office/officeart/2018/2/layout/IconVerticalSolidList"/>
    <dgm:cxn modelId="{457E56A3-748B-49B1-9956-95EB00695F97}" srcId="{DD4B2199-CCA7-436E-9B40-2993884D2BC8}" destId="{852F6D53-523E-495A-AF50-03A449B5F854}" srcOrd="3" destOrd="0" parTransId="{DBF45DF1-9E9B-4F0F-A615-5F4694686840}" sibTransId="{2BA28A06-F5A6-4EBC-BAE4-6474B6F6AD66}"/>
    <dgm:cxn modelId="{E932BCB9-35E2-4087-81F0-8B8192CC4BAB}" srcId="{DD4B2199-CCA7-436E-9B40-2993884D2BC8}" destId="{14F5DA31-F557-4EEF-8CDA-8295185D8E0F}" srcOrd="2" destOrd="0" parTransId="{357C6269-EE26-4B57-8332-9C6DD7E7E10A}" sibTransId="{759E2498-FD65-4AE0-B229-B10BEEDB2DD8}"/>
    <dgm:cxn modelId="{E39A87C9-7C06-42E8-90BE-5ACFEB85553C}" srcId="{DD4B2199-CCA7-436E-9B40-2993884D2BC8}" destId="{59C4C90C-9289-4363-B63E-AF964E373EA2}" srcOrd="0" destOrd="0" parTransId="{1FB4A4F6-BAE5-4919-AD44-3427933A4F80}" sibTransId="{46ACF845-5A6D-4AE7-B612-0A6BECBDC605}"/>
    <dgm:cxn modelId="{A4A633CD-B52C-459C-B776-45BC14303BD3}" type="presOf" srcId="{DD4B2199-CCA7-436E-9B40-2993884D2BC8}" destId="{C01654D1-F05A-489D-BBFE-00E4529EE2B9}" srcOrd="0" destOrd="0" presId="urn:microsoft.com/office/officeart/2018/2/layout/IconVerticalSolidList"/>
    <dgm:cxn modelId="{A497B907-E6C6-4B44-8370-BB20D6127391}" type="presParOf" srcId="{C01654D1-F05A-489D-BBFE-00E4529EE2B9}" destId="{2CD86856-5CE6-4554-9F7B-2E2003D79C96}" srcOrd="0" destOrd="0" presId="urn:microsoft.com/office/officeart/2018/2/layout/IconVerticalSolidList"/>
    <dgm:cxn modelId="{B69FD6C9-C6B5-4D83-9726-93E8D416C8BD}" type="presParOf" srcId="{2CD86856-5CE6-4554-9F7B-2E2003D79C96}" destId="{92B5C9A5-B6A8-4792-A381-3462E128AB06}" srcOrd="0" destOrd="0" presId="urn:microsoft.com/office/officeart/2018/2/layout/IconVerticalSolidList"/>
    <dgm:cxn modelId="{F08DD764-2DF0-4CF2-BB87-FCFFDA774F32}" type="presParOf" srcId="{2CD86856-5CE6-4554-9F7B-2E2003D79C96}" destId="{3AD67E4C-1FDB-4CC0-8298-B99F6F28EA96}" srcOrd="1" destOrd="0" presId="urn:microsoft.com/office/officeart/2018/2/layout/IconVerticalSolidList"/>
    <dgm:cxn modelId="{B2066EFF-AEC5-4D87-AF5E-4A3040A78506}" type="presParOf" srcId="{2CD86856-5CE6-4554-9F7B-2E2003D79C96}" destId="{A2C8D03D-E279-4617-8583-D2046A709C0C}" srcOrd="2" destOrd="0" presId="urn:microsoft.com/office/officeart/2018/2/layout/IconVerticalSolidList"/>
    <dgm:cxn modelId="{E1D2C0A6-BD52-4802-ADE7-BB7DBC6360DB}" type="presParOf" srcId="{2CD86856-5CE6-4554-9F7B-2E2003D79C96}" destId="{7C08559F-9BD9-48C3-808E-C93EC1855AC3}" srcOrd="3" destOrd="0" presId="urn:microsoft.com/office/officeart/2018/2/layout/IconVerticalSolidList"/>
    <dgm:cxn modelId="{E16BF3A2-F832-47FD-909D-7EAAEEFE48F8}" type="presParOf" srcId="{C01654D1-F05A-489D-BBFE-00E4529EE2B9}" destId="{1D7EA6D3-21A5-4D19-9F37-93F2C34DE39A}" srcOrd="1" destOrd="0" presId="urn:microsoft.com/office/officeart/2018/2/layout/IconVerticalSolidList"/>
    <dgm:cxn modelId="{DEDA7D3A-50D1-49D9-9867-1D31832217A0}" type="presParOf" srcId="{C01654D1-F05A-489D-BBFE-00E4529EE2B9}" destId="{BB2E3899-C770-45F9-B30C-C67EE8F7D264}" srcOrd="2" destOrd="0" presId="urn:microsoft.com/office/officeart/2018/2/layout/IconVerticalSolidList"/>
    <dgm:cxn modelId="{0CAB48A3-AFF4-44B0-ACAC-60D5AC3819FA}" type="presParOf" srcId="{BB2E3899-C770-45F9-B30C-C67EE8F7D264}" destId="{4DD28E0A-3CC1-4710-98AE-C2150979E7B1}" srcOrd="0" destOrd="0" presId="urn:microsoft.com/office/officeart/2018/2/layout/IconVerticalSolidList"/>
    <dgm:cxn modelId="{AC45AECF-5954-4530-9CEE-A59436618211}" type="presParOf" srcId="{BB2E3899-C770-45F9-B30C-C67EE8F7D264}" destId="{7BBF4532-571E-4C52-A208-2450E9924421}" srcOrd="1" destOrd="0" presId="urn:microsoft.com/office/officeart/2018/2/layout/IconVerticalSolidList"/>
    <dgm:cxn modelId="{5ED41602-1AFB-4CE4-AD15-16C501DD95AD}" type="presParOf" srcId="{BB2E3899-C770-45F9-B30C-C67EE8F7D264}" destId="{6FB8E7B5-5F71-4743-8713-9F296829DAF0}" srcOrd="2" destOrd="0" presId="urn:microsoft.com/office/officeart/2018/2/layout/IconVerticalSolidList"/>
    <dgm:cxn modelId="{E45AECFB-D3D5-479E-BFE1-5696A79B21C3}" type="presParOf" srcId="{BB2E3899-C770-45F9-B30C-C67EE8F7D264}" destId="{DAA35E03-D99A-43AF-AC8F-34873B603D48}" srcOrd="3" destOrd="0" presId="urn:microsoft.com/office/officeart/2018/2/layout/IconVerticalSolidList"/>
    <dgm:cxn modelId="{7AC79145-A179-4ECE-B9CD-9954B21DE6B5}" type="presParOf" srcId="{C01654D1-F05A-489D-BBFE-00E4529EE2B9}" destId="{20D53384-943C-40BF-9D02-890C37457FD6}" srcOrd="3" destOrd="0" presId="urn:microsoft.com/office/officeart/2018/2/layout/IconVerticalSolidList"/>
    <dgm:cxn modelId="{79A618E1-A55D-4294-AEF3-63E6AF1124A4}" type="presParOf" srcId="{C01654D1-F05A-489D-BBFE-00E4529EE2B9}" destId="{6617477B-A64D-4A17-AC7F-A4C5CE36C703}" srcOrd="4" destOrd="0" presId="urn:microsoft.com/office/officeart/2018/2/layout/IconVerticalSolidList"/>
    <dgm:cxn modelId="{73B47772-172C-4D83-8747-BA281FBDF2B3}" type="presParOf" srcId="{6617477B-A64D-4A17-AC7F-A4C5CE36C703}" destId="{E3B7CBFE-3C3D-4E87-8350-8F5B56BDE6F1}" srcOrd="0" destOrd="0" presId="urn:microsoft.com/office/officeart/2018/2/layout/IconVerticalSolidList"/>
    <dgm:cxn modelId="{5D33A1F5-1BB6-487F-BC84-1339F88C5139}" type="presParOf" srcId="{6617477B-A64D-4A17-AC7F-A4C5CE36C703}" destId="{02088260-701C-42FA-8D6B-D2326F49C071}" srcOrd="1" destOrd="0" presId="urn:microsoft.com/office/officeart/2018/2/layout/IconVerticalSolidList"/>
    <dgm:cxn modelId="{91AD5B65-CD7A-4BA2-8FE7-3BD2FCFE8346}" type="presParOf" srcId="{6617477B-A64D-4A17-AC7F-A4C5CE36C703}" destId="{8D64AD0F-BF77-44F9-9BEA-955512BEB271}" srcOrd="2" destOrd="0" presId="urn:microsoft.com/office/officeart/2018/2/layout/IconVerticalSolidList"/>
    <dgm:cxn modelId="{ACB7B447-2B31-48B7-A50F-AD97BA2E2D7A}" type="presParOf" srcId="{6617477B-A64D-4A17-AC7F-A4C5CE36C703}" destId="{EE35C269-4F7D-48C6-9CBC-78A511C9E475}" srcOrd="3" destOrd="0" presId="urn:microsoft.com/office/officeart/2018/2/layout/IconVerticalSolidList"/>
    <dgm:cxn modelId="{182A10DB-E501-443B-86C8-E998BE8FE979}" type="presParOf" srcId="{C01654D1-F05A-489D-BBFE-00E4529EE2B9}" destId="{7E628F5E-2340-4AF9-BD91-E32684027904}" srcOrd="5" destOrd="0" presId="urn:microsoft.com/office/officeart/2018/2/layout/IconVerticalSolidList"/>
    <dgm:cxn modelId="{57BFEF80-7086-4265-9277-788DA4AC3D63}" type="presParOf" srcId="{C01654D1-F05A-489D-BBFE-00E4529EE2B9}" destId="{D0C94B9B-48B3-4A4D-9CD6-3FF281D12BB7}" srcOrd="6" destOrd="0" presId="urn:microsoft.com/office/officeart/2018/2/layout/IconVerticalSolidList"/>
    <dgm:cxn modelId="{CA374C12-9B14-4379-A8D5-1D6BFA781AB9}" type="presParOf" srcId="{D0C94B9B-48B3-4A4D-9CD6-3FF281D12BB7}" destId="{3CEA510B-677E-4243-8EEA-22A14434D562}" srcOrd="0" destOrd="0" presId="urn:microsoft.com/office/officeart/2018/2/layout/IconVerticalSolidList"/>
    <dgm:cxn modelId="{51697E14-1742-4625-A90C-F8C1ECAEB45F}" type="presParOf" srcId="{D0C94B9B-48B3-4A4D-9CD6-3FF281D12BB7}" destId="{2706002F-7921-4651-B365-3072C3329F7C}" srcOrd="1" destOrd="0" presId="urn:microsoft.com/office/officeart/2018/2/layout/IconVerticalSolidList"/>
    <dgm:cxn modelId="{C472639A-DC4E-48CA-A7F2-5AEA44C59C31}" type="presParOf" srcId="{D0C94B9B-48B3-4A4D-9CD6-3FF281D12BB7}" destId="{F6F19C42-F621-44F3-BDE2-D9FDD7B4A55E}" srcOrd="2" destOrd="0" presId="urn:microsoft.com/office/officeart/2018/2/layout/IconVerticalSolidList"/>
    <dgm:cxn modelId="{203DFDAF-B935-4DE5-857E-8247A6A64B17}" type="presParOf" srcId="{D0C94B9B-48B3-4A4D-9CD6-3FF281D12BB7}" destId="{5CDCA9BD-4A3E-4137-A835-C78D74A6F3F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764A19-AF4C-4FFD-B89B-12E1E3B7B2A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882D1B12-1C0F-437E-A277-056F7D24225F}">
      <dgm:prSet phldrT="[Text]"/>
      <dgm:spPr/>
      <dgm:t>
        <a:bodyPr/>
        <a:lstStyle/>
        <a:p>
          <a:r>
            <a:rPr lang="en-US"/>
            <a:t>Be Patient</a:t>
          </a:r>
        </a:p>
      </dgm:t>
    </dgm:pt>
    <dgm:pt modelId="{C1121DB8-703D-4ED0-830B-0D248A583D83}" type="parTrans" cxnId="{815B438B-F288-4B1C-BD4C-BE7259E54486}">
      <dgm:prSet/>
      <dgm:spPr/>
      <dgm:t>
        <a:bodyPr/>
        <a:lstStyle/>
        <a:p>
          <a:endParaRPr lang="en-US"/>
        </a:p>
      </dgm:t>
    </dgm:pt>
    <dgm:pt modelId="{28492F47-5F91-4A7B-9880-903D6618733D}" type="sibTrans" cxnId="{815B438B-F288-4B1C-BD4C-BE7259E54486}">
      <dgm:prSet/>
      <dgm:spPr/>
      <dgm:t>
        <a:bodyPr/>
        <a:lstStyle/>
        <a:p>
          <a:endParaRPr lang="en-US"/>
        </a:p>
      </dgm:t>
    </dgm:pt>
    <dgm:pt modelId="{382248E4-EC18-4600-B619-C8AD6A57050B}">
      <dgm:prSet phldrT="[Text]"/>
      <dgm:spPr/>
      <dgm:t>
        <a:bodyPr/>
        <a:lstStyle/>
        <a:p>
          <a:r>
            <a:rPr lang="en-US"/>
            <a:t>Be Sincere and Obedient to ALLAH</a:t>
          </a:r>
        </a:p>
      </dgm:t>
    </dgm:pt>
    <dgm:pt modelId="{10E5409D-6C7C-476D-83A7-570172A006DA}" type="parTrans" cxnId="{EBE37EA1-D23F-4C18-A1F6-3BA0A07F5997}">
      <dgm:prSet/>
      <dgm:spPr/>
      <dgm:t>
        <a:bodyPr/>
        <a:lstStyle/>
        <a:p>
          <a:endParaRPr lang="en-US"/>
        </a:p>
      </dgm:t>
    </dgm:pt>
    <dgm:pt modelId="{FD4855F1-0EC8-4328-A6D7-FC33E43F315A}" type="sibTrans" cxnId="{EBE37EA1-D23F-4C18-A1F6-3BA0A07F5997}">
      <dgm:prSet/>
      <dgm:spPr/>
      <dgm:t>
        <a:bodyPr/>
        <a:lstStyle/>
        <a:p>
          <a:endParaRPr lang="en-US"/>
        </a:p>
      </dgm:t>
    </dgm:pt>
    <dgm:pt modelId="{6C94A339-70BA-4F9E-960F-1A97522A55C0}">
      <dgm:prSet phldrT="[Text]"/>
      <dgm:spPr/>
      <dgm:t>
        <a:bodyPr/>
        <a:lstStyle/>
        <a:p>
          <a:r>
            <a:rPr lang="en-US"/>
            <a:t>Repent your Sins</a:t>
          </a:r>
        </a:p>
      </dgm:t>
    </dgm:pt>
    <dgm:pt modelId="{AC8AD37D-7425-4700-9D51-3AD68F7EF1ED}" type="parTrans" cxnId="{77067917-F776-4425-A335-B0F8FE19BCC3}">
      <dgm:prSet/>
      <dgm:spPr/>
      <dgm:t>
        <a:bodyPr/>
        <a:lstStyle/>
        <a:p>
          <a:endParaRPr lang="en-US"/>
        </a:p>
      </dgm:t>
    </dgm:pt>
    <dgm:pt modelId="{FD57D505-A2B4-439F-9217-A71193D6539B}" type="sibTrans" cxnId="{77067917-F776-4425-A335-B0F8FE19BCC3}">
      <dgm:prSet/>
      <dgm:spPr/>
      <dgm:t>
        <a:bodyPr/>
        <a:lstStyle/>
        <a:p>
          <a:endParaRPr lang="en-US"/>
        </a:p>
      </dgm:t>
    </dgm:pt>
    <dgm:pt modelId="{B41F300A-DFEE-4910-8231-66F23CBF3F20}">
      <dgm:prSet phldrT="[Text]"/>
      <dgm:spPr/>
      <dgm:t>
        <a:bodyPr/>
        <a:lstStyle/>
        <a:p>
          <a:r>
            <a:rPr lang="en-US"/>
            <a:t>Invoke ALLAH at night</a:t>
          </a:r>
        </a:p>
      </dgm:t>
    </dgm:pt>
    <dgm:pt modelId="{E882EB59-28B7-42CF-9083-1A53B2394C5E}" type="parTrans" cxnId="{69B3C014-D37D-4BFA-9A4B-3AABEDEADF0C}">
      <dgm:prSet/>
      <dgm:spPr/>
      <dgm:t>
        <a:bodyPr/>
        <a:lstStyle/>
        <a:p>
          <a:endParaRPr lang="en-US"/>
        </a:p>
      </dgm:t>
    </dgm:pt>
    <dgm:pt modelId="{B07E16FE-6E01-4043-80BB-700E81F51377}" type="sibTrans" cxnId="{69B3C014-D37D-4BFA-9A4B-3AABEDEADF0C}">
      <dgm:prSet/>
      <dgm:spPr/>
      <dgm:t>
        <a:bodyPr/>
        <a:lstStyle/>
        <a:p>
          <a:endParaRPr lang="en-US"/>
        </a:p>
      </dgm:t>
    </dgm:pt>
    <dgm:pt modelId="{5DC1A183-4BC8-471A-9C38-E718C16A6DDE}">
      <dgm:prSet phldrT="[Text]"/>
      <dgm:spPr/>
      <dgm:t>
        <a:bodyPr/>
        <a:lstStyle/>
        <a:p>
          <a:r>
            <a:rPr lang="en-US"/>
            <a:t>Forgive and be kind to people</a:t>
          </a:r>
        </a:p>
      </dgm:t>
    </dgm:pt>
    <dgm:pt modelId="{7899CED1-21AE-43F7-A9D9-31E0391E3406}" type="parTrans" cxnId="{AD31C6E6-30E6-4742-8418-7D228C4CBACE}">
      <dgm:prSet/>
      <dgm:spPr/>
      <dgm:t>
        <a:bodyPr/>
        <a:lstStyle/>
        <a:p>
          <a:endParaRPr lang="en-US"/>
        </a:p>
      </dgm:t>
    </dgm:pt>
    <dgm:pt modelId="{96BCCF7C-8B0E-4937-9BD5-97B0B5D4F9DA}" type="sibTrans" cxnId="{AD31C6E6-30E6-4742-8418-7D228C4CBACE}">
      <dgm:prSet/>
      <dgm:spPr/>
      <dgm:t>
        <a:bodyPr/>
        <a:lstStyle/>
        <a:p>
          <a:endParaRPr lang="en-US"/>
        </a:p>
      </dgm:t>
    </dgm:pt>
    <dgm:pt modelId="{A6811599-4342-42D5-A0A6-2A103168898D}">
      <dgm:prSet phldrT="[Text]"/>
      <dgm:spPr/>
      <dgm:t>
        <a:bodyPr/>
        <a:lstStyle/>
        <a:p>
          <a:r>
            <a:rPr lang="en-US"/>
            <a:t>Spend in the way of ALLAH</a:t>
          </a:r>
        </a:p>
      </dgm:t>
    </dgm:pt>
    <dgm:pt modelId="{A0800170-8B06-417A-9E0E-BBF3FE96DC8F}" type="parTrans" cxnId="{DCF8B8EE-E291-4A8E-A2C3-0CEFFDC3D59A}">
      <dgm:prSet/>
      <dgm:spPr/>
      <dgm:t>
        <a:bodyPr/>
        <a:lstStyle/>
        <a:p>
          <a:endParaRPr lang="en-US"/>
        </a:p>
      </dgm:t>
    </dgm:pt>
    <dgm:pt modelId="{8EAF6E61-23BB-46E0-B9D2-57CDC4C812FA}" type="sibTrans" cxnId="{DCF8B8EE-E291-4A8E-A2C3-0CEFFDC3D59A}">
      <dgm:prSet/>
      <dgm:spPr/>
      <dgm:t>
        <a:bodyPr/>
        <a:lstStyle/>
        <a:p>
          <a:endParaRPr lang="en-US"/>
        </a:p>
      </dgm:t>
    </dgm:pt>
    <dgm:pt modelId="{B9189DF3-22BC-A74E-99B1-BF32F4AE1CAC}" type="pres">
      <dgm:prSet presAssocID="{9D764A19-AF4C-4FFD-B89B-12E1E3B7B2A9}" presName="linear" presStyleCnt="0">
        <dgm:presLayoutVars>
          <dgm:animLvl val="lvl"/>
          <dgm:resizeHandles val="exact"/>
        </dgm:presLayoutVars>
      </dgm:prSet>
      <dgm:spPr/>
    </dgm:pt>
    <dgm:pt modelId="{3EC1A0C5-B446-A94F-914D-22A32254802A}" type="pres">
      <dgm:prSet presAssocID="{882D1B12-1C0F-437E-A277-056F7D24225F}" presName="parentText" presStyleLbl="node1" presStyleIdx="0" presStyleCnt="6">
        <dgm:presLayoutVars>
          <dgm:chMax val="0"/>
          <dgm:bulletEnabled val="1"/>
        </dgm:presLayoutVars>
      </dgm:prSet>
      <dgm:spPr/>
    </dgm:pt>
    <dgm:pt modelId="{91E4518A-D8F0-4948-A930-0B5D477FF37E}" type="pres">
      <dgm:prSet presAssocID="{28492F47-5F91-4A7B-9880-903D6618733D}" presName="spacer" presStyleCnt="0"/>
      <dgm:spPr/>
    </dgm:pt>
    <dgm:pt modelId="{A788EE09-610A-B448-AB37-D684EDFD82CE}" type="pres">
      <dgm:prSet presAssocID="{382248E4-EC18-4600-B619-C8AD6A57050B}" presName="parentText" presStyleLbl="node1" presStyleIdx="1" presStyleCnt="6">
        <dgm:presLayoutVars>
          <dgm:chMax val="0"/>
          <dgm:bulletEnabled val="1"/>
        </dgm:presLayoutVars>
      </dgm:prSet>
      <dgm:spPr/>
    </dgm:pt>
    <dgm:pt modelId="{F7995702-D2A8-7042-A97A-6E1806BCA208}" type="pres">
      <dgm:prSet presAssocID="{FD4855F1-0EC8-4328-A6D7-FC33E43F315A}" presName="spacer" presStyleCnt="0"/>
      <dgm:spPr/>
    </dgm:pt>
    <dgm:pt modelId="{75A39698-0294-9746-B4C5-3156C95FC5D0}" type="pres">
      <dgm:prSet presAssocID="{A6811599-4342-42D5-A0A6-2A103168898D}" presName="parentText" presStyleLbl="node1" presStyleIdx="2" presStyleCnt="6">
        <dgm:presLayoutVars>
          <dgm:chMax val="0"/>
          <dgm:bulletEnabled val="1"/>
        </dgm:presLayoutVars>
      </dgm:prSet>
      <dgm:spPr/>
    </dgm:pt>
    <dgm:pt modelId="{8D002821-D915-5247-B70C-2883A6FD7266}" type="pres">
      <dgm:prSet presAssocID="{8EAF6E61-23BB-46E0-B9D2-57CDC4C812FA}" presName="spacer" presStyleCnt="0"/>
      <dgm:spPr/>
    </dgm:pt>
    <dgm:pt modelId="{0B1D5E7E-FAEF-254F-BA56-A64D4D884D49}" type="pres">
      <dgm:prSet presAssocID="{5DC1A183-4BC8-471A-9C38-E718C16A6DDE}" presName="parentText" presStyleLbl="node1" presStyleIdx="3" presStyleCnt="6">
        <dgm:presLayoutVars>
          <dgm:chMax val="0"/>
          <dgm:bulletEnabled val="1"/>
        </dgm:presLayoutVars>
      </dgm:prSet>
      <dgm:spPr/>
    </dgm:pt>
    <dgm:pt modelId="{04240EC9-4A9B-004F-A697-B584E7492801}" type="pres">
      <dgm:prSet presAssocID="{96BCCF7C-8B0E-4937-9BD5-97B0B5D4F9DA}" presName="spacer" presStyleCnt="0"/>
      <dgm:spPr/>
    </dgm:pt>
    <dgm:pt modelId="{5FA194B0-5556-F544-97E1-386A0FAAC9B3}" type="pres">
      <dgm:prSet presAssocID="{B41F300A-DFEE-4910-8231-66F23CBF3F20}" presName="parentText" presStyleLbl="node1" presStyleIdx="4" presStyleCnt="6">
        <dgm:presLayoutVars>
          <dgm:chMax val="0"/>
          <dgm:bulletEnabled val="1"/>
        </dgm:presLayoutVars>
      </dgm:prSet>
      <dgm:spPr/>
    </dgm:pt>
    <dgm:pt modelId="{DD6CCD14-2DB6-A543-B7AE-C745927075AF}" type="pres">
      <dgm:prSet presAssocID="{B07E16FE-6E01-4043-80BB-700E81F51377}" presName="spacer" presStyleCnt="0"/>
      <dgm:spPr/>
    </dgm:pt>
    <dgm:pt modelId="{D598D1FE-A834-DB41-A55D-9B37E8D1057F}" type="pres">
      <dgm:prSet presAssocID="{6C94A339-70BA-4F9E-960F-1A97522A55C0}" presName="parentText" presStyleLbl="node1" presStyleIdx="5" presStyleCnt="6">
        <dgm:presLayoutVars>
          <dgm:chMax val="0"/>
          <dgm:bulletEnabled val="1"/>
        </dgm:presLayoutVars>
      </dgm:prSet>
      <dgm:spPr/>
    </dgm:pt>
  </dgm:ptLst>
  <dgm:cxnLst>
    <dgm:cxn modelId="{56ED9813-BEE5-924A-B7BB-837E21A6C3B3}" type="presOf" srcId="{5DC1A183-4BC8-471A-9C38-E718C16A6DDE}" destId="{0B1D5E7E-FAEF-254F-BA56-A64D4D884D49}" srcOrd="0" destOrd="0" presId="urn:microsoft.com/office/officeart/2005/8/layout/vList2"/>
    <dgm:cxn modelId="{69B3C014-D37D-4BFA-9A4B-3AABEDEADF0C}" srcId="{9D764A19-AF4C-4FFD-B89B-12E1E3B7B2A9}" destId="{B41F300A-DFEE-4910-8231-66F23CBF3F20}" srcOrd="4" destOrd="0" parTransId="{E882EB59-28B7-42CF-9083-1A53B2394C5E}" sibTransId="{B07E16FE-6E01-4043-80BB-700E81F51377}"/>
    <dgm:cxn modelId="{77067917-F776-4425-A335-B0F8FE19BCC3}" srcId="{9D764A19-AF4C-4FFD-B89B-12E1E3B7B2A9}" destId="{6C94A339-70BA-4F9E-960F-1A97522A55C0}" srcOrd="5" destOrd="0" parTransId="{AC8AD37D-7425-4700-9D51-3AD68F7EF1ED}" sibTransId="{FD57D505-A2B4-439F-9217-A71193D6539B}"/>
    <dgm:cxn modelId="{C9A4453E-EF36-EC4D-8295-09F33664C3A1}" type="presOf" srcId="{A6811599-4342-42D5-A0A6-2A103168898D}" destId="{75A39698-0294-9746-B4C5-3156C95FC5D0}" srcOrd="0" destOrd="0" presId="urn:microsoft.com/office/officeart/2005/8/layout/vList2"/>
    <dgm:cxn modelId="{6DD25F7B-EAE9-1344-BEB7-F08FDACAEC24}" type="presOf" srcId="{9D764A19-AF4C-4FFD-B89B-12E1E3B7B2A9}" destId="{B9189DF3-22BC-A74E-99B1-BF32F4AE1CAC}" srcOrd="0" destOrd="0" presId="urn:microsoft.com/office/officeart/2005/8/layout/vList2"/>
    <dgm:cxn modelId="{815B438B-F288-4B1C-BD4C-BE7259E54486}" srcId="{9D764A19-AF4C-4FFD-B89B-12E1E3B7B2A9}" destId="{882D1B12-1C0F-437E-A277-056F7D24225F}" srcOrd="0" destOrd="0" parTransId="{C1121DB8-703D-4ED0-830B-0D248A583D83}" sibTransId="{28492F47-5F91-4A7B-9880-903D6618733D}"/>
    <dgm:cxn modelId="{9F242C8F-92BC-2840-ADBA-55055FA66A27}" type="presOf" srcId="{B41F300A-DFEE-4910-8231-66F23CBF3F20}" destId="{5FA194B0-5556-F544-97E1-386A0FAAC9B3}" srcOrd="0" destOrd="0" presId="urn:microsoft.com/office/officeart/2005/8/layout/vList2"/>
    <dgm:cxn modelId="{1169478F-C6B8-FE43-9006-EBF05114B495}" type="presOf" srcId="{6C94A339-70BA-4F9E-960F-1A97522A55C0}" destId="{D598D1FE-A834-DB41-A55D-9B37E8D1057F}" srcOrd="0" destOrd="0" presId="urn:microsoft.com/office/officeart/2005/8/layout/vList2"/>
    <dgm:cxn modelId="{EBE37EA1-D23F-4C18-A1F6-3BA0A07F5997}" srcId="{9D764A19-AF4C-4FFD-B89B-12E1E3B7B2A9}" destId="{382248E4-EC18-4600-B619-C8AD6A57050B}" srcOrd="1" destOrd="0" parTransId="{10E5409D-6C7C-476D-83A7-570172A006DA}" sibTransId="{FD4855F1-0EC8-4328-A6D7-FC33E43F315A}"/>
    <dgm:cxn modelId="{82E253AE-D9A7-3544-BF38-8CA84EFE5533}" type="presOf" srcId="{882D1B12-1C0F-437E-A277-056F7D24225F}" destId="{3EC1A0C5-B446-A94F-914D-22A32254802A}" srcOrd="0" destOrd="0" presId="urn:microsoft.com/office/officeart/2005/8/layout/vList2"/>
    <dgm:cxn modelId="{78E3AFCA-5BEE-A34A-BBAE-E45630443A40}" type="presOf" srcId="{382248E4-EC18-4600-B619-C8AD6A57050B}" destId="{A788EE09-610A-B448-AB37-D684EDFD82CE}" srcOrd="0" destOrd="0" presId="urn:microsoft.com/office/officeart/2005/8/layout/vList2"/>
    <dgm:cxn modelId="{AD31C6E6-30E6-4742-8418-7D228C4CBACE}" srcId="{9D764A19-AF4C-4FFD-B89B-12E1E3B7B2A9}" destId="{5DC1A183-4BC8-471A-9C38-E718C16A6DDE}" srcOrd="3" destOrd="0" parTransId="{7899CED1-21AE-43F7-A9D9-31E0391E3406}" sibTransId="{96BCCF7C-8B0E-4937-9BD5-97B0B5D4F9DA}"/>
    <dgm:cxn modelId="{DCF8B8EE-E291-4A8E-A2C3-0CEFFDC3D59A}" srcId="{9D764A19-AF4C-4FFD-B89B-12E1E3B7B2A9}" destId="{A6811599-4342-42D5-A0A6-2A103168898D}" srcOrd="2" destOrd="0" parTransId="{A0800170-8B06-417A-9E0E-BBF3FE96DC8F}" sibTransId="{8EAF6E61-23BB-46E0-B9D2-57CDC4C812FA}"/>
    <dgm:cxn modelId="{96DBD360-5614-824D-B0B8-B480EA5597E5}" type="presParOf" srcId="{B9189DF3-22BC-A74E-99B1-BF32F4AE1CAC}" destId="{3EC1A0C5-B446-A94F-914D-22A32254802A}" srcOrd="0" destOrd="0" presId="urn:microsoft.com/office/officeart/2005/8/layout/vList2"/>
    <dgm:cxn modelId="{76E2B53F-AF2F-7F41-889E-368808E2520A}" type="presParOf" srcId="{B9189DF3-22BC-A74E-99B1-BF32F4AE1CAC}" destId="{91E4518A-D8F0-4948-A930-0B5D477FF37E}" srcOrd="1" destOrd="0" presId="urn:microsoft.com/office/officeart/2005/8/layout/vList2"/>
    <dgm:cxn modelId="{DC3157DD-C346-FD4E-8264-539078F63A72}" type="presParOf" srcId="{B9189DF3-22BC-A74E-99B1-BF32F4AE1CAC}" destId="{A788EE09-610A-B448-AB37-D684EDFD82CE}" srcOrd="2" destOrd="0" presId="urn:microsoft.com/office/officeart/2005/8/layout/vList2"/>
    <dgm:cxn modelId="{07F0D582-3A9F-C542-8962-0172D184E783}" type="presParOf" srcId="{B9189DF3-22BC-A74E-99B1-BF32F4AE1CAC}" destId="{F7995702-D2A8-7042-A97A-6E1806BCA208}" srcOrd="3" destOrd="0" presId="urn:microsoft.com/office/officeart/2005/8/layout/vList2"/>
    <dgm:cxn modelId="{06F89F9B-2F9A-3A41-A17A-385B4810CE60}" type="presParOf" srcId="{B9189DF3-22BC-A74E-99B1-BF32F4AE1CAC}" destId="{75A39698-0294-9746-B4C5-3156C95FC5D0}" srcOrd="4" destOrd="0" presId="urn:microsoft.com/office/officeart/2005/8/layout/vList2"/>
    <dgm:cxn modelId="{02593573-C8DB-8745-8332-2263DCD9DC10}" type="presParOf" srcId="{B9189DF3-22BC-A74E-99B1-BF32F4AE1CAC}" destId="{8D002821-D915-5247-B70C-2883A6FD7266}" srcOrd="5" destOrd="0" presId="urn:microsoft.com/office/officeart/2005/8/layout/vList2"/>
    <dgm:cxn modelId="{65892D87-6930-0A46-9599-2FE563248363}" type="presParOf" srcId="{B9189DF3-22BC-A74E-99B1-BF32F4AE1CAC}" destId="{0B1D5E7E-FAEF-254F-BA56-A64D4D884D49}" srcOrd="6" destOrd="0" presId="urn:microsoft.com/office/officeart/2005/8/layout/vList2"/>
    <dgm:cxn modelId="{39160EA6-F306-7746-979D-10CC3AA63AED}" type="presParOf" srcId="{B9189DF3-22BC-A74E-99B1-BF32F4AE1CAC}" destId="{04240EC9-4A9B-004F-A697-B584E7492801}" srcOrd="7" destOrd="0" presId="urn:microsoft.com/office/officeart/2005/8/layout/vList2"/>
    <dgm:cxn modelId="{1CDBA7CB-50F2-F447-B377-D70E5C15672F}" type="presParOf" srcId="{B9189DF3-22BC-A74E-99B1-BF32F4AE1CAC}" destId="{5FA194B0-5556-F544-97E1-386A0FAAC9B3}" srcOrd="8" destOrd="0" presId="urn:microsoft.com/office/officeart/2005/8/layout/vList2"/>
    <dgm:cxn modelId="{9B424CB5-6142-7E44-A8A4-40D410D205FA}" type="presParOf" srcId="{B9189DF3-22BC-A74E-99B1-BF32F4AE1CAC}" destId="{DD6CCD14-2DB6-A543-B7AE-C745927075AF}" srcOrd="9" destOrd="0" presId="urn:microsoft.com/office/officeart/2005/8/layout/vList2"/>
    <dgm:cxn modelId="{D61ADF90-5486-4D49-A23F-476385973849}" type="presParOf" srcId="{B9189DF3-22BC-A74E-99B1-BF32F4AE1CAC}" destId="{D598D1FE-A834-DB41-A55D-9B37E8D1057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4913B2-42C7-4953-879D-F92EA5E4CC74}"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6108A91D-B9A0-4CAB-8D6A-9E80FF53346E}">
      <dgm:prSet/>
      <dgm:spPr/>
      <dgm:t>
        <a:bodyPr/>
        <a:lstStyle/>
        <a:p>
          <a:r>
            <a:rPr lang="en-US"/>
            <a:t>What is the difference between an morality and religion?</a:t>
          </a:r>
        </a:p>
      </dgm:t>
    </dgm:pt>
    <dgm:pt modelId="{79CA0905-AFBD-4CBB-AAEB-E8C19F0199FE}" type="parTrans" cxnId="{3170FDDD-3CF8-4032-9E2A-C23B70B58252}">
      <dgm:prSet/>
      <dgm:spPr/>
      <dgm:t>
        <a:bodyPr/>
        <a:lstStyle/>
        <a:p>
          <a:endParaRPr lang="en-US"/>
        </a:p>
      </dgm:t>
    </dgm:pt>
    <dgm:pt modelId="{8FA289D7-B597-4095-A7AC-9BC7A2AB667D}" type="sibTrans" cxnId="{3170FDDD-3CF8-4032-9E2A-C23B70B58252}">
      <dgm:prSet/>
      <dgm:spPr/>
      <dgm:t>
        <a:bodyPr/>
        <a:lstStyle/>
        <a:p>
          <a:endParaRPr lang="en-US"/>
        </a:p>
      </dgm:t>
    </dgm:pt>
    <dgm:pt modelId="{8699C780-8677-41B0-9D81-113350D95DD0}">
      <dgm:prSet/>
      <dgm:spPr/>
      <dgm:t>
        <a:bodyPr/>
        <a:lstStyle/>
        <a:p>
          <a:r>
            <a:rPr lang="ar-SA"/>
            <a:t>{إنما بعثت لأتمم مكارم الأخلاق}</a:t>
          </a:r>
          <a:endParaRPr lang="en-US"/>
        </a:p>
      </dgm:t>
    </dgm:pt>
    <dgm:pt modelId="{C87015AC-B08E-4004-99E0-64B94CBDCB01}" type="parTrans" cxnId="{633FE1CA-D89A-49E3-956A-A5217A54A60A}">
      <dgm:prSet/>
      <dgm:spPr/>
      <dgm:t>
        <a:bodyPr/>
        <a:lstStyle/>
        <a:p>
          <a:endParaRPr lang="en-US"/>
        </a:p>
      </dgm:t>
    </dgm:pt>
    <dgm:pt modelId="{517252E9-C8DF-4006-8BCF-4697528264FA}" type="sibTrans" cxnId="{633FE1CA-D89A-49E3-956A-A5217A54A60A}">
      <dgm:prSet/>
      <dgm:spPr/>
      <dgm:t>
        <a:bodyPr/>
        <a:lstStyle/>
        <a:p>
          <a:endParaRPr lang="en-US"/>
        </a:p>
      </dgm:t>
    </dgm:pt>
    <dgm:pt modelId="{85AA21A0-B7F3-46A5-BAA0-A315AB65E65B}">
      <dgm:prSet/>
      <dgm:spPr/>
      <dgm:t>
        <a:bodyPr/>
        <a:lstStyle/>
        <a:p>
          <a:r>
            <a:rPr lang="en-US"/>
            <a:t>Moral + ?? = Capacity for [un]ethical action.</a:t>
          </a:r>
        </a:p>
      </dgm:t>
    </dgm:pt>
    <dgm:pt modelId="{F1DA880E-37E3-4B62-9C73-A9EFC6F39D90}" type="parTrans" cxnId="{B46763A8-456B-4E6A-B95F-4DCBF43996F8}">
      <dgm:prSet/>
      <dgm:spPr/>
      <dgm:t>
        <a:bodyPr/>
        <a:lstStyle/>
        <a:p>
          <a:endParaRPr lang="en-US"/>
        </a:p>
      </dgm:t>
    </dgm:pt>
    <dgm:pt modelId="{B6F2B239-F08C-4D48-9F50-AD7B1D88135E}" type="sibTrans" cxnId="{B46763A8-456B-4E6A-B95F-4DCBF43996F8}">
      <dgm:prSet/>
      <dgm:spPr/>
      <dgm:t>
        <a:bodyPr/>
        <a:lstStyle/>
        <a:p>
          <a:endParaRPr lang="en-US"/>
        </a:p>
      </dgm:t>
    </dgm:pt>
    <dgm:pt modelId="{3C449045-C2C7-48E6-9BEB-908519F1AA2A}">
      <dgm:prSet/>
      <dgm:spPr/>
      <dgm:t>
        <a:bodyPr/>
        <a:lstStyle/>
        <a:p>
          <a:r>
            <a:rPr lang="en-US"/>
            <a:t>Moral compass</a:t>
          </a:r>
        </a:p>
      </dgm:t>
    </dgm:pt>
    <dgm:pt modelId="{7B4B232A-A79F-4E7B-88DB-25DE5B082A5B}" type="parTrans" cxnId="{8A02B878-4C4E-405F-9C59-5CFC542284CB}">
      <dgm:prSet/>
      <dgm:spPr/>
      <dgm:t>
        <a:bodyPr/>
        <a:lstStyle/>
        <a:p>
          <a:endParaRPr lang="en-US"/>
        </a:p>
      </dgm:t>
    </dgm:pt>
    <dgm:pt modelId="{8B7C2EB3-3ACE-45ED-A8F5-1172820D0FEB}" type="sibTrans" cxnId="{8A02B878-4C4E-405F-9C59-5CFC542284CB}">
      <dgm:prSet/>
      <dgm:spPr/>
      <dgm:t>
        <a:bodyPr/>
        <a:lstStyle/>
        <a:p>
          <a:endParaRPr lang="en-US"/>
        </a:p>
      </dgm:t>
    </dgm:pt>
    <dgm:pt modelId="{00CB87C3-859F-4FCB-83F7-1EF79A311DF0}">
      <dgm:prSet/>
      <dgm:spPr/>
      <dgm:t>
        <a:bodyPr/>
        <a:lstStyle/>
        <a:p>
          <a:r>
            <a:rPr lang="en-US"/>
            <a:t>Moral bankruptcy</a:t>
          </a:r>
        </a:p>
      </dgm:t>
    </dgm:pt>
    <dgm:pt modelId="{8E7998A4-C892-493B-BBC3-C918540AC95E}" type="parTrans" cxnId="{3FFFAC26-49CB-4D52-95F6-59EA9E3EDFB0}">
      <dgm:prSet/>
      <dgm:spPr/>
      <dgm:t>
        <a:bodyPr/>
        <a:lstStyle/>
        <a:p>
          <a:endParaRPr lang="en-US"/>
        </a:p>
      </dgm:t>
    </dgm:pt>
    <dgm:pt modelId="{57DFAA06-C2CE-4C7D-9626-DF741C23B0B0}" type="sibTrans" cxnId="{3FFFAC26-49CB-4D52-95F6-59EA9E3EDFB0}">
      <dgm:prSet/>
      <dgm:spPr/>
      <dgm:t>
        <a:bodyPr/>
        <a:lstStyle/>
        <a:p>
          <a:endParaRPr lang="en-US"/>
        </a:p>
      </dgm:t>
    </dgm:pt>
    <dgm:pt modelId="{422A7E82-6336-4B15-8ECA-1327E599AE80}">
      <dgm:prSet/>
      <dgm:spPr/>
      <dgm:t>
        <a:bodyPr/>
        <a:lstStyle/>
        <a:p>
          <a:r>
            <a:rPr lang="en-US"/>
            <a:t>Moral courage</a:t>
          </a:r>
        </a:p>
      </dgm:t>
    </dgm:pt>
    <dgm:pt modelId="{946C1F30-DEAA-4101-8877-88B254455E63}" type="parTrans" cxnId="{8DDD81F5-D93D-4634-B06F-FFB668B71091}">
      <dgm:prSet/>
      <dgm:spPr/>
      <dgm:t>
        <a:bodyPr/>
        <a:lstStyle/>
        <a:p>
          <a:endParaRPr lang="en-US"/>
        </a:p>
      </dgm:t>
    </dgm:pt>
    <dgm:pt modelId="{BF48C30C-C83E-4954-A7AF-A605E5EE2295}" type="sibTrans" cxnId="{8DDD81F5-D93D-4634-B06F-FFB668B71091}">
      <dgm:prSet/>
      <dgm:spPr/>
      <dgm:t>
        <a:bodyPr/>
        <a:lstStyle/>
        <a:p>
          <a:endParaRPr lang="en-US"/>
        </a:p>
      </dgm:t>
    </dgm:pt>
    <dgm:pt modelId="{D41DC724-F22E-429C-A28F-1A9C9951223E}">
      <dgm:prSet/>
      <dgm:spPr/>
      <dgm:t>
        <a:bodyPr/>
        <a:lstStyle/>
        <a:p>
          <a:r>
            <a:rPr lang="en-US"/>
            <a:t>Moral sense</a:t>
          </a:r>
        </a:p>
      </dgm:t>
    </dgm:pt>
    <dgm:pt modelId="{EF1DE3BC-DB5C-48A8-AC19-8E34CA17BC0A}" type="parTrans" cxnId="{34A344EC-675B-4ABE-BE06-B29DE62629A8}">
      <dgm:prSet/>
      <dgm:spPr/>
      <dgm:t>
        <a:bodyPr/>
        <a:lstStyle/>
        <a:p>
          <a:endParaRPr lang="en-US"/>
        </a:p>
      </dgm:t>
    </dgm:pt>
    <dgm:pt modelId="{440651AA-6ABF-40B3-B063-8D9271687B8F}" type="sibTrans" cxnId="{34A344EC-675B-4ABE-BE06-B29DE62629A8}">
      <dgm:prSet/>
      <dgm:spPr/>
      <dgm:t>
        <a:bodyPr/>
        <a:lstStyle/>
        <a:p>
          <a:endParaRPr lang="en-US"/>
        </a:p>
      </dgm:t>
    </dgm:pt>
    <dgm:pt modelId="{ECD5BD7D-BFB1-427A-BE13-E0CDDF82D542}">
      <dgm:prSet/>
      <dgm:spPr/>
      <dgm:t>
        <a:bodyPr/>
        <a:lstStyle/>
        <a:p>
          <a:r>
            <a:rPr lang="en-US"/>
            <a:t>Moral philosophy</a:t>
          </a:r>
        </a:p>
      </dgm:t>
    </dgm:pt>
    <dgm:pt modelId="{BEF6827D-EBB7-4D85-A47F-F019B54CC096}" type="parTrans" cxnId="{05A14C36-4705-48AA-8E3A-E9C069BDC295}">
      <dgm:prSet/>
      <dgm:spPr/>
      <dgm:t>
        <a:bodyPr/>
        <a:lstStyle/>
        <a:p>
          <a:endParaRPr lang="en-US"/>
        </a:p>
      </dgm:t>
    </dgm:pt>
    <dgm:pt modelId="{444D47C3-3B8E-478E-979E-7093AD0B5D1C}" type="sibTrans" cxnId="{05A14C36-4705-48AA-8E3A-E9C069BDC295}">
      <dgm:prSet/>
      <dgm:spPr/>
      <dgm:t>
        <a:bodyPr/>
        <a:lstStyle/>
        <a:p>
          <a:endParaRPr lang="en-US"/>
        </a:p>
      </dgm:t>
    </dgm:pt>
    <dgm:pt modelId="{D0314440-47BF-1E4D-BBEA-F63CA7633554}" type="pres">
      <dgm:prSet presAssocID="{714913B2-42C7-4953-879D-F92EA5E4CC74}" presName="linear" presStyleCnt="0">
        <dgm:presLayoutVars>
          <dgm:dir/>
          <dgm:animLvl val="lvl"/>
          <dgm:resizeHandles val="exact"/>
        </dgm:presLayoutVars>
      </dgm:prSet>
      <dgm:spPr/>
    </dgm:pt>
    <dgm:pt modelId="{60BF59B5-D001-5744-8DFC-A7D60841EC34}" type="pres">
      <dgm:prSet presAssocID="{6108A91D-B9A0-4CAB-8D6A-9E80FF53346E}" presName="parentLin" presStyleCnt="0"/>
      <dgm:spPr/>
    </dgm:pt>
    <dgm:pt modelId="{8F7C3B30-1C3B-564A-9B8B-3336032CF867}" type="pres">
      <dgm:prSet presAssocID="{6108A91D-B9A0-4CAB-8D6A-9E80FF53346E}" presName="parentLeftMargin" presStyleLbl="node1" presStyleIdx="0" presStyleCnt="3"/>
      <dgm:spPr/>
    </dgm:pt>
    <dgm:pt modelId="{BBE8242A-1998-5341-B806-DD4C486EE130}" type="pres">
      <dgm:prSet presAssocID="{6108A91D-B9A0-4CAB-8D6A-9E80FF53346E}" presName="parentText" presStyleLbl="node1" presStyleIdx="0" presStyleCnt="3">
        <dgm:presLayoutVars>
          <dgm:chMax val="0"/>
          <dgm:bulletEnabled val="1"/>
        </dgm:presLayoutVars>
      </dgm:prSet>
      <dgm:spPr/>
    </dgm:pt>
    <dgm:pt modelId="{B046C2FE-4F51-CB4D-A787-1441E9C80F91}" type="pres">
      <dgm:prSet presAssocID="{6108A91D-B9A0-4CAB-8D6A-9E80FF53346E}" presName="negativeSpace" presStyleCnt="0"/>
      <dgm:spPr/>
    </dgm:pt>
    <dgm:pt modelId="{D7E26BC4-CD49-2F4C-A2B0-0C00B1590A4E}" type="pres">
      <dgm:prSet presAssocID="{6108A91D-B9A0-4CAB-8D6A-9E80FF53346E}" presName="childText" presStyleLbl="conFgAcc1" presStyleIdx="0" presStyleCnt="3">
        <dgm:presLayoutVars>
          <dgm:bulletEnabled val="1"/>
        </dgm:presLayoutVars>
      </dgm:prSet>
      <dgm:spPr/>
    </dgm:pt>
    <dgm:pt modelId="{80EF413D-1326-2149-9870-806AD9C82CE4}" type="pres">
      <dgm:prSet presAssocID="{8FA289D7-B597-4095-A7AC-9BC7A2AB667D}" presName="spaceBetweenRectangles" presStyleCnt="0"/>
      <dgm:spPr/>
    </dgm:pt>
    <dgm:pt modelId="{593DB22F-C91D-3C47-8453-4F7A8193F26B}" type="pres">
      <dgm:prSet presAssocID="{8699C780-8677-41B0-9D81-113350D95DD0}" presName="parentLin" presStyleCnt="0"/>
      <dgm:spPr/>
    </dgm:pt>
    <dgm:pt modelId="{7E02DE5A-11FC-AF4D-A8B1-E6700EE08536}" type="pres">
      <dgm:prSet presAssocID="{8699C780-8677-41B0-9D81-113350D95DD0}" presName="parentLeftMargin" presStyleLbl="node1" presStyleIdx="0" presStyleCnt="3"/>
      <dgm:spPr/>
    </dgm:pt>
    <dgm:pt modelId="{942FFFA7-E066-584F-9A9E-8BD664CB4421}" type="pres">
      <dgm:prSet presAssocID="{8699C780-8677-41B0-9D81-113350D95DD0}" presName="parentText" presStyleLbl="node1" presStyleIdx="1" presStyleCnt="3">
        <dgm:presLayoutVars>
          <dgm:chMax val="0"/>
          <dgm:bulletEnabled val="1"/>
        </dgm:presLayoutVars>
      </dgm:prSet>
      <dgm:spPr/>
    </dgm:pt>
    <dgm:pt modelId="{F9E9BE5D-BFAB-1D41-93B2-54FD796AFD10}" type="pres">
      <dgm:prSet presAssocID="{8699C780-8677-41B0-9D81-113350D95DD0}" presName="negativeSpace" presStyleCnt="0"/>
      <dgm:spPr/>
    </dgm:pt>
    <dgm:pt modelId="{A0F8250A-0396-7545-B9FF-462215AA0238}" type="pres">
      <dgm:prSet presAssocID="{8699C780-8677-41B0-9D81-113350D95DD0}" presName="childText" presStyleLbl="conFgAcc1" presStyleIdx="1" presStyleCnt="3">
        <dgm:presLayoutVars>
          <dgm:bulletEnabled val="1"/>
        </dgm:presLayoutVars>
      </dgm:prSet>
      <dgm:spPr/>
    </dgm:pt>
    <dgm:pt modelId="{1CEAFECC-3C7C-5644-8FDC-1100D3C5B201}" type="pres">
      <dgm:prSet presAssocID="{517252E9-C8DF-4006-8BCF-4697528264FA}" presName="spaceBetweenRectangles" presStyleCnt="0"/>
      <dgm:spPr/>
    </dgm:pt>
    <dgm:pt modelId="{29770820-705C-8549-9B88-029019D19C76}" type="pres">
      <dgm:prSet presAssocID="{85AA21A0-B7F3-46A5-BAA0-A315AB65E65B}" presName="parentLin" presStyleCnt="0"/>
      <dgm:spPr/>
    </dgm:pt>
    <dgm:pt modelId="{EC001E0F-4298-0E49-A309-1A2F9471D5F5}" type="pres">
      <dgm:prSet presAssocID="{85AA21A0-B7F3-46A5-BAA0-A315AB65E65B}" presName="parentLeftMargin" presStyleLbl="node1" presStyleIdx="1" presStyleCnt="3"/>
      <dgm:spPr/>
    </dgm:pt>
    <dgm:pt modelId="{3C213A91-2AF5-9A42-872D-2E1C5E77E27E}" type="pres">
      <dgm:prSet presAssocID="{85AA21A0-B7F3-46A5-BAA0-A315AB65E65B}" presName="parentText" presStyleLbl="node1" presStyleIdx="2" presStyleCnt="3">
        <dgm:presLayoutVars>
          <dgm:chMax val="0"/>
          <dgm:bulletEnabled val="1"/>
        </dgm:presLayoutVars>
      </dgm:prSet>
      <dgm:spPr/>
    </dgm:pt>
    <dgm:pt modelId="{0205D0AB-2C2F-0F45-A3E0-A397D6DD256D}" type="pres">
      <dgm:prSet presAssocID="{85AA21A0-B7F3-46A5-BAA0-A315AB65E65B}" presName="negativeSpace" presStyleCnt="0"/>
      <dgm:spPr/>
    </dgm:pt>
    <dgm:pt modelId="{99BA6226-5500-C44E-AD54-C534B77C9BC2}" type="pres">
      <dgm:prSet presAssocID="{85AA21A0-B7F3-46A5-BAA0-A315AB65E65B}" presName="childText" presStyleLbl="conFgAcc1" presStyleIdx="2" presStyleCnt="3">
        <dgm:presLayoutVars>
          <dgm:bulletEnabled val="1"/>
        </dgm:presLayoutVars>
      </dgm:prSet>
      <dgm:spPr/>
    </dgm:pt>
  </dgm:ptLst>
  <dgm:cxnLst>
    <dgm:cxn modelId="{F15F3601-8C55-F14C-AF82-429928207EF2}" type="presOf" srcId="{6108A91D-B9A0-4CAB-8D6A-9E80FF53346E}" destId="{8F7C3B30-1C3B-564A-9B8B-3336032CF867}" srcOrd="0" destOrd="0" presId="urn:microsoft.com/office/officeart/2005/8/layout/list1"/>
    <dgm:cxn modelId="{140E4714-DE59-474E-8BB7-802AF526F717}" type="presOf" srcId="{6108A91D-B9A0-4CAB-8D6A-9E80FF53346E}" destId="{BBE8242A-1998-5341-B806-DD4C486EE130}" srcOrd="1" destOrd="0" presId="urn:microsoft.com/office/officeart/2005/8/layout/list1"/>
    <dgm:cxn modelId="{3FFFAC26-49CB-4D52-95F6-59EA9E3EDFB0}" srcId="{85AA21A0-B7F3-46A5-BAA0-A315AB65E65B}" destId="{00CB87C3-859F-4FCB-83F7-1EF79A311DF0}" srcOrd="1" destOrd="0" parTransId="{8E7998A4-C892-493B-BBC3-C918540AC95E}" sibTransId="{57DFAA06-C2CE-4C7D-9626-DF741C23B0B0}"/>
    <dgm:cxn modelId="{05A14C36-4705-48AA-8E3A-E9C069BDC295}" srcId="{85AA21A0-B7F3-46A5-BAA0-A315AB65E65B}" destId="{ECD5BD7D-BFB1-427A-BE13-E0CDDF82D542}" srcOrd="4" destOrd="0" parTransId="{BEF6827D-EBB7-4D85-A47F-F019B54CC096}" sibTransId="{444D47C3-3B8E-478E-979E-7093AD0B5D1C}"/>
    <dgm:cxn modelId="{BD673545-BBC6-2C47-A72E-326F84628966}" type="presOf" srcId="{ECD5BD7D-BFB1-427A-BE13-E0CDDF82D542}" destId="{99BA6226-5500-C44E-AD54-C534B77C9BC2}" srcOrd="0" destOrd="4" presId="urn:microsoft.com/office/officeart/2005/8/layout/list1"/>
    <dgm:cxn modelId="{07D62D5D-07AC-5444-A849-90B525BE4956}" type="presOf" srcId="{85AA21A0-B7F3-46A5-BAA0-A315AB65E65B}" destId="{3C213A91-2AF5-9A42-872D-2E1C5E77E27E}" srcOrd="1" destOrd="0" presId="urn:microsoft.com/office/officeart/2005/8/layout/list1"/>
    <dgm:cxn modelId="{F094316F-F12E-AD40-B139-51C8D189022B}" type="presOf" srcId="{D41DC724-F22E-429C-A28F-1A9C9951223E}" destId="{99BA6226-5500-C44E-AD54-C534B77C9BC2}" srcOrd="0" destOrd="3" presId="urn:microsoft.com/office/officeart/2005/8/layout/list1"/>
    <dgm:cxn modelId="{26F48477-3430-AE48-9220-428BE6B9C28A}" type="presOf" srcId="{8699C780-8677-41B0-9D81-113350D95DD0}" destId="{7E02DE5A-11FC-AF4D-A8B1-E6700EE08536}" srcOrd="0" destOrd="0" presId="urn:microsoft.com/office/officeart/2005/8/layout/list1"/>
    <dgm:cxn modelId="{8A02B878-4C4E-405F-9C59-5CFC542284CB}" srcId="{85AA21A0-B7F3-46A5-BAA0-A315AB65E65B}" destId="{3C449045-C2C7-48E6-9BEB-908519F1AA2A}" srcOrd="0" destOrd="0" parTransId="{7B4B232A-A79F-4E7B-88DB-25DE5B082A5B}" sibTransId="{8B7C2EB3-3ACE-45ED-A8F5-1172820D0FEB}"/>
    <dgm:cxn modelId="{C4915C80-A26F-5B42-8EA5-7C4C0113C564}" type="presOf" srcId="{8699C780-8677-41B0-9D81-113350D95DD0}" destId="{942FFFA7-E066-584F-9A9E-8BD664CB4421}" srcOrd="1" destOrd="0" presId="urn:microsoft.com/office/officeart/2005/8/layout/list1"/>
    <dgm:cxn modelId="{B46763A8-456B-4E6A-B95F-4DCBF43996F8}" srcId="{714913B2-42C7-4953-879D-F92EA5E4CC74}" destId="{85AA21A0-B7F3-46A5-BAA0-A315AB65E65B}" srcOrd="2" destOrd="0" parTransId="{F1DA880E-37E3-4B62-9C73-A9EFC6F39D90}" sibTransId="{B6F2B239-F08C-4D48-9F50-AD7B1D88135E}"/>
    <dgm:cxn modelId="{068C28AC-E6DB-FE48-882D-695EAF649278}" type="presOf" srcId="{714913B2-42C7-4953-879D-F92EA5E4CC74}" destId="{D0314440-47BF-1E4D-BBEA-F63CA7633554}" srcOrd="0" destOrd="0" presId="urn:microsoft.com/office/officeart/2005/8/layout/list1"/>
    <dgm:cxn modelId="{9C5A83AE-7248-C247-999E-B2FF2CCFE0C2}" type="presOf" srcId="{00CB87C3-859F-4FCB-83F7-1EF79A311DF0}" destId="{99BA6226-5500-C44E-AD54-C534B77C9BC2}" srcOrd="0" destOrd="1" presId="urn:microsoft.com/office/officeart/2005/8/layout/list1"/>
    <dgm:cxn modelId="{633FE1CA-D89A-49E3-956A-A5217A54A60A}" srcId="{714913B2-42C7-4953-879D-F92EA5E4CC74}" destId="{8699C780-8677-41B0-9D81-113350D95DD0}" srcOrd="1" destOrd="0" parTransId="{C87015AC-B08E-4004-99E0-64B94CBDCB01}" sibTransId="{517252E9-C8DF-4006-8BCF-4697528264FA}"/>
    <dgm:cxn modelId="{3170FDDD-3CF8-4032-9E2A-C23B70B58252}" srcId="{714913B2-42C7-4953-879D-F92EA5E4CC74}" destId="{6108A91D-B9A0-4CAB-8D6A-9E80FF53346E}" srcOrd="0" destOrd="0" parTransId="{79CA0905-AFBD-4CBB-AAEB-E8C19F0199FE}" sibTransId="{8FA289D7-B597-4095-A7AC-9BC7A2AB667D}"/>
    <dgm:cxn modelId="{34A344EC-675B-4ABE-BE06-B29DE62629A8}" srcId="{85AA21A0-B7F3-46A5-BAA0-A315AB65E65B}" destId="{D41DC724-F22E-429C-A28F-1A9C9951223E}" srcOrd="3" destOrd="0" parTransId="{EF1DE3BC-DB5C-48A8-AC19-8E34CA17BC0A}" sibTransId="{440651AA-6ABF-40B3-B063-8D9271687B8F}"/>
    <dgm:cxn modelId="{0F12B5ED-722E-BD42-8ADF-C525A83D5475}" type="presOf" srcId="{3C449045-C2C7-48E6-9BEB-908519F1AA2A}" destId="{99BA6226-5500-C44E-AD54-C534B77C9BC2}" srcOrd="0" destOrd="0" presId="urn:microsoft.com/office/officeart/2005/8/layout/list1"/>
    <dgm:cxn modelId="{8DDD81F5-D93D-4634-B06F-FFB668B71091}" srcId="{85AA21A0-B7F3-46A5-BAA0-A315AB65E65B}" destId="{422A7E82-6336-4B15-8ECA-1327E599AE80}" srcOrd="2" destOrd="0" parTransId="{946C1F30-DEAA-4101-8877-88B254455E63}" sibTransId="{BF48C30C-C83E-4954-A7AF-A605E5EE2295}"/>
    <dgm:cxn modelId="{A4EA98F5-058F-6F40-AB01-BE1BDF154BE2}" type="presOf" srcId="{422A7E82-6336-4B15-8ECA-1327E599AE80}" destId="{99BA6226-5500-C44E-AD54-C534B77C9BC2}" srcOrd="0" destOrd="2" presId="urn:microsoft.com/office/officeart/2005/8/layout/list1"/>
    <dgm:cxn modelId="{FA2116FA-1E48-594C-A1E7-88F62E7C1E61}" type="presOf" srcId="{85AA21A0-B7F3-46A5-BAA0-A315AB65E65B}" destId="{EC001E0F-4298-0E49-A309-1A2F9471D5F5}" srcOrd="0" destOrd="0" presId="urn:microsoft.com/office/officeart/2005/8/layout/list1"/>
    <dgm:cxn modelId="{D031A99B-4164-9B48-80D0-F38E2186BBC7}" type="presParOf" srcId="{D0314440-47BF-1E4D-BBEA-F63CA7633554}" destId="{60BF59B5-D001-5744-8DFC-A7D60841EC34}" srcOrd="0" destOrd="0" presId="urn:microsoft.com/office/officeart/2005/8/layout/list1"/>
    <dgm:cxn modelId="{EE0EDEC3-2FED-F442-B8A8-C7DD67A6FA04}" type="presParOf" srcId="{60BF59B5-D001-5744-8DFC-A7D60841EC34}" destId="{8F7C3B30-1C3B-564A-9B8B-3336032CF867}" srcOrd="0" destOrd="0" presId="urn:microsoft.com/office/officeart/2005/8/layout/list1"/>
    <dgm:cxn modelId="{49AA97E0-E877-3442-B900-9A99D618ABC0}" type="presParOf" srcId="{60BF59B5-D001-5744-8DFC-A7D60841EC34}" destId="{BBE8242A-1998-5341-B806-DD4C486EE130}" srcOrd="1" destOrd="0" presId="urn:microsoft.com/office/officeart/2005/8/layout/list1"/>
    <dgm:cxn modelId="{4AB5DCF4-58D4-994F-AAF9-ACE983B3914C}" type="presParOf" srcId="{D0314440-47BF-1E4D-BBEA-F63CA7633554}" destId="{B046C2FE-4F51-CB4D-A787-1441E9C80F91}" srcOrd="1" destOrd="0" presId="urn:microsoft.com/office/officeart/2005/8/layout/list1"/>
    <dgm:cxn modelId="{E26050C1-0FA2-7844-AFF1-C34CD7940B92}" type="presParOf" srcId="{D0314440-47BF-1E4D-BBEA-F63CA7633554}" destId="{D7E26BC4-CD49-2F4C-A2B0-0C00B1590A4E}" srcOrd="2" destOrd="0" presId="urn:microsoft.com/office/officeart/2005/8/layout/list1"/>
    <dgm:cxn modelId="{E415821D-66D5-8B44-90EB-961F0F5DE2DF}" type="presParOf" srcId="{D0314440-47BF-1E4D-BBEA-F63CA7633554}" destId="{80EF413D-1326-2149-9870-806AD9C82CE4}" srcOrd="3" destOrd="0" presId="urn:microsoft.com/office/officeart/2005/8/layout/list1"/>
    <dgm:cxn modelId="{CA4A248F-C836-174A-B08C-31F2D5F848A8}" type="presParOf" srcId="{D0314440-47BF-1E4D-BBEA-F63CA7633554}" destId="{593DB22F-C91D-3C47-8453-4F7A8193F26B}" srcOrd="4" destOrd="0" presId="urn:microsoft.com/office/officeart/2005/8/layout/list1"/>
    <dgm:cxn modelId="{8C88A53A-FD1F-CA4D-8113-233D90723801}" type="presParOf" srcId="{593DB22F-C91D-3C47-8453-4F7A8193F26B}" destId="{7E02DE5A-11FC-AF4D-A8B1-E6700EE08536}" srcOrd="0" destOrd="0" presId="urn:microsoft.com/office/officeart/2005/8/layout/list1"/>
    <dgm:cxn modelId="{71C47A0D-FD19-9440-B0D0-1E2C7DF5B1A8}" type="presParOf" srcId="{593DB22F-C91D-3C47-8453-4F7A8193F26B}" destId="{942FFFA7-E066-584F-9A9E-8BD664CB4421}" srcOrd="1" destOrd="0" presId="urn:microsoft.com/office/officeart/2005/8/layout/list1"/>
    <dgm:cxn modelId="{0F861EE0-6EE4-1A4A-8ECD-5DB1BF599A04}" type="presParOf" srcId="{D0314440-47BF-1E4D-BBEA-F63CA7633554}" destId="{F9E9BE5D-BFAB-1D41-93B2-54FD796AFD10}" srcOrd="5" destOrd="0" presId="urn:microsoft.com/office/officeart/2005/8/layout/list1"/>
    <dgm:cxn modelId="{F0C0DA15-A245-BC4D-A9AB-A5D1E1C31793}" type="presParOf" srcId="{D0314440-47BF-1E4D-BBEA-F63CA7633554}" destId="{A0F8250A-0396-7545-B9FF-462215AA0238}" srcOrd="6" destOrd="0" presId="urn:microsoft.com/office/officeart/2005/8/layout/list1"/>
    <dgm:cxn modelId="{452CC235-55E2-284A-B503-45109D495313}" type="presParOf" srcId="{D0314440-47BF-1E4D-BBEA-F63CA7633554}" destId="{1CEAFECC-3C7C-5644-8FDC-1100D3C5B201}" srcOrd="7" destOrd="0" presId="urn:microsoft.com/office/officeart/2005/8/layout/list1"/>
    <dgm:cxn modelId="{C7D1A4D5-F7D0-384B-ADA3-3B532151A159}" type="presParOf" srcId="{D0314440-47BF-1E4D-BBEA-F63CA7633554}" destId="{29770820-705C-8549-9B88-029019D19C76}" srcOrd="8" destOrd="0" presId="urn:microsoft.com/office/officeart/2005/8/layout/list1"/>
    <dgm:cxn modelId="{E8F28B8E-C6DE-5A4F-8070-90C47AC1C84F}" type="presParOf" srcId="{29770820-705C-8549-9B88-029019D19C76}" destId="{EC001E0F-4298-0E49-A309-1A2F9471D5F5}" srcOrd="0" destOrd="0" presId="urn:microsoft.com/office/officeart/2005/8/layout/list1"/>
    <dgm:cxn modelId="{665F70D6-B5F9-854E-9AA9-DF17C6CDA395}" type="presParOf" srcId="{29770820-705C-8549-9B88-029019D19C76}" destId="{3C213A91-2AF5-9A42-872D-2E1C5E77E27E}" srcOrd="1" destOrd="0" presId="urn:microsoft.com/office/officeart/2005/8/layout/list1"/>
    <dgm:cxn modelId="{D8D0F6F7-7036-7B42-8079-54D04CBB148B}" type="presParOf" srcId="{D0314440-47BF-1E4D-BBEA-F63CA7633554}" destId="{0205D0AB-2C2F-0F45-A3E0-A397D6DD256D}" srcOrd="9" destOrd="0" presId="urn:microsoft.com/office/officeart/2005/8/layout/list1"/>
    <dgm:cxn modelId="{3CC6703A-234D-6846-B777-4C750C9EF8E6}" type="presParOf" srcId="{D0314440-47BF-1E4D-BBEA-F63CA7633554}" destId="{99BA6226-5500-C44E-AD54-C534B77C9BC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5C9A5-B6A8-4792-A381-3462E128AB06}">
      <dsp:nvSpPr>
        <dsp:cNvPr id="0" name=""/>
        <dsp:cNvSpPr/>
      </dsp:nvSpPr>
      <dsp:spPr>
        <a:xfrm>
          <a:off x="0" y="2042"/>
          <a:ext cx="5641974" cy="103519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D67E4C-1FDB-4CC0-8298-B99F6F28EA96}">
      <dsp:nvSpPr>
        <dsp:cNvPr id="0" name=""/>
        <dsp:cNvSpPr/>
      </dsp:nvSpPr>
      <dsp:spPr>
        <a:xfrm>
          <a:off x="313145" y="234960"/>
          <a:ext cx="569355" cy="5693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08559F-9BD9-48C3-808E-C93EC1855AC3}">
      <dsp:nvSpPr>
        <dsp:cNvPr id="0" name=""/>
        <dsp:cNvSpPr/>
      </dsp:nvSpPr>
      <dsp:spPr>
        <a:xfrm>
          <a:off x="1195647" y="2042"/>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00100">
            <a:lnSpc>
              <a:spcPct val="90000"/>
            </a:lnSpc>
            <a:spcBef>
              <a:spcPct val="0"/>
            </a:spcBef>
            <a:spcAft>
              <a:spcPct val="35000"/>
            </a:spcAft>
            <a:buNone/>
          </a:pPr>
          <a:r>
            <a:rPr lang="en-US" sz="1800" kern="1200"/>
            <a:t>Understand how to make sound moral reasoning</a:t>
          </a:r>
        </a:p>
      </dsp:txBody>
      <dsp:txXfrm>
        <a:off x="1195647" y="2042"/>
        <a:ext cx="4446327" cy="1035192"/>
      </dsp:txXfrm>
    </dsp:sp>
    <dsp:sp modelId="{4DD28E0A-3CC1-4710-98AE-C2150979E7B1}">
      <dsp:nvSpPr>
        <dsp:cNvPr id="0" name=""/>
        <dsp:cNvSpPr/>
      </dsp:nvSpPr>
      <dsp:spPr>
        <a:xfrm>
          <a:off x="0" y="1296033"/>
          <a:ext cx="5641974" cy="10351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BF4532-571E-4C52-A208-2450E9924421}">
      <dsp:nvSpPr>
        <dsp:cNvPr id="0" name=""/>
        <dsp:cNvSpPr/>
      </dsp:nvSpPr>
      <dsp:spPr>
        <a:xfrm>
          <a:off x="313145" y="1528951"/>
          <a:ext cx="569355" cy="5693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A35E03-D99A-43AF-AC8F-34873B603D48}">
      <dsp:nvSpPr>
        <dsp:cNvPr id="0" name=""/>
        <dsp:cNvSpPr/>
      </dsp:nvSpPr>
      <dsp:spPr>
        <a:xfrm>
          <a:off x="1195647" y="1296033"/>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00100">
            <a:lnSpc>
              <a:spcPct val="90000"/>
            </a:lnSpc>
            <a:spcBef>
              <a:spcPct val="0"/>
            </a:spcBef>
            <a:spcAft>
              <a:spcPct val="35000"/>
            </a:spcAft>
            <a:buNone/>
          </a:pPr>
          <a:r>
            <a:rPr lang="en-US" sz="1800" kern="1200"/>
            <a:t>Discuss moral values and ideals in a person’s life</a:t>
          </a:r>
        </a:p>
      </dsp:txBody>
      <dsp:txXfrm>
        <a:off x="1195647" y="1296033"/>
        <a:ext cx="4446327" cy="1035192"/>
      </dsp:txXfrm>
    </dsp:sp>
    <dsp:sp modelId="{E3B7CBFE-3C3D-4E87-8350-8F5B56BDE6F1}">
      <dsp:nvSpPr>
        <dsp:cNvPr id="0" name=""/>
        <dsp:cNvSpPr/>
      </dsp:nvSpPr>
      <dsp:spPr>
        <a:xfrm>
          <a:off x="0" y="2590024"/>
          <a:ext cx="5641974" cy="103519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088260-701C-42FA-8D6B-D2326F49C071}">
      <dsp:nvSpPr>
        <dsp:cNvPr id="0" name=""/>
        <dsp:cNvSpPr/>
      </dsp:nvSpPr>
      <dsp:spPr>
        <a:xfrm>
          <a:off x="313145" y="2822942"/>
          <a:ext cx="569355" cy="5693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35C269-4F7D-48C6-9CBC-78A511C9E475}">
      <dsp:nvSpPr>
        <dsp:cNvPr id="0" name=""/>
        <dsp:cNvSpPr/>
      </dsp:nvSpPr>
      <dsp:spPr>
        <a:xfrm>
          <a:off x="1195647" y="2590024"/>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00100">
            <a:lnSpc>
              <a:spcPct val="90000"/>
            </a:lnSpc>
            <a:spcBef>
              <a:spcPct val="0"/>
            </a:spcBef>
            <a:spcAft>
              <a:spcPct val="35000"/>
            </a:spcAft>
            <a:buNone/>
          </a:pPr>
          <a:r>
            <a:rPr lang="en-US" sz="1800" kern="1200"/>
            <a:t>Understand the relationship between morality and religion</a:t>
          </a:r>
        </a:p>
      </dsp:txBody>
      <dsp:txXfrm>
        <a:off x="1195647" y="2590024"/>
        <a:ext cx="4446327" cy="1035192"/>
      </dsp:txXfrm>
    </dsp:sp>
    <dsp:sp modelId="{3CEA510B-677E-4243-8EEA-22A14434D562}">
      <dsp:nvSpPr>
        <dsp:cNvPr id="0" name=""/>
        <dsp:cNvSpPr/>
      </dsp:nvSpPr>
      <dsp:spPr>
        <a:xfrm>
          <a:off x="0" y="3884014"/>
          <a:ext cx="5641974" cy="103519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06002F-7921-4651-B365-3072C3329F7C}">
      <dsp:nvSpPr>
        <dsp:cNvPr id="0" name=""/>
        <dsp:cNvSpPr/>
      </dsp:nvSpPr>
      <dsp:spPr>
        <a:xfrm>
          <a:off x="313145" y="4116933"/>
          <a:ext cx="569355" cy="5693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DCA9BD-4A3E-4137-A835-C78D74A6F3F1}">
      <dsp:nvSpPr>
        <dsp:cNvPr id="0" name=""/>
        <dsp:cNvSpPr/>
      </dsp:nvSpPr>
      <dsp:spPr>
        <a:xfrm>
          <a:off x="1195647" y="3884014"/>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00100">
            <a:lnSpc>
              <a:spcPct val="90000"/>
            </a:lnSpc>
            <a:spcBef>
              <a:spcPct val="0"/>
            </a:spcBef>
            <a:spcAft>
              <a:spcPct val="35000"/>
            </a:spcAft>
            <a:buNone/>
          </a:pPr>
          <a:r>
            <a:rPr lang="en-US" sz="1800" kern="1200"/>
            <a:t>Understand what it means to have moral principles, the nature of conscience, and the relationship between morality and self-interest</a:t>
          </a:r>
        </a:p>
      </dsp:txBody>
      <dsp:txXfrm>
        <a:off x="1195647" y="3884014"/>
        <a:ext cx="4446327" cy="1035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1A0C5-B446-A94F-914D-22A32254802A}">
      <dsp:nvSpPr>
        <dsp:cNvPr id="0" name=""/>
        <dsp:cNvSpPr/>
      </dsp:nvSpPr>
      <dsp:spPr>
        <a:xfrm>
          <a:off x="0" y="44592"/>
          <a:ext cx="9720262" cy="59319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Be Patient</a:t>
          </a:r>
        </a:p>
      </dsp:txBody>
      <dsp:txXfrm>
        <a:off x="28957" y="73549"/>
        <a:ext cx="9662348" cy="535276"/>
      </dsp:txXfrm>
    </dsp:sp>
    <dsp:sp modelId="{A788EE09-610A-B448-AB37-D684EDFD82CE}">
      <dsp:nvSpPr>
        <dsp:cNvPr id="0" name=""/>
        <dsp:cNvSpPr/>
      </dsp:nvSpPr>
      <dsp:spPr>
        <a:xfrm>
          <a:off x="0" y="712662"/>
          <a:ext cx="9720262" cy="59319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Be Sincere and Obedient to ALLAH</a:t>
          </a:r>
        </a:p>
      </dsp:txBody>
      <dsp:txXfrm>
        <a:off x="28957" y="741619"/>
        <a:ext cx="9662348" cy="535276"/>
      </dsp:txXfrm>
    </dsp:sp>
    <dsp:sp modelId="{75A39698-0294-9746-B4C5-3156C95FC5D0}">
      <dsp:nvSpPr>
        <dsp:cNvPr id="0" name=""/>
        <dsp:cNvSpPr/>
      </dsp:nvSpPr>
      <dsp:spPr>
        <a:xfrm>
          <a:off x="0" y="1380732"/>
          <a:ext cx="9720262" cy="59319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Spend in the way of ALLAH</a:t>
          </a:r>
        </a:p>
      </dsp:txBody>
      <dsp:txXfrm>
        <a:off x="28957" y="1409689"/>
        <a:ext cx="9662348" cy="535276"/>
      </dsp:txXfrm>
    </dsp:sp>
    <dsp:sp modelId="{0B1D5E7E-FAEF-254F-BA56-A64D4D884D49}">
      <dsp:nvSpPr>
        <dsp:cNvPr id="0" name=""/>
        <dsp:cNvSpPr/>
      </dsp:nvSpPr>
      <dsp:spPr>
        <a:xfrm>
          <a:off x="0" y="2048802"/>
          <a:ext cx="9720262" cy="59319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Forgive and be kind to people</a:t>
          </a:r>
        </a:p>
      </dsp:txBody>
      <dsp:txXfrm>
        <a:off x="28957" y="2077759"/>
        <a:ext cx="9662348" cy="535276"/>
      </dsp:txXfrm>
    </dsp:sp>
    <dsp:sp modelId="{5FA194B0-5556-F544-97E1-386A0FAAC9B3}">
      <dsp:nvSpPr>
        <dsp:cNvPr id="0" name=""/>
        <dsp:cNvSpPr/>
      </dsp:nvSpPr>
      <dsp:spPr>
        <a:xfrm>
          <a:off x="0" y="2716872"/>
          <a:ext cx="9720262" cy="59319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Invoke ALLAH at night</a:t>
          </a:r>
        </a:p>
      </dsp:txBody>
      <dsp:txXfrm>
        <a:off x="28957" y="2745829"/>
        <a:ext cx="9662348" cy="535276"/>
      </dsp:txXfrm>
    </dsp:sp>
    <dsp:sp modelId="{D598D1FE-A834-DB41-A55D-9B37E8D1057F}">
      <dsp:nvSpPr>
        <dsp:cNvPr id="0" name=""/>
        <dsp:cNvSpPr/>
      </dsp:nvSpPr>
      <dsp:spPr>
        <a:xfrm>
          <a:off x="0" y="3384942"/>
          <a:ext cx="9720262" cy="59319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Repent your Sins</a:t>
          </a:r>
        </a:p>
      </dsp:txBody>
      <dsp:txXfrm>
        <a:off x="28957" y="3413899"/>
        <a:ext cx="9662348" cy="5352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26BC4-CD49-2F4C-A2B0-0C00B1590A4E}">
      <dsp:nvSpPr>
        <dsp:cNvPr id="0" name=""/>
        <dsp:cNvSpPr/>
      </dsp:nvSpPr>
      <dsp:spPr>
        <a:xfrm>
          <a:off x="0" y="368723"/>
          <a:ext cx="6596063" cy="6048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E8242A-1998-5341-B806-DD4C486EE130}">
      <dsp:nvSpPr>
        <dsp:cNvPr id="0" name=""/>
        <dsp:cNvSpPr/>
      </dsp:nvSpPr>
      <dsp:spPr>
        <a:xfrm>
          <a:off x="329803" y="14483"/>
          <a:ext cx="4617244" cy="7084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521" tIns="0" rIns="174521" bIns="0" numCol="1" spcCol="1270" anchor="ctr" anchorCtr="0">
          <a:noAutofit/>
        </a:bodyPr>
        <a:lstStyle/>
        <a:p>
          <a:pPr marL="0" lvl="0" indent="0" algn="l" defTabSz="1066800">
            <a:lnSpc>
              <a:spcPct val="90000"/>
            </a:lnSpc>
            <a:spcBef>
              <a:spcPct val="0"/>
            </a:spcBef>
            <a:spcAft>
              <a:spcPct val="35000"/>
            </a:spcAft>
            <a:buNone/>
          </a:pPr>
          <a:r>
            <a:rPr lang="en-US" sz="2400" kern="1200"/>
            <a:t>What is the difference between an morality and religion?</a:t>
          </a:r>
        </a:p>
      </dsp:txBody>
      <dsp:txXfrm>
        <a:off x="364388" y="49068"/>
        <a:ext cx="4548074" cy="639310"/>
      </dsp:txXfrm>
    </dsp:sp>
    <dsp:sp modelId="{A0F8250A-0396-7545-B9FF-462215AA0238}">
      <dsp:nvSpPr>
        <dsp:cNvPr id="0" name=""/>
        <dsp:cNvSpPr/>
      </dsp:nvSpPr>
      <dsp:spPr>
        <a:xfrm>
          <a:off x="0" y="1457363"/>
          <a:ext cx="6596063" cy="604800"/>
        </a:xfrm>
        <a:prstGeom prst="rect">
          <a:avLst/>
        </a:prstGeom>
        <a:solidFill>
          <a:schemeClr val="lt1">
            <a:alpha val="90000"/>
            <a:hueOff val="0"/>
            <a:satOff val="0"/>
            <a:lumOff val="0"/>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dsp:style>
    </dsp:sp>
    <dsp:sp modelId="{942FFFA7-E066-584F-9A9E-8BD664CB4421}">
      <dsp:nvSpPr>
        <dsp:cNvPr id="0" name=""/>
        <dsp:cNvSpPr/>
      </dsp:nvSpPr>
      <dsp:spPr>
        <a:xfrm>
          <a:off x="329803" y="1103124"/>
          <a:ext cx="4617244" cy="70848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521" tIns="0" rIns="174521" bIns="0" numCol="1" spcCol="1270" anchor="ctr" anchorCtr="0">
          <a:noAutofit/>
        </a:bodyPr>
        <a:lstStyle/>
        <a:p>
          <a:pPr marL="0" lvl="0" indent="0" algn="l" defTabSz="1066800">
            <a:lnSpc>
              <a:spcPct val="90000"/>
            </a:lnSpc>
            <a:spcBef>
              <a:spcPct val="0"/>
            </a:spcBef>
            <a:spcAft>
              <a:spcPct val="35000"/>
            </a:spcAft>
            <a:buNone/>
          </a:pPr>
          <a:r>
            <a:rPr lang="ar-SA" sz="2400" kern="1200"/>
            <a:t>{إنما بعثت لأتمم مكارم الأخلاق}</a:t>
          </a:r>
          <a:endParaRPr lang="en-US" sz="2400" kern="1200"/>
        </a:p>
      </dsp:txBody>
      <dsp:txXfrm>
        <a:off x="364388" y="1137709"/>
        <a:ext cx="4548074" cy="639310"/>
      </dsp:txXfrm>
    </dsp:sp>
    <dsp:sp modelId="{99BA6226-5500-C44E-AD54-C534B77C9BC2}">
      <dsp:nvSpPr>
        <dsp:cNvPr id="0" name=""/>
        <dsp:cNvSpPr/>
      </dsp:nvSpPr>
      <dsp:spPr>
        <a:xfrm>
          <a:off x="0" y="2546003"/>
          <a:ext cx="6596063" cy="238140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1928" tIns="499872" rIns="51192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Moral compass</a:t>
          </a:r>
        </a:p>
        <a:p>
          <a:pPr marL="228600" lvl="1" indent="-228600" algn="l" defTabSz="1066800">
            <a:lnSpc>
              <a:spcPct val="90000"/>
            </a:lnSpc>
            <a:spcBef>
              <a:spcPct val="0"/>
            </a:spcBef>
            <a:spcAft>
              <a:spcPct val="15000"/>
            </a:spcAft>
            <a:buChar char="•"/>
          </a:pPr>
          <a:r>
            <a:rPr lang="en-US" sz="2400" kern="1200"/>
            <a:t>Moral bankruptcy</a:t>
          </a:r>
        </a:p>
        <a:p>
          <a:pPr marL="228600" lvl="1" indent="-228600" algn="l" defTabSz="1066800">
            <a:lnSpc>
              <a:spcPct val="90000"/>
            </a:lnSpc>
            <a:spcBef>
              <a:spcPct val="0"/>
            </a:spcBef>
            <a:spcAft>
              <a:spcPct val="15000"/>
            </a:spcAft>
            <a:buChar char="•"/>
          </a:pPr>
          <a:r>
            <a:rPr lang="en-US" sz="2400" kern="1200"/>
            <a:t>Moral courage</a:t>
          </a:r>
        </a:p>
        <a:p>
          <a:pPr marL="228600" lvl="1" indent="-228600" algn="l" defTabSz="1066800">
            <a:lnSpc>
              <a:spcPct val="90000"/>
            </a:lnSpc>
            <a:spcBef>
              <a:spcPct val="0"/>
            </a:spcBef>
            <a:spcAft>
              <a:spcPct val="15000"/>
            </a:spcAft>
            <a:buChar char="•"/>
          </a:pPr>
          <a:r>
            <a:rPr lang="en-US" sz="2400" kern="1200"/>
            <a:t>Moral sense</a:t>
          </a:r>
        </a:p>
        <a:p>
          <a:pPr marL="228600" lvl="1" indent="-228600" algn="l" defTabSz="1066800">
            <a:lnSpc>
              <a:spcPct val="90000"/>
            </a:lnSpc>
            <a:spcBef>
              <a:spcPct val="0"/>
            </a:spcBef>
            <a:spcAft>
              <a:spcPct val="15000"/>
            </a:spcAft>
            <a:buChar char="•"/>
          </a:pPr>
          <a:r>
            <a:rPr lang="en-US" sz="2400" kern="1200"/>
            <a:t>Moral philosophy</a:t>
          </a:r>
        </a:p>
      </dsp:txBody>
      <dsp:txXfrm>
        <a:off x="0" y="2546003"/>
        <a:ext cx="6596063" cy="2381400"/>
      </dsp:txXfrm>
    </dsp:sp>
    <dsp:sp modelId="{3C213A91-2AF5-9A42-872D-2E1C5E77E27E}">
      <dsp:nvSpPr>
        <dsp:cNvPr id="0" name=""/>
        <dsp:cNvSpPr/>
      </dsp:nvSpPr>
      <dsp:spPr>
        <a:xfrm>
          <a:off x="329803" y="2191763"/>
          <a:ext cx="4617244" cy="70848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521" tIns="0" rIns="174521" bIns="0" numCol="1" spcCol="1270" anchor="ctr" anchorCtr="0">
          <a:noAutofit/>
        </a:bodyPr>
        <a:lstStyle/>
        <a:p>
          <a:pPr marL="0" lvl="0" indent="0" algn="l" defTabSz="1066800">
            <a:lnSpc>
              <a:spcPct val="90000"/>
            </a:lnSpc>
            <a:spcBef>
              <a:spcPct val="0"/>
            </a:spcBef>
            <a:spcAft>
              <a:spcPct val="35000"/>
            </a:spcAft>
            <a:buNone/>
          </a:pPr>
          <a:r>
            <a:rPr lang="en-US" sz="2400" kern="1200"/>
            <a:t>Moral + ?? = Capacity for [un]ethical action.</a:t>
          </a:r>
        </a:p>
      </dsp:txBody>
      <dsp:txXfrm>
        <a:off x="364388" y="2226348"/>
        <a:ext cx="4548074" cy="63931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C0725E-F1A6-E744-A2BA-0379290F1A49}" type="datetimeFigureOut">
              <a:rPr lang="en-US" smtClean="0"/>
              <a:t>9/25/19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46B03C-6A92-084D-8549-7BBDC8A6D55E}" type="slidenum">
              <a:rPr lang="en-US" smtClean="0"/>
              <a:t>‹#›</a:t>
            </a:fld>
            <a:endParaRPr lang="en-US"/>
          </a:p>
        </p:txBody>
      </p:sp>
    </p:spTree>
    <p:extLst>
      <p:ext uri="{BB962C8B-B14F-4D97-AF65-F5344CB8AC3E}">
        <p14:creationId xmlns:p14="http://schemas.microsoft.com/office/powerpoint/2010/main" val="466864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01DF1AC4-2D25-E847-A3F9-FECC078F105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eaLnBrk="1" hangingPunct="1">
              <a:spcBef>
                <a:spcPct val="0"/>
              </a:spcBef>
              <a:buSzPct val="45000"/>
              <a:buFont typeface="StarSymbol" charset="0"/>
              <a:buNone/>
            </a:pPr>
            <a:fld id="{FD4C5F6D-F3DE-E644-9B9B-AED94285C201}" type="slidenum">
              <a:rPr lang="en-GB" altLang="en-US"/>
              <a:pPr eaLnBrk="1" hangingPunct="1">
                <a:spcBef>
                  <a:spcPct val="0"/>
                </a:spcBef>
                <a:buSzPct val="45000"/>
                <a:buFont typeface="StarSymbol" charset="0"/>
                <a:buNone/>
              </a:pPr>
              <a:t>5</a:t>
            </a:fld>
            <a:endParaRPr lang="en-GB" altLang="en-US"/>
          </a:p>
        </p:txBody>
      </p:sp>
      <p:sp>
        <p:nvSpPr>
          <p:cNvPr id="72707" name="Rectangle 1025">
            <a:extLst>
              <a:ext uri="{FF2B5EF4-FFF2-40B4-BE49-F238E27FC236}">
                <a16:creationId xmlns:a16="http://schemas.microsoft.com/office/drawing/2014/main" id="{FD66FD69-5852-8046-B1B5-9AB050CA46F7}"/>
              </a:ext>
            </a:extLst>
          </p:cNvPr>
          <p:cNvSpPr>
            <a:spLocks noGrp="1" noRot="1" noChangeAspect="1" noChangeArrowheads="1" noTextEdit="1"/>
          </p:cNvSpPr>
          <p:nvPr>
            <p:ph type="sldImg"/>
          </p:nvPr>
        </p:nvSpPr>
        <p:spPr>
          <a:xfrm>
            <a:off x="381000" y="695325"/>
            <a:ext cx="6096000" cy="3429000"/>
          </a:xfrm>
          <a:ln/>
        </p:spPr>
      </p:sp>
      <p:sp>
        <p:nvSpPr>
          <p:cNvPr id="72708" name="Rectangle 1026">
            <a:extLst>
              <a:ext uri="{FF2B5EF4-FFF2-40B4-BE49-F238E27FC236}">
                <a16:creationId xmlns:a16="http://schemas.microsoft.com/office/drawing/2014/main" id="{FD011B0D-1730-7E44-9723-19DB84592260}"/>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9107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9DF4D156-0241-4245-9986-9D79A4E3199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eaLnBrk="1" hangingPunct="1">
              <a:spcBef>
                <a:spcPct val="0"/>
              </a:spcBef>
              <a:buSzPct val="45000"/>
              <a:buFont typeface="StarSymbol" charset="0"/>
              <a:buNone/>
            </a:pPr>
            <a:fld id="{D7F7B2C8-31D9-9449-8B64-E356EA3AC1AF}" type="slidenum">
              <a:rPr lang="en-GB" altLang="en-US"/>
              <a:pPr eaLnBrk="1" hangingPunct="1">
                <a:spcBef>
                  <a:spcPct val="0"/>
                </a:spcBef>
                <a:buSzPct val="45000"/>
                <a:buFont typeface="StarSymbol" charset="0"/>
                <a:buNone/>
              </a:pPr>
              <a:t>6</a:t>
            </a:fld>
            <a:endParaRPr lang="en-GB" altLang="en-US"/>
          </a:p>
        </p:txBody>
      </p:sp>
      <p:sp>
        <p:nvSpPr>
          <p:cNvPr id="73731" name="Rectangle 1025">
            <a:extLst>
              <a:ext uri="{FF2B5EF4-FFF2-40B4-BE49-F238E27FC236}">
                <a16:creationId xmlns:a16="http://schemas.microsoft.com/office/drawing/2014/main" id="{03940AF0-40F6-3544-BF9D-E52B222643E7}"/>
              </a:ext>
            </a:extLst>
          </p:cNvPr>
          <p:cNvSpPr>
            <a:spLocks noGrp="1" noRot="1" noChangeAspect="1" noChangeArrowheads="1" noTextEdit="1"/>
          </p:cNvSpPr>
          <p:nvPr>
            <p:ph type="sldImg"/>
          </p:nvPr>
        </p:nvSpPr>
        <p:spPr>
          <a:xfrm>
            <a:off x="381000" y="695325"/>
            <a:ext cx="6096000" cy="3429000"/>
          </a:xfrm>
          <a:ln/>
        </p:spPr>
      </p:sp>
      <p:sp>
        <p:nvSpPr>
          <p:cNvPr id="73732" name="Rectangle 1026">
            <a:extLst>
              <a:ext uri="{FF2B5EF4-FFF2-40B4-BE49-F238E27FC236}">
                <a16:creationId xmlns:a16="http://schemas.microsoft.com/office/drawing/2014/main" id="{7FEB9F2A-3232-E049-85CA-AD9EE7F6AE66}"/>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2598495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C99D7A1-1094-4121-8366-F95451C9BB16}" type="datetimeFigureOut">
              <a:rPr lang="en-US" smtClean="0"/>
              <a:t>9/25/19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712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9D7A1-1094-4121-8366-F95451C9BB16}" type="datetimeFigureOut">
              <a:rPr lang="en-US" smtClean="0"/>
              <a:t>9/25/19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1973649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9D7A1-1094-4121-8366-F95451C9BB16}" type="datetimeFigureOut">
              <a:rPr lang="en-US" smtClean="0"/>
              <a:t>9/25/19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47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9D7A1-1094-4121-8366-F95451C9BB16}" type="datetimeFigureOut">
              <a:rPr lang="en-US" smtClean="0"/>
              <a:t>9/25/19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1078396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99D7A1-1094-4121-8366-F95451C9BB16}" type="datetimeFigureOut">
              <a:rPr lang="en-US" smtClean="0"/>
              <a:t>9/25/19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8117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99D7A1-1094-4121-8366-F95451C9BB16}" type="datetimeFigureOut">
              <a:rPr lang="en-US" smtClean="0"/>
              <a:t>9/25/19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326928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99D7A1-1094-4121-8366-F95451C9BB16}" type="datetimeFigureOut">
              <a:rPr lang="en-US" smtClean="0"/>
              <a:t>9/25/19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3351240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99D7A1-1094-4121-8366-F95451C9BB16}" type="datetimeFigureOut">
              <a:rPr lang="en-US" smtClean="0"/>
              <a:t>9/25/19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84605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9D7A1-1094-4121-8366-F95451C9BB16}" type="datetimeFigureOut">
              <a:rPr lang="en-US" smtClean="0"/>
              <a:t>9/25/19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329409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99D7A1-1094-4121-8366-F95451C9BB16}" type="datetimeFigureOut">
              <a:rPr lang="en-US" smtClean="0"/>
              <a:t>9/25/19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909523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99D7A1-1094-4121-8366-F95451C9BB16}" type="datetimeFigureOut">
              <a:rPr lang="en-US" smtClean="0"/>
              <a:t>9/25/19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28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C99D7A1-1094-4121-8366-F95451C9BB16}" type="datetimeFigureOut">
              <a:rPr lang="en-US" smtClean="0"/>
              <a:t>9/25/19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9AE129F-B1FA-4899-864F-BF31228B4B1E}"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267465"/>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1EFE3-FD9C-7B4F-98BB-E586B516550E}"/>
              </a:ext>
            </a:extLst>
          </p:cNvPr>
          <p:cNvSpPr>
            <a:spLocks noGrp="1"/>
          </p:cNvSpPr>
          <p:nvPr>
            <p:ph type="ctrTitle"/>
          </p:nvPr>
        </p:nvSpPr>
        <p:spPr/>
        <p:txBody>
          <a:bodyPr/>
          <a:lstStyle/>
          <a:p>
            <a:r>
              <a:rPr lang="en-US" dirty="0"/>
              <a:t>Morality</a:t>
            </a:r>
          </a:p>
        </p:txBody>
      </p:sp>
      <p:sp>
        <p:nvSpPr>
          <p:cNvPr id="3" name="Subtitle 2">
            <a:extLst>
              <a:ext uri="{FF2B5EF4-FFF2-40B4-BE49-F238E27FC236}">
                <a16:creationId xmlns:a16="http://schemas.microsoft.com/office/drawing/2014/main" id="{26A978A4-87D3-8E41-BA48-22BF1DA0ABA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68115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8018272" cy="1499616"/>
          </a:xfrm>
        </p:spPr>
        <p:txBody>
          <a:bodyPr>
            <a:normAutofit/>
          </a:bodyPr>
          <a:lstStyle/>
          <a:p>
            <a:r>
              <a:rPr lang="en-US"/>
              <a:t>Cultural Obligations</a:t>
            </a:r>
            <a:endParaRPr lang="en-US" dirty="0"/>
          </a:p>
        </p:txBody>
      </p:sp>
      <p:sp>
        <p:nvSpPr>
          <p:cNvPr id="3" name="Content Placeholder 2"/>
          <p:cNvSpPr>
            <a:spLocks noGrp="1"/>
          </p:cNvSpPr>
          <p:nvPr>
            <p:ph idx="1"/>
          </p:nvPr>
        </p:nvSpPr>
        <p:spPr>
          <a:xfrm>
            <a:off x="1024128" y="2286000"/>
            <a:ext cx="8018271" cy="4023360"/>
          </a:xfrm>
        </p:spPr>
        <p:txBody>
          <a:bodyPr>
            <a:normAutofit/>
          </a:bodyPr>
          <a:lstStyle/>
          <a:p>
            <a:r>
              <a:rPr lang="en-US" sz="3200" dirty="0"/>
              <a:t>Morality is territorial and culturally based,</a:t>
            </a:r>
          </a:p>
          <a:p>
            <a:pPr lvl="1"/>
            <a:r>
              <a:rPr lang="en-US" sz="2800" dirty="0"/>
              <a:t>as long as we live in a society, we are bound to live the society’s moral script</a:t>
            </a:r>
          </a:p>
          <a:p>
            <a:r>
              <a:rPr lang="en-US" sz="3200" dirty="0"/>
              <a:t>The actions of individuals in a society only have moral values if taken within the context of this very society and the culture of the Individual</a:t>
            </a:r>
          </a:p>
          <a:p>
            <a:r>
              <a:rPr lang="en-US" sz="3200" dirty="0"/>
              <a:t>Quick look at the culture!</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4739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8018272" cy="1499616"/>
          </a:xfrm>
        </p:spPr>
        <p:txBody>
          <a:bodyPr>
            <a:normAutofit/>
          </a:bodyPr>
          <a:lstStyle/>
          <a:p>
            <a:r>
              <a:rPr lang="en-US"/>
              <a:t>Cultural Acceptability</a:t>
            </a:r>
            <a:endParaRPr lang="en-US" dirty="0"/>
          </a:p>
        </p:txBody>
      </p:sp>
      <p:sp>
        <p:nvSpPr>
          <p:cNvPr id="3" name="Content Placeholder 2"/>
          <p:cNvSpPr>
            <a:spLocks noGrp="1"/>
          </p:cNvSpPr>
          <p:nvPr>
            <p:ph idx="1"/>
          </p:nvPr>
        </p:nvSpPr>
        <p:spPr>
          <a:xfrm>
            <a:off x="1024128" y="2286000"/>
            <a:ext cx="8018271" cy="4023360"/>
          </a:xfrm>
        </p:spPr>
        <p:txBody>
          <a:bodyPr>
            <a:normAutofit/>
          </a:bodyPr>
          <a:lstStyle/>
          <a:p>
            <a:pPr>
              <a:buFont typeface="Courier New" panose="02070309020205020404" pitchFamily="49" charset="0"/>
              <a:buChar char="o"/>
            </a:pPr>
            <a:r>
              <a:rPr lang="en-US" sz="3200" dirty="0"/>
              <a:t>Although moral values are generally lived and shared values in a society, the degree of living and sharing of these values varies greatly </a:t>
            </a:r>
          </a:p>
          <a:p>
            <a:pPr>
              <a:buFont typeface="Courier New" panose="02070309020205020404" pitchFamily="49" charset="0"/>
              <a:buChar char="o"/>
            </a:pPr>
            <a:r>
              <a:rPr lang="en-US" sz="3200" dirty="0"/>
              <a:t>We may agree more on values like truth, justice, and loyalty than on others</a:t>
            </a:r>
          </a:p>
          <a:p>
            <a:pPr>
              <a:buFont typeface="Courier New" panose="02070309020205020404" pitchFamily="49" charset="0"/>
              <a:buChar char="o"/>
            </a:pPr>
            <a:r>
              <a:rPr lang="en-US" sz="3200" dirty="0"/>
              <a:t>A number of factors influence the context of morality, including time and place</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3323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0964"/>
            <a:ext cx="8126819" cy="68785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8" y="4911819"/>
            <a:ext cx="6510527" cy="1499616"/>
          </a:xfrm>
        </p:spPr>
        <p:txBody>
          <a:bodyPr>
            <a:normAutofit/>
          </a:bodyPr>
          <a:lstStyle/>
          <a:p>
            <a:r>
              <a:rPr lang="en-US">
                <a:solidFill>
                  <a:srgbClr val="FFFFFF"/>
                </a:solidFill>
              </a:rPr>
              <a:t>Moral Theories</a:t>
            </a:r>
          </a:p>
        </p:txBody>
      </p:sp>
      <p:sp>
        <p:nvSpPr>
          <p:cNvPr id="3" name="Content Placeholder 2"/>
          <p:cNvSpPr>
            <a:spLocks noGrp="1"/>
          </p:cNvSpPr>
          <p:nvPr>
            <p:ph idx="1"/>
          </p:nvPr>
        </p:nvSpPr>
        <p:spPr>
          <a:xfrm>
            <a:off x="1024128" y="643467"/>
            <a:ext cx="6507471" cy="3606798"/>
          </a:xfrm>
        </p:spPr>
        <p:txBody>
          <a:bodyPr anchor="ctr">
            <a:normAutofit/>
          </a:bodyPr>
          <a:lstStyle/>
          <a:p>
            <a:r>
              <a:rPr lang="en-US" sz="2800" dirty="0">
                <a:solidFill>
                  <a:srgbClr val="FFFFFF"/>
                </a:solidFill>
              </a:rPr>
              <a:t>If morality is a set of shared values among people in a specific society, </a:t>
            </a:r>
          </a:p>
          <a:p>
            <a:r>
              <a:rPr lang="en-US" sz="2800" dirty="0"/>
              <a:t>why do we have to worry about justifying those values to people who are not members of that society? </a:t>
            </a:r>
          </a:p>
        </p:txBody>
      </p:sp>
      <p:pic>
        <p:nvPicPr>
          <p:cNvPr id="7" name="Graphic 6" descr="Connections">
            <a:extLst>
              <a:ext uri="{FF2B5EF4-FFF2-40B4-BE49-F238E27FC236}">
                <a16:creationId xmlns:a16="http://schemas.microsoft.com/office/drawing/2014/main" id="{85882007-65B2-448D-BA20-EF13FB10EC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07911" y="2604714"/>
            <a:ext cx="1648572" cy="1648572"/>
          </a:xfrm>
          <a:prstGeom prst="rect">
            <a:avLst/>
          </a:prstGeom>
        </p:spPr>
      </p:pic>
      <p:cxnSp>
        <p:nvCxnSpPr>
          <p:cNvPr id="12" name="Straight Connector 11">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828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Moral Theories</a:t>
            </a:r>
          </a:p>
        </p:txBody>
      </p:sp>
      <p:sp>
        <p:nvSpPr>
          <p:cNvPr id="3" name="Content Placeholder 2"/>
          <p:cNvSpPr>
            <a:spLocks noGrp="1"/>
          </p:cNvSpPr>
          <p:nvPr>
            <p:ph idx="1"/>
          </p:nvPr>
        </p:nvSpPr>
        <p:spPr/>
        <p:txBody>
          <a:bodyPr>
            <a:normAutofit fontScale="92500"/>
          </a:bodyPr>
          <a:lstStyle/>
          <a:p>
            <a:r>
              <a:rPr lang="en-US" sz="3200" dirty="0"/>
              <a:t>Let us take some Examples!</a:t>
            </a:r>
          </a:p>
          <a:p>
            <a:pPr>
              <a:buFont typeface="Arial" panose="020B0604020202020204" pitchFamily="34" charset="0"/>
              <a:buChar char="•"/>
            </a:pPr>
            <a:r>
              <a:rPr lang="en-US" sz="3200" dirty="0"/>
              <a:t>To justify an action or a principle requires showing good reason for its existence and why there are no better alternatives</a:t>
            </a:r>
          </a:p>
          <a:p>
            <a:pPr>
              <a:buFont typeface="Arial" panose="020B0604020202020204" pitchFamily="34" charset="0"/>
              <a:buChar char="•"/>
            </a:pPr>
            <a:r>
              <a:rPr lang="en-US" sz="3200" dirty="0"/>
              <a:t>Justifying morality is not a simple thing since morality, by its own definition, is not simply justifiable especially to an outsider</a:t>
            </a:r>
          </a:p>
          <a:p>
            <a:pPr>
              <a:buFont typeface="Arial" panose="020B0604020202020204" pitchFamily="34" charset="0"/>
              <a:buChar char="•"/>
            </a:pPr>
            <a:r>
              <a:rPr lang="en-US" sz="3200" dirty="0"/>
              <a:t>Moral reasons require more justification than social reasons</a:t>
            </a:r>
          </a:p>
        </p:txBody>
      </p:sp>
    </p:spTree>
    <p:extLst>
      <p:ext uri="{BB962C8B-B14F-4D97-AF65-F5344CB8AC3E}">
        <p14:creationId xmlns:p14="http://schemas.microsoft.com/office/powerpoint/2010/main" val="4094559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on theories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a:t>We need something that demonstrates that the balance of good in an action is favorable to other people, not only to one’s interests and desires</a:t>
            </a:r>
          </a:p>
          <a:p>
            <a:pPr>
              <a:buFont typeface="Arial" panose="020B0604020202020204" pitchFamily="34" charset="0"/>
              <a:buChar char="•"/>
            </a:pPr>
            <a:r>
              <a:rPr lang="en-US" sz="2800" dirty="0"/>
              <a:t>Chris MacDonald, moral theories “seek to introduce a degree of rationality and rigor into our moral deliberations”</a:t>
            </a:r>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37723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Moral Codes</a:t>
            </a: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
            </a:pPr>
            <a:r>
              <a:rPr lang="en-US" dirty="0"/>
              <a:t>For one to be morally good, one must practice the qualities of being good</a:t>
            </a:r>
          </a:p>
          <a:p>
            <a:pPr>
              <a:buFont typeface="Wingdings" pitchFamily="2" charset="2"/>
              <a:buChar char="§"/>
            </a:pPr>
            <a:r>
              <a:rPr lang="en-US" dirty="0"/>
              <a:t>To live these qualities, one must practice and live within the guidelines of these qualities. These guidelines are moral codes. </a:t>
            </a:r>
          </a:p>
          <a:p>
            <a:pPr>
              <a:buFont typeface="Wingdings" pitchFamily="2" charset="2"/>
              <a:buChar char="§"/>
            </a:pPr>
            <a:r>
              <a:rPr lang="en-US" dirty="0"/>
              <a:t>The </a:t>
            </a:r>
            <a:r>
              <a:rPr lang="en-US" i="1" dirty="0"/>
              <a:t>Internet Encyclopedia of Philosophy </a:t>
            </a:r>
            <a:r>
              <a:rPr lang="en-US" dirty="0"/>
              <a:t>defines moral codes as “rules or norms within a group for what is proper behavior for the members of that group”</a:t>
            </a:r>
          </a:p>
          <a:p>
            <a:pPr>
              <a:buFont typeface="Wingdings" pitchFamily="2" charset="2"/>
              <a:buChar char="§"/>
            </a:pPr>
            <a:r>
              <a:rPr lang="en-US" dirty="0"/>
              <a:t>The norm itself is a rule, standard, or measure for us to compare something else whose qualities we doubt </a:t>
            </a:r>
          </a:p>
          <a:p>
            <a:pPr>
              <a:buFont typeface="Wingdings" pitchFamily="2" charset="2"/>
              <a:buChar char="§"/>
            </a:pPr>
            <a:r>
              <a:rPr lang="en-US" dirty="0"/>
              <a:t>In a way, moral codes are shared behavioral patterns of a group</a:t>
            </a:r>
          </a:p>
          <a:p>
            <a:pPr>
              <a:buFont typeface="Wingdings" pitchFamily="2" charset="2"/>
              <a:buChar char="§"/>
            </a:pPr>
            <a:r>
              <a:rPr lang="en-US" dirty="0"/>
              <a:t>These patterns have been with us since the first human beings inhabited the Earth and have evolved mainly for survival of the group or society</a:t>
            </a:r>
          </a:p>
          <a:p>
            <a:pPr>
              <a:buFont typeface="Wingdings" pitchFamily="2" charset="2"/>
              <a:buChar char="§"/>
            </a:pPr>
            <a:r>
              <a:rPr lang="en-US" dirty="0"/>
              <a:t>Societies and cultures survive and thrive because of the moral code they observe. </a:t>
            </a:r>
          </a:p>
          <a:p>
            <a:pPr>
              <a:buFont typeface="Wingdings" pitchFamily="2" charset="2"/>
              <a:buChar char="§"/>
            </a:pPr>
            <a:r>
              <a:rPr lang="en-US" dirty="0"/>
              <a:t>Societies and cultures throughout history like the once mighty Babylonians, Romans, and Byzantines probably failed because their codes failed to cope with the changing times</a:t>
            </a:r>
          </a:p>
        </p:txBody>
      </p:sp>
    </p:spTree>
    <p:extLst>
      <p:ext uri="{BB962C8B-B14F-4D97-AF65-F5344CB8AC3E}">
        <p14:creationId xmlns:p14="http://schemas.microsoft.com/office/powerpoint/2010/main" val="2214911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Morality and Culture</a:t>
            </a:r>
          </a:p>
        </p:txBody>
      </p:sp>
      <p:sp>
        <p:nvSpPr>
          <p:cNvPr id="3" name="Content Placeholder 2"/>
          <p:cNvSpPr>
            <a:spLocks noGrp="1"/>
          </p:cNvSpPr>
          <p:nvPr>
            <p:ph idx="1"/>
          </p:nvPr>
        </p:nvSpPr>
        <p:spPr/>
        <p:txBody>
          <a:bodyPr>
            <a:normAutofit/>
          </a:bodyPr>
          <a:lstStyle/>
          <a:p>
            <a:pPr>
              <a:buFont typeface="Wingdings" pitchFamily="2" charset="2"/>
              <a:buChar char="§"/>
            </a:pPr>
            <a:r>
              <a:rPr lang="en-US" sz="2400" dirty="0"/>
              <a:t>We have established that morality and cultures are different in different societies</a:t>
            </a:r>
          </a:p>
          <a:p>
            <a:pPr>
              <a:buFont typeface="Wingdings" pitchFamily="2" charset="2"/>
              <a:buChar char="§"/>
            </a:pPr>
            <a:r>
              <a:rPr lang="en-US" sz="2400" dirty="0"/>
              <a:t>This does not, however, exclude the existence of the commonality of humanity with timeless moral code. These codes are many and they come in different forms including:</a:t>
            </a:r>
          </a:p>
          <a:p>
            <a:pPr lvl="1">
              <a:buFont typeface="Wingdings" pitchFamily="2" charset="2"/>
              <a:buChar char="§"/>
            </a:pPr>
            <a:r>
              <a:rPr lang="en-US" sz="2000" dirty="0"/>
              <a:t>The Golden Rule: “Do unto others as you would have them do unto you”</a:t>
            </a:r>
          </a:p>
          <a:p>
            <a:pPr lvl="1">
              <a:buFont typeface="Wingdings" pitchFamily="2" charset="2"/>
              <a:buChar char="§"/>
            </a:pPr>
            <a:r>
              <a:rPr lang="en-US" sz="2000" dirty="0"/>
              <a:t>The Bronze Rule: “Repay kindness with kindness”, This rule is widely observed because of its many varying interpretations</a:t>
            </a:r>
          </a:p>
        </p:txBody>
      </p:sp>
    </p:spTree>
    <p:extLst>
      <p:ext uri="{BB962C8B-B14F-4D97-AF65-F5344CB8AC3E}">
        <p14:creationId xmlns:p14="http://schemas.microsoft.com/office/powerpoint/2010/main" val="3067877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set of moral codes</a:t>
            </a:r>
          </a:p>
        </p:txBody>
      </p:sp>
      <p:sp>
        <p:nvSpPr>
          <p:cNvPr id="3" name="Content Placeholder 2"/>
          <p:cNvSpPr>
            <a:spLocks noGrp="1"/>
          </p:cNvSpPr>
          <p:nvPr>
            <p:ph idx="1"/>
          </p:nvPr>
        </p:nvSpPr>
        <p:spPr/>
        <p:txBody>
          <a:bodyPr>
            <a:normAutofit/>
          </a:bodyPr>
          <a:lstStyle/>
          <a:p>
            <a:r>
              <a:rPr lang="en-US" sz="2800" dirty="0"/>
              <a:t>There is a commonality of good in these rules which equate to Carl Sagan’s culture- free and timeless universal set of moral codes:</a:t>
            </a:r>
          </a:p>
          <a:p>
            <a:pPr lvl="1"/>
            <a:r>
              <a:rPr lang="en-US" sz="2400" dirty="0"/>
              <a:t>Be friendly at first meeting</a:t>
            </a:r>
          </a:p>
          <a:p>
            <a:pPr lvl="1"/>
            <a:r>
              <a:rPr lang="en-US" sz="2400" dirty="0"/>
              <a:t>Do not envy</a:t>
            </a:r>
          </a:p>
          <a:p>
            <a:pPr lvl="1"/>
            <a:r>
              <a:rPr lang="en-US" sz="2400" dirty="0"/>
              <a:t>Be generous; forgive your enemy if he or she forgives you</a:t>
            </a:r>
          </a:p>
          <a:p>
            <a:pPr lvl="1"/>
            <a:r>
              <a:rPr lang="en-US" sz="2400" dirty="0"/>
              <a:t>Be neither a tyrant nor a patsy</a:t>
            </a:r>
          </a:p>
          <a:p>
            <a:pPr lvl="1"/>
            <a:r>
              <a:rPr lang="en-US" sz="2400" dirty="0"/>
              <a:t>Retaliate proportionately to an intentional injury (within the constraints of the rule of the law)</a:t>
            </a:r>
          </a:p>
          <a:p>
            <a:pPr lvl="1"/>
            <a:r>
              <a:rPr lang="en-US" sz="2400" dirty="0"/>
              <a:t>Make your behavior fairly (although not perfectly) clear and consistent</a:t>
            </a:r>
          </a:p>
          <a:p>
            <a:endParaRPr lang="en-US" sz="2800" dirty="0"/>
          </a:p>
        </p:txBody>
      </p:sp>
    </p:spTree>
    <p:extLst>
      <p:ext uri="{BB962C8B-B14F-4D97-AF65-F5344CB8AC3E}">
        <p14:creationId xmlns:p14="http://schemas.microsoft.com/office/powerpoint/2010/main" val="4070326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Moral Codes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a:t>The purpose of moral codes in a society is to exert control over the actions of the society’s members that result from emotions</a:t>
            </a:r>
          </a:p>
          <a:p>
            <a:pPr>
              <a:buFont typeface="Arial" panose="020B0604020202020204" pitchFamily="34" charset="0"/>
              <a:buChar char="•"/>
            </a:pPr>
            <a:r>
              <a:rPr lang="en-US" sz="2800" dirty="0"/>
              <a:t>Observance of moral codes in most societies is almost involuntary mostly because members of such societies grow up with these codes, so they tend to follow them religiously without question</a:t>
            </a:r>
          </a:p>
          <a:p>
            <a:pPr>
              <a:buFont typeface="Arial" panose="020B0604020202020204" pitchFamily="34" charset="0"/>
              <a:buChar char="•"/>
            </a:pPr>
            <a:r>
              <a:rPr lang="en-US" sz="2800" dirty="0"/>
              <a:t>In some societies, observance is enforced through superstition, and in others through folklore (myths and tales) and custom</a:t>
            </a:r>
          </a:p>
        </p:txBody>
      </p:sp>
    </p:spTree>
    <p:extLst>
      <p:ext uri="{BB962C8B-B14F-4D97-AF65-F5344CB8AC3E}">
        <p14:creationId xmlns:p14="http://schemas.microsoft.com/office/powerpoint/2010/main" val="1817283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for a Moral Code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a:t>When you ask people what kind of life they like most, the most popular answer is always going to be a life full of freedoms</a:t>
            </a:r>
          </a:p>
          <a:p>
            <a:pPr>
              <a:buFont typeface="Arial" panose="020B0604020202020204" pitchFamily="34" charset="0"/>
              <a:buChar char="•"/>
            </a:pPr>
            <a:r>
              <a:rPr lang="en-US" sz="2800" dirty="0"/>
              <a:t>Democratic societies always claim to be free</a:t>
            </a:r>
          </a:p>
          <a:p>
            <a:pPr>
              <a:buFont typeface="Arial" panose="020B0604020202020204" pitchFamily="34" charset="0"/>
              <a:buChar char="•"/>
            </a:pPr>
            <a:r>
              <a:rPr lang="en-US" sz="2800" dirty="0"/>
              <a:t>When you ask anyone what they mean by freedom?, they will say that freedom is doing what they want to do, when they want to do it, and in the way that they want to do it (A life without restraints…)</a:t>
            </a:r>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74875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Morality</a:t>
            </a:r>
          </a:p>
        </p:txBody>
      </p:sp>
      <p:graphicFrame>
        <p:nvGraphicFramePr>
          <p:cNvPr id="13" name="Content Placeholder 2">
            <a:extLst>
              <a:ext uri="{FF2B5EF4-FFF2-40B4-BE49-F238E27FC236}">
                <a16:creationId xmlns:a16="http://schemas.microsoft.com/office/drawing/2014/main" id="{BD91232D-61CE-4F09-94FB-FBBEF84AD1D3}"/>
              </a:ext>
            </a:extLst>
          </p:cNvPr>
          <p:cNvGraphicFramePr>
            <a:graphicFrameLocks noGrp="1"/>
          </p:cNvGraphicFramePr>
          <p:nvPr>
            <p:ph idx="1"/>
            <p:extLst>
              <p:ext uri="{D42A27DB-BD31-4B8C-83A1-F6EECF244321}">
                <p14:modId xmlns:p14="http://schemas.microsoft.com/office/powerpoint/2010/main" val="2237359899"/>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8332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exercise Freedom?</a:t>
            </a:r>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dirty="0"/>
              <a:t>Can we live in a society where an individual can do anything that he or she wants? </a:t>
            </a:r>
          </a:p>
          <a:p>
            <a:pPr>
              <a:buFont typeface="Arial" panose="020B0604020202020204" pitchFamily="34" charset="0"/>
              <a:buChar char="•"/>
            </a:pPr>
            <a:r>
              <a:rPr lang="en-US" dirty="0"/>
              <a:t>It would be a complete anarchy… Well, not so. ALLAH created humans, probably the only creatures on earth who can reason. ALLAH endowed us with the capacity to reason, to create guidelines for life so that everyone can enjoy freedom with reason</a:t>
            </a:r>
          </a:p>
          <a:p>
            <a:pPr>
              <a:buFont typeface="Arial" panose="020B0604020202020204" pitchFamily="34" charset="0"/>
              <a:buChar char="•"/>
            </a:pPr>
            <a:r>
              <a:rPr lang="en-US" b="1" dirty="0"/>
              <a:t>Freedom with reason is the bedrock of morality </a:t>
            </a:r>
          </a:p>
          <a:p>
            <a:pPr>
              <a:buFont typeface="Arial" panose="020B0604020202020204" pitchFamily="34" charset="0"/>
              <a:buChar char="•"/>
            </a:pPr>
            <a:r>
              <a:rPr lang="en-US" dirty="0"/>
              <a:t>True, morality cannot exist without freedom as humans have the capacity to reason, they can attain the freedom they want by keeping a moral code</a:t>
            </a:r>
          </a:p>
          <a:p>
            <a:pPr>
              <a:buFont typeface="Arial" panose="020B0604020202020204" pitchFamily="34" charset="0"/>
              <a:buChar char="•"/>
            </a:pPr>
            <a:r>
              <a:rPr lang="en-US" dirty="0"/>
              <a:t>The moral code, therefore, is essential for humanity to attain and keep the freedoms humans need</a:t>
            </a:r>
          </a:p>
          <a:p>
            <a:pPr>
              <a:buFont typeface="Arial" panose="020B0604020202020204" pitchFamily="34" charset="0"/>
              <a:buChar char="•"/>
            </a:pPr>
            <a:r>
              <a:rPr lang="en-US" dirty="0"/>
              <a:t>By neglecting the moral code in search of more freedoms, human beings can lose the essential freedoms they need to live</a:t>
            </a:r>
          </a:p>
          <a:p>
            <a:pPr>
              <a:buFont typeface="Arial" panose="020B0604020202020204" pitchFamily="34" charset="0"/>
              <a:buChar char="•"/>
            </a:pPr>
            <a:r>
              <a:rPr lang="en-US" dirty="0"/>
              <a:t>Lee Bohannon calls it a moral paradox: by wrongly using your freedom, you lose your freedom</a:t>
            </a:r>
          </a:p>
          <a:p>
            <a:pPr>
              <a:buFont typeface="Arial" panose="020B0604020202020204" pitchFamily="34" charset="0"/>
              <a:buChar char="•"/>
            </a:pPr>
            <a:r>
              <a:rPr lang="en-US" dirty="0"/>
              <a:t>Humanity must realize the need for freedom within reasonable restraints—with the moral code, because without the code, absolute freedoms result in no freedom at all!</a:t>
            </a:r>
          </a:p>
        </p:txBody>
      </p:sp>
    </p:spTree>
    <p:extLst>
      <p:ext uri="{BB962C8B-B14F-4D97-AF65-F5344CB8AC3E}">
        <p14:creationId xmlns:p14="http://schemas.microsoft.com/office/powerpoint/2010/main" val="3309953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Moral Standards</a:t>
            </a:r>
          </a:p>
        </p:txBody>
      </p:sp>
      <p:sp>
        <p:nvSpPr>
          <p:cNvPr id="3" name="Content Placeholder 2"/>
          <p:cNvSpPr>
            <a:spLocks noGrp="1"/>
          </p:cNvSpPr>
          <p:nvPr>
            <p:ph idx="1"/>
          </p:nvPr>
        </p:nvSpPr>
        <p:spPr/>
        <p:txBody>
          <a:bodyPr>
            <a:normAutofit/>
          </a:bodyPr>
          <a:lstStyle/>
          <a:p>
            <a:pPr algn="just">
              <a:buFont typeface="Arial" panose="020B0604020202020204" pitchFamily="34" charset="0"/>
              <a:buChar char="•"/>
            </a:pPr>
            <a:r>
              <a:rPr lang="en-US" sz="2400" dirty="0"/>
              <a:t>A moral standard is a moral norm, a standard to which we compare human actions to determine their goodness or badness</a:t>
            </a:r>
          </a:p>
          <a:p>
            <a:pPr algn="just">
              <a:buFont typeface="Arial" panose="020B0604020202020204" pitchFamily="34" charset="0"/>
              <a:buChar char="•"/>
            </a:pPr>
            <a:r>
              <a:rPr lang="en-US" sz="2400" dirty="0"/>
              <a:t>This standard guides and enforces policy</a:t>
            </a:r>
          </a:p>
          <a:p>
            <a:pPr algn="just">
              <a:buFont typeface="Arial" panose="020B0604020202020204" pitchFamily="34" charset="0"/>
              <a:buChar char="•"/>
            </a:pPr>
            <a:r>
              <a:rPr lang="en-US" sz="2400" dirty="0"/>
              <a:t>Morality is a system that, in addition to setting standards of virtuous conduct for people, also consists of mechanisms to self-regulate through enforcement of the moral code and to self-judge through guilt, which is an internal discomfort resulting from disappointment self-mediated by conscience</a:t>
            </a:r>
          </a:p>
        </p:txBody>
      </p:sp>
    </p:spTree>
    <p:extLst>
      <p:ext uri="{BB962C8B-B14F-4D97-AF65-F5344CB8AC3E}">
        <p14:creationId xmlns:p14="http://schemas.microsoft.com/office/powerpoint/2010/main" val="1937379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Guilt and Conscience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Moral guilt is a result of self-judging and punishing oneself for not living up to the moral standards set for oneself or for the group</a:t>
            </a:r>
          </a:p>
          <a:p>
            <a:pPr>
              <a:buFont typeface="Arial" panose="020B0604020202020204" pitchFamily="34" charset="0"/>
              <a:buChar char="•"/>
            </a:pPr>
            <a:r>
              <a:rPr lang="en-US" dirty="0"/>
              <a:t>If individuals judge that they have not done “good” according to moral standards, they activate the guilt response, which usually makes them feel bad, hide their actions from both self and others, and find a fitting punishment for themselves, sometimes a very severe punishment</a:t>
            </a:r>
          </a:p>
          <a:p>
            <a:pPr>
              <a:buFont typeface="Arial" panose="020B0604020202020204" pitchFamily="34" charset="0"/>
              <a:buChar char="•"/>
            </a:pPr>
            <a:r>
              <a:rPr lang="en-US" dirty="0"/>
              <a:t>This internal judgment system is brought about because human beings have no sure way of telling whether an action is good or bad based independently on their own standards</a:t>
            </a:r>
          </a:p>
        </p:txBody>
      </p:sp>
    </p:spTree>
    <p:extLst>
      <p:ext uri="{BB962C8B-B14F-4D97-AF65-F5344CB8AC3E}">
        <p14:creationId xmlns:p14="http://schemas.microsoft.com/office/powerpoint/2010/main" val="269929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Judging Criteria</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Individual standards are usually judged based on group standards</a:t>
            </a:r>
          </a:p>
          <a:p>
            <a:pPr>
              <a:buFont typeface="Arial" panose="020B0604020202020204" pitchFamily="34" charset="0"/>
              <a:buChar char="•"/>
            </a:pPr>
            <a:r>
              <a:rPr lang="en-US" dirty="0"/>
              <a:t>So individuals judge themselves based on group standards, and self-judgment sets in whenever one’s actions fall short of the group’s standards</a:t>
            </a:r>
          </a:p>
          <a:p>
            <a:pPr>
              <a:buFont typeface="Arial" panose="020B0604020202020204" pitchFamily="34" charset="0"/>
              <a:buChar char="•"/>
            </a:pPr>
            <a:r>
              <a:rPr lang="en-US" dirty="0"/>
              <a:t>Lets take some Examples!</a:t>
            </a:r>
          </a:p>
        </p:txBody>
      </p:sp>
    </p:spTree>
    <p:extLst>
      <p:ext uri="{BB962C8B-B14F-4D97-AF65-F5344CB8AC3E}">
        <p14:creationId xmlns:p14="http://schemas.microsoft.com/office/powerpoint/2010/main" val="126867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Guilt threshold</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The problem with guilt is that it can be cumulative</a:t>
            </a:r>
          </a:p>
          <a:p>
            <a:pPr>
              <a:buFont typeface="Arial" panose="020B0604020202020204" pitchFamily="34" charset="0"/>
              <a:buChar char="•"/>
            </a:pPr>
            <a:r>
              <a:rPr lang="en-US" dirty="0"/>
              <a:t>If individuals commit acts repeatedly that they judge to be below moral standards, they tend to become more and more withdrawn </a:t>
            </a:r>
          </a:p>
          <a:p>
            <a:pPr>
              <a:buFont typeface="Arial" panose="020B0604020202020204" pitchFamily="34" charset="0"/>
              <a:buChar char="•"/>
            </a:pPr>
            <a:r>
              <a:rPr lang="en-US" dirty="0"/>
              <a:t>This isolation often leads individuals to become more comfortable with the guilt.</a:t>
            </a:r>
          </a:p>
          <a:p>
            <a:pPr>
              <a:buFont typeface="Arial" panose="020B0604020202020204" pitchFamily="34" charset="0"/>
              <a:buChar char="•"/>
            </a:pPr>
            <a:r>
              <a:rPr lang="en-US" dirty="0"/>
              <a:t>As they become comfortable living with the guilt, their previous actions, which were previously judged below standards, begin to look not so bad after all</a:t>
            </a:r>
          </a:p>
          <a:p>
            <a:pPr>
              <a:buFont typeface="Arial" panose="020B0604020202020204" pitchFamily="34" charset="0"/>
              <a:buChar char="•"/>
            </a:pPr>
            <a:r>
              <a:rPr lang="en-US" dirty="0"/>
              <a:t>Individuals become more and more complacent about the guilt and begin to look at the whole moral system as amoral</a:t>
            </a:r>
          </a:p>
        </p:txBody>
      </p:sp>
    </p:spTree>
    <p:extLst>
      <p:ext uri="{BB962C8B-B14F-4D97-AF65-F5344CB8AC3E}">
        <p14:creationId xmlns:p14="http://schemas.microsoft.com/office/powerpoint/2010/main" val="2432982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Intentions and Self Forgiveness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Guilt can be eased by encouraging people to focus on the intentions behind the actions </a:t>
            </a:r>
          </a:p>
          <a:p>
            <a:pPr>
              <a:buFont typeface="Arial" panose="020B0604020202020204" pitchFamily="34" charset="0"/>
              <a:buChar char="•"/>
            </a:pPr>
            <a:r>
              <a:rPr lang="en-US" dirty="0"/>
              <a:t>Sometimes the intentions may be good but the resulting action is bad. In such a case the individual should not feel so guilty about the action</a:t>
            </a:r>
          </a:p>
          <a:p>
            <a:pPr>
              <a:buFont typeface="Arial" panose="020B0604020202020204" pitchFamily="34" charset="0"/>
              <a:buChar char="•"/>
            </a:pPr>
            <a:r>
              <a:rPr lang="en-US" dirty="0"/>
              <a:t>Besides looking for intent, one should also have the will and ability to forgive oneself. Self-forgiveness limits the cumulative nature of guilt and hence, helps an individual to keep within the group</a:t>
            </a:r>
          </a:p>
        </p:txBody>
      </p:sp>
    </p:spTree>
    <p:extLst>
      <p:ext uri="{BB962C8B-B14F-4D97-AF65-F5344CB8AC3E}">
        <p14:creationId xmlns:p14="http://schemas.microsoft.com/office/powerpoint/2010/main" val="2555708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Conscience</a:t>
            </a:r>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US" sz="1600" dirty="0"/>
              <a:t>Our moral code, and many times the law, lay out the general principles that we ought</a:t>
            </a:r>
            <a:r>
              <a:rPr lang="en-US" sz="1600" i="1" dirty="0"/>
              <a:t> </a:t>
            </a:r>
            <a:r>
              <a:rPr lang="en-US" sz="1600" dirty="0"/>
              <a:t>not do because it is wrong to do it!</a:t>
            </a:r>
          </a:p>
          <a:p>
            <a:pPr>
              <a:buFont typeface="Arial" panose="020B0604020202020204" pitchFamily="34" charset="0"/>
              <a:buChar char="•"/>
            </a:pPr>
            <a:r>
              <a:rPr lang="en-US" sz="1600" dirty="0"/>
              <a:t>The link must be made by the individual—a self- realization. It is this inner judgment that tells us if the act just committed is right or wrong, lawful or unlawful</a:t>
            </a:r>
          </a:p>
          <a:p>
            <a:pPr>
              <a:buFont typeface="Arial" panose="020B0604020202020204" pitchFamily="34" charset="0"/>
              <a:buChar char="•"/>
            </a:pPr>
            <a:r>
              <a:rPr lang="en-US" sz="1600" dirty="0"/>
              <a:t>This inner judgment is what we call </a:t>
            </a:r>
            <a:r>
              <a:rPr lang="en-US" sz="1600" i="1" dirty="0"/>
              <a:t>conscience</a:t>
            </a:r>
            <a:r>
              <a:rPr lang="en-US" sz="1600" dirty="0"/>
              <a:t>. Additionally, conscience is the capacity and ability to judge our actions ourselves based on what we set as our moral standards</a:t>
            </a:r>
          </a:p>
          <a:p>
            <a:pPr>
              <a:buFont typeface="Arial" panose="020B0604020202020204" pitchFamily="34" charset="0"/>
              <a:buChar char="•"/>
            </a:pPr>
            <a:r>
              <a:rPr lang="en-US" sz="1600" dirty="0"/>
              <a:t>The word </a:t>
            </a:r>
            <a:r>
              <a:rPr lang="en-US" sz="1600" i="1" dirty="0"/>
              <a:t>conscience </a:t>
            </a:r>
            <a:r>
              <a:rPr lang="en-US" sz="1600" dirty="0"/>
              <a:t>comes from the Latin word </a:t>
            </a:r>
            <a:r>
              <a:rPr lang="en-US" sz="1600" i="1" dirty="0" err="1"/>
              <a:t>conscientia</a:t>
            </a:r>
            <a:r>
              <a:rPr lang="en-US" sz="1600" i="1" dirty="0"/>
              <a:t> </a:t>
            </a:r>
            <a:r>
              <a:rPr lang="en-US" sz="1600" dirty="0"/>
              <a:t>which means </a:t>
            </a:r>
            <a:r>
              <a:rPr lang="en-US" sz="1600" i="1" dirty="0"/>
              <a:t>knowing with</a:t>
            </a:r>
            <a:r>
              <a:rPr lang="en-US" sz="1600" dirty="0"/>
              <a:t>. It is an “inner voice” telling us what to do or not to do</a:t>
            </a:r>
          </a:p>
          <a:p>
            <a:pPr>
              <a:buFont typeface="Arial" panose="020B0604020202020204" pitchFamily="34" charset="0"/>
              <a:buChar char="•"/>
            </a:pPr>
            <a:r>
              <a:rPr lang="en-US" sz="1600" dirty="0"/>
              <a:t>This kind of self- judgment is based on the responsibility and control we have over our actions. </a:t>
            </a:r>
          </a:p>
          <a:p>
            <a:pPr>
              <a:buFont typeface="Arial" panose="020B0604020202020204" pitchFamily="34" charset="0"/>
              <a:buChar char="•"/>
            </a:pPr>
            <a:r>
              <a:rPr lang="en-US" sz="1600" dirty="0"/>
              <a:t>Conscience is motivated by good feelings within us such as pride, compassion, empathy, love, and personal identification</a:t>
            </a:r>
          </a:p>
          <a:p>
            <a:pPr>
              <a:buFont typeface="Arial" panose="020B0604020202020204" pitchFamily="34" charset="0"/>
              <a:buChar char="•"/>
            </a:pPr>
            <a:r>
              <a:rPr lang="en-US" sz="1600" dirty="0"/>
              <a:t>Conscience evolves as individuals grow. The childhood conscience is far different from the adult conscience because the perception of evil evolves with age</a:t>
            </a:r>
          </a:p>
          <a:p>
            <a:pPr>
              <a:buFont typeface="Arial" panose="020B0604020202020204" pitchFamily="34" charset="0"/>
              <a:buChar char="•"/>
            </a:pPr>
            <a:r>
              <a:rPr lang="en-US" sz="1600" dirty="0"/>
              <a:t>The benefits of conscience are that the actions taken with good conscience, even if the results are bad, do not make one guilty of the actions</a:t>
            </a:r>
          </a:p>
        </p:txBody>
      </p:sp>
    </p:spTree>
    <p:extLst>
      <p:ext uri="{BB962C8B-B14F-4D97-AF65-F5344CB8AC3E}">
        <p14:creationId xmlns:p14="http://schemas.microsoft.com/office/powerpoint/2010/main" val="1145834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 of Conscience</a:t>
            </a:r>
          </a:p>
        </p:txBody>
      </p:sp>
      <p:sp>
        <p:nvSpPr>
          <p:cNvPr id="3" name="Content Placeholder 2"/>
          <p:cNvSpPr>
            <a:spLocks noGrp="1"/>
          </p:cNvSpPr>
          <p:nvPr>
            <p:ph idx="1"/>
          </p:nvPr>
        </p:nvSpPr>
        <p:spPr/>
        <p:txBody>
          <a:bodyPr/>
          <a:lstStyle/>
          <a:p>
            <a:r>
              <a:rPr lang="en-US" dirty="0"/>
              <a:t>Austin </a:t>
            </a:r>
            <a:r>
              <a:rPr lang="en-US" dirty="0" err="1"/>
              <a:t>Fagothey</a:t>
            </a:r>
            <a:r>
              <a:rPr lang="en-US" dirty="0"/>
              <a:t>, writes that conscience applies to three things:</a:t>
            </a:r>
          </a:p>
          <a:p>
            <a:pPr lvl="1"/>
            <a:r>
              <a:rPr lang="en-US" dirty="0"/>
              <a:t>the intellect as a faculty of forming judgments about right and wrong individual acts,</a:t>
            </a:r>
          </a:p>
          <a:p>
            <a:pPr lvl="1"/>
            <a:r>
              <a:rPr lang="en-US" dirty="0"/>
              <a:t>the process of reasoning that the intellect goes through to reach such judgment, and</a:t>
            </a:r>
          </a:p>
          <a:p>
            <a:pPr lvl="1"/>
            <a:r>
              <a:rPr lang="en-US" dirty="0"/>
              <a:t>the judgment itself which is the conclusion of this reasoning process</a:t>
            </a:r>
          </a:p>
        </p:txBody>
      </p:sp>
    </p:spTree>
    <p:extLst>
      <p:ext uri="{BB962C8B-B14F-4D97-AF65-F5344CB8AC3E}">
        <p14:creationId xmlns:p14="http://schemas.microsoft.com/office/powerpoint/2010/main" val="3772680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Morality and Law</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Morality does not belong to any individual, nor does it belong to any society or group of people</a:t>
            </a:r>
          </a:p>
          <a:p>
            <a:pPr>
              <a:buFont typeface="Arial" panose="020B0604020202020204" pitchFamily="34" charset="0"/>
              <a:buChar char="•"/>
            </a:pPr>
            <a:r>
              <a:rPr lang="en-US" dirty="0"/>
              <a:t>Thus, it cannot be localized!</a:t>
            </a:r>
          </a:p>
          <a:p>
            <a:pPr>
              <a:buFont typeface="Arial" panose="020B0604020202020204" pitchFamily="34" charset="0"/>
              <a:buChar char="•"/>
            </a:pPr>
            <a:r>
              <a:rPr lang="en-US" dirty="0"/>
              <a:t>However, those parts of the moral code that can be localized become law e.g., traffic law </a:t>
            </a:r>
          </a:p>
        </p:txBody>
      </p:sp>
    </p:spTree>
    <p:extLst>
      <p:ext uri="{BB962C8B-B14F-4D97-AF65-F5344CB8AC3E}">
        <p14:creationId xmlns:p14="http://schemas.microsoft.com/office/powerpoint/2010/main" val="3677128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Purpose of Morality – The Good Life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The ancients identified the purpose of morality with the </a:t>
            </a:r>
            <a:r>
              <a:rPr lang="en-US" i="1" dirty="0"/>
              <a:t>chief good</a:t>
            </a:r>
            <a:endParaRPr lang="en-US" dirty="0"/>
          </a:p>
          <a:p>
            <a:pPr>
              <a:buFont typeface="Arial" panose="020B0604020202020204" pitchFamily="34" charset="0"/>
              <a:buChar char="•"/>
            </a:pPr>
            <a:r>
              <a:rPr lang="en-US" dirty="0"/>
              <a:t>Because morality is territorial, whatever chief good e.g., happiness observed after graduating, or heavenly afterlife for Muslims—is chief good and the moral purpose</a:t>
            </a:r>
          </a:p>
          <a:p>
            <a:pPr>
              <a:buFont typeface="Arial" panose="020B0604020202020204" pitchFamily="34" charset="0"/>
              <a:buChar char="•"/>
            </a:pPr>
            <a:r>
              <a:rPr lang="en-US" dirty="0"/>
              <a:t>In general, the chief good is not to suffer and die, but to enjoy and live! </a:t>
            </a:r>
          </a:p>
        </p:txBody>
      </p:sp>
    </p:spTree>
    <p:extLst>
      <p:ext uri="{BB962C8B-B14F-4D97-AF65-F5344CB8AC3E}">
        <p14:creationId xmlns:p14="http://schemas.microsoft.com/office/powerpoint/2010/main" val="3232202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of Human Beings</a:t>
            </a:r>
          </a:p>
        </p:txBody>
      </p:sp>
      <p:sp>
        <p:nvSpPr>
          <p:cNvPr id="3" name="Content Placeholder 2"/>
          <p:cNvSpPr>
            <a:spLocks noGrp="1"/>
          </p:cNvSpPr>
          <p:nvPr>
            <p:ph idx="1"/>
          </p:nvPr>
        </p:nvSpPr>
        <p:spPr>
          <a:xfrm>
            <a:off x="1024128" y="1936376"/>
            <a:ext cx="10271401" cy="4372984"/>
          </a:xfrm>
        </p:spPr>
        <p:txBody>
          <a:bodyPr>
            <a:normAutofit fontScale="92500" lnSpcReduction="10000"/>
          </a:bodyPr>
          <a:lstStyle/>
          <a:p>
            <a:r>
              <a:rPr lang="en-US" sz="2400" dirty="0"/>
              <a:t>Humans follow a complex life script based on, </a:t>
            </a:r>
          </a:p>
          <a:p>
            <a:pPr lvl="1"/>
            <a:r>
              <a:rPr lang="en-US" dirty="0"/>
              <a:t>cultural</a:t>
            </a:r>
          </a:p>
          <a:p>
            <a:pPr lvl="1"/>
            <a:r>
              <a:rPr lang="en-US" dirty="0"/>
              <a:t>religious </a:t>
            </a:r>
          </a:p>
          <a:p>
            <a:pPr lvl="1"/>
            <a:r>
              <a:rPr lang="en-US" dirty="0"/>
              <a:t>philosophical concepts</a:t>
            </a:r>
          </a:p>
          <a:p>
            <a:pPr lvl="1"/>
            <a:r>
              <a:rPr lang="en-US" dirty="0"/>
              <a:t>Beliefs</a:t>
            </a:r>
          </a:p>
          <a:p>
            <a:r>
              <a:rPr lang="en-US" sz="2400" dirty="0"/>
              <a:t>Using the guidelines in that script, individuals then determine whether their actions are right or wrong</a:t>
            </a:r>
          </a:p>
          <a:p>
            <a:r>
              <a:rPr lang="en-US" sz="2400" dirty="0"/>
              <a:t>These guidelines are formulated, generalized, and codified by individual cultures or groups over long periods of time</a:t>
            </a:r>
          </a:p>
          <a:p>
            <a:r>
              <a:rPr lang="en-US" sz="2400" dirty="0"/>
              <a:t>The main purpose of such guidelines is to regulate the behavior of the members of that culture or group to create happiness </a:t>
            </a:r>
          </a:p>
          <a:p>
            <a:r>
              <a:rPr lang="en-US" sz="2400" dirty="0"/>
              <a:t>Morality is the conformity to guidelines</a:t>
            </a:r>
          </a:p>
        </p:txBody>
      </p:sp>
    </p:spTree>
    <p:extLst>
      <p:ext uri="{BB962C8B-B14F-4D97-AF65-F5344CB8AC3E}">
        <p14:creationId xmlns:p14="http://schemas.microsoft.com/office/powerpoint/2010/main" val="188131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Week</a:t>
            </a:r>
          </a:p>
        </p:txBody>
      </p:sp>
      <p:sp>
        <p:nvSpPr>
          <p:cNvPr id="3" name="Content Placeholder 2"/>
          <p:cNvSpPr>
            <a:spLocks noGrp="1"/>
          </p:cNvSpPr>
          <p:nvPr>
            <p:ph idx="1"/>
          </p:nvPr>
        </p:nvSpPr>
        <p:spPr/>
        <p:txBody>
          <a:bodyPr/>
          <a:lstStyle/>
          <a:p>
            <a:r>
              <a:rPr lang="en-US" i="1" dirty="0"/>
              <a:t>Ethics:</a:t>
            </a:r>
          </a:p>
          <a:p>
            <a:pPr lvl="1"/>
            <a:r>
              <a:rPr lang="en-US" dirty="0"/>
              <a:t>Analyze an argument to identify premises and conclusion using ethical theories</a:t>
            </a:r>
          </a:p>
          <a:p>
            <a:pPr lvl="1"/>
            <a:r>
              <a:rPr lang="en-US" dirty="0"/>
              <a:t>Understand the use of ethical theories in ethical arguments</a:t>
            </a:r>
          </a:p>
          <a:p>
            <a:pPr lvl="1"/>
            <a:r>
              <a:rPr lang="en-US" dirty="0"/>
              <a:t>Detect basic logical fallacies in an argument</a:t>
            </a:r>
          </a:p>
          <a:p>
            <a:pPr lvl="1"/>
            <a:r>
              <a:rPr lang="en-US" dirty="0"/>
              <a:t>Articulate the ethical tradeoffs in a technical decision</a:t>
            </a:r>
          </a:p>
          <a:p>
            <a:pPr lvl="1"/>
            <a:r>
              <a:rPr lang="en-US" dirty="0"/>
              <a:t>Understand the role of professional codes of ethics</a:t>
            </a:r>
          </a:p>
        </p:txBody>
      </p:sp>
    </p:spTree>
    <p:extLst>
      <p:ext uri="{BB962C8B-B14F-4D97-AF65-F5344CB8AC3E}">
        <p14:creationId xmlns:p14="http://schemas.microsoft.com/office/powerpoint/2010/main" val="2379284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Morality?</a:t>
            </a:r>
          </a:p>
        </p:txBody>
      </p:sp>
      <p:sp>
        <p:nvSpPr>
          <p:cNvPr id="3" name="Content Placeholder 2"/>
          <p:cNvSpPr>
            <a:spLocks noGrp="1"/>
          </p:cNvSpPr>
          <p:nvPr>
            <p:ph idx="1"/>
          </p:nvPr>
        </p:nvSpPr>
        <p:spPr/>
        <p:txBody>
          <a:bodyPr>
            <a:normAutofit/>
          </a:bodyPr>
          <a:lstStyle/>
          <a:p>
            <a:r>
              <a:rPr lang="en-US" sz="2400" dirty="0"/>
              <a:t>Morality is </a:t>
            </a:r>
            <a:r>
              <a:rPr lang="en-US" sz="2400" b="1" dirty="0"/>
              <a:t>a set of rules of right conduct, a system used to modify and regulate our behavior</a:t>
            </a:r>
          </a:p>
          <a:p>
            <a:r>
              <a:rPr lang="en-US" sz="2400" dirty="0"/>
              <a:t>It is </a:t>
            </a:r>
            <a:r>
              <a:rPr lang="en-US" sz="2400" b="1" dirty="0"/>
              <a:t>a quality system</a:t>
            </a:r>
            <a:r>
              <a:rPr lang="en-US" sz="2400" dirty="0"/>
              <a:t> by which we judge human acts right or wrong, good or bad</a:t>
            </a:r>
          </a:p>
          <a:p>
            <a:r>
              <a:rPr lang="en-US" sz="2400" dirty="0"/>
              <a:t>This system creates moral persons who possess virtues like being kind to others, compassion, and a desire for justice; thus, it builds character traits in people</a:t>
            </a:r>
          </a:p>
          <a:p>
            <a:r>
              <a:rPr lang="en-US" sz="2400" dirty="0"/>
              <a:t>Morality is applicable to all in a group or society, and having no reference to the will or power of any one individual whatever his or her status in that group or society</a:t>
            </a:r>
          </a:p>
          <a:p>
            <a:endParaRPr lang="en-US" sz="2400" dirty="0"/>
          </a:p>
        </p:txBody>
      </p:sp>
    </p:spTree>
    <p:extLst>
      <p:ext uri="{BB962C8B-B14F-4D97-AF65-F5344CB8AC3E}">
        <p14:creationId xmlns:p14="http://schemas.microsoft.com/office/powerpoint/2010/main" val="378138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1">
            <a:extLst>
              <a:ext uri="{FF2B5EF4-FFF2-40B4-BE49-F238E27FC236}">
                <a16:creationId xmlns:a16="http://schemas.microsoft.com/office/drawing/2014/main" id="{FF2DD729-4788-C547-B214-530F6386F5B8}"/>
              </a:ext>
            </a:extLst>
          </p:cNvPr>
          <p:cNvSpPr>
            <a:spLocks noGrp="1" noChangeArrowheads="1"/>
          </p:cNvSpPr>
          <p:nvPr>
            <p:ph type="title"/>
          </p:nvPr>
        </p:nvSpPr>
        <p:spPr/>
        <p:txBody>
          <a:bodyPr/>
          <a:lstStyle/>
          <a:p>
            <a:r>
              <a:rPr lang="en-GB" altLang="en-US" dirty="0"/>
              <a:t>What is Morality?</a:t>
            </a:r>
          </a:p>
        </p:txBody>
      </p:sp>
      <p:sp>
        <p:nvSpPr>
          <p:cNvPr id="21509" name="Rectangle 2">
            <a:extLst>
              <a:ext uri="{FF2B5EF4-FFF2-40B4-BE49-F238E27FC236}">
                <a16:creationId xmlns:a16="http://schemas.microsoft.com/office/drawing/2014/main" id="{CED7C6EA-4EF6-E64C-B42C-35E1A1B06EDB}"/>
              </a:ext>
            </a:extLst>
          </p:cNvPr>
          <p:cNvSpPr>
            <a:spLocks noGrp="1" noChangeArrowheads="1"/>
          </p:cNvSpPr>
          <p:nvPr>
            <p:ph idx="1"/>
          </p:nvPr>
        </p:nvSpPr>
        <p:spPr/>
        <p:txBody>
          <a:bodyPr>
            <a:normAutofit/>
          </a:bodyPr>
          <a:lstStyle/>
          <a:p>
            <a:r>
              <a:rPr lang="en-GB" sz="2800" b="1" dirty="0"/>
              <a:t>Moral code</a:t>
            </a:r>
          </a:p>
          <a:p>
            <a:pPr lvl="1"/>
            <a:r>
              <a:rPr lang="en-GB" sz="2400" dirty="0"/>
              <a:t>Set of rules </a:t>
            </a:r>
          </a:p>
          <a:p>
            <a:pPr lvl="1"/>
            <a:r>
              <a:rPr lang="en-GB" sz="2400" dirty="0"/>
              <a:t>Establishes boundaries of generally accepted </a:t>
            </a:r>
            <a:r>
              <a:rPr lang="en-GB" sz="2400" dirty="0" err="1"/>
              <a:t>behavior</a:t>
            </a:r>
            <a:endParaRPr lang="en-GB" sz="2400" dirty="0"/>
          </a:p>
          <a:p>
            <a:pPr lvl="1"/>
            <a:r>
              <a:rPr lang="en-GB" sz="2400" dirty="0"/>
              <a:t>Different rules often have contradictions</a:t>
            </a:r>
          </a:p>
          <a:p>
            <a:r>
              <a:rPr lang="en-GB" sz="2800" b="1" dirty="0"/>
              <a:t>Morality</a:t>
            </a:r>
          </a:p>
          <a:p>
            <a:pPr lvl="1"/>
            <a:r>
              <a:rPr lang="en-GB" sz="2400" dirty="0"/>
              <a:t>Social conventions about right and wrong</a:t>
            </a:r>
          </a:p>
          <a:p>
            <a:pPr lvl="1"/>
            <a:r>
              <a:rPr lang="en-GB" sz="2400" dirty="0"/>
              <a:t>Widely shared</a:t>
            </a:r>
          </a:p>
          <a:p>
            <a:pPr lvl="1"/>
            <a:r>
              <a:rPr lang="en-GB" sz="2400" dirty="0"/>
              <a:t>Form basis for an established consensus</a:t>
            </a:r>
          </a:p>
        </p:txBody>
      </p:sp>
      <p:sp>
        <p:nvSpPr>
          <p:cNvPr id="21506" name="Footer Placeholder 3">
            <a:extLst>
              <a:ext uri="{FF2B5EF4-FFF2-40B4-BE49-F238E27FC236}">
                <a16:creationId xmlns:a16="http://schemas.microsoft.com/office/drawing/2014/main" id="{9EB373A4-3B5E-AA4F-8160-CE4010F976D6}"/>
              </a:ext>
            </a:extLst>
          </p:cNvPr>
          <p:cNvSpPr>
            <a:spLocks noGrp="1"/>
          </p:cNvSpPr>
          <p:nvPr>
            <p:ph type="ftr" sz="quarter" idx="11"/>
          </p:nvPr>
        </p:nvSpPr>
        <p:spPr/>
        <p:txBody>
          <a:bodyPr/>
          <a:lstStyle>
            <a:lvl1pPr eaLnBrk="0" hangingPunct="0">
              <a:lnSpc>
                <a:spcPct val="93000"/>
              </a:lnSpc>
              <a:spcBef>
                <a:spcPts val="8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panose="020B0604020202020204" pitchFamily="34" charset="0"/>
                <a:cs typeface="Arial" panose="020B0604020202020204" pitchFamily="34" charset="0"/>
              </a:defRPr>
            </a:lvl1pPr>
            <a:lvl2pPr marL="742950" indent="-285750" eaLnBrk="0" hangingPunct="0">
              <a:lnSpc>
                <a:spcPct val="93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3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3pPr>
            <a:lvl4pPr marL="16002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4pPr>
            <a:lvl5pPr marL="20574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9pPr>
          </a:lstStyle>
          <a:p>
            <a:pPr>
              <a:buNone/>
            </a:pPr>
            <a:r>
              <a:rPr lang="en-US" altLang="en-US" sz="1200" dirty="0"/>
              <a:t>Ethics in Information Technology, Fourth Edition</a:t>
            </a:r>
            <a:endParaRPr lang="en-GB" altLang="en-US" sz="1200" dirty="0"/>
          </a:p>
        </p:txBody>
      </p:sp>
      <p:sp>
        <p:nvSpPr>
          <p:cNvPr id="21507" name="Slide Number Placeholder 4">
            <a:extLst>
              <a:ext uri="{FF2B5EF4-FFF2-40B4-BE49-F238E27FC236}">
                <a16:creationId xmlns:a16="http://schemas.microsoft.com/office/drawing/2014/main" id="{B444CFC8-6A8E-FD43-A03C-CEE76FD6671D}"/>
              </a:ext>
            </a:extLst>
          </p:cNvPr>
          <p:cNvSpPr>
            <a:spLocks noGrp="1"/>
          </p:cNvSpPr>
          <p:nvPr>
            <p:ph type="sldNum" sz="quarter" idx="12"/>
          </p:nvPr>
        </p:nvSpPr>
        <p:spPr/>
        <p:txBody>
          <a:bodyPr/>
          <a:lstStyle>
            <a:lvl1pPr eaLnBrk="0" hangingPunct="0">
              <a:lnSpc>
                <a:spcPct val="93000"/>
              </a:lnSpc>
              <a:spcBef>
                <a:spcPts val="8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panose="020B0604020202020204" pitchFamily="34" charset="0"/>
                <a:cs typeface="Arial" panose="020B0604020202020204" pitchFamily="34" charset="0"/>
              </a:defRPr>
            </a:lvl1pPr>
            <a:lvl2pPr marL="742950" indent="-285750" eaLnBrk="0" hangingPunct="0">
              <a:lnSpc>
                <a:spcPct val="93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3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3pPr>
            <a:lvl4pPr marL="16002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4pPr>
            <a:lvl5pPr marL="20574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9pPr>
          </a:lstStyle>
          <a:p>
            <a:fld id="{7169EF30-24B1-354C-AA50-ACF48A7569D1}" type="slidenum">
              <a:rPr lang="en-GB" altLang="en-US"/>
              <a:pPr/>
              <a:t>5</a:t>
            </a:fld>
            <a:endParaRPr lang="en-GB" altLang="en-US"/>
          </a:p>
        </p:txBody>
      </p:sp>
    </p:spTree>
    <p:extLst>
      <p:ext uri="{BB962C8B-B14F-4D97-AF65-F5344CB8AC3E}">
        <p14:creationId xmlns:p14="http://schemas.microsoft.com/office/powerpoint/2010/main" val="11800255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2" name="Rectangle 1">
            <a:extLst>
              <a:ext uri="{FF2B5EF4-FFF2-40B4-BE49-F238E27FC236}">
                <a16:creationId xmlns:a16="http://schemas.microsoft.com/office/drawing/2014/main" id="{C4A53A67-4A26-4440-801E-E140B8A3EC29}"/>
              </a:ext>
            </a:extLst>
          </p:cNvPr>
          <p:cNvSpPr>
            <a:spLocks noGrp="1" noChangeArrowheads="1"/>
          </p:cNvSpPr>
          <p:nvPr>
            <p:ph type="title"/>
          </p:nvPr>
        </p:nvSpPr>
        <p:spPr>
          <a:xfrm>
            <a:off x="1024129" y="585216"/>
            <a:ext cx="3779085" cy="1499616"/>
          </a:xfrm>
        </p:spPr>
        <p:txBody>
          <a:bodyPr>
            <a:normAutofit/>
          </a:bodyPr>
          <a:lstStyle/>
          <a:p>
            <a:r>
              <a:rPr lang="en-GB" altLang="en-US" sz="4300">
                <a:solidFill>
                  <a:srgbClr val="FFFFFF"/>
                </a:solidFill>
              </a:rPr>
              <a:t>What is Morality? (cont’d.)</a:t>
            </a:r>
          </a:p>
        </p:txBody>
      </p:sp>
      <p:cxnSp>
        <p:nvCxnSpPr>
          <p:cNvPr id="78" name="Straight Connector 77">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2533" name="Rectangle 2">
            <a:extLst>
              <a:ext uri="{FF2B5EF4-FFF2-40B4-BE49-F238E27FC236}">
                <a16:creationId xmlns:a16="http://schemas.microsoft.com/office/drawing/2014/main" id="{F4485791-3CE8-9E4C-BA4A-7C4327E20719}"/>
              </a:ext>
            </a:extLst>
          </p:cNvPr>
          <p:cNvSpPr>
            <a:spLocks noGrp="1" noChangeArrowheads="1"/>
          </p:cNvSpPr>
          <p:nvPr>
            <p:ph idx="1"/>
          </p:nvPr>
        </p:nvSpPr>
        <p:spPr>
          <a:xfrm>
            <a:off x="1024129" y="2286000"/>
            <a:ext cx="4126095" cy="3931920"/>
          </a:xfrm>
        </p:spPr>
        <p:txBody>
          <a:bodyPr>
            <a:normAutofit/>
          </a:bodyPr>
          <a:lstStyle/>
          <a:p>
            <a:r>
              <a:rPr lang="en-GB" sz="3200" dirty="0">
                <a:solidFill>
                  <a:srgbClr val="FFFFFF"/>
                </a:solidFill>
              </a:rPr>
              <a:t>Morality may vary by:</a:t>
            </a:r>
          </a:p>
          <a:p>
            <a:pPr lvl="1"/>
            <a:r>
              <a:rPr lang="en-GB" sz="2800" dirty="0">
                <a:solidFill>
                  <a:srgbClr val="FFFFFF"/>
                </a:solidFill>
              </a:rPr>
              <a:t>Age</a:t>
            </a:r>
          </a:p>
          <a:p>
            <a:pPr lvl="1"/>
            <a:r>
              <a:rPr lang="en-GB" sz="2800" dirty="0">
                <a:solidFill>
                  <a:srgbClr val="FFFFFF"/>
                </a:solidFill>
              </a:rPr>
              <a:t>Cultural group</a:t>
            </a:r>
          </a:p>
          <a:p>
            <a:pPr lvl="1"/>
            <a:r>
              <a:rPr lang="en-GB" sz="2800" dirty="0">
                <a:solidFill>
                  <a:srgbClr val="FFFFFF"/>
                </a:solidFill>
              </a:rPr>
              <a:t>Ethnic background</a:t>
            </a:r>
          </a:p>
          <a:p>
            <a:pPr lvl="1"/>
            <a:r>
              <a:rPr lang="en-GB" sz="2800" dirty="0">
                <a:solidFill>
                  <a:srgbClr val="FFFFFF"/>
                </a:solidFill>
              </a:rPr>
              <a:t>Religion</a:t>
            </a:r>
          </a:p>
          <a:p>
            <a:pPr lvl="1"/>
            <a:r>
              <a:rPr lang="en-GB" sz="2800" dirty="0">
                <a:solidFill>
                  <a:srgbClr val="FFFFFF"/>
                </a:solidFill>
              </a:rPr>
              <a:t>Life experiences</a:t>
            </a:r>
          </a:p>
          <a:p>
            <a:pPr lvl="1"/>
            <a:r>
              <a:rPr lang="en-GB" sz="2800" dirty="0">
                <a:solidFill>
                  <a:srgbClr val="FFFFFF"/>
                </a:solidFill>
              </a:rPr>
              <a:t>Education</a:t>
            </a:r>
          </a:p>
          <a:p>
            <a:pPr lvl="1"/>
            <a:r>
              <a:rPr lang="en-GB" sz="2800" dirty="0">
                <a:solidFill>
                  <a:srgbClr val="FFFFFF"/>
                </a:solidFill>
              </a:rPr>
              <a:t>Gender</a:t>
            </a:r>
          </a:p>
          <a:p>
            <a:pPr lvl="1"/>
            <a:endParaRPr lang="en-GB" sz="2800" dirty="0">
              <a:solidFill>
                <a:srgbClr val="FFFFFF"/>
              </a:solidFill>
            </a:endParaRPr>
          </a:p>
        </p:txBody>
      </p:sp>
      <p:pic>
        <p:nvPicPr>
          <p:cNvPr id="73" name="Graphic 72" descr="Family">
            <a:extLst>
              <a:ext uri="{FF2B5EF4-FFF2-40B4-BE49-F238E27FC236}">
                <a16:creationId xmlns:a16="http://schemas.microsoft.com/office/drawing/2014/main" id="{6B267D25-7CD7-45C8-9031-745F356E15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6000" y="701039"/>
            <a:ext cx="5455921" cy="5455921"/>
          </a:xfrm>
          <a:prstGeom prst="rect">
            <a:avLst/>
          </a:prstGeom>
        </p:spPr>
      </p:pic>
      <p:sp>
        <p:nvSpPr>
          <p:cNvPr id="22530" name="Footer Placeholder 3">
            <a:extLst>
              <a:ext uri="{FF2B5EF4-FFF2-40B4-BE49-F238E27FC236}">
                <a16:creationId xmlns:a16="http://schemas.microsoft.com/office/drawing/2014/main" id="{3803BF34-140C-0144-9D84-68CD6CA6F336}"/>
              </a:ext>
            </a:extLst>
          </p:cNvPr>
          <p:cNvSpPr>
            <a:spLocks noGrp="1"/>
          </p:cNvSpPr>
          <p:nvPr>
            <p:ph type="ftr" sz="quarter" idx="11"/>
          </p:nvPr>
        </p:nvSpPr>
        <p:spPr>
          <a:xfrm>
            <a:off x="4842932" y="6470704"/>
            <a:ext cx="5901459" cy="274320"/>
          </a:xfrm>
        </p:spPr>
        <p:txBody>
          <a:bodyPr>
            <a:normAutofit/>
          </a:bodyPr>
          <a:lstStyle>
            <a:lvl1pPr eaLnBrk="0" hangingPunct="0">
              <a:lnSpc>
                <a:spcPct val="93000"/>
              </a:lnSpc>
              <a:spcBef>
                <a:spcPts val="8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panose="020B0604020202020204" pitchFamily="34" charset="0"/>
                <a:cs typeface="Arial" panose="020B0604020202020204" pitchFamily="34" charset="0"/>
              </a:defRPr>
            </a:lvl1pPr>
            <a:lvl2pPr marL="742950" indent="-285750" eaLnBrk="0" hangingPunct="0">
              <a:lnSpc>
                <a:spcPct val="93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3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3pPr>
            <a:lvl4pPr marL="16002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4pPr>
            <a:lvl5pPr marL="20574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9pPr>
          </a:lstStyle>
          <a:p>
            <a:pPr>
              <a:buNone/>
            </a:pPr>
            <a:r>
              <a:rPr lang="en-US" altLang="en-US" sz="1200" dirty="0"/>
              <a:t>Ethics in Information Technology, Fourth Edition</a:t>
            </a:r>
            <a:endParaRPr lang="en-GB" altLang="en-US" sz="1200" dirty="0"/>
          </a:p>
        </p:txBody>
      </p:sp>
      <p:sp>
        <p:nvSpPr>
          <p:cNvPr id="22531" name="Slide Number Placeholder 4">
            <a:extLst>
              <a:ext uri="{FF2B5EF4-FFF2-40B4-BE49-F238E27FC236}">
                <a16:creationId xmlns:a16="http://schemas.microsoft.com/office/drawing/2014/main" id="{8271134D-9EF3-FE4A-9487-22A685C6CAE1}"/>
              </a:ext>
            </a:extLst>
          </p:cNvPr>
          <p:cNvSpPr>
            <a:spLocks noGrp="1"/>
          </p:cNvSpPr>
          <p:nvPr>
            <p:ph type="sldNum" sz="quarter" idx="12"/>
          </p:nvPr>
        </p:nvSpPr>
        <p:spPr>
          <a:xfrm>
            <a:off x="10837333" y="6470704"/>
            <a:ext cx="973667" cy="274320"/>
          </a:xfrm>
        </p:spPr>
        <p:txBody>
          <a:bodyPr>
            <a:normAutofit/>
          </a:bodyPr>
          <a:lstStyle>
            <a:lvl1pPr eaLnBrk="0" hangingPunct="0">
              <a:lnSpc>
                <a:spcPct val="93000"/>
              </a:lnSpc>
              <a:spcBef>
                <a:spcPts val="8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panose="020B0604020202020204" pitchFamily="34" charset="0"/>
                <a:cs typeface="Arial" panose="020B0604020202020204" pitchFamily="34" charset="0"/>
              </a:defRPr>
            </a:lvl1pPr>
            <a:lvl2pPr marL="742950" indent="-285750" eaLnBrk="0" hangingPunct="0">
              <a:lnSpc>
                <a:spcPct val="93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3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3pPr>
            <a:lvl4pPr marL="16002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4pPr>
            <a:lvl5pPr marL="20574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9pPr>
          </a:lstStyle>
          <a:p>
            <a:fld id="{DDD3CE5B-7A51-894B-BA1A-F5F0BC7C4181}" type="slidenum">
              <a:rPr lang="en-GB" altLang="en-US" sz="1200"/>
              <a:pPr/>
              <a:t>6</a:t>
            </a:fld>
            <a:endParaRPr lang="en-GB" altLang="en-US" sz="1200"/>
          </a:p>
        </p:txBody>
      </p:sp>
    </p:spTree>
    <p:extLst>
      <p:ext uri="{BB962C8B-B14F-4D97-AF65-F5344CB8AC3E}">
        <p14:creationId xmlns:p14="http://schemas.microsoft.com/office/powerpoint/2010/main" val="34202725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normAutofit/>
          </a:bodyPr>
          <a:lstStyle/>
          <a:p>
            <a:r>
              <a:rPr lang="en-US"/>
              <a:t>Morality and Religion (Islam)</a:t>
            </a:r>
            <a:endParaRPr lang="en-US" dirty="0"/>
          </a:p>
        </p:txBody>
      </p:sp>
      <p:graphicFrame>
        <p:nvGraphicFramePr>
          <p:cNvPr id="18" name="Content Placeholder 4"/>
          <p:cNvGraphicFramePr>
            <a:graphicFrameLocks noGrp="1"/>
          </p:cNvGraphicFramePr>
          <p:nvPr>
            <p:ph idx="1"/>
            <p:extLst>
              <p:ext uri="{D42A27DB-BD31-4B8C-83A1-F6EECF244321}">
                <p14:modId xmlns:p14="http://schemas.microsoft.com/office/powerpoint/2010/main" val="3815834520"/>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5573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90AAC386-A18D-4525-AD1B-4D227ED34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4F466C-C47D-1946-B26C-E9C87AA2013A}"/>
              </a:ext>
            </a:extLst>
          </p:cNvPr>
          <p:cNvSpPr>
            <a:spLocks noGrp="1"/>
          </p:cNvSpPr>
          <p:nvPr>
            <p:ph type="title"/>
          </p:nvPr>
        </p:nvSpPr>
        <p:spPr>
          <a:xfrm>
            <a:off x="8129872" y="643467"/>
            <a:ext cx="3473009" cy="5571066"/>
          </a:xfrm>
        </p:spPr>
        <p:txBody>
          <a:bodyPr>
            <a:normAutofit/>
          </a:bodyPr>
          <a:lstStyle/>
          <a:p>
            <a:r>
              <a:rPr lang="en-US"/>
              <a:t>Discussion Question</a:t>
            </a:r>
            <a:endParaRPr lang="en-US" dirty="0"/>
          </a:p>
        </p:txBody>
      </p:sp>
      <p:cxnSp>
        <p:nvCxnSpPr>
          <p:cNvPr id="19" name="Straight Connector 11">
            <a:extLst>
              <a:ext uri="{FF2B5EF4-FFF2-40B4-BE49-F238E27FC236}">
                <a16:creationId xmlns:a16="http://schemas.microsoft.com/office/drawing/2014/main" id="{C34C4AD0-FE94-4E84-ACA6-CC5BF1A118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53463" y="2514600"/>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26BF55A-FF40-4D70-9285-70223F1CB315}"/>
              </a:ext>
            </a:extLst>
          </p:cNvPr>
          <p:cNvGraphicFramePr>
            <a:graphicFrameLocks noGrp="1"/>
          </p:cNvGraphicFramePr>
          <p:nvPr>
            <p:ph idx="1"/>
            <p:extLst>
              <p:ext uri="{D42A27DB-BD31-4B8C-83A1-F6EECF244321}">
                <p14:modId xmlns:p14="http://schemas.microsoft.com/office/powerpoint/2010/main" val="4126909423"/>
              </p:ext>
            </p:extLst>
          </p:nvPr>
        </p:nvGraphicFramePr>
        <p:xfrm>
          <a:off x="942975" y="933450"/>
          <a:ext cx="6596063" cy="4941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1366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Morality and Religion (Islam)</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57184" y="2202752"/>
            <a:ext cx="6429375" cy="1057275"/>
          </a:xfrm>
        </p:spPr>
      </p:pic>
      <p:sp>
        <p:nvSpPr>
          <p:cNvPr id="5" name="Rectangle 4"/>
          <p:cNvSpPr/>
          <p:nvPr/>
        </p:nvSpPr>
        <p:spPr>
          <a:xfrm>
            <a:off x="3130296" y="3452051"/>
            <a:ext cx="6096000" cy="1754326"/>
          </a:xfrm>
          <a:prstGeom prst="rect">
            <a:avLst/>
          </a:prstGeom>
        </p:spPr>
        <p:txBody>
          <a:bodyPr>
            <a:spAutoFit/>
          </a:bodyPr>
          <a:lstStyle/>
          <a:p>
            <a:r>
              <a:rPr lang="en-US" b="1" i="1" u="none" strike="noStrike" dirty="0">
                <a:solidFill>
                  <a:srgbClr val="555555"/>
                </a:solidFill>
                <a:effectLst/>
                <a:latin typeface="georgia" panose="02040502050405020303" pitchFamily="18" charset="0"/>
              </a:rPr>
              <a:t>“(They are) those who are patient, those who are true, and obedient with sincere devotion in worship to Allah and those who spend (their wealth as Zakat and alms) and those who pray and beg Allah’s Pardon in the last hours of night.”</a:t>
            </a:r>
            <a:r>
              <a:rPr lang="en-US" b="0" i="0" u="none" strike="noStrike" dirty="0">
                <a:solidFill>
                  <a:srgbClr val="555555"/>
                </a:solidFill>
                <a:effectLst/>
                <a:latin typeface="pt_sans"/>
              </a:rPr>
              <a:t> (3:17)</a:t>
            </a:r>
            <a:endParaRPr lang="en-US" dirty="0"/>
          </a:p>
        </p:txBody>
      </p:sp>
    </p:spTree>
    <p:extLst>
      <p:ext uri="{BB962C8B-B14F-4D97-AF65-F5344CB8AC3E}">
        <p14:creationId xmlns:p14="http://schemas.microsoft.com/office/powerpoint/2010/main" val="993432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2234</Words>
  <Application>Microsoft Macintosh PowerPoint</Application>
  <PresentationFormat>Widescreen</PresentationFormat>
  <Paragraphs>173</Paragraphs>
  <Slides>30</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30</vt:i4>
      </vt:variant>
    </vt:vector>
  </HeadingPairs>
  <TitlesOfParts>
    <vt:vector size="42" baseType="lpstr">
      <vt:lpstr>Arial</vt:lpstr>
      <vt:lpstr>Calibri</vt:lpstr>
      <vt:lpstr>Courier New</vt:lpstr>
      <vt:lpstr>georgia</vt:lpstr>
      <vt:lpstr>pt_sans</vt:lpstr>
      <vt:lpstr>StarSymbol</vt:lpstr>
      <vt:lpstr>Times New Roman</vt:lpstr>
      <vt:lpstr>Tw Cen MT</vt:lpstr>
      <vt:lpstr>Tw Cen MT Condensed</vt:lpstr>
      <vt:lpstr>Wingdings</vt:lpstr>
      <vt:lpstr>Wingdings 3</vt:lpstr>
      <vt:lpstr>Integral</vt:lpstr>
      <vt:lpstr>Morality</vt:lpstr>
      <vt:lpstr>Morality</vt:lpstr>
      <vt:lpstr>Life of Human Beings</vt:lpstr>
      <vt:lpstr>What is Morality?</vt:lpstr>
      <vt:lpstr>What is Morality?</vt:lpstr>
      <vt:lpstr>What is Morality? (cont’d.)</vt:lpstr>
      <vt:lpstr>Morality and Religion (Islam)</vt:lpstr>
      <vt:lpstr>Discussion Question</vt:lpstr>
      <vt:lpstr>Morality and Religion (Islam)</vt:lpstr>
      <vt:lpstr>Cultural Obligations</vt:lpstr>
      <vt:lpstr>Cultural Acceptability</vt:lpstr>
      <vt:lpstr>Moral Theories</vt:lpstr>
      <vt:lpstr>Moral Theories</vt:lpstr>
      <vt:lpstr>More on theories</vt:lpstr>
      <vt:lpstr>What are Moral Codes</vt:lpstr>
      <vt:lpstr>Morality and Culture</vt:lpstr>
      <vt:lpstr>Universal set of moral codes</vt:lpstr>
      <vt:lpstr>Purpose of Moral Codes</vt:lpstr>
      <vt:lpstr>Need for a Moral Code</vt:lpstr>
      <vt:lpstr>How to exercise Freedom?</vt:lpstr>
      <vt:lpstr>What are Moral Standards</vt:lpstr>
      <vt:lpstr>Guilt and Conscience</vt:lpstr>
      <vt:lpstr>Individual Judging Criteria</vt:lpstr>
      <vt:lpstr>Guilt threshold</vt:lpstr>
      <vt:lpstr>Intentions and Self Forgiveness</vt:lpstr>
      <vt:lpstr>Conscience</vt:lpstr>
      <vt:lpstr>Applicability of Conscience</vt:lpstr>
      <vt:lpstr>Morality and Law</vt:lpstr>
      <vt:lpstr>The Purpose of Morality – The Good Life</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Morality</dc:title>
  <dc:creator>NOuf Aljaffan</dc:creator>
  <cp:lastModifiedBy>NOuf Aljaffan</cp:lastModifiedBy>
  <cp:revision>3</cp:revision>
  <dcterms:created xsi:type="dcterms:W3CDTF">2019-09-25T11:18:53Z</dcterms:created>
  <dcterms:modified xsi:type="dcterms:W3CDTF">2019-09-25T11:27:05Z</dcterms:modified>
</cp:coreProperties>
</file>