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7"/>
  </p:notesMasterIdLst>
  <p:sldIdLst>
    <p:sldId id="256" r:id="rId2"/>
    <p:sldId id="282" r:id="rId3"/>
    <p:sldId id="272" r:id="rId4"/>
    <p:sldId id="343" r:id="rId5"/>
    <p:sldId id="273" r:id="rId6"/>
    <p:sldId id="274" r:id="rId7"/>
    <p:sldId id="275" r:id="rId8"/>
    <p:sldId id="344" r:id="rId9"/>
    <p:sldId id="279" r:id="rId10"/>
    <p:sldId id="347" r:id="rId11"/>
    <p:sldId id="280" r:id="rId12"/>
    <p:sldId id="278" r:id="rId13"/>
    <p:sldId id="345" r:id="rId14"/>
    <p:sldId id="281" r:id="rId15"/>
    <p:sldId id="34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83219"/>
  </p:normalViewPr>
  <p:slideViewPr>
    <p:cSldViewPr snapToGrid="0" snapToObjects="1">
      <p:cViewPr>
        <p:scale>
          <a:sx n="78" d="100"/>
          <a:sy n="78" d="100"/>
        </p:scale>
        <p:origin x="-34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8D1DA-57BB-4447-B4BE-797821E6DBE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B60F420-CCA5-436E-B524-A82FD4405C24}">
      <dgm:prSet/>
      <dgm:spPr/>
      <dgm:t>
        <a:bodyPr/>
        <a:lstStyle/>
        <a:p>
          <a:pPr rtl="0"/>
          <a:r>
            <a:rPr lang="en-AU"/>
            <a:t>As the Computer Science Institute and Federal Bureau of Investigation’s (CSI/FBI) 2005 survey results indicate, virus attacks continued as the source of the greatest financial losses</a:t>
          </a:r>
          <a:endParaRPr lang="en-US" dirty="0"/>
        </a:p>
      </dgm:t>
    </dgm:pt>
    <dgm:pt modelId="{6BA3ABB1-B801-4D9D-950C-252DA4BC96E0}" type="parTrans" cxnId="{6CCD71D0-F266-4032-94BD-E39A69B1BEEE}">
      <dgm:prSet/>
      <dgm:spPr/>
      <dgm:t>
        <a:bodyPr/>
        <a:lstStyle/>
        <a:p>
          <a:endParaRPr lang="en-US"/>
        </a:p>
      </dgm:t>
    </dgm:pt>
    <dgm:pt modelId="{259F257C-6050-4123-BE34-E3FBF0980582}" type="sibTrans" cxnId="{6CCD71D0-F266-4032-94BD-E39A69B1BEEE}">
      <dgm:prSet/>
      <dgm:spPr/>
      <dgm:t>
        <a:bodyPr/>
        <a:lstStyle/>
        <a:p>
          <a:endParaRPr lang="en-US"/>
        </a:p>
      </dgm:t>
    </dgm:pt>
    <dgm:pt modelId="{229BFBDE-CE1B-4D3E-AF74-AA9B21DA25B9}">
      <dgm:prSet/>
      <dgm:spPr/>
      <dgm:t>
        <a:bodyPr/>
        <a:lstStyle/>
        <a:p>
          <a:r>
            <a:rPr lang="en-AU" dirty="0"/>
            <a:t>Closely behind </a:t>
          </a:r>
          <a:r>
            <a:rPr lang="en-AU" b="1" dirty="0"/>
            <a:t>viruses were unauthorized access</a:t>
          </a:r>
          <a:r>
            <a:rPr lang="en-AU" dirty="0"/>
            <a:t>, which showed a dramatic cost increase and </a:t>
          </a:r>
          <a:r>
            <a:rPr lang="en-AU" b="1" dirty="0"/>
            <a:t>replaced denial of service </a:t>
          </a:r>
          <a:r>
            <a:rPr lang="en-AU" dirty="0"/>
            <a:t>as </a:t>
          </a:r>
          <a:r>
            <a:rPr lang="en-AU" b="1" dirty="0"/>
            <a:t>the second most significant contributor to computer crime losses </a:t>
          </a:r>
          <a:r>
            <a:rPr lang="en-AU" dirty="0"/>
            <a:t>during that period, unauthorized use of computer systems, and Web site incidents</a:t>
          </a:r>
        </a:p>
      </dgm:t>
    </dgm:pt>
    <dgm:pt modelId="{DB045498-8201-488A-BDAA-16898BB75469}" type="parTrans" cxnId="{FD154ACE-918D-4FB3-99E7-C17C0C9C7E6C}">
      <dgm:prSet/>
      <dgm:spPr/>
      <dgm:t>
        <a:bodyPr/>
        <a:lstStyle/>
        <a:p>
          <a:endParaRPr lang="en-US"/>
        </a:p>
      </dgm:t>
    </dgm:pt>
    <dgm:pt modelId="{3D92881A-62EF-4258-8997-C9D06B59342B}" type="sibTrans" cxnId="{FD154ACE-918D-4FB3-99E7-C17C0C9C7E6C}">
      <dgm:prSet/>
      <dgm:spPr/>
      <dgm:t>
        <a:bodyPr/>
        <a:lstStyle/>
        <a:p>
          <a:endParaRPr lang="en-US"/>
        </a:p>
      </dgm:t>
    </dgm:pt>
    <dgm:pt modelId="{A3EA2D7C-B534-FF45-B1A3-DCC2C7575D86}">
      <dgm:prSet/>
      <dgm:spPr/>
      <dgm:t>
        <a:bodyPr/>
        <a:lstStyle/>
        <a:p>
          <a:r>
            <a:rPr lang="en-US" dirty="0"/>
            <a:t>Attacks so far in this period were overwhelmingly targeted at financial institutions</a:t>
          </a:r>
        </a:p>
      </dgm:t>
    </dgm:pt>
    <dgm:pt modelId="{72E39879-29B8-F840-B66B-9420C34C4F10}" type="parTrans" cxnId="{F9F29B2F-BC0F-6647-B554-0B7DFEC3F090}">
      <dgm:prSet/>
      <dgm:spPr/>
    </dgm:pt>
    <dgm:pt modelId="{DC5DF68F-CFA4-0541-AC18-01810750D830}" type="sibTrans" cxnId="{F9F29B2F-BC0F-6647-B554-0B7DFEC3F090}">
      <dgm:prSet/>
      <dgm:spPr/>
    </dgm:pt>
    <dgm:pt modelId="{07C70AFF-7AA4-7C42-98EE-B9719C4A268B}" type="pres">
      <dgm:prSet presAssocID="{B788D1DA-57BB-4447-B4BE-797821E6DBE0}" presName="vert0" presStyleCnt="0">
        <dgm:presLayoutVars>
          <dgm:dir/>
          <dgm:animOne val="branch"/>
          <dgm:animLvl val="lvl"/>
        </dgm:presLayoutVars>
      </dgm:prSet>
      <dgm:spPr/>
    </dgm:pt>
    <dgm:pt modelId="{A342823E-B259-DA4F-A258-23FC612415F3}" type="pres">
      <dgm:prSet presAssocID="{AB60F420-CCA5-436E-B524-A82FD4405C24}" presName="thickLine" presStyleLbl="alignNode1" presStyleIdx="0" presStyleCnt="3"/>
      <dgm:spPr/>
    </dgm:pt>
    <dgm:pt modelId="{596A85A8-0FB6-6846-9432-FB6634FDE50C}" type="pres">
      <dgm:prSet presAssocID="{AB60F420-CCA5-436E-B524-A82FD4405C24}" presName="horz1" presStyleCnt="0"/>
      <dgm:spPr/>
    </dgm:pt>
    <dgm:pt modelId="{9E143DCA-CE40-5640-97EB-B722E508B0AD}" type="pres">
      <dgm:prSet presAssocID="{AB60F420-CCA5-436E-B524-A82FD4405C24}" presName="tx1" presStyleLbl="revTx" presStyleIdx="0" presStyleCnt="3"/>
      <dgm:spPr/>
    </dgm:pt>
    <dgm:pt modelId="{C5AE02B1-5CF9-F049-8CF9-87D0B4606796}" type="pres">
      <dgm:prSet presAssocID="{AB60F420-CCA5-436E-B524-A82FD4405C24}" presName="vert1" presStyleCnt="0"/>
      <dgm:spPr/>
    </dgm:pt>
    <dgm:pt modelId="{6984E520-107D-F344-8FA2-84D773E179E5}" type="pres">
      <dgm:prSet presAssocID="{229BFBDE-CE1B-4D3E-AF74-AA9B21DA25B9}" presName="thickLine" presStyleLbl="alignNode1" presStyleIdx="1" presStyleCnt="3"/>
      <dgm:spPr/>
    </dgm:pt>
    <dgm:pt modelId="{2702F25D-2D1F-4543-90B8-EE542D0E5455}" type="pres">
      <dgm:prSet presAssocID="{229BFBDE-CE1B-4D3E-AF74-AA9B21DA25B9}" presName="horz1" presStyleCnt="0"/>
      <dgm:spPr/>
    </dgm:pt>
    <dgm:pt modelId="{296FD338-70CB-B740-8927-A7605F22CC26}" type="pres">
      <dgm:prSet presAssocID="{229BFBDE-CE1B-4D3E-AF74-AA9B21DA25B9}" presName="tx1" presStyleLbl="revTx" presStyleIdx="1" presStyleCnt="3"/>
      <dgm:spPr/>
    </dgm:pt>
    <dgm:pt modelId="{52123936-C2FA-1B48-846B-F4ADFD6F734D}" type="pres">
      <dgm:prSet presAssocID="{229BFBDE-CE1B-4D3E-AF74-AA9B21DA25B9}" presName="vert1" presStyleCnt="0"/>
      <dgm:spPr/>
    </dgm:pt>
    <dgm:pt modelId="{04006180-975D-A34B-A10A-5C28FF13B0C5}" type="pres">
      <dgm:prSet presAssocID="{A3EA2D7C-B534-FF45-B1A3-DCC2C7575D86}" presName="thickLine" presStyleLbl="alignNode1" presStyleIdx="2" presStyleCnt="3"/>
      <dgm:spPr/>
    </dgm:pt>
    <dgm:pt modelId="{FE9A39A8-6DD1-4F46-8835-CDFF42AF653D}" type="pres">
      <dgm:prSet presAssocID="{A3EA2D7C-B534-FF45-B1A3-DCC2C7575D86}" presName="horz1" presStyleCnt="0"/>
      <dgm:spPr/>
    </dgm:pt>
    <dgm:pt modelId="{AC03B23E-1897-684A-A737-CACACBEC7A83}" type="pres">
      <dgm:prSet presAssocID="{A3EA2D7C-B534-FF45-B1A3-DCC2C7575D86}" presName="tx1" presStyleLbl="revTx" presStyleIdx="2" presStyleCnt="3"/>
      <dgm:spPr/>
    </dgm:pt>
    <dgm:pt modelId="{76FB9612-C3EA-CA48-B016-E6397CA408C3}" type="pres">
      <dgm:prSet presAssocID="{A3EA2D7C-B534-FF45-B1A3-DCC2C7575D86}" presName="vert1" presStyleCnt="0"/>
      <dgm:spPr/>
    </dgm:pt>
  </dgm:ptLst>
  <dgm:cxnLst>
    <dgm:cxn modelId="{F3942029-2651-1545-95EE-4921937E90A2}" type="presOf" srcId="{229BFBDE-CE1B-4D3E-AF74-AA9B21DA25B9}" destId="{296FD338-70CB-B740-8927-A7605F22CC26}" srcOrd="0" destOrd="0" presId="urn:microsoft.com/office/officeart/2008/layout/LinedList"/>
    <dgm:cxn modelId="{F9F29B2F-BC0F-6647-B554-0B7DFEC3F090}" srcId="{B788D1DA-57BB-4447-B4BE-797821E6DBE0}" destId="{A3EA2D7C-B534-FF45-B1A3-DCC2C7575D86}" srcOrd="2" destOrd="0" parTransId="{72E39879-29B8-F840-B66B-9420C34C4F10}" sibTransId="{DC5DF68F-CFA4-0541-AC18-01810750D830}"/>
    <dgm:cxn modelId="{C07B5C5E-5DC9-9448-A9AA-7917644C2FEC}" type="presOf" srcId="{AB60F420-CCA5-436E-B524-A82FD4405C24}" destId="{9E143DCA-CE40-5640-97EB-B722E508B0AD}" srcOrd="0" destOrd="0" presId="urn:microsoft.com/office/officeart/2008/layout/LinedList"/>
    <dgm:cxn modelId="{731A6ABC-42FD-C140-825D-1395CC5F42B0}" type="presOf" srcId="{A3EA2D7C-B534-FF45-B1A3-DCC2C7575D86}" destId="{AC03B23E-1897-684A-A737-CACACBEC7A83}" srcOrd="0" destOrd="0" presId="urn:microsoft.com/office/officeart/2008/layout/LinedList"/>
    <dgm:cxn modelId="{A415B8C0-1566-D34A-B93F-A274E0F74BC9}" type="presOf" srcId="{B788D1DA-57BB-4447-B4BE-797821E6DBE0}" destId="{07C70AFF-7AA4-7C42-98EE-B9719C4A268B}" srcOrd="0" destOrd="0" presId="urn:microsoft.com/office/officeart/2008/layout/LinedList"/>
    <dgm:cxn modelId="{FD154ACE-918D-4FB3-99E7-C17C0C9C7E6C}" srcId="{B788D1DA-57BB-4447-B4BE-797821E6DBE0}" destId="{229BFBDE-CE1B-4D3E-AF74-AA9B21DA25B9}" srcOrd="1" destOrd="0" parTransId="{DB045498-8201-488A-BDAA-16898BB75469}" sibTransId="{3D92881A-62EF-4258-8997-C9D06B59342B}"/>
    <dgm:cxn modelId="{6CCD71D0-F266-4032-94BD-E39A69B1BEEE}" srcId="{B788D1DA-57BB-4447-B4BE-797821E6DBE0}" destId="{AB60F420-CCA5-436E-B524-A82FD4405C24}" srcOrd="0" destOrd="0" parTransId="{6BA3ABB1-B801-4D9D-950C-252DA4BC96E0}" sibTransId="{259F257C-6050-4123-BE34-E3FBF0980582}"/>
    <dgm:cxn modelId="{3383F9FC-2ABB-3347-9AD4-651C18ACAD5C}" type="presParOf" srcId="{07C70AFF-7AA4-7C42-98EE-B9719C4A268B}" destId="{A342823E-B259-DA4F-A258-23FC612415F3}" srcOrd="0" destOrd="0" presId="urn:microsoft.com/office/officeart/2008/layout/LinedList"/>
    <dgm:cxn modelId="{EB0C3CFA-3DCB-9848-A7CE-2CF4104D052F}" type="presParOf" srcId="{07C70AFF-7AA4-7C42-98EE-B9719C4A268B}" destId="{596A85A8-0FB6-6846-9432-FB6634FDE50C}" srcOrd="1" destOrd="0" presId="urn:microsoft.com/office/officeart/2008/layout/LinedList"/>
    <dgm:cxn modelId="{3D34F609-8402-2E45-B066-D715A87E9950}" type="presParOf" srcId="{596A85A8-0FB6-6846-9432-FB6634FDE50C}" destId="{9E143DCA-CE40-5640-97EB-B722E508B0AD}" srcOrd="0" destOrd="0" presId="urn:microsoft.com/office/officeart/2008/layout/LinedList"/>
    <dgm:cxn modelId="{F6068888-2410-8F48-BC68-E038CBD9E5A6}" type="presParOf" srcId="{596A85A8-0FB6-6846-9432-FB6634FDE50C}" destId="{C5AE02B1-5CF9-F049-8CF9-87D0B4606796}" srcOrd="1" destOrd="0" presId="urn:microsoft.com/office/officeart/2008/layout/LinedList"/>
    <dgm:cxn modelId="{AC7CBB7F-ED1C-B04B-AC6E-993EED77F1ED}" type="presParOf" srcId="{07C70AFF-7AA4-7C42-98EE-B9719C4A268B}" destId="{6984E520-107D-F344-8FA2-84D773E179E5}" srcOrd="2" destOrd="0" presId="urn:microsoft.com/office/officeart/2008/layout/LinedList"/>
    <dgm:cxn modelId="{2314DAEC-7B43-2E43-B11B-2F69E2BB7E17}" type="presParOf" srcId="{07C70AFF-7AA4-7C42-98EE-B9719C4A268B}" destId="{2702F25D-2D1F-4543-90B8-EE542D0E5455}" srcOrd="3" destOrd="0" presId="urn:microsoft.com/office/officeart/2008/layout/LinedList"/>
    <dgm:cxn modelId="{BFFFAB47-FAFD-664F-9734-5BF678F1FDC6}" type="presParOf" srcId="{2702F25D-2D1F-4543-90B8-EE542D0E5455}" destId="{296FD338-70CB-B740-8927-A7605F22CC26}" srcOrd="0" destOrd="0" presId="urn:microsoft.com/office/officeart/2008/layout/LinedList"/>
    <dgm:cxn modelId="{A03649C8-4715-854F-9C5E-A9504739E4DB}" type="presParOf" srcId="{2702F25D-2D1F-4543-90B8-EE542D0E5455}" destId="{52123936-C2FA-1B48-846B-F4ADFD6F734D}" srcOrd="1" destOrd="0" presId="urn:microsoft.com/office/officeart/2008/layout/LinedList"/>
    <dgm:cxn modelId="{C4D8FF04-202F-B04C-A6DD-C90A81A10569}" type="presParOf" srcId="{07C70AFF-7AA4-7C42-98EE-B9719C4A268B}" destId="{04006180-975D-A34B-A10A-5C28FF13B0C5}" srcOrd="4" destOrd="0" presId="urn:microsoft.com/office/officeart/2008/layout/LinedList"/>
    <dgm:cxn modelId="{E8632764-B4A1-D94C-B075-6E9A146B9EA5}" type="presParOf" srcId="{07C70AFF-7AA4-7C42-98EE-B9719C4A268B}" destId="{FE9A39A8-6DD1-4F46-8835-CDFF42AF653D}" srcOrd="5" destOrd="0" presId="urn:microsoft.com/office/officeart/2008/layout/LinedList"/>
    <dgm:cxn modelId="{94D48DC8-3FA1-DB42-9532-78E2CE692211}" type="presParOf" srcId="{FE9A39A8-6DD1-4F46-8835-CDFF42AF653D}" destId="{AC03B23E-1897-684A-A737-CACACBEC7A83}" srcOrd="0" destOrd="0" presId="urn:microsoft.com/office/officeart/2008/layout/LinedList"/>
    <dgm:cxn modelId="{8A3501F7-7A02-B048-84CA-6EFCB0FCEEC1}" type="presParOf" srcId="{FE9A39A8-6DD1-4F46-8835-CDFF42AF653D}" destId="{76FB9612-C3EA-CA48-B016-E6397CA408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384AF-2025-4885-9757-C2F202A7304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2955A07-878A-474A-B7C5-36C3A28A913E}">
      <dgm:prSet/>
      <dgm:spPr/>
      <dgm:t>
        <a:bodyPr/>
        <a:lstStyle/>
        <a:p>
          <a:pPr>
            <a:lnSpc>
              <a:spcPct val="100000"/>
            </a:lnSpc>
          </a:pPr>
          <a:r>
            <a:rPr lang="en-AU"/>
            <a:t>This can be attributed to the continuously changing landscape of cybercrimes</a:t>
          </a:r>
          <a:endParaRPr lang="en-US"/>
        </a:p>
      </dgm:t>
    </dgm:pt>
    <dgm:pt modelId="{63D1F505-83DE-474F-9DAA-62BDBE327C48}" type="parTrans" cxnId="{457B3A01-E305-4354-8481-76A3EB6232B2}">
      <dgm:prSet/>
      <dgm:spPr/>
      <dgm:t>
        <a:bodyPr/>
        <a:lstStyle/>
        <a:p>
          <a:endParaRPr lang="en-US"/>
        </a:p>
      </dgm:t>
    </dgm:pt>
    <dgm:pt modelId="{2350D1F5-8758-4631-83AA-961BAD9FA699}" type="sibTrans" cxnId="{457B3A01-E305-4354-8481-76A3EB6232B2}">
      <dgm:prSet/>
      <dgm:spPr/>
      <dgm:t>
        <a:bodyPr/>
        <a:lstStyle/>
        <a:p>
          <a:endParaRPr lang="en-US"/>
        </a:p>
      </dgm:t>
    </dgm:pt>
    <dgm:pt modelId="{FD744BC5-5412-4B01-B757-057B05DDE6A0}">
      <dgm:prSet/>
      <dgm:spPr/>
      <dgm:t>
        <a:bodyPr/>
        <a:lstStyle/>
        <a:p>
          <a:pPr>
            <a:lnSpc>
              <a:spcPct val="100000"/>
            </a:lnSpc>
          </a:pPr>
          <a:r>
            <a:rPr lang="en-AU"/>
            <a:t>Most traditional cybercrimes witnessed in the previous two generations are in decline </a:t>
          </a:r>
          <a:endParaRPr lang="en-US" dirty="0"/>
        </a:p>
      </dgm:t>
    </dgm:pt>
    <dgm:pt modelId="{13261269-C885-4C4D-A847-029FAE62B2C8}" type="sibTrans" cxnId="{EDD8FB50-D082-4934-89B3-A0F9B95C3558}">
      <dgm:prSet/>
      <dgm:spPr/>
      <dgm:t>
        <a:bodyPr/>
        <a:lstStyle/>
        <a:p>
          <a:endParaRPr lang="en-US"/>
        </a:p>
      </dgm:t>
    </dgm:pt>
    <dgm:pt modelId="{968E1894-B4B7-4DD9-ACA6-A77F5BD74C3D}" type="parTrans" cxnId="{EDD8FB50-D082-4934-89B3-A0F9B95C3558}">
      <dgm:prSet/>
      <dgm:spPr/>
      <dgm:t>
        <a:bodyPr/>
        <a:lstStyle/>
        <a:p>
          <a:endParaRPr lang="en-US"/>
        </a:p>
      </dgm:t>
    </dgm:pt>
    <dgm:pt modelId="{14F8CD49-800D-4FB2-80DD-6A9DAFF718D1}" type="pres">
      <dgm:prSet presAssocID="{71F384AF-2025-4885-9757-C2F202A7304A}" presName="root" presStyleCnt="0">
        <dgm:presLayoutVars>
          <dgm:dir/>
          <dgm:resizeHandles val="exact"/>
        </dgm:presLayoutVars>
      </dgm:prSet>
      <dgm:spPr/>
    </dgm:pt>
    <dgm:pt modelId="{49C14D42-1DE0-4B20-AF1A-F731661A373A}" type="pres">
      <dgm:prSet presAssocID="{FD744BC5-5412-4B01-B757-057B05DDE6A0}" presName="compNode" presStyleCnt="0"/>
      <dgm:spPr/>
    </dgm:pt>
    <dgm:pt modelId="{656B60EB-3877-469A-AD0D-B3C5177096B2}" type="pres">
      <dgm:prSet presAssocID="{FD744BC5-5412-4B01-B757-057B05DDE6A0}" presName="bgRect" presStyleLbl="bgShp" presStyleIdx="0" presStyleCnt="2"/>
      <dgm:spPr/>
    </dgm:pt>
    <dgm:pt modelId="{09CB3D2D-A656-4B3B-A00A-B827D9A3BF56}" type="pres">
      <dgm:prSet presAssocID="{FD744BC5-5412-4B01-B757-057B05DDE6A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2085FFBD-E6DA-48E4-9E54-E0B0567C421B}" type="pres">
      <dgm:prSet presAssocID="{FD744BC5-5412-4B01-B757-057B05DDE6A0}" presName="spaceRect" presStyleCnt="0"/>
      <dgm:spPr/>
    </dgm:pt>
    <dgm:pt modelId="{838B32A1-B0DC-4341-8777-F0BC131A38A4}" type="pres">
      <dgm:prSet presAssocID="{FD744BC5-5412-4B01-B757-057B05DDE6A0}" presName="parTx" presStyleLbl="revTx" presStyleIdx="0" presStyleCnt="2">
        <dgm:presLayoutVars>
          <dgm:chMax val="0"/>
          <dgm:chPref val="0"/>
        </dgm:presLayoutVars>
      </dgm:prSet>
      <dgm:spPr/>
    </dgm:pt>
    <dgm:pt modelId="{B3C58D4F-EAA3-458E-BEDF-D0CD67F02653}" type="pres">
      <dgm:prSet presAssocID="{13261269-C885-4C4D-A847-029FAE62B2C8}" presName="sibTrans" presStyleCnt="0"/>
      <dgm:spPr/>
    </dgm:pt>
    <dgm:pt modelId="{398F4E37-29D4-46C3-A479-D7B5F86C75D2}" type="pres">
      <dgm:prSet presAssocID="{02955A07-878A-474A-B7C5-36C3A28A913E}" presName="compNode" presStyleCnt="0"/>
      <dgm:spPr/>
    </dgm:pt>
    <dgm:pt modelId="{5CE004E7-7671-4739-B519-26A9330948EB}" type="pres">
      <dgm:prSet presAssocID="{02955A07-878A-474A-B7C5-36C3A28A913E}" presName="bgRect" presStyleLbl="bgShp" presStyleIdx="1" presStyleCnt="2"/>
      <dgm:spPr/>
    </dgm:pt>
    <dgm:pt modelId="{A98AD73E-DEC1-4D5E-AA6D-A4301E22B7B4}" type="pres">
      <dgm:prSet presAssocID="{02955A07-878A-474A-B7C5-36C3A28A913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D070895C-35DB-4F33-98E8-D092124DF8A7}" type="pres">
      <dgm:prSet presAssocID="{02955A07-878A-474A-B7C5-36C3A28A913E}" presName="spaceRect" presStyleCnt="0"/>
      <dgm:spPr/>
    </dgm:pt>
    <dgm:pt modelId="{2E825853-8161-48FD-BBF8-1A1C211F4FF7}" type="pres">
      <dgm:prSet presAssocID="{02955A07-878A-474A-B7C5-36C3A28A913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57B3A01-E305-4354-8481-76A3EB6232B2}" srcId="{71F384AF-2025-4885-9757-C2F202A7304A}" destId="{02955A07-878A-474A-B7C5-36C3A28A913E}" srcOrd="1" destOrd="0" parTransId="{63D1F505-83DE-474F-9DAA-62BDBE327C48}" sibTransId="{2350D1F5-8758-4631-83AA-961BAD9FA699}"/>
    <dgm:cxn modelId="{50197550-5F79-490C-88D6-C614D204808B}" type="presOf" srcId="{FD744BC5-5412-4B01-B757-057B05DDE6A0}" destId="{838B32A1-B0DC-4341-8777-F0BC131A38A4}" srcOrd="0" destOrd="0" presId="urn:microsoft.com/office/officeart/2018/2/layout/IconVerticalSolidList"/>
    <dgm:cxn modelId="{EDD8FB50-D082-4934-89B3-A0F9B95C3558}" srcId="{71F384AF-2025-4885-9757-C2F202A7304A}" destId="{FD744BC5-5412-4B01-B757-057B05DDE6A0}" srcOrd="0" destOrd="0" parTransId="{968E1894-B4B7-4DD9-ACA6-A77F5BD74C3D}" sibTransId="{13261269-C885-4C4D-A847-029FAE62B2C8}"/>
    <dgm:cxn modelId="{B1A5106C-6E6C-4C16-BCCF-C62C2453B50D}" type="presOf" srcId="{02955A07-878A-474A-B7C5-36C3A28A913E}" destId="{2E825853-8161-48FD-BBF8-1A1C211F4FF7}" srcOrd="0" destOrd="0" presId="urn:microsoft.com/office/officeart/2018/2/layout/IconVerticalSolidList"/>
    <dgm:cxn modelId="{A52ACEB5-0D02-4607-8949-578DB87F14B2}" type="presOf" srcId="{71F384AF-2025-4885-9757-C2F202A7304A}" destId="{14F8CD49-800D-4FB2-80DD-6A9DAFF718D1}" srcOrd="0" destOrd="0" presId="urn:microsoft.com/office/officeart/2018/2/layout/IconVerticalSolidList"/>
    <dgm:cxn modelId="{42145B48-7804-4462-AEF2-150C92F1B5A9}" type="presParOf" srcId="{14F8CD49-800D-4FB2-80DD-6A9DAFF718D1}" destId="{49C14D42-1DE0-4B20-AF1A-F731661A373A}" srcOrd="0" destOrd="0" presId="urn:microsoft.com/office/officeart/2018/2/layout/IconVerticalSolidList"/>
    <dgm:cxn modelId="{DB77F0A7-284E-4C49-A816-4B11370774C6}" type="presParOf" srcId="{49C14D42-1DE0-4B20-AF1A-F731661A373A}" destId="{656B60EB-3877-469A-AD0D-B3C5177096B2}" srcOrd="0" destOrd="0" presId="urn:microsoft.com/office/officeart/2018/2/layout/IconVerticalSolidList"/>
    <dgm:cxn modelId="{D6A5E307-7565-4F2F-B981-2A1B97281BCD}" type="presParOf" srcId="{49C14D42-1DE0-4B20-AF1A-F731661A373A}" destId="{09CB3D2D-A656-4B3B-A00A-B827D9A3BF56}" srcOrd="1" destOrd="0" presId="urn:microsoft.com/office/officeart/2018/2/layout/IconVerticalSolidList"/>
    <dgm:cxn modelId="{57163D8B-BDC2-4045-8299-BF48592223A7}" type="presParOf" srcId="{49C14D42-1DE0-4B20-AF1A-F731661A373A}" destId="{2085FFBD-E6DA-48E4-9E54-E0B0567C421B}" srcOrd="2" destOrd="0" presId="urn:microsoft.com/office/officeart/2018/2/layout/IconVerticalSolidList"/>
    <dgm:cxn modelId="{74EF219B-C510-4A11-9D76-ED101EE54D38}" type="presParOf" srcId="{49C14D42-1DE0-4B20-AF1A-F731661A373A}" destId="{838B32A1-B0DC-4341-8777-F0BC131A38A4}" srcOrd="3" destOrd="0" presId="urn:microsoft.com/office/officeart/2018/2/layout/IconVerticalSolidList"/>
    <dgm:cxn modelId="{C56D4593-764A-455B-9712-21EA186662BA}" type="presParOf" srcId="{14F8CD49-800D-4FB2-80DD-6A9DAFF718D1}" destId="{B3C58D4F-EAA3-458E-BEDF-D0CD67F02653}" srcOrd="1" destOrd="0" presId="urn:microsoft.com/office/officeart/2018/2/layout/IconVerticalSolidList"/>
    <dgm:cxn modelId="{44D6C66A-6B27-47F9-8FE9-2C9A4F2A980A}" type="presParOf" srcId="{14F8CD49-800D-4FB2-80DD-6A9DAFF718D1}" destId="{398F4E37-29D4-46C3-A479-D7B5F86C75D2}" srcOrd="2" destOrd="0" presId="urn:microsoft.com/office/officeart/2018/2/layout/IconVerticalSolidList"/>
    <dgm:cxn modelId="{44870549-5E66-41E9-A24F-BB448A03AEAE}" type="presParOf" srcId="{398F4E37-29D4-46C3-A479-D7B5F86C75D2}" destId="{5CE004E7-7671-4739-B519-26A9330948EB}" srcOrd="0" destOrd="0" presId="urn:microsoft.com/office/officeart/2018/2/layout/IconVerticalSolidList"/>
    <dgm:cxn modelId="{84902C28-E119-480D-8E64-C8B2E35150AF}" type="presParOf" srcId="{398F4E37-29D4-46C3-A479-D7B5F86C75D2}" destId="{A98AD73E-DEC1-4D5E-AA6D-A4301E22B7B4}" srcOrd="1" destOrd="0" presId="urn:microsoft.com/office/officeart/2018/2/layout/IconVerticalSolidList"/>
    <dgm:cxn modelId="{AD975D06-0F78-47EA-84B7-F7CBCD8E1488}" type="presParOf" srcId="{398F4E37-29D4-46C3-A479-D7B5F86C75D2}" destId="{D070895C-35DB-4F33-98E8-D092124DF8A7}" srcOrd="2" destOrd="0" presId="urn:microsoft.com/office/officeart/2018/2/layout/IconVerticalSolidList"/>
    <dgm:cxn modelId="{812625EA-8BC6-46AC-A170-DEE60DFCA1AF}" type="presParOf" srcId="{398F4E37-29D4-46C3-A479-D7B5F86C75D2}" destId="{2E825853-8161-48FD-BBF8-1A1C211F4F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9D3739-6747-4B39-9177-A674A52DB52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5A0B470-9929-4AC8-9A00-5F08F4B42C7F}">
      <dgm:prSet/>
      <dgm:spPr/>
      <dgm:t>
        <a:bodyPr/>
        <a:lstStyle/>
        <a:p>
          <a:r>
            <a:rPr lang="en-US"/>
            <a:t>Security awareness</a:t>
          </a:r>
        </a:p>
      </dgm:t>
    </dgm:pt>
    <dgm:pt modelId="{79D30065-2842-40C5-9FAE-7439873A4ED0}" type="parTrans" cxnId="{EF128503-F3E0-4A46-9680-7970A10A61C5}">
      <dgm:prSet/>
      <dgm:spPr/>
      <dgm:t>
        <a:bodyPr/>
        <a:lstStyle/>
        <a:p>
          <a:endParaRPr lang="en-US"/>
        </a:p>
      </dgm:t>
    </dgm:pt>
    <dgm:pt modelId="{B33BCD65-AFFC-4057-8F58-7ECCAAE7E0C2}" type="sibTrans" cxnId="{EF128503-F3E0-4A46-9680-7970A10A61C5}">
      <dgm:prSet/>
      <dgm:spPr/>
      <dgm:t>
        <a:bodyPr/>
        <a:lstStyle/>
        <a:p>
          <a:endParaRPr lang="en-US"/>
        </a:p>
      </dgm:t>
    </dgm:pt>
    <dgm:pt modelId="{CD3EEBD9-D5C7-44F2-8319-F62601E870AE}">
      <dgm:prSet/>
      <dgm:spPr/>
      <dgm:t>
        <a:bodyPr/>
        <a:lstStyle/>
        <a:p>
          <a:r>
            <a:rPr lang="en-AU" dirty="0"/>
            <a:t>Formation of public- private partnerships</a:t>
          </a:r>
          <a:endParaRPr lang="en-US" dirty="0"/>
        </a:p>
      </dgm:t>
    </dgm:pt>
    <dgm:pt modelId="{FF6ABCAF-E8D5-4AF0-8760-BB755E18564C}" type="parTrans" cxnId="{15CFF24A-21A5-4C3F-A1DB-D745EC05EAA1}">
      <dgm:prSet/>
      <dgm:spPr/>
      <dgm:t>
        <a:bodyPr/>
        <a:lstStyle/>
        <a:p>
          <a:endParaRPr lang="en-US"/>
        </a:p>
      </dgm:t>
    </dgm:pt>
    <dgm:pt modelId="{66AB1C04-3DA6-4F3D-BADC-503C1A1AD1C0}" type="sibTrans" cxnId="{15CFF24A-21A5-4C3F-A1DB-D745EC05EAA1}">
      <dgm:prSet/>
      <dgm:spPr/>
      <dgm:t>
        <a:bodyPr/>
        <a:lstStyle/>
        <a:p>
          <a:endParaRPr lang="en-US"/>
        </a:p>
      </dgm:t>
    </dgm:pt>
    <dgm:pt modelId="{4C147AC3-CD71-4D79-8B24-ABFB5155A6D5}">
      <dgm:prSet/>
      <dgm:spPr/>
      <dgm:t>
        <a:bodyPr/>
        <a:lstStyle/>
        <a:p>
          <a:r>
            <a:rPr lang="en-AU" dirty="0"/>
            <a:t>Cybercrime Taskforces</a:t>
          </a:r>
          <a:endParaRPr lang="en-US" dirty="0"/>
        </a:p>
      </dgm:t>
    </dgm:pt>
    <dgm:pt modelId="{8EE918CD-F96F-4B4C-A6A4-8B5E4FF25217}" type="parTrans" cxnId="{0045EF19-C496-4C41-9A13-CD2125F14760}">
      <dgm:prSet/>
      <dgm:spPr/>
      <dgm:t>
        <a:bodyPr/>
        <a:lstStyle/>
        <a:p>
          <a:endParaRPr lang="en-US"/>
        </a:p>
      </dgm:t>
    </dgm:pt>
    <dgm:pt modelId="{01181038-4E6C-4777-9441-E351982FDA12}" type="sibTrans" cxnId="{0045EF19-C496-4C41-9A13-CD2125F14760}">
      <dgm:prSet/>
      <dgm:spPr/>
      <dgm:t>
        <a:bodyPr/>
        <a:lstStyle/>
        <a:p>
          <a:endParaRPr lang="en-US"/>
        </a:p>
      </dgm:t>
    </dgm:pt>
    <dgm:pt modelId="{41483843-06AD-4BD6-BFE7-F78900B2723C}" type="pres">
      <dgm:prSet presAssocID="{E69D3739-6747-4B39-9177-A674A52DB52F}" presName="root" presStyleCnt="0">
        <dgm:presLayoutVars>
          <dgm:dir/>
          <dgm:resizeHandles val="exact"/>
        </dgm:presLayoutVars>
      </dgm:prSet>
      <dgm:spPr/>
    </dgm:pt>
    <dgm:pt modelId="{E1C5BA3D-957B-4E14-98D5-1CEB72497B0D}" type="pres">
      <dgm:prSet presAssocID="{65A0B470-9929-4AC8-9A00-5F08F4B42C7F}" presName="compNode" presStyleCnt="0"/>
      <dgm:spPr/>
    </dgm:pt>
    <dgm:pt modelId="{062C373F-7E3A-4E82-90BC-DF5BF8F075D5}" type="pres">
      <dgm:prSet presAssocID="{65A0B470-9929-4AC8-9A00-5F08F4B42C7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80BA7ABA-97C3-4DA1-9554-44E5250980F6}" type="pres">
      <dgm:prSet presAssocID="{65A0B470-9929-4AC8-9A00-5F08F4B42C7F}" presName="spaceRect" presStyleCnt="0"/>
      <dgm:spPr/>
    </dgm:pt>
    <dgm:pt modelId="{263F8BE4-3057-4824-8071-20E106EBB373}" type="pres">
      <dgm:prSet presAssocID="{65A0B470-9929-4AC8-9A00-5F08F4B42C7F}" presName="textRect" presStyleLbl="revTx" presStyleIdx="0" presStyleCnt="3">
        <dgm:presLayoutVars>
          <dgm:chMax val="1"/>
          <dgm:chPref val="1"/>
        </dgm:presLayoutVars>
      </dgm:prSet>
      <dgm:spPr/>
    </dgm:pt>
    <dgm:pt modelId="{B4DA5460-62E3-4589-ACE7-A46ADE30EC2D}" type="pres">
      <dgm:prSet presAssocID="{B33BCD65-AFFC-4057-8F58-7ECCAAE7E0C2}" presName="sibTrans" presStyleCnt="0"/>
      <dgm:spPr/>
    </dgm:pt>
    <dgm:pt modelId="{F092CC5B-D8C5-4C87-8E3B-6F433DD0DB22}" type="pres">
      <dgm:prSet presAssocID="{CD3EEBD9-D5C7-44F2-8319-F62601E870AE}" presName="compNode" presStyleCnt="0"/>
      <dgm:spPr/>
    </dgm:pt>
    <dgm:pt modelId="{A8F19C16-267B-45CD-8D62-B327244E3A11}" type="pres">
      <dgm:prSet presAssocID="{CD3EEBD9-D5C7-44F2-8319-F62601E870A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FE17A437-0B03-4228-A8A6-7D5200B77673}" type="pres">
      <dgm:prSet presAssocID="{CD3EEBD9-D5C7-44F2-8319-F62601E870AE}" presName="spaceRect" presStyleCnt="0"/>
      <dgm:spPr/>
    </dgm:pt>
    <dgm:pt modelId="{EF42592F-A8DE-4946-9763-8BB3E1139D63}" type="pres">
      <dgm:prSet presAssocID="{CD3EEBD9-D5C7-44F2-8319-F62601E870AE}" presName="textRect" presStyleLbl="revTx" presStyleIdx="1" presStyleCnt="3">
        <dgm:presLayoutVars>
          <dgm:chMax val="1"/>
          <dgm:chPref val="1"/>
        </dgm:presLayoutVars>
      </dgm:prSet>
      <dgm:spPr/>
    </dgm:pt>
    <dgm:pt modelId="{96328B3A-FB62-4F94-9294-7F12A7AA82B8}" type="pres">
      <dgm:prSet presAssocID="{66AB1C04-3DA6-4F3D-BADC-503C1A1AD1C0}" presName="sibTrans" presStyleCnt="0"/>
      <dgm:spPr/>
    </dgm:pt>
    <dgm:pt modelId="{DE8B6158-F383-4889-AB10-05136E531851}" type="pres">
      <dgm:prSet presAssocID="{4C147AC3-CD71-4D79-8B24-ABFB5155A6D5}" presName="compNode" presStyleCnt="0"/>
      <dgm:spPr/>
    </dgm:pt>
    <dgm:pt modelId="{E85B03E4-17F2-4CDA-BB32-26CBE3043E9C}" type="pres">
      <dgm:prSet presAssocID="{4C147AC3-CD71-4D79-8B24-ABFB5155A6D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lice"/>
        </a:ext>
      </dgm:extLst>
    </dgm:pt>
    <dgm:pt modelId="{F05E89AC-633D-47D0-9DA7-740C687B4B28}" type="pres">
      <dgm:prSet presAssocID="{4C147AC3-CD71-4D79-8B24-ABFB5155A6D5}" presName="spaceRect" presStyleCnt="0"/>
      <dgm:spPr/>
    </dgm:pt>
    <dgm:pt modelId="{217C8A0B-3ECC-4A40-ADE8-B82383A678FD}" type="pres">
      <dgm:prSet presAssocID="{4C147AC3-CD71-4D79-8B24-ABFB5155A6D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F128503-F3E0-4A46-9680-7970A10A61C5}" srcId="{E69D3739-6747-4B39-9177-A674A52DB52F}" destId="{65A0B470-9929-4AC8-9A00-5F08F4B42C7F}" srcOrd="0" destOrd="0" parTransId="{79D30065-2842-40C5-9FAE-7439873A4ED0}" sibTransId="{B33BCD65-AFFC-4057-8F58-7ECCAAE7E0C2}"/>
    <dgm:cxn modelId="{0045EF19-C496-4C41-9A13-CD2125F14760}" srcId="{E69D3739-6747-4B39-9177-A674A52DB52F}" destId="{4C147AC3-CD71-4D79-8B24-ABFB5155A6D5}" srcOrd="2" destOrd="0" parTransId="{8EE918CD-F96F-4B4C-A6A4-8B5E4FF25217}" sibTransId="{01181038-4E6C-4777-9441-E351982FDA12}"/>
    <dgm:cxn modelId="{15CFF24A-21A5-4C3F-A1DB-D745EC05EAA1}" srcId="{E69D3739-6747-4B39-9177-A674A52DB52F}" destId="{CD3EEBD9-D5C7-44F2-8319-F62601E870AE}" srcOrd="1" destOrd="0" parTransId="{FF6ABCAF-E8D5-4AF0-8760-BB755E18564C}" sibTransId="{66AB1C04-3DA6-4F3D-BADC-503C1A1AD1C0}"/>
    <dgm:cxn modelId="{B937B279-1BDF-498C-8E38-8645FD6CCB8A}" type="presOf" srcId="{65A0B470-9929-4AC8-9A00-5F08F4B42C7F}" destId="{263F8BE4-3057-4824-8071-20E106EBB373}" srcOrd="0" destOrd="0" presId="urn:microsoft.com/office/officeart/2018/2/layout/IconLabelList"/>
    <dgm:cxn modelId="{71249FAE-555B-45F3-A47F-7BC4AD48F7CA}" type="presOf" srcId="{CD3EEBD9-D5C7-44F2-8319-F62601E870AE}" destId="{EF42592F-A8DE-4946-9763-8BB3E1139D63}" srcOrd="0" destOrd="0" presId="urn:microsoft.com/office/officeart/2018/2/layout/IconLabelList"/>
    <dgm:cxn modelId="{58BE6CB6-D32C-4821-A32B-296B4FD6E0CC}" type="presOf" srcId="{4C147AC3-CD71-4D79-8B24-ABFB5155A6D5}" destId="{217C8A0B-3ECC-4A40-ADE8-B82383A678FD}" srcOrd="0" destOrd="0" presId="urn:microsoft.com/office/officeart/2018/2/layout/IconLabelList"/>
    <dgm:cxn modelId="{6950C8D1-1181-4DA4-8DE7-F16EFEAB5116}" type="presOf" srcId="{E69D3739-6747-4B39-9177-A674A52DB52F}" destId="{41483843-06AD-4BD6-BFE7-F78900B2723C}" srcOrd="0" destOrd="0" presId="urn:microsoft.com/office/officeart/2018/2/layout/IconLabelList"/>
    <dgm:cxn modelId="{208CF0CF-8E3C-4423-9A81-0264084EA3E0}" type="presParOf" srcId="{41483843-06AD-4BD6-BFE7-F78900B2723C}" destId="{E1C5BA3D-957B-4E14-98D5-1CEB72497B0D}" srcOrd="0" destOrd="0" presId="urn:microsoft.com/office/officeart/2018/2/layout/IconLabelList"/>
    <dgm:cxn modelId="{70507213-A8B1-43FA-AC10-F239F579CBD8}" type="presParOf" srcId="{E1C5BA3D-957B-4E14-98D5-1CEB72497B0D}" destId="{062C373F-7E3A-4E82-90BC-DF5BF8F075D5}" srcOrd="0" destOrd="0" presId="urn:microsoft.com/office/officeart/2018/2/layout/IconLabelList"/>
    <dgm:cxn modelId="{A4F6E541-EAD0-4DA7-9ED0-E109B04B8708}" type="presParOf" srcId="{E1C5BA3D-957B-4E14-98D5-1CEB72497B0D}" destId="{80BA7ABA-97C3-4DA1-9554-44E5250980F6}" srcOrd="1" destOrd="0" presId="urn:microsoft.com/office/officeart/2018/2/layout/IconLabelList"/>
    <dgm:cxn modelId="{414A8C2A-F42A-4499-B5DD-8E9884EF69A1}" type="presParOf" srcId="{E1C5BA3D-957B-4E14-98D5-1CEB72497B0D}" destId="{263F8BE4-3057-4824-8071-20E106EBB373}" srcOrd="2" destOrd="0" presId="urn:microsoft.com/office/officeart/2018/2/layout/IconLabelList"/>
    <dgm:cxn modelId="{27887845-CC85-4893-86BB-9AE08668E84C}" type="presParOf" srcId="{41483843-06AD-4BD6-BFE7-F78900B2723C}" destId="{B4DA5460-62E3-4589-ACE7-A46ADE30EC2D}" srcOrd="1" destOrd="0" presId="urn:microsoft.com/office/officeart/2018/2/layout/IconLabelList"/>
    <dgm:cxn modelId="{639BC6F3-67FF-4A16-8391-A075626F37FE}" type="presParOf" srcId="{41483843-06AD-4BD6-BFE7-F78900B2723C}" destId="{F092CC5B-D8C5-4C87-8E3B-6F433DD0DB22}" srcOrd="2" destOrd="0" presId="urn:microsoft.com/office/officeart/2018/2/layout/IconLabelList"/>
    <dgm:cxn modelId="{16978D08-EABF-42B4-922D-1316F6F58C73}" type="presParOf" srcId="{F092CC5B-D8C5-4C87-8E3B-6F433DD0DB22}" destId="{A8F19C16-267B-45CD-8D62-B327244E3A11}" srcOrd="0" destOrd="0" presId="urn:microsoft.com/office/officeart/2018/2/layout/IconLabelList"/>
    <dgm:cxn modelId="{BD89C9A3-2DB1-442A-8E8F-CA0D8AF0FFF8}" type="presParOf" srcId="{F092CC5B-D8C5-4C87-8E3B-6F433DD0DB22}" destId="{FE17A437-0B03-4228-A8A6-7D5200B77673}" srcOrd="1" destOrd="0" presId="urn:microsoft.com/office/officeart/2018/2/layout/IconLabelList"/>
    <dgm:cxn modelId="{03FF6322-F1AC-47B6-B262-CEFF70D14E1D}" type="presParOf" srcId="{F092CC5B-D8C5-4C87-8E3B-6F433DD0DB22}" destId="{EF42592F-A8DE-4946-9763-8BB3E1139D63}" srcOrd="2" destOrd="0" presId="urn:microsoft.com/office/officeart/2018/2/layout/IconLabelList"/>
    <dgm:cxn modelId="{D8D2C45F-2093-4747-8E53-2D060188D440}" type="presParOf" srcId="{41483843-06AD-4BD6-BFE7-F78900B2723C}" destId="{96328B3A-FB62-4F94-9294-7F12A7AA82B8}" srcOrd="3" destOrd="0" presId="urn:microsoft.com/office/officeart/2018/2/layout/IconLabelList"/>
    <dgm:cxn modelId="{BE871941-62B5-493B-847F-E6EDB512269E}" type="presParOf" srcId="{41483843-06AD-4BD6-BFE7-F78900B2723C}" destId="{DE8B6158-F383-4889-AB10-05136E531851}" srcOrd="4" destOrd="0" presId="urn:microsoft.com/office/officeart/2018/2/layout/IconLabelList"/>
    <dgm:cxn modelId="{D06B34D3-8144-4262-8BE1-9DDC474E6F89}" type="presParOf" srcId="{DE8B6158-F383-4889-AB10-05136E531851}" destId="{E85B03E4-17F2-4CDA-BB32-26CBE3043E9C}" srcOrd="0" destOrd="0" presId="urn:microsoft.com/office/officeart/2018/2/layout/IconLabelList"/>
    <dgm:cxn modelId="{0180510B-0430-4C31-B06F-3D22F2B96458}" type="presParOf" srcId="{DE8B6158-F383-4889-AB10-05136E531851}" destId="{F05E89AC-633D-47D0-9DA7-740C687B4B28}" srcOrd="1" destOrd="0" presId="urn:microsoft.com/office/officeart/2018/2/layout/IconLabelList"/>
    <dgm:cxn modelId="{BE31F14D-5AA3-4A6A-A5AB-FFAA690598C9}" type="presParOf" srcId="{DE8B6158-F383-4889-AB10-05136E531851}" destId="{217C8A0B-3ECC-4A40-ADE8-B82383A678F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2823E-B259-DA4F-A258-23FC612415F3}">
      <dsp:nvSpPr>
        <dsp:cNvPr id="0" name=""/>
        <dsp:cNvSpPr/>
      </dsp:nvSpPr>
      <dsp:spPr>
        <a:xfrm>
          <a:off x="0" y="2247"/>
          <a:ext cx="5638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43DCA-CE40-5640-97EB-B722E508B0AD}">
      <dsp:nvSpPr>
        <dsp:cNvPr id="0" name=""/>
        <dsp:cNvSpPr/>
      </dsp:nvSpPr>
      <dsp:spPr>
        <a:xfrm>
          <a:off x="0" y="2247"/>
          <a:ext cx="5638800" cy="153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As the Computer Science Institute and Federal Bureau of Investigation’s (CSI/FBI) 2005 survey results indicate, virus attacks continued as the source of the greatest financial losses</a:t>
          </a:r>
          <a:endParaRPr lang="en-US" sz="1700" kern="1200" dirty="0"/>
        </a:p>
      </dsp:txBody>
      <dsp:txXfrm>
        <a:off x="0" y="2247"/>
        <a:ext cx="5638800" cy="1533084"/>
      </dsp:txXfrm>
    </dsp:sp>
    <dsp:sp modelId="{6984E520-107D-F344-8FA2-84D773E179E5}">
      <dsp:nvSpPr>
        <dsp:cNvPr id="0" name=""/>
        <dsp:cNvSpPr/>
      </dsp:nvSpPr>
      <dsp:spPr>
        <a:xfrm>
          <a:off x="0" y="1535332"/>
          <a:ext cx="5638800" cy="0"/>
        </a:xfrm>
        <a:prstGeom prst="line">
          <a:avLst/>
        </a:prstGeom>
        <a:solidFill>
          <a:schemeClr val="accent5">
            <a:hueOff val="-9853741"/>
            <a:satOff val="7779"/>
            <a:lumOff val="1273"/>
            <a:alphaOff val="0"/>
          </a:schemeClr>
        </a:solidFill>
        <a:ln w="15875" cap="flat" cmpd="sng" algn="ctr">
          <a:solidFill>
            <a:schemeClr val="accent5">
              <a:hueOff val="-9853741"/>
              <a:satOff val="7779"/>
              <a:lumOff val="12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FD338-70CB-B740-8927-A7605F22CC26}">
      <dsp:nvSpPr>
        <dsp:cNvPr id="0" name=""/>
        <dsp:cNvSpPr/>
      </dsp:nvSpPr>
      <dsp:spPr>
        <a:xfrm>
          <a:off x="0" y="1535332"/>
          <a:ext cx="5638800" cy="153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Closely behind </a:t>
          </a:r>
          <a:r>
            <a:rPr lang="en-AU" sz="1700" b="1" kern="1200" dirty="0"/>
            <a:t>viruses were unauthorized access</a:t>
          </a:r>
          <a:r>
            <a:rPr lang="en-AU" sz="1700" kern="1200" dirty="0"/>
            <a:t>, which showed a dramatic cost increase and </a:t>
          </a:r>
          <a:r>
            <a:rPr lang="en-AU" sz="1700" b="1" kern="1200" dirty="0"/>
            <a:t>replaced denial of service </a:t>
          </a:r>
          <a:r>
            <a:rPr lang="en-AU" sz="1700" kern="1200" dirty="0"/>
            <a:t>as </a:t>
          </a:r>
          <a:r>
            <a:rPr lang="en-AU" sz="1700" b="1" kern="1200" dirty="0"/>
            <a:t>the second most significant contributor to computer crime losses </a:t>
          </a:r>
          <a:r>
            <a:rPr lang="en-AU" sz="1700" kern="1200" dirty="0"/>
            <a:t>during that period, unauthorized use of computer systems, and Web site incidents</a:t>
          </a:r>
        </a:p>
      </dsp:txBody>
      <dsp:txXfrm>
        <a:off x="0" y="1535332"/>
        <a:ext cx="5638800" cy="1533084"/>
      </dsp:txXfrm>
    </dsp:sp>
    <dsp:sp modelId="{04006180-975D-A34B-A10A-5C28FF13B0C5}">
      <dsp:nvSpPr>
        <dsp:cNvPr id="0" name=""/>
        <dsp:cNvSpPr/>
      </dsp:nvSpPr>
      <dsp:spPr>
        <a:xfrm>
          <a:off x="0" y="3068417"/>
          <a:ext cx="5638800" cy="0"/>
        </a:xfrm>
        <a:prstGeom prst="line">
          <a:avLst/>
        </a:prstGeom>
        <a:solidFill>
          <a:schemeClr val="accent5">
            <a:hueOff val="-19707482"/>
            <a:satOff val="15559"/>
            <a:lumOff val="2546"/>
            <a:alphaOff val="0"/>
          </a:schemeClr>
        </a:solidFill>
        <a:ln w="15875" cap="flat" cmpd="sng" algn="ctr">
          <a:solidFill>
            <a:schemeClr val="accent5">
              <a:hueOff val="-19707482"/>
              <a:satOff val="15559"/>
              <a:lumOff val="25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3B23E-1897-684A-A737-CACACBEC7A83}">
      <dsp:nvSpPr>
        <dsp:cNvPr id="0" name=""/>
        <dsp:cNvSpPr/>
      </dsp:nvSpPr>
      <dsp:spPr>
        <a:xfrm>
          <a:off x="0" y="3068417"/>
          <a:ext cx="5638800" cy="153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Attacks so far in this period were overwhelmingly targeted at financial institutions</a:t>
          </a:r>
        </a:p>
      </dsp:txBody>
      <dsp:txXfrm>
        <a:off x="0" y="3068417"/>
        <a:ext cx="5638800" cy="1533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B60EB-3877-469A-AD0D-B3C5177096B2}">
      <dsp:nvSpPr>
        <dsp:cNvPr id="0" name=""/>
        <dsp:cNvSpPr/>
      </dsp:nvSpPr>
      <dsp:spPr>
        <a:xfrm>
          <a:off x="0" y="678513"/>
          <a:ext cx="10576558" cy="12526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B3D2D-A656-4B3B-A00A-B827D9A3BF56}">
      <dsp:nvSpPr>
        <dsp:cNvPr id="0" name=""/>
        <dsp:cNvSpPr/>
      </dsp:nvSpPr>
      <dsp:spPr>
        <a:xfrm>
          <a:off x="378923" y="960357"/>
          <a:ext cx="688952" cy="6889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B32A1-B0DC-4341-8777-F0BC131A38A4}">
      <dsp:nvSpPr>
        <dsp:cNvPr id="0" name=""/>
        <dsp:cNvSpPr/>
      </dsp:nvSpPr>
      <dsp:spPr>
        <a:xfrm>
          <a:off x="1446799" y="678513"/>
          <a:ext cx="9129758" cy="125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571" tIns="132571" rIns="132571" bIns="13257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Most traditional cybercrimes witnessed in the previous two generations are in decline </a:t>
          </a:r>
          <a:endParaRPr lang="en-US" sz="2500" kern="1200" dirty="0"/>
        </a:p>
      </dsp:txBody>
      <dsp:txXfrm>
        <a:off x="1446799" y="678513"/>
        <a:ext cx="9129758" cy="1252640"/>
      </dsp:txXfrm>
    </dsp:sp>
    <dsp:sp modelId="{5CE004E7-7671-4739-B519-26A9330948EB}">
      <dsp:nvSpPr>
        <dsp:cNvPr id="0" name=""/>
        <dsp:cNvSpPr/>
      </dsp:nvSpPr>
      <dsp:spPr>
        <a:xfrm>
          <a:off x="0" y="2244314"/>
          <a:ext cx="10576558" cy="12526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8AD73E-DEC1-4D5E-AA6D-A4301E22B7B4}">
      <dsp:nvSpPr>
        <dsp:cNvPr id="0" name=""/>
        <dsp:cNvSpPr/>
      </dsp:nvSpPr>
      <dsp:spPr>
        <a:xfrm>
          <a:off x="378923" y="2526158"/>
          <a:ext cx="688952" cy="6889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25853-8161-48FD-BBF8-1A1C211F4FF7}">
      <dsp:nvSpPr>
        <dsp:cNvPr id="0" name=""/>
        <dsp:cNvSpPr/>
      </dsp:nvSpPr>
      <dsp:spPr>
        <a:xfrm>
          <a:off x="1446799" y="2244314"/>
          <a:ext cx="9129758" cy="125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571" tIns="132571" rIns="132571" bIns="13257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This can be attributed to the continuously changing landscape of cybercrimes</a:t>
          </a:r>
          <a:endParaRPr lang="en-US" sz="2500" kern="1200"/>
        </a:p>
      </dsp:txBody>
      <dsp:txXfrm>
        <a:off x="1446799" y="2244314"/>
        <a:ext cx="9129758" cy="1252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C373F-7E3A-4E82-90BC-DF5BF8F075D5}">
      <dsp:nvSpPr>
        <dsp:cNvPr id="0" name=""/>
        <dsp:cNvSpPr/>
      </dsp:nvSpPr>
      <dsp:spPr>
        <a:xfrm>
          <a:off x="1232381" y="897294"/>
          <a:ext cx="1303681" cy="13036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F8BE4-3057-4824-8071-20E106EBB373}">
      <dsp:nvSpPr>
        <dsp:cNvPr id="0" name=""/>
        <dsp:cNvSpPr/>
      </dsp:nvSpPr>
      <dsp:spPr>
        <a:xfrm>
          <a:off x="435687" y="2558173"/>
          <a:ext cx="28970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Security awareness</a:t>
          </a:r>
        </a:p>
      </dsp:txBody>
      <dsp:txXfrm>
        <a:off x="435687" y="2558173"/>
        <a:ext cx="2897069" cy="720000"/>
      </dsp:txXfrm>
    </dsp:sp>
    <dsp:sp modelId="{A8F19C16-267B-45CD-8D62-B327244E3A11}">
      <dsp:nvSpPr>
        <dsp:cNvPr id="0" name=""/>
        <dsp:cNvSpPr/>
      </dsp:nvSpPr>
      <dsp:spPr>
        <a:xfrm>
          <a:off x="4636438" y="897294"/>
          <a:ext cx="1303681" cy="13036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2592F-A8DE-4946-9763-8BB3E1139D63}">
      <dsp:nvSpPr>
        <dsp:cNvPr id="0" name=""/>
        <dsp:cNvSpPr/>
      </dsp:nvSpPr>
      <dsp:spPr>
        <a:xfrm>
          <a:off x="3839744" y="2558173"/>
          <a:ext cx="28970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/>
            <a:t>Formation of public- private partnerships</a:t>
          </a:r>
          <a:endParaRPr lang="en-US" sz="2400" kern="1200" dirty="0"/>
        </a:p>
      </dsp:txBody>
      <dsp:txXfrm>
        <a:off x="3839744" y="2558173"/>
        <a:ext cx="2897069" cy="720000"/>
      </dsp:txXfrm>
    </dsp:sp>
    <dsp:sp modelId="{E85B03E4-17F2-4CDA-BB32-26CBE3043E9C}">
      <dsp:nvSpPr>
        <dsp:cNvPr id="0" name=""/>
        <dsp:cNvSpPr/>
      </dsp:nvSpPr>
      <dsp:spPr>
        <a:xfrm>
          <a:off x="8040495" y="897294"/>
          <a:ext cx="1303681" cy="13036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C8A0B-3ECC-4A40-ADE8-B82383A678FD}">
      <dsp:nvSpPr>
        <dsp:cNvPr id="0" name=""/>
        <dsp:cNvSpPr/>
      </dsp:nvSpPr>
      <dsp:spPr>
        <a:xfrm>
          <a:off x="7243801" y="2558173"/>
          <a:ext cx="28970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/>
            <a:t>Cybercrime Taskforces</a:t>
          </a:r>
          <a:endParaRPr lang="en-US" sz="2400" kern="1200" dirty="0"/>
        </a:p>
      </dsp:txBody>
      <dsp:txXfrm>
        <a:off x="7243801" y="2558173"/>
        <a:ext cx="289706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9F46-F11C-8D4A-835E-D992E413CC92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9AB3B-AA47-D74E-A734-C665B06B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Technology is helping </a:t>
            </a:r>
            <a:r>
              <a:rPr lang="en-AU" sz="1200" dirty="0"/>
              <a:t>in the initiation and propagation of most known crimes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E9AB3B-AA47-D74E-A734-C665B06BB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7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E9AB3B-AA47-D74E-A734-C665B06BB5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1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E9AB3B-AA47-D74E-A734-C665B06BB5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37F04F7-D0BA-0D4E-BF67-A8CD2E9DAF85}" type="datetime1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Ethics in Information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2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6DD1-0233-D44F-957B-2EA973B8B051}" type="datetime1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3B23794-5692-AB46-B573-14ADED98C077}" type="datetime1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1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C043-67AB-9141-AA36-C4C6ECD455FB}" type="datetime1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D9BC3BC-FDE6-CA4B-A72B-168AC23220DF}" type="datetime1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Ethics in Information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E37E688-DE0A-D94A-998E-6D10DF900DD9}" type="datetime1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5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1B76261-6D4A-5747-89B5-D7D28036FE65}" type="datetime1">
              <a:rPr lang="en-US" smtClean="0"/>
              <a:t>9/18/19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2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71C1-9854-8B44-A160-8BAE8D852113}" type="datetime1">
              <a:rPr lang="en-US" smtClean="0"/>
              <a:t>9/18/19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2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C412FB0-7D52-5A46-A128-FB288A06C0C0}" type="datetime1">
              <a:rPr lang="en-US" smtClean="0"/>
              <a:t>9/18/19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4E6A-B3EF-8E46-93B5-65D7B1C25C3A}" type="datetime1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C915CC1-CE6D-F442-B88A-1DAC8DA515A9}" type="datetime1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4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9BDE-A286-D94B-B244-96B2E1750F52}" type="datetime1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Ethics in Information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C14F-CBD1-6546-AA57-56EED37CA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AF37B77-5234-1749-AED7-66C2CCB1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7374" y="1263404"/>
            <a:ext cx="8247189" cy="3115075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accent1"/>
                </a:solidFill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E4EA5-0051-D449-BE34-2D08F03F2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374" y="4560432"/>
            <a:ext cx="8300202" cy="1228171"/>
          </a:xfrm>
        </p:spPr>
        <p:txBody>
          <a:bodyPr>
            <a:normAutofit/>
          </a:bodyPr>
          <a:lstStyle/>
          <a:p>
            <a:pPr algn="l"/>
            <a:r>
              <a:rPr lang="en-AU" sz="2400" dirty="0">
                <a:solidFill>
                  <a:schemeClr val="accent1"/>
                </a:solidFill>
              </a:rPr>
              <a:t>Changing landscape of cybercrime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C4D62D97-3582-0A45-B604-83D3830D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62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4831-1770-B440-B2BD-EA7C28274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AFFB8-4031-E447-9419-94814DA0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major trends in this generation of cyber attacks.</a:t>
            </a:r>
          </a:p>
          <a:p>
            <a:pPr lvl="1"/>
            <a:r>
              <a:rPr lang="en-US" dirty="0"/>
              <a:t> The cyber criminals are organizing themselves more into criminal enterprise cartels</a:t>
            </a:r>
          </a:p>
          <a:p>
            <a:pPr lvl="1"/>
            <a:r>
              <a:rPr lang="en-US" dirty="0"/>
              <a:t>Seeing more state- sponsored hacking activities than ever before. </a:t>
            </a:r>
          </a:p>
          <a:p>
            <a:r>
              <a:rPr lang="en-US" dirty="0"/>
              <a:t>This seems to be a more troubling trend.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E6772-B7E2-C447-A9E4-EC5C2C95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17761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AU"/>
              <a:t>Change in type of attack and misuse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23013" y="975829"/>
            <a:ext cx="7139259" cy="514279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EB88F1-A908-9648-9286-ED091662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64CF6AA-AD4A-AD42-A0CE-7F317FE45DA0}"/>
              </a:ext>
            </a:extLst>
          </p:cNvPr>
          <p:cNvSpPr/>
          <p:nvPr/>
        </p:nvSpPr>
        <p:spPr>
          <a:xfrm>
            <a:off x="3611232" y="329498"/>
            <a:ext cx="8298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1.2 Change in Types of Attack and Misuse, 1999–2012</a:t>
            </a:r>
          </a:p>
          <a:p>
            <a:r>
              <a:rPr lang="en-US" b="1" dirty="0"/>
              <a:t>Computer Network Security and Cyber Ethics</a:t>
            </a:r>
            <a:r>
              <a:rPr lang="en-US" dirty="0"/>
              <a:t>, </a:t>
            </a:r>
            <a:r>
              <a:rPr lang="en-US" b="1" dirty="0"/>
              <a:t>4th </a:t>
            </a:r>
            <a:r>
              <a:rPr lang="en-US" b="1" dirty="0" err="1"/>
              <a:t>ed</a:t>
            </a:r>
            <a:r>
              <a:rPr lang="en-US" b="1" dirty="0"/>
              <a:t>,</a:t>
            </a:r>
            <a:r>
              <a:rPr lang="en-US" dirty="0"/>
              <a:t> Joseph </a:t>
            </a:r>
            <a:r>
              <a:rPr lang="en-US" dirty="0" err="1"/>
              <a:t>Migga</a:t>
            </a:r>
            <a:r>
              <a:rPr lang="en-US" dirty="0"/>
              <a:t> </a:t>
            </a:r>
            <a:r>
              <a:rPr lang="en-US" dirty="0" err="1"/>
              <a:t>Kizza</a:t>
            </a:r>
            <a:endParaRPr lang="en-US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27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F2DE27-1297-4129-8109-8A8F621F6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576CE-E327-4733-A289-BEFB35F75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2E2475-8B34-4000-B8B4-D1C0480EA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FF0158B-67CA-4E5D-82E9-032946005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E791B238-571A-4C82-9B16-63D94A891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70F10DD1-A998-4B23-8C15-31B7FD35E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E6BBC61-DC1C-44DA-9B00-6F69CE21D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06CAA79-7669-426E-AB78-3E141D4751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A6EE275-29A0-4962-AFA6-FAD32DF50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274EE13-0D62-4489-9B61-C616736FA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71730B6-C7FB-45ED-BCC5-40FD45BF2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D6FE80FB-C4EF-4D79-9559-D63549F14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9CBAF19-21AE-40E8-8965-D5E6042F2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BA99019-E134-4FD1-9B9C-5F2DCAAA9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0B654CA-DF8B-44BB-BF62-5B028D522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2411C03-987B-42CB-833D-E31A27901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5F9F126A-997B-4B39-8984-6563BA5D7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9617DFE-E17F-4F67-9D22-C41979392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5441641-3AA6-42CE-8E3B-D39246DDE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A578EBB-B60C-404B-B968-F9D46DC8B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A6D1E40-DD2C-4558-954C-47EC7417E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4">
              <a:extLst>
                <a:ext uri="{FF2B5EF4-FFF2-40B4-BE49-F238E27FC236}">
                  <a16:creationId xmlns:a16="http://schemas.microsoft.com/office/drawing/2014/main" id="{6C40FCAF-C578-4360-9094-9F66028B7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63EAC42D-DC17-4FCB-B8F4-6AFBDA29C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AU">
                <a:solidFill>
                  <a:schemeClr val="tx1"/>
                </a:solidFill>
              </a:rPr>
              <a:t>Evolution of Attacks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9CC1C2-CD3C-4A52-84D7-E4B28AE9F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962803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DCA28-F5AD-FB41-914D-E01C4312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92644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71E3-68E9-5F41-9224-9D62E36C5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Efforts are Underway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3EDD2-EA5F-9D4E-8E08-D6B66AC8C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Make everyone aware of the vulnerability and consequences of a cyberspace attack on their well-being.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Ensure that everyone is well equipped to safely deal with a cyber attack in this technology-driven and fast-changing society.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Help put in place a set of mechanisms to detect, prevent, and handle any cyber attack.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 Devise a legal and regulatory framework to handle cyberspace’s social consequences.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C5F71-3386-FE41-82C8-74219269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323872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F2DE27-1297-4129-8109-8A8F621F6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576CE-E327-4733-A289-BEFB35F75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2E2475-8B34-4000-B8B4-D1C0480EA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FF0158B-67CA-4E5D-82E9-032946005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E791B238-571A-4C82-9B16-63D94A891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70F10DD1-A998-4B23-8C15-31B7FD35E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E6BBC61-DC1C-44DA-9B00-6F69CE21D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06CAA79-7669-426E-AB78-3E141D4751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A6EE275-29A0-4962-AFA6-FAD32DF50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274EE13-0D62-4489-9B61-C616736FA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71730B6-C7FB-45ED-BCC5-40FD45BF2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D6FE80FB-C4EF-4D79-9559-D63549F14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9CBAF19-21AE-40E8-8965-D5E6042F2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BA99019-E134-4FD1-9B9C-5F2DCAAA9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0B654CA-DF8B-44BB-BF62-5B028D522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2411C03-987B-42CB-833D-E31A27901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5F9F126A-997B-4B39-8984-6563BA5D7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9617DFE-E17F-4F67-9D22-C41979392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5441641-3AA6-42CE-8E3B-D39246DDE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A578EBB-B60C-404B-B968-F9D46DC8B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A6D1E40-DD2C-4558-954C-47EC7417E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6C40FCAF-C578-4360-9094-9F66028B7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63EAC42D-DC17-4FCB-B8F4-6AFBDA29C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</a:rPr>
              <a:t>Efforts are Underway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FD0272-29F0-4ECD-AEF2-F94CD11AE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262351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42FE3-2315-8B48-B2CC-24B8BA1F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3563489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3E9883-ACFD-B842-B04A-31FF891CA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REFRENCES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25DDA3-0815-A14A-83D4-097F3E44AA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Chapter 1 : </a:t>
            </a:r>
            <a:r>
              <a:rPr lang="en-US" b="1" dirty="0"/>
              <a:t>Computer Network Security and Cyber Ethics</a:t>
            </a:r>
            <a:r>
              <a:rPr lang="en-US" dirty="0"/>
              <a:t>, </a:t>
            </a:r>
            <a:r>
              <a:rPr lang="en-US" b="1" dirty="0"/>
              <a:t>4th </a:t>
            </a:r>
            <a:r>
              <a:rPr lang="en-US" b="1" dirty="0" err="1"/>
              <a:t>ed</a:t>
            </a:r>
            <a:r>
              <a:rPr lang="en-US" b="1" dirty="0"/>
              <a:t>,</a:t>
            </a:r>
            <a:r>
              <a:rPr lang="en-US" dirty="0"/>
              <a:t> Joseph </a:t>
            </a:r>
            <a:r>
              <a:rPr lang="en-US" dirty="0" err="1"/>
              <a:t>Migga</a:t>
            </a:r>
            <a:r>
              <a:rPr lang="en-US" dirty="0"/>
              <a:t> </a:t>
            </a:r>
            <a:r>
              <a:rPr lang="en-US" dirty="0" err="1"/>
              <a:t>Kizza</a:t>
            </a:r>
            <a:endParaRPr lang="en-US" dirty="0"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9DE44-0013-9E4C-8C74-BBE55FAD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314172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5423D-90A8-284A-AB09-D5EDD7E6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chemeClr val="accent1"/>
                </a:solidFill>
              </a:rPr>
              <a:t>Outlines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FC500-D5A2-2943-A898-D3D4ABDA3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803" y="2249046"/>
            <a:ext cx="9376160" cy="3802762"/>
          </a:xfrm>
        </p:spPr>
        <p:txBody>
          <a:bodyPr anchor="t">
            <a:normAutofit/>
          </a:bodyPr>
          <a:lstStyle/>
          <a:p>
            <a:pPr algn="just"/>
            <a:r>
              <a:rPr lang="en-US" sz="2000" dirty="0"/>
              <a:t>Describe trends in computer crimes and protection against viruses and other cybercrimes.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Discuss the history of computer crimes.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Describe several different cyber- attacker approaches and motivations.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Identify the professional’s role in security and the tradeoffs involved.</a:t>
            </a:r>
          </a:p>
          <a:p>
            <a:pPr algn="just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E38E5-0C3D-A144-8527-5D8DF0B4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126667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762608"/>
            <a:ext cx="10481519" cy="1003932"/>
          </a:xfrm>
        </p:spPr>
        <p:txBody>
          <a:bodyPr anchor="ctr">
            <a:normAutofit/>
          </a:bodyPr>
          <a:lstStyle/>
          <a:p>
            <a:pPr algn="l"/>
            <a:r>
              <a:rPr lang="en-AU" sz="3600" dirty="0">
                <a:solidFill>
                  <a:schemeClr val="accent1"/>
                </a:solidFill>
              </a:rPr>
              <a:t>Introduction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1" y="1691525"/>
            <a:ext cx="10749806" cy="4487227"/>
          </a:xfrm>
        </p:spPr>
        <p:txBody>
          <a:bodyPr>
            <a:normAutofit/>
          </a:bodyPr>
          <a:lstStyle/>
          <a:p>
            <a:r>
              <a:rPr lang="en-AU" sz="2000" dirty="0"/>
              <a:t>In the last two decades, we have witnessed the rapid growth of the Internet, mobile technology and the correspondingly rapid growth of online crimes, </a:t>
            </a:r>
            <a:r>
              <a:rPr lang="en-US" sz="2000" dirty="0"/>
              <a:t>or cybercrimes</a:t>
            </a:r>
          </a:p>
          <a:p>
            <a:r>
              <a:rPr lang="en-AU" sz="2000" dirty="0"/>
              <a:t>With this growth, there has been a spike in the rate of cybercrimes </a:t>
            </a:r>
            <a:r>
              <a:rPr lang="en-US" sz="2000" dirty="0"/>
              <a:t>committed over the Internet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C9415-0B12-E940-89F9-FC611B75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1385454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37">
            <a:extLst>
              <a:ext uri="{FF2B5EF4-FFF2-40B4-BE49-F238E27FC236}">
                <a16:creationId xmlns:a16="http://schemas.microsoft.com/office/drawing/2014/main" id="{1AEC8720-9F9E-4991-A56C-3C877628D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39">
            <a:extLst>
              <a:ext uri="{FF2B5EF4-FFF2-40B4-BE49-F238E27FC236}">
                <a16:creationId xmlns:a16="http://schemas.microsoft.com/office/drawing/2014/main" id="{6FC9D3DE-EE5E-47CA-87FC-CBFE12111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15F78302-DF59-42A7-93A8-13DB2AE5F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BF00806F-B6DC-4958-9FB6-5BFB98A35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9B3D04FA-035E-4EA1-8FD8-645822B37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5073C624-0F5E-4EF7-A516-22F668EC4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855D3D35-FA65-4EAD-8BBA-3572F92C9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AAD3EAC0-9C71-461C-9DF2-9198CD378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8043B5E2-73A2-4F55-9C33-3F1203BE2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D206F3AA-5F82-497A-9377-4752C6CB8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3BDC3A29-240A-4A90-9EB1-C034BEECF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0BBB9EE2-DB8A-47E5-B035-568BF1BC8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71D6DE99-4D86-49C3-853F-B6CBC1EF7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E429F2E4-3CC9-4002-B225-4ED4E8542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91D64939-F442-4648-8508-C255BB010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FEC920D6-C72C-4AAF-9D4A-E3DB14CB1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FC186720-3B9A-49E3-925C-CD3117A1B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A498171-D325-453C-AB63-2DD92B92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2C008D0D-10F4-4CA6-B1A7-367EFB1E5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AD021622-1CF4-47F2-9721-82558A06B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03C0B8F8-3E67-40CD-AF81-35783736C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4">
              <a:extLst>
                <a:ext uri="{FF2B5EF4-FFF2-40B4-BE49-F238E27FC236}">
                  <a16:creationId xmlns:a16="http://schemas.microsoft.com/office/drawing/2014/main" id="{A6CA7BB0-C646-4235-93D7-E3D862519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E0CB8FBE-17E7-48A1-A248-385A6EC59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Rectangle 62">
            <a:extLst>
              <a:ext uri="{FF2B5EF4-FFF2-40B4-BE49-F238E27FC236}">
                <a16:creationId xmlns:a16="http://schemas.microsoft.com/office/drawing/2014/main" id="{DD703C27-FC5D-4D45-A79A-781E602E0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22">
            <a:extLst>
              <a:ext uri="{FF2B5EF4-FFF2-40B4-BE49-F238E27FC236}">
                <a16:creationId xmlns:a16="http://schemas.microsoft.com/office/drawing/2014/main" id="{2DCA3515-2ECA-4A04-92E6-BF19804EC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66">
            <a:extLst>
              <a:ext uri="{FF2B5EF4-FFF2-40B4-BE49-F238E27FC236}">
                <a16:creationId xmlns:a16="http://schemas.microsoft.com/office/drawing/2014/main" id="{15AEABE3-02E1-42CD-8375-3018E794A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15CC8-A5DA-3344-8377-CBB5BF7B8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1791478"/>
            <a:ext cx="5768442" cy="368136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AU" sz="3200" dirty="0">
                <a:solidFill>
                  <a:srgbClr val="FFFFFE"/>
                </a:solidFill>
              </a:rPr>
              <a:t>Are Internet and partner technologies responsible for creating new crimes?</a:t>
            </a:r>
          </a:p>
          <a:p>
            <a:pPr>
              <a:buFont typeface="Wingdings" pitchFamily="2" charset="2"/>
              <a:buChar char="q"/>
            </a:pPr>
            <a:endParaRPr lang="en-AU" sz="3200" dirty="0">
              <a:solidFill>
                <a:srgbClr val="FFFFFE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AU" sz="3200" dirty="0">
                <a:solidFill>
                  <a:srgbClr val="FFFFFE"/>
                </a:solidFill>
              </a:rPr>
              <a:t>Are they the root causes of these crimes?</a:t>
            </a:r>
          </a:p>
          <a:p>
            <a:pPr>
              <a:buFont typeface="Wingdings" pitchFamily="2" charset="2"/>
              <a:buChar char="q"/>
            </a:pPr>
            <a:endParaRPr lang="en-US" sz="3200" dirty="0">
              <a:solidFill>
                <a:srgbClr val="FFFFFE"/>
              </a:solidFill>
            </a:endParaRPr>
          </a:p>
        </p:txBody>
      </p:sp>
      <p:sp>
        <p:nvSpPr>
          <p:cNvPr id="76" name="Rectangle 68">
            <a:extLst>
              <a:ext uri="{FF2B5EF4-FFF2-40B4-BE49-F238E27FC236}">
                <a16:creationId xmlns:a16="http://schemas.microsoft.com/office/drawing/2014/main" id="{2BA39A47-44BB-497B-8222-8E441D8F7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862" y="-6706"/>
            <a:ext cx="4642138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Question mark">
            <a:extLst>
              <a:ext uri="{FF2B5EF4-FFF2-40B4-BE49-F238E27FC236}">
                <a16:creationId xmlns:a16="http://schemas.microsoft.com/office/drawing/2014/main" id="{84C8F1DB-0F88-A64D-AE5F-CDD0EE6923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6652" y="1438299"/>
            <a:ext cx="3990545" cy="3990545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0EA1C10-E108-1146-9F89-8F0D3DB8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210063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33" y="391769"/>
            <a:ext cx="11388635" cy="63528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3F8009A-CB9A-E44F-80FF-48413731776A}"/>
              </a:ext>
            </a:extLst>
          </p:cNvPr>
          <p:cNvSpPr/>
          <p:nvPr/>
        </p:nvSpPr>
        <p:spPr>
          <a:xfrm>
            <a:off x="3611232" y="329498"/>
            <a:ext cx="8298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1.1 The Changing Nature of Cybercrimes</a:t>
            </a:r>
          </a:p>
          <a:p>
            <a:r>
              <a:rPr lang="en-US" b="1" dirty="0"/>
              <a:t>Computer Network Security and Cyber Ethics</a:t>
            </a:r>
            <a:r>
              <a:rPr lang="en-US" dirty="0"/>
              <a:t>, </a:t>
            </a:r>
            <a:r>
              <a:rPr lang="en-US" b="1" dirty="0"/>
              <a:t>4th </a:t>
            </a:r>
            <a:r>
              <a:rPr lang="en-US" b="1" dirty="0" err="1"/>
              <a:t>ed</a:t>
            </a:r>
            <a:r>
              <a:rPr lang="en-US" b="1" dirty="0"/>
              <a:t>,</a:t>
            </a:r>
            <a:r>
              <a:rPr lang="en-US" dirty="0"/>
              <a:t> Joseph </a:t>
            </a:r>
            <a:r>
              <a:rPr lang="en-US" dirty="0" err="1"/>
              <a:t>Migga</a:t>
            </a:r>
            <a:r>
              <a:rPr lang="en-US" dirty="0"/>
              <a:t> </a:t>
            </a:r>
            <a:r>
              <a:rPr lang="en-US" dirty="0" err="1"/>
              <a:t>Kizza</a:t>
            </a:r>
            <a:endParaRPr lang="en-US" dirty="0">
              <a:effectLst/>
              <a:latin typeface="Helvetica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5449F-6562-3F48-BCEA-3287D5E9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104753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AU" sz="4400" dirty="0">
                <a:solidFill>
                  <a:schemeClr val="tx1"/>
                </a:solidFill>
              </a:rPr>
              <a:t>The Second Generation</a:t>
            </a:r>
            <a:br>
              <a:rPr lang="en-AU" sz="4400" dirty="0">
                <a:solidFill>
                  <a:schemeClr val="tx1"/>
                </a:solidFill>
              </a:rPr>
            </a:br>
            <a:r>
              <a:rPr lang="en-AU" sz="4400" dirty="0">
                <a:solidFill>
                  <a:schemeClr val="tx1"/>
                </a:solidFill>
              </a:rPr>
              <a:t>(</a:t>
            </a:r>
            <a:r>
              <a:rPr lang="en-AU" sz="4400" b="1" dirty="0">
                <a:solidFill>
                  <a:schemeClr val="tx1"/>
                </a:solidFill>
              </a:rPr>
              <a:t>1990-2000)</a:t>
            </a:r>
            <a:endParaRPr lang="en-US" sz="4400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216" y="509589"/>
            <a:ext cx="6963296" cy="5278784"/>
          </a:xfrm>
        </p:spPr>
        <p:txBody>
          <a:bodyPr>
            <a:normAutofit/>
          </a:bodyPr>
          <a:lstStyle/>
          <a:p>
            <a:pPr algn="just"/>
            <a:endParaRPr lang="en-AU" sz="2400" dirty="0"/>
          </a:p>
          <a:p>
            <a:pPr algn="just"/>
            <a:r>
              <a:rPr lang="en-AU" sz="2400" dirty="0"/>
              <a:t>Example (Whiz Kids): </a:t>
            </a:r>
          </a:p>
          <a:p>
            <a:pPr lvl="1" algn="just"/>
            <a:r>
              <a:rPr lang="en-AU" sz="2000" dirty="0"/>
              <a:t>A profile of a cyber criminal soon emerged—a privately schooled, suburban, highly intelligent, soccer- playing but lonely wolf in thrill- seeking escapades that would lead to bragging rights. </a:t>
            </a:r>
          </a:p>
          <a:p>
            <a:pPr lvl="1" algn="just"/>
            <a:endParaRPr lang="en-AU" sz="2000" dirty="0"/>
          </a:p>
          <a:p>
            <a:pPr lvl="1" algn="just"/>
            <a:r>
              <a:rPr lang="en-AU" sz="2000" dirty="0"/>
              <a:t>Their operations were more or less predictable and, with exception of a few cases, there was a complete lack of organizational structure, something that is significantly noticeable in later generations of attacks.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95B4D-6B5F-0644-A04F-FF322154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</p:spTree>
    <p:extLst>
      <p:ext uri="{BB962C8B-B14F-4D97-AF65-F5344CB8AC3E}">
        <p14:creationId xmlns:p14="http://schemas.microsoft.com/office/powerpoint/2010/main" val="138973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AU"/>
              <a:t>The Third Generation (</a:t>
            </a:r>
            <a:r>
              <a:rPr lang="en-AU" b="1"/>
              <a:t>2000-2010)</a:t>
            </a:r>
            <a:endParaRPr lang="en-US" b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8F0A2-B03E-D84A-82B7-3EE70891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Ethics in Information Technology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B6A1E1-B862-47E9-9E97-6B92174D5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587220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73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762608"/>
            <a:ext cx="10481519" cy="1003932"/>
          </a:xfrm>
        </p:spPr>
        <p:txBody>
          <a:bodyPr anchor="ctr">
            <a:normAutofit/>
          </a:bodyPr>
          <a:lstStyle/>
          <a:p>
            <a:pPr algn="l"/>
            <a:r>
              <a:rPr lang="en-AU" sz="3600" dirty="0">
                <a:solidFill>
                  <a:schemeClr val="accent1"/>
                </a:solidFill>
              </a:rPr>
              <a:t>The Fourth Generation (2010-2020)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86" y="1586185"/>
            <a:ext cx="11561227" cy="50757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AU" sz="2000" dirty="0"/>
              <a:t>A dramatic change in </a:t>
            </a:r>
            <a:r>
              <a:rPr lang="en-AU" sz="2000" b="1" u="sng" dirty="0"/>
              <a:t>communication technologies</a:t>
            </a:r>
            <a:r>
              <a:rPr lang="en-AU" sz="2000" u="sng" dirty="0"/>
              <a:t> </a:t>
            </a:r>
            <a:r>
              <a:rPr lang="en-AU" sz="2000" dirty="0"/>
              <a:t>and </a:t>
            </a:r>
            <a:r>
              <a:rPr lang="en-AU" sz="2000" b="1" dirty="0"/>
              <a:t>the nature of the information infrastructure,</a:t>
            </a:r>
          </a:p>
          <a:p>
            <a:pPr lvl="1">
              <a:lnSpc>
                <a:spcPct val="110000"/>
              </a:lnSpc>
            </a:pPr>
            <a:r>
              <a:rPr lang="en-AU" sz="2000" dirty="0"/>
              <a:t>First, there is a fast rate of convergence of computing and telecommunication coming a lot earlier than has been predicted</a:t>
            </a:r>
          </a:p>
          <a:p>
            <a:pPr lvl="1">
              <a:lnSpc>
                <a:spcPct val="110000"/>
              </a:lnSpc>
            </a:pPr>
            <a:r>
              <a:rPr lang="en-AU" sz="2000" dirty="0"/>
              <a:t>Second, there is a developing trend in </a:t>
            </a:r>
            <a:r>
              <a:rPr lang="en-AU" sz="2000" b="1" dirty="0"/>
              <a:t>computing and communication devices</a:t>
            </a:r>
            <a:r>
              <a:rPr lang="en-AU" sz="2000" dirty="0"/>
              <a:t>’ </a:t>
            </a:r>
            <a:r>
              <a:rPr lang="en-AU" sz="2000" b="1" dirty="0"/>
              <a:t>miniaturization</a:t>
            </a:r>
            <a:r>
              <a:rPr lang="en-AU" sz="2000" dirty="0"/>
              <a:t>, leading us faster to the long- awaited and often talked about</a:t>
            </a:r>
          </a:p>
          <a:p>
            <a:pPr>
              <a:lnSpc>
                <a:spcPct val="110000"/>
              </a:lnSpc>
            </a:pPr>
            <a:r>
              <a:rPr lang="en-AU" sz="2000" dirty="0"/>
              <a:t>Result in fast growing infrastructure of social networks that are leading us into a new unplanned, unpredictable, and more threatening computing environment</a:t>
            </a:r>
          </a:p>
          <a:p>
            <a:pPr>
              <a:lnSpc>
                <a:spcPct val="110000"/>
              </a:lnSpc>
            </a:pPr>
            <a:r>
              <a:rPr lang="en-AU" sz="2000" dirty="0"/>
              <a:t>This changing nature of information technology against the changing background of user demographics is creating a dynamic mosaic of security threats and problems. </a:t>
            </a:r>
          </a:p>
        </p:txBody>
      </p:sp>
    </p:spTree>
    <p:extLst>
      <p:ext uri="{BB962C8B-B14F-4D97-AF65-F5344CB8AC3E}">
        <p14:creationId xmlns:p14="http://schemas.microsoft.com/office/powerpoint/2010/main" val="2738424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Changing system threat landscape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690688"/>
            <a:ext cx="10515600" cy="403387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E8C1A-8BA9-D94B-B4AF-E61B3ACF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Ethics in Information Technology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C2B51D-BD37-A242-95E5-B9501C51C568}"/>
              </a:ext>
            </a:extLst>
          </p:cNvPr>
          <p:cNvSpPr/>
          <p:nvPr/>
        </p:nvSpPr>
        <p:spPr>
          <a:xfrm>
            <a:off x="3611232" y="329498"/>
            <a:ext cx="8298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1.1 Changing System Threat Landscape, 2010</a:t>
            </a:r>
          </a:p>
          <a:p>
            <a:r>
              <a:rPr lang="en-US" b="1" dirty="0"/>
              <a:t>Computer Network Security and Cyber Ethics</a:t>
            </a:r>
            <a:r>
              <a:rPr lang="en-US" dirty="0"/>
              <a:t>, </a:t>
            </a:r>
            <a:r>
              <a:rPr lang="en-US" b="1" dirty="0"/>
              <a:t>4th </a:t>
            </a:r>
            <a:r>
              <a:rPr lang="en-US" b="1" dirty="0" err="1"/>
              <a:t>ed</a:t>
            </a:r>
            <a:r>
              <a:rPr lang="en-US" b="1" dirty="0"/>
              <a:t>,</a:t>
            </a:r>
            <a:r>
              <a:rPr lang="en-US" dirty="0"/>
              <a:t> Joseph </a:t>
            </a:r>
            <a:r>
              <a:rPr lang="en-US" dirty="0" err="1"/>
              <a:t>Migga</a:t>
            </a:r>
            <a:r>
              <a:rPr lang="en-US" dirty="0"/>
              <a:t> </a:t>
            </a:r>
            <a:r>
              <a:rPr lang="en-US" dirty="0" err="1"/>
              <a:t>Kizza</a:t>
            </a:r>
            <a:endParaRPr lang="en-US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6885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691</Words>
  <Application>Microsoft Macintosh PowerPoint</Application>
  <PresentationFormat>Widescreen</PresentationFormat>
  <Paragraphs>77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Helvetica</vt:lpstr>
      <vt:lpstr>Rockwell</vt:lpstr>
      <vt:lpstr>Wingdings</vt:lpstr>
      <vt:lpstr>Atlas</vt:lpstr>
      <vt:lpstr>Introduction</vt:lpstr>
      <vt:lpstr>Outlines</vt:lpstr>
      <vt:lpstr>Introduction</vt:lpstr>
      <vt:lpstr>PowerPoint Presentation</vt:lpstr>
      <vt:lpstr>PowerPoint Presentation</vt:lpstr>
      <vt:lpstr>The Second Generation (1990-2000)</vt:lpstr>
      <vt:lpstr>The Third Generation (2000-2010)</vt:lpstr>
      <vt:lpstr>The Fourth Generation (2010-2020)</vt:lpstr>
      <vt:lpstr>Changing system threat landscape</vt:lpstr>
      <vt:lpstr>Trends</vt:lpstr>
      <vt:lpstr>Change in type of attack and misuse</vt:lpstr>
      <vt:lpstr>Evolution of Attacks</vt:lpstr>
      <vt:lpstr>Efforts are Underway</vt:lpstr>
      <vt:lpstr>Efforts are Underway</vt:lpstr>
      <vt:lpstr>REFRENCES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NOuf Aljaffan</dc:creator>
  <cp:lastModifiedBy>NOuf Aljaffan</cp:lastModifiedBy>
  <cp:revision>12</cp:revision>
  <dcterms:created xsi:type="dcterms:W3CDTF">2019-09-18T20:49:36Z</dcterms:created>
  <dcterms:modified xsi:type="dcterms:W3CDTF">2019-09-18T21:54:25Z</dcterms:modified>
</cp:coreProperties>
</file>