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5"/>
  </p:notesMasterIdLst>
  <p:sldIdLst>
    <p:sldId id="256" r:id="rId2"/>
    <p:sldId id="257" r:id="rId3"/>
    <p:sldId id="260" r:id="rId4"/>
    <p:sldId id="259" r:id="rId5"/>
    <p:sldId id="258" r:id="rId6"/>
    <p:sldId id="265" r:id="rId7"/>
    <p:sldId id="274" r:id="rId8"/>
    <p:sldId id="261" r:id="rId9"/>
    <p:sldId id="264" r:id="rId10"/>
    <p:sldId id="262" r:id="rId11"/>
    <p:sldId id="277" r:id="rId12"/>
    <p:sldId id="278" r:id="rId13"/>
    <p:sldId id="263" r:id="rId14"/>
    <p:sldId id="266" r:id="rId15"/>
    <p:sldId id="267" r:id="rId16"/>
    <p:sldId id="271" r:id="rId17"/>
    <p:sldId id="279" r:id="rId18"/>
    <p:sldId id="270" r:id="rId19"/>
    <p:sldId id="269" r:id="rId20"/>
    <p:sldId id="280" r:id="rId21"/>
    <p:sldId id="268" r:id="rId22"/>
    <p:sldId id="275" r:id="rId23"/>
    <p:sldId id="276"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69" autoAdjust="0"/>
    <p:restoredTop sz="88491" autoAdjust="0"/>
  </p:normalViewPr>
  <p:slideViewPr>
    <p:cSldViewPr>
      <p:cViewPr varScale="1">
        <p:scale>
          <a:sx n="61" d="100"/>
          <a:sy n="61" d="100"/>
        </p:scale>
        <p:origin x="-1380"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72C1A96-F4D8-438A-A53E-D700C396473D}" type="datetimeFigureOut">
              <a:rPr lang="ar-SA" smtClean="0"/>
              <a:t>27/05/36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69CB9AB-D3D7-49B4-B1CA-B43636DEE6BB}" type="slidenum">
              <a:rPr lang="ar-SA" smtClean="0"/>
              <a:t>‹#›</a:t>
            </a:fld>
            <a:endParaRPr lang="ar-SA"/>
          </a:p>
        </p:txBody>
      </p:sp>
    </p:spTree>
    <p:extLst>
      <p:ext uri="{BB962C8B-B14F-4D97-AF65-F5344CB8AC3E}">
        <p14:creationId xmlns:p14="http://schemas.microsoft.com/office/powerpoint/2010/main" val="184886414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PDTS :3-(2-Pyridyl)5, 6-Diphenyl-1, 2, 4-Triazine-p, p'-</a:t>
            </a:r>
            <a:r>
              <a:rPr lang="en-US" sz="1200" b="0" i="0" u="none" strike="noStrike" kern="1200" baseline="0" dirty="0" err="1" smtClean="0">
                <a:solidFill>
                  <a:schemeClr val="tx1"/>
                </a:solidFill>
                <a:latin typeface="+mn-lt"/>
                <a:ea typeface="+mn-ea"/>
                <a:cs typeface="+mn-cs"/>
              </a:rPr>
              <a:t>Disulfonic</a:t>
            </a:r>
            <a:r>
              <a:rPr lang="en-US" sz="1200" b="0" i="0" u="none" strike="noStrike" kern="1200" baseline="0" dirty="0" smtClean="0">
                <a:solidFill>
                  <a:schemeClr val="tx1"/>
                </a:solidFill>
                <a:latin typeface="+mn-lt"/>
                <a:ea typeface="+mn-ea"/>
                <a:cs typeface="+mn-cs"/>
              </a:rPr>
              <a:t> Acid Disodium Salt </a:t>
            </a:r>
            <a:r>
              <a:rPr lang="en-US" sz="1200" b="0" i="0" u="none" strike="noStrike" kern="1200" baseline="0" dirty="0" err="1" smtClean="0">
                <a:solidFill>
                  <a:schemeClr val="tx1"/>
                </a:solidFill>
                <a:latin typeface="+mn-lt"/>
                <a:ea typeface="+mn-ea"/>
                <a:cs typeface="+mn-cs"/>
              </a:rPr>
              <a:t>Trihydrate</a:t>
            </a:r>
            <a:r>
              <a:rPr lang="en-US" sz="1200" b="0" i="0" u="none" strike="noStrike" kern="1200" baseline="0" dirty="0" smtClean="0">
                <a:solidFill>
                  <a:schemeClr val="tx1"/>
                </a:solidFill>
                <a:latin typeface="+mn-lt"/>
                <a:ea typeface="+mn-ea"/>
                <a:cs typeface="+mn-cs"/>
              </a:rPr>
              <a:t>. 	</a:t>
            </a:r>
          </a:p>
          <a:p>
            <a:endParaRPr lang="ar-SA" dirty="0"/>
          </a:p>
        </p:txBody>
      </p:sp>
      <p:sp>
        <p:nvSpPr>
          <p:cNvPr id="4" name="Slide Number Placeholder 3"/>
          <p:cNvSpPr>
            <a:spLocks noGrp="1"/>
          </p:cNvSpPr>
          <p:nvPr>
            <p:ph type="sldNum" sz="quarter" idx="10"/>
          </p:nvPr>
        </p:nvSpPr>
        <p:spPr/>
        <p:txBody>
          <a:bodyPr/>
          <a:lstStyle/>
          <a:p>
            <a:fld id="{B69CB9AB-D3D7-49B4-B1CA-B43636DEE6BB}" type="slidenum">
              <a:rPr lang="ar-SA" smtClean="0"/>
              <a:t>21</a:t>
            </a:fld>
            <a:endParaRPr lang="ar-SA"/>
          </a:p>
        </p:txBody>
      </p:sp>
    </p:spTree>
    <p:extLst>
      <p:ext uri="{BB962C8B-B14F-4D97-AF65-F5344CB8AC3E}">
        <p14:creationId xmlns:p14="http://schemas.microsoft.com/office/powerpoint/2010/main" val="3758046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47F2F468-5324-41B1-B41B-E7D0917FB9D5}"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7F2F468-5324-41B1-B41B-E7D0917FB9D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7F2F468-5324-41B1-B41B-E7D0917FB9D5}"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7F2F468-5324-41B1-B41B-E7D0917FB9D5}"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7F2F468-5324-41B1-B41B-E7D0917FB9D5}"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7F2F468-5324-41B1-B41B-E7D0917FB9D5}"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47F2F468-5324-41B1-B41B-E7D0917FB9D5}"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47F2F468-5324-41B1-B41B-E7D0917FB9D5}"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47F2F468-5324-41B1-B41B-E7D0917FB9D5}"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7F2F468-5324-41B1-B41B-E7D0917FB9D5}"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56A810FD-A3F4-4C90-80C7-F98DC74B39BE}" type="datetimeFigureOut">
              <a:rPr lang="ar-SA" smtClean="0"/>
              <a:pPr/>
              <a:t>27/05/36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7F2F468-5324-41B1-B41B-E7D0917FB9D5}"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6A810FD-A3F4-4C90-80C7-F98DC74B39BE}" type="datetimeFigureOut">
              <a:rPr lang="ar-SA" smtClean="0"/>
              <a:pPr/>
              <a:t>27/05/36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7F2F468-5324-41B1-B41B-E7D0917FB9D5}"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142976" y="813745"/>
            <a:ext cx="7786742" cy="5201424"/>
          </a:xfrm>
          <a:prstGeom prst="rect">
            <a:avLst/>
          </a:prstGeom>
          <a:noFill/>
        </p:spPr>
        <p:txBody>
          <a:bodyPr wrap="square" rtlCol="1">
            <a:spAutoFit/>
          </a:bodyPr>
          <a:lstStyle/>
          <a:p>
            <a:pPr lvl="0" algn="l"/>
            <a:r>
              <a:rPr lang="en-US" sz="2800" b="1" dirty="0" smtClean="0">
                <a:latin typeface="Aparajita" pitchFamily="34" charset="0"/>
                <a:cs typeface="Aparajita" pitchFamily="34" charset="0"/>
              </a:rPr>
              <a:t>Experiment :  </a:t>
            </a:r>
            <a:r>
              <a:rPr lang="en-US" sz="2800" dirty="0">
                <a:latin typeface="Aparajita" pitchFamily="34" charset="0"/>
                <a:cs typeface="Aparajita" pitchFamily="34" charset="0"/>
              </a:rPr>
              <a:t>Quantitative determination of glucose </a:t>
            </a:r>
            <a:r>
              <a:rPr lang="en-US" sz="2800" dirty="0" smtClean="0">
                <a:latin typeface="Aparajita" pitchFamily="34" charset="0"/>
                <a:cs typeface="Aparajita" pitchFamily="34" charset="0"/>
              </a:rPr>
              <a:t>6-phosphat </a:t>
            </a:r>
            <a:r>
              <a:rPr lang="ar-SA" sz="2800" dirty="0" smtClean="0">
                <a:latin typeface="Aparajita" pitchFamily="34" charset="0"/>
                <a:cs typeface="Aparajita" pitchFamily="34" charset="0"/>
              </a:rPr>
              <a:t> </a:t>
            </a:r>
            <a:r>
              <a:rPr lang="en-US" sz="2800" dirty="0" smtClean="0">
                <a:latin typeface="Aparajita" pitchFamily="34" charset="0"/>
                <a:cs typeface="Aparajita" pitchFamily="34" charset="0"/>
              </a:rPr>
              <a:t>dehydrogenase deficiency </a:t>
            </a:r>
            <a:r>
              <a:rPr lang="en-US" sz="2800" dirty="0" err="1">
                <a:latin typeface="Aparajita" pitchFamily="34" charset="0"/>
                <a:cs typeface="Aparajita" pitchFamily="34" charset="0"/>
              </a:rPr>
              <a:t>hemolysed</a:t>
            </a:r>
            <a:r>
              <a:rPr lang="en-US" sz="2800" dirty="0">
                <a:latin typeface="Aparajita" pitchFamily="34" charset="0"/>
                <a:cs typeface="Aparajita" pitchFamily="34" charset="0"/>
              </a:rPr>
              <a:t> RBC sample</a:t>
            </a:r>
          </a:p>
          <a:p>
            <a:pPr lvl="0" algn="l"/>
            <a:endParaRPr lang="ar-SA" sz="2800" dirty="0" smtClean="0">
              <a:latin typeface="Aparajita" pitchFamily="34" charset="0"/>
            </a:endParaRPr>
          </a:p>
          <a:p>
            <a:pPr lvl="0" algn="l"/>
            <a:r>
              <a:rPr lang="en-US" sz="2800" b="1" dirty="0" smtClean="0">
                <a:latin typeface="Aparajita" pitchFamily="34" charset="0"/>
                <a:cs typeface="Aparajita" pitchFamily="34" charset="0"/>
              </a:rPr>
              <a:t>Experiment : </a:t>
            </a:r>
            <a:r>
              <a:rPr lang="en-US" sz="2800" dirty="0" smtClean="0">
                <a:latin typeface="Aparajita" pitchFamily="34" charset="0"/>
                <a:cs typeface="Aparajita" pitchFamily="34" charset="0"/>
              </a:rPr>
              <a:t>Qualitative </a:t>
            </a:r>
            <a:r>
              <a:rPr lang="en-US" sz="2800" dirty="0">
                <a:latin typeface="Aparajita" pitchFamily="34" charset="0"/>
                <a:cs typeface="Aparajita" pitchFamily="34" charset="0"/>
              </a:rPr>
              <a:t>determination of hemoglobin S </a:t>
            </a:r>
            <a:endParaRPr lang="ar-SA" sz="2800" dirty="0" smtClean="0">
              <a:latin typeface="Aparajita" pitchFamily="34" charset="0"/>
              <a:cs typeface="Aparajita" pitchFamily="34" charset="0"/>
            </a:endParaRPr>
          </a:p>
          <a:p>
            <a:pPr lvl="0" algn="l"/>
            <a:r>
              <a:rPr lang="en-US" sz="2800" dirty="0" smtClean="0">
                <a:latin typeface="Aparajita" pitchFamily="34" charset="0"/>
                <a:cs typeface="Aparajita" pitchFamily="34" charset="0"/>
              </a:rPr>
              <a:t>(</a:t>
            </a:r>
            <a:r>
              <a:rPr lang="en-US" sz="2800" dirty="0" err="1">
                <a:latin typeface="Aparajita" pitchFamily="34" charset="0"/>
                <a:cs typeface="Aparajita" pitchFamily="34" charset="0"/>
              </a:rPr>
              <a:t>HbS</a:t>
            </a:r>
            <a:r>
              <a:rPr lang="en-US" sz="2800" dirty="0">
                <a:latin typeface="Aparajita" pitchFamily="34" charset="0"/>
                <a:cs typeface="Aparajita" pitchFamily="34" charset="0"/>
              </a:rPr>
              <a:t>) in   blood</a:t>
            </a:r>
            <a:r>
              <a:rPr lang="en-US" sz="2800" dirty="0" smtClean="0">
                <a:latin typeface="Aparajita" pitchFamily="34" charset="0"/>
                <a:cs typeface="Aparajita" pitchFamily="34" charset="0"/>
              </a:rPr>
              <a:t>.</a:t>
            </a:r>
          </a:p>
          <a:p>
            <a:pPr algn="l"/>
            <a:endParaRPr lang="en-US" sz="2800" dirty="0" smtClean="0">
              <a:latin typeface="Aparajita" pitchFamily="34" charset="0"/>
            </a:endParaRPr>
          </a:p>
          <a:p>
            <a:pPr algn="l"/>
            <a:r>
              <a:rPr lang="ar-SA" sz="2800" dirty="0" smtClean="0">
                <a:latin typeface="Aparajita" pitchFamily="34" charset="0"/>
              </a:rPr>
              <a:t> </a:t>
            </a:r>
            <a:r>
              <a:rPr lang="en-US" sz="2800" b="1" dirty="0" smtClean="0">
                <a:latin typeface="Aparajita" pitchFamily="34" charset="0"/>
                <a:cs typeface="Aparajita" pitchFamily="34" charset="0"/>
              </a:rPr>
              <a:t>Experiment : </a:t>
            </a:r>
            <a:r>
              <a:rPr lang="en-US" sz="2800" dirty="0" smtClean="0">
                <a:latin typeface="Aparajita" pitchFamily="34" charset="0"/>
                <a:cs typeface="Aparajita" pitchFamily="34" charset="0"/>
              </a:rPr>
              <a:t>Quantitative determination of iron in serum</a:t>
            </a:r>
          </a:p>
          <a:p>
            <a:pPr lvl="0" algn="l"/>
            <a:endParaRPr lang="en-US" sz="2800" dirty="0" smtClean="0">
              <a:latin typeface="Aparajita" pitchFamily="34" charset="0"/>
              <a:cs typeface="Aparajita" pitchFamily="34" charset="0"/>
            </a:endParaRPr>
          </a:p>
          <a:p>
            <a:pPr lvl="0" algn="l"/>
            <a:endParaRPr lang="en-US" sz="2800" dirty="0">
              <a:latin typeface="Aparajita" pitchFamily="34" charset="0"/>
              <a:cs typeface="Aparajita" pitchFamily="34" charset="0"/>
            </a:endParaRPr>
          </a:p>
          <a:p>
            <a:pPr lvl="0" algn="l"/>
            <a:endParaRPr lang="en-US" sz="2400" dirty="0" smtClean="0">
              <a:solidFill>
                <a:srgbClr val="C00000"/>
              </a:solidFill>
              <a:latin typeface="Aparajita" pitchFamily="34" charset="0"/>
              <a:cs typeface="Aparajita" pitchFamily="34" charset="0"/>
            </a:endParaRPr>
          </a:p>
          <a:p>
            <a:pPr algn="l"/>
            <a:r>
              <a:rPr lang="en-US" sz="2800" dirty="0" smtClean="0">
                <a:latin typeface="Aparajita" pitchFamily="34" charset="0"/>
                <a:cs typeface="Aparajita" pitchFamily="34" charset="0"/>
              </a:rPr>
              <a:t> </a:t>
            </a:r>
            <a:endParaRPr lang="en-US" sz="2800" dirty="0">
              <a:latin typeface="Aparajita" pitchFamily="34" charset="0"/>
              <a:cs typeface="Aparajita" pitchFamily="34" charset="0"/>
            </a:endParaRPr>
          </a:p>
          <a:p>
            <a:pPr algn="l"/>
            <a:endParaRPr lang="ar-SA" sz="2800" dirty="0">
              <a:latin typeface="Aparajit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4414" y="285728"/>
            <a:ext cx="7719274" cy="5962672"/>
          </a:xfrm>
        </p:spPr>
        <p:txBody>
          <a:bodyPr>
            <a:normAutofit/>
          </a:bodyPr>
          <a:lstStyle/>
          <a:p>
            <a:pPr algn="l" rtl="0">
              <a:buFont typeface="Wingdings" pitchFamily="2" charset="2"/>
              <a:buChar char="q"/>
            </a:pPr>
            <a:r>
              <a:rPr lang="en-US" sz="2800" b="1" u="sng" dirty="0" smtClean="0">
                <a:solidFill>
                  <a:srgbClr val="C00000"/>
                </a:solidFill>
                <a:latin typeface="Aparajita" pitchFamily="34" charset="0"/>
                <a:cs typeface="Aparajita" pitchFamily="34" charset="0"/>
              </a:rPr>
              <a:t> Clinically Significant Variant </a:t>
            </a:r>
            <a:r>
              <a:rPr lang="en-US" sz="2800" b="1" u="sng" dirty="0" err="1" smtClean="0">
                <a:solidFill>
                  <a:srgbClr val="C00000"/>
                </a:solidFill>
                <a:latin typeface="Aparajita" pitchFamily="34" charset="0"/>
                <a:cs typeface="Aparajita" pitchFamily="34" charset="0"/>
              </a:rPr>
              <a:t>Hemoglobins</a:t>
            </a:r>
            <a:r>
              <a:rPr lang="en-US" sz="2800" b="1" u="sng" dirty="0" smtClean="0">
                <a:solidFill>
                  <a:srgbClr val="C00000"/>
                </a:solidFill>
                <a:latin typeface="Aparajita" pitchFamily="34" charset="0"/>
                <a:cs typeface="Aparajita" pitchFamily="34" charset="0"/>
              </a:rPr>
              <a:t>:(abnormal </a:t>
            </a:r>
            <a:r>
              <a:rPr lang="en-US" sz="2800" b="1" u="sng" dirty="0" err="1" smtClean="0">
                <a:solidFill>
                  <a:srgbClr val="C00000"/>
                </a:solidFill>
                <a:latin typeface="Aparajita" pitchFamily="34" charset="0"/>
                <a:cs typeface="Aparajita" pitchFamily="34" charset="0"/>
              </a:rPr>
              <a:t>Hb</a:t>
            </a:r>
            <a:r>
              <a:rPr lang="en-US" sz="2800" b="1" u="sng" dirty="0" smtClean="0">
                <a:solidFill>
                  <a:srgbClr val="C00000"/>
                </a:solidFill>
                <a:latin typeface="Aparajita" pitchFamily="34" charset="0"/>
                <a:cs typeface="Aparajita" pitchFamily="34" charset="0"/>
              </a:rPr>
              <a:t>):</a:t>
            </a:r>
          </a:p>
          <a:p>
            <a:pPr algn="l" rtl="0">
              <a:buNone/>
            </a:pPr>
            <a:r>
              <a:rPr lang="en-US" sz="2800" dirty="0" smtClean="0">
                <a:latin typeface="Aparajita" pitchFamily="34" charset="0"/>
              </a:rPr>
              <a:t>• </a:t>
            </a:r>
            <a:r>
              <a:rPr lang="en-US" sz="2800" b="1" dirty="0" smtClean="0">
                <a:latin typeface="Aparajita" pitchFamily="34" charset="0"/>
              </a:rPr>
              <a:t>Hemoglobin S. </a:t>
            </a:r>
            <a:r>
              <a:rPr lang="en-US" sz="2800" dirty="0" smtClean="0">
                <a:latin typeface="Aparajita" pitchFamily="34" charset="0"/>
              </a:rPr>
              <a:t>The alpha chain is normal. The disease-producing mutation exists in the beta chain, giving the molecule the structure, α2βS2.</a:t>
            </a:r>
          </a:p>
          <a:p>
            <a:pPr algn="l" rtl="0">
              <a:buFont typeface="Wingdings" pitchFamily="2" charset="2"/>
              <a:buChar char="§"/>
            </a:pPr>
            <a:r>
              <a:rPr lang="en-US" sz="2800" dirty="0" err="1" smtClean="0">
                <a:latin typeface="Aparajita" pitchFamily="34" charset="0"/>
              </a:rPr>
              <a:t>Hb</a:t>
            </a:r>
            <a:r>
              <a:rPr lang="en-US" sz="2800" dirty="0" smtClean="0">
                <a:latin typeface="Aparajita" pitchFamily="34" charset="0"/>
              </a:rPr>
              <a:t> S can inherited in the homozygous state (S/S) result in sickle cell anemia  or heterozygous state (A/S) is usually benign (sickle cell trail)</a:t>
            </a:r>
          </a:p>
          <a:p>
            <a:pPr algn="l" rtl="0">
              <a:buFont typeface="Wingdings" pitchFamily="2" charset="2"/>
              <a:buChar char="§"/>
            </a:pPr>
            <a:endParaRPr lang="ar-SA" sz="2800" dirty="0">
              <a:latin typeface="Aparajit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pPr algn="l"/>
            <a:r>
              <a:rPr lang="en-US" sz="2400" dirty="0"/>
              <a:t>point mutation in the </a:t>
            </a:r>
            <a:r>
              <a:rPr lang="en-US" sz="2400" b="1" dirty="0" err="1"/>
              <a:t>Hb</a:t>
            </a:r>
            <a:r>
              <a:rPr lang="en-US" sz="2400" b="1" dirty="0"/>
              <a:t> β gene </a:t>
            </a:r>
            <a:r>
              <a:rPr lang="en-US" sz="2400" dirty="0"/>
              <a:t>is responsible for the sickling of RBCs seen in sickle cell anemia </a:t>
            </a:r>
            <a:r>
              <a:rPr lang="en-US" sz="2400" dirty="0" smtClean="0"/>
              <a:t>.</a:t>
            </a:r>
          </a:p>
          <a:p>
            <a:pPr algn="l"/>
            <a:endParaRPr lang="en-US" sz="2400" dirty="0"/>
          </a:p>
          <a:p>
            <a:pPr algn="l"/>
            <a:r>
              <a:rPr lang="en-US" sz="2400" dirty="0" smtClean="0"/>
              <a:t>The </a:t>
            </a:r>
            <a:r>
              <a:rPr lang="en-US" sz="2400" dirty="0"/>
              <a:t>abnormality is due to Substitution of non polar valine for a charged Glutamic </a:t>
            </a:r>
            <a:r>
              <a:rPr lang="en-US" sz="2400" dirty="0" smtClean="0"/>
              <a:t>acid </a:t>
            </a:r>
            <a:r>
              <a:rPr lang="en-US" sz="2400" dirty="0"/>
              <a:t>in position 6 in the </a:t>
            </a:r>
            <a:r>
              <a:rPr lang="en-US" sz="2400" b="1" dirty="0"/>
              <a:t>β </a:t>
            </a:r>
            <a:r>
              <a:rPr lang="ar-SA" sz="2400" b="1" dirty="0" smtClean="0"/>
              <a:t> </a:t>
            </a:r>
            <a:r>
              <a:rPr lang="en-US" sz="2400" dirty="0" smtClean="0"/>
              <a:t>chain </a:t>
            </a:r>
            <a:r>
              <a:rPr lang="en-US" dirty="0" smtClean="0"/>
              <a:t>. </a:t>
            </a:r>
          </a:p>
          <a:p>
            <a:pPr algn="l"/>
            <a:r>
              <a:rPr lang="en-US" sz="2800" dirty="0" err="1">
                <a:latin typeface="Aparajita" pitchFamily="34" charset="0"/>
              </a:rPr>
              <a:t>Hb</a:t>
            </a:r>
            <a:r>
              <a:rPr lang="en-US" sz="2800" dirty="0">
                <a:latin typeface="Aparajita" pitchFamily="34" charset="0"/>
              </a:rPr>
              <a:t> S will appear in Sickle cell anemia patients and in sickle cell trail(carrier</a:t>
            </a:r>
            <a:r>
              <a:rPr lang="en-US" sz="2800" dirty="0" smtClean="0">
                <a:latin typeface="Aparajita" pitchFamily="34" charset="0"/>
              </a:rPr>
              <a:t>)</a:t>
            </a:r>
            <a:endParaRPr lang="ar-SA" sz="2800" dirty="0"/>
          </a:p>
        </p:txBody>
      </p:sp>
    </p:spTree>
    <p:extLst>
      <p:ext uri="{BB962C8B-B14F-4D97-AF65-F5344CB8AC3E}">
        <p14:creationId xmlns:p14="http://schemas.microsoft.com/office/powerpoint/2010/main" val="626933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a:bodyPr>
          <a:lstStyle/>
          <a:p>
            <a:pPr marL="82296" indent="0" algn="l">
              <a:buNone/>
            </a:pPr>
            <a:r>
              <a:rPr lang="en-US" sz="2800" dirty="0"/>
              <a:t>Individuals with </a:t>
            </a:r>
            <a:r>
              <a:rPr lang="en-US" sz="2800" dirty="0" err="1"/>
              <a:t>Hb</a:t>
            </a:r>
            <a:r>
              <a:rPr lang="en-US" sz="2800" dirty="0"/>
              <a:t>-S will be at high risk when exposed to conditions of low oxygen tension such as surgery, high altitude or athletics which may results in serious and fatal clinical complications. In order to avoid or </a:t>
            </a:r>
            <a:r>
              <a:rPr lang="en-US" sz="2800" dirty="0" smtClean="0"/>
              <a:t>minimize </a:t>
            </a:r>
            <a:r>
              <a:rPr lang="en-US" sz="2800" dirty="0"/>
              <a:t>these clinical complications, it is important to screen the individuals for the presence of </a:t>
            </a:r>
            <a:r>
              <a:rPr lang="en-US" sz="2800" dirty="0" err="1"/>
              <a:t>Hb</a:t>
            </a:r>
            <a:r>
              <a:rPr lang="en-US" sz="2800" dirty="0"/>
              <a:t>-S.</a:t>
            </a:r>
            <a:endParaRPr lang="ar-SA" sz="2800" dirty="0"/>
          </a:p>
        </p:txBody>
      </p:sp>
    </p:spTree>
    <p:extLst>
      <p:ext uri="{BB962C8B-B14F-4D97-AF65-F5344CB8AC3E}">
        <p14:creationId xmlns:p14="http://schemas.microsoft.com/office/powerpoint/2010/main" val="638019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2976" y="357166"/>
            <a:ext cx="7790712" cy="5891234"/>
          </a:xfrm>
        </p:spPr>
        <p:txBody>
          <a:bodyPr/>
          <a:lstStyle/>
          <a:p>
            <a:pPr algn="l">
              <a:buNone/>
            </a:pPr>
            <a:r>
              <a:rPr lang="en-US" b="1" u="sng" dirty="0" smtClean="0">
                <a:latin typeface="Aparajita" pitchFamily="34" charset="0"/>
                <a:cs typeface="Aparajita" pitchFamily="34" charset="0"/>
              </a:rPr>
              <a:t>Method:</a:t>
            </a:r>
            <a:endParaRPr lang="en-US" b="1" u="sng" dirty="0">
              <a:latin typeface="Aparajita" pitchFamily="34" charset="0"/>
              <a:cs typeface="Aparajita" pitchFamily="34" charset="0"/>
            </a:endParaRPr>
          </a:p>
          <a:p>
            <a:pPr algn="l">
              <a:buNone/>
            </a:pPr>
            <a:r>
              <a:rPr lang="en-US" dirty="0" smtClean="0">
                <a:latin typeface="Aparajita" pitchFamily="34" charset="0"/>
                <a:cs typeface="Aparajita" pitchFamily="34" charset="0"/>
              </a:rPr>
              <a:t>By kit , this test is a simple and rapid method for determination of the presence of </a:t>
            </a:r>
            <a:r>
              <a:rPr lang="en-US" dirty="0" err="1" smtClean="0">
                <a:latin typeface="Aparajita" pitchFamily="34" charset="0"/>
                <a:cs typeface="Aparajita" pitchFamily="34" charset="0"/>
              </a:rPr>
              <a:t>HbS</a:t>
            </a:r>
            <a:r>
              <a:rPr lang="en-US" dirty="0" smtClean="0">
                <a:latin typeface="Aparajita" pitchFamily="34" charset="0"/>
                <a:cs typeface="Aparajita" pitchFamily="34" charset="0"/>
              </a:rPr>
              <a:t> </a:t>
            </a:r>
          </a:p>
          <a:p>
            <a:pPr algn="l">
              <a:buNone/>
            </a:pPr>
            <a:r>
              <a:rPr lang="en-US" b="1" u="sng" dirty="0" smtClean="0">
                <a:latin typeface="Aparajita" pitchFamily="34" charset="0"/>
                <a:cs typeface="Aparajita" pitchFamily="34" charset="0"/>
              </a:rPr>
              <a:t>Principle:</a:t>
            </a:r>
          </a:p>
          <a:p>
            <a:pPr algn="l">
              <a:buNone/>
            </a:pPr>
            <a:r>
              <a:rPr lang="en-US" dirty="0" smtClean="0">
                <a:latin typeface="Aparajita" pitchFamily="34" charset="0"/>
                <a:cs typeface="Aparajita" pitchFamily="34" charset="0"/>
              </a:rPr>
              <a:t>Erythrocytes are lysed (by </a:t>
            </a:r>
            <a:r>
              <a:rPr lang="en-US" dirty="0" err="1" smtClean="0">
                <a:latin typeface="Aparajita" pitchFamily="34" charset="0"/>
                <a:cs typeface="Aparajita" pitchFamily="34" charset="0"/>
              </a:rPr>
              <a:t>saponin</a:t>
            </a:r>
            <a:r>
              <a:rPr lang="en-US" dirty="0" smtClean="0">
                <a:latin typeface="Aparajita" pitchFamily="34" charset="0"/>
                <a:cs typeface="Aparajita" pitchFamily="34" charset="0"/>
              </a:rPr>
              <a:t>) and the released hemoglobin is reduced (by dithionite) in phosphate buffer. Reduced </a:t>
            </a:r>
            <a:r>
              <a:rPr lang="en-US" dirty="0" err="1" smtClean="0">
                <a:latin typeface="Aparajita" pitchFamily="34" charset="0"/>
                <a:cs typeface="Aparajita" pitchFamily="34" charset="0"/>
              </a:rPr>
              <a:t>HbS</a:t>
            </a:r>
            <a:r>
              <a:rPr lang="en-US" dirty="0" smtClean="0">
                <a:latin typeface="Aparajita" pitchFamily="34" charset="0"/>
                <a:cs typeface="Aparajita" pitchFamily="34" charset="0"/>
              </a:rPr>
              <a:t> is characterized by </a:t>
            </a:r>
            <a:r>
              <a:rPr lang="en-US" dirty="0" err="1" smtClean="0">
                <a:latin typeface="Aparajita" pitchFamily="34" charset="0"/>
                <a:cs typeface="Aparajita" pitchFamily="34" charset="0"/>
              </a:rPr>
              <a:t>ites</a:t>
            </a:r>
            <a:r>
              <a:rPr lang="en-US" dirty="0" smtClean="0">
                <a:latin typeface="Aparajita" pitchFamily="34" charset="0"/>
                <a:cs typeface="Aparajita" pitchFamily="34" charset="0"/>
              </a:rPr>
              <a:t> very low solubility . So that in the presence of </a:t>
            </a:r>
            <a:r>
              <a:rPr lang="en-US" dirty="0" err="1" smtClean="0">
                <a:latin typeface="Aparajita" pitchFamily="34" charset="0"/>
                <a:cs typeface="Aparajita" pitchFamily="34" charset="0"/>
              </a:rPr>
              <a:t>HbS</a:t>
            </a:r>
            <a:r>
              <a:rPr lang="en-US" dirty="0" smtClean="0">
                <a:latin typeface="Aparajita" pitchFamily="34" charset="0"/>
                <a:cs typeface="Aparajita" pitchFamily="34" charset="0"/>
              </a:rPr>
              <a:t> or non-S sickling </a:t>
            </a:r>
            <a:r>
              <a:rPr lang="en-US" dirty="0" err="1" smtClean="0">
                <a:latin typeface="Aparajita" pitchFamily="34" charset="0"/>
                <a:cs typeface="Aparajita" pitchFamily="34" charset="0"/>
              </a:rPr>
              <a:t>Hb</a:t>
            </a:r>
            <a:r>
              <a:rPr lang="en-US" dirty="0" smtClean="0">
                <a:latin typeface="Aparajita" pitchFamily="34" charset="0"/>
                <a:cs typeface="Aparajita" pitchFamily="34" charset="0"/>
              </a:rPr>
              <a:t> the system become turbid.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Procedure:</a:t>
            </a:r>
            <a:endParaRPr lang="ar-SA" dirty="0"/>
          </a:p>
        </p:txBody>
      </p:sp>
      <p:sp>
        <p:nvSpPr>
          <p:cNvPr id="3" name="عنصر نائب للمحتوى 2"/>
          <p:cNvSpPr>
            <a:spLocks noGrp="1"/>
          </p:cNvSpPr>
          <p:nvPr>
            <p:ph idx="1"/>
          </p:nvPr>
        </p:nvSpPr>
        <p:spPr>
          <a:xfrm>
            <a:off x="1435608" y="1447800"/>
            <a:ext cx="7498080" cy="3267084"/>
          </a:xfrm>
        </p:spPr>
        <p:txBody>
          <a:bodyPr/>
          <a:lstStyle/>
          <a:p>
            <a:pPr algn="l" rtl="0"/>
            <a:r>
              <a:rPr lang="en-US" dirty="0" smtClean="0"/>
              <a:t>Pipette into clean dry test tube</a:t>
            </a:r>
          </a:p>
          <a:p>
            <a:pPr algn="l" rtl="0">
              <a:buNone/>
            </a:pPr>
            <a:endParaRPr lang="ar-SA" dirty="0"/>
          </a:p>
        </p:txBody>
      </p:sp>
      <p:graphicFrame>
        <p:nvGraphicFramePr>
          <p:cNvPr id="4" name="Table 3"/>
          <p:cNvGraphicFramePr>
            <a:graphicFrameLocks noGrp="1"/>
          </p:cNvGraphicFramePr>
          <p:nvPr/>
        </p:nvGraphicFramePr>
        <p:xfrm>
          <a:off x="1547664" y="1340768"/>
          <a:ext cx="6096000" cy="3032760"/>
        </p:xfrm>
        <a:graphic>
          <a:graphicData uri="http://schemas.openxmlformats.org/drawingml/2006/table">
            <a:tbl>
              <a:tblPr rtl="1" firstRow="1" bandRow="1">
                <a:tableStyleId>{5C22544A-7EE6-4342-B048-85BDC9FD1C3A}</a:tableStyleId>
              </a:tblPr>
              <a:tblGrid>
                <a:gridCol w="4064000"/>
                <a:gridCol w="2032000"/>
              </a:tblGrid>
              <a:tr h="741680">
                <a:tc>
                  <a:txBody>
                    <a:bodyPr/>
                    <a:lstStyle/>
                    <a:p>
                      <a:pPr rtl="1"/>
                      <a:r>
                        <a:rPr lang="en-US" dirty="0" smtClean="0"/>
                        <a:t>test</a:t>
                      </a:r>
                      <a:endParaRPr lang="ar-SA" dirty="0"/>
                    </a:p>
                  </a:txBody>
                  <a:tcPr/>
                </a:tc>
                <a:tc>
                  <a:txBody>
                    <a:bodyPr/>
                    <a:lstStyle/>
                    <a:p>
                      <a:pPr rtl="1"/>
                      <a:endParaRPr lang="ar-SA" dirty="0"/>
                    </a:p>
                  </a:txBody>
                  <a:tcPr/>
                </a:tc>
              </a:tr>
              <a:tr h="370840">
                <a:tc>
                  <a:txBody>
                    <a:bodyPr/>
                    <a:lstStyle/>
                    <a:p>
                      <a:pPr rtl="1"/>
                      <a:r>
                        <a:rPr lang="en-US" dirty="0" smtClean="0"/>
                        <a:t>2 ml</a:t>
                      </a:r>
                      <a:endParaRPr lang="ar-SA" dirty="0"/>
                    </a:p>
                  </a:txBody>
                  <a:tcPr/>
                </a:tc>
                <a:tc>
                  <a:txBody>
                    <a:bodyPr/>
                    <a:lstStyle/>
                    <a:p>
                      <a:pPr rtl="1"/>
                      <a:r>
                        <a:rPr lang="en-US" dirty="0" err="1" smtClean="0"/>
                        <a:t>Sickling</a:t>
                      </a:r>
                      <a:r>
                        <a:rPr lang="en-US" dirty="0" smtClean="0"/>
                        <a:t> solution</a:t>
                      </a:r>
                      <a:endParaRPr lang="ar-SA" dirty="0"/>
                    </a:p>
                  </a:txBody>
                  <a:tcPr/>
                </a:tc>
              </a:tr>
              <a:tr h="370840">
                <a:tc>
                  <a:txBody>
                    <a:bodyPr/>
                    <a:lstStyle/>
                    <a:p>
                      <a:pPr rtl="1"/>
                      <a:r>
                        <a:rPr lang="en-US" dirty="0" smtClean="0"/>
                        <a:t>0.02 ml (20 µl)</a:t>
                      </a:r>
                      <a:endParaRPr lang="ar-SA" dirty="0"/>
                    </a:p>
                  </a:txBody>
                  <a:tcPr/>
                </a:tc>
                <a:tc>
                  <a:txBody>
                    <a:bodyPr/>
                    <a:lstStyle/>
                    <a:p>
                      <a:pPr rtl="1"/>
                      <a:r>
                        <a:rPr lang="en-US" dirty="0" smtClean="0"/>
                        <a:t>Patient sample (whole </a:t>
                      </a:r>
                      <a:r>
                        <a:rPr lang="en-US" dirty="0" err="1" smtClean="0"/>
                        <a:t>blopd</a:t>
                      </a:r>
                      <a:r>
                        <a:rPr lang="en-US" dirty="0" smtClean="0"/>
                        <a:t>)</a:t>
                      </a:r>
                    </a:p>
                  </a:txBody>
                  <a:tcPr/>
                </a:tc>
              </a:tr>
              <a:tr h="370840">
                <a:tc gridSpan="2">
                  <a:txBody>
                    <a:bodyPr/>
                    <a:lstStyle/>
                    <a:p>
                      <a:pPr algn="l" rtl="0"/>
                      <a:r>
                        <a:rPr lang="en-US" dirty="0" smtClean="0"/>
                        <a:t>Mix by inversion and</a:t>
                      </a:r>
                      <a:r>
                        <a:rPr lang="en-US" baseline="0" dirty="0" smtClean="0"/>
                        <a:t> allow stand at room temperature for 5 to 10 min</a:t>
                      </a:r>
                      <a:endParaRPr lang="ar-SA" dirty="0"/>
                    </a:p>
                  </a:txBody>
                  <a:tcPr/>
                </a:tc>
                <a:tc hMerge="1">
                  <a:txBody>
                    <a:bodyPr/>
                    <a:lstStyle/>
                    <a:p>
                      <a:pPr rtl="1"/>
                      <a:endParaRPr lang="ar-SA" dirty="0"/>
                    </a:p>
                  </a:txBody>
                  <a:tcPr/>
                </a:tc>
              </a:tr>
              <a:tr h="370840">
                <a:tc gridSpan="2">
                  <a:txBody>
                    <a:bodyPr/>
                    <a:lstStyle/>
                    <a:p>
                      <a:pPr algn="l" rtl="0"/>
                      <a:r>
                        <a:rPr lang="en-US" dirty="0" smtClean="0"/>
                        <a:t>Read the test by holding the test tube approximately 3 cm in front of a lined scale on the card.</a:t>
                      </a:r>
                      <a:endParaRPr lang="ar-SA" dirty="0"/>
                    </a:p>
                  </a:txBody>
                  <a:tcPr/>
                </a:tc>
                <a:tc hMerge="1">
                  <a:txBody>
                    <a:bodyPr/>
                    <a:lstStyle/>
                    <a:p>
                      <a:pPr rtl="1"/>
                      <a:endParaRPr lang="ar-SA" dirty="0"/>
                    </a:p>
                  </a:txBody>
                  <a:tcPr/>
                </a:tc>
              </a:tr>
            </a:tbl>
          </a:graphicData>
        </a:graphic>
      </p:graphicFrame>
      <p:graphicFrame>
        <p:nvGraphicFramePr>
          <p:cNvPr id="5" name="Table 4"/>
          <p:cNvGraphicFramePr>
            <a:graphicFrameLocks noGrp="1"/>
          </p:cNvGraphicFramePr>
          <p:nvPr/>
        </p:nvGraphicFramePr>
        <p:xfrm>
          <a:off x="1500166" y="4419600"/>
          <a:ext cx="6096000" cy="2438400"/>
        </p:xfrm>
        <a:graphic>
          <a:graphicData uri="http://schemas.openxmlformats.org/drawingml/2006/table">
            <a:tbl>
              <a:tblPr/>
              <a:tblGrid>
                <a:gridCol w="6096000"/>
              </a:tblGrid>
              <a:tr h="0">
                <a:tc>
                  <a:txBody>
                    <a:bodyPr/>
                    <a:lstStyle/>
                    <a:p>
                      <a:pPr marL="457200" marR="0" algn="just" rtl="0">
                        <a:spcBef>
                          <a:spcPts val="0"/>
                        </a:spcBef>
                        <a:spcAft>
                          <a:spcPts val="0"/>
                        </a:spcAft>
                      </a:pPr>
                      <a:r>
                        <a:rPr lang="en-US" sz="3200" dirty="0" err="1">
                          <a:solidFill>
                            <a:srgbClr val="FF0000"/>
                          </a:solidFill>
                          <a:latin typeface="Arabic Typesetting"/>
                          <a:ea typeface="Arial Unicode MS"/>
                          <a:cs typeface="Arial"/>
                        </a:rPr>
                        <a:t>HbS</a:t>
                      </a:r>
                      <a:r>
                        <a:rPr lang="en-US" sz="3200" dirty="0">
                          <a:solidFill>
                            <a:srgbClr val="FF0000"/>
                          </a:solidFill>
                          <a:latin typeface="Arabic Typesetting"/>
                          <a:ea typeface="Arial Unicode MS"/>
                          <a:cs typeface="Arial"/>
                        </a:rPr>
                        <a:t> was present, the solution is turbid and the lines behind the test tube will not be visible while, if no </a:t>
                      </a:r>
                      <a:r>
                        <a:rPr lang="en-US" sz="3200" dirty="0" err="1">
                          <a:solidFill>
                            <a:srgbClr val="FF0000"/>
                          </a:solidFill>
                          <a:latin typeface="Arabic Typesetting"/>
                          <a:ea typeface="Arial Unicode MS"/>
                          <a:cs typeface="Arial"/>
                        </a:rPr>
                        <a:t>sickling</a:t>
                      </a:r>
                      <a:r>
                        <a:rPr lang="en-US" sz="3200" dirty="0">
                          <a:solidFill>
                            <a:srgbClr val="FF0000"/>
                          </a:solidFill>
                          <a:latin typeface="Arabic Typesetting"/>
                          <a:ea typeface="Arial Unicode MS"/>
                          <a:cs typeface="Arial"/>
                        </a:rPr>
                        <a:t> hemoglobin was present the clear solution will permit the lines to be seen through the test tubes</a:t>
                      </a:r>
                      <a:endParaRPr lang="en-US" sz="3200" dirty="0">
                        <a:solidFill>
                          <a:srgbClr val="FF0000"/>
                        </a:solidFill>
                        <a:latin typeface="Calibri"/>
                        <a:ea typeface="Calibri"/>
                        <a:cs typeface="Arial"/>
                      </a:endParaRP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357290" y="2071678"/>
            <a:ext cx="7498080" cy="1357322"/>
          </a:xfrm>
        </p:spPr>
        <p:style>
          <a:lnRef idx="2">
            <a:schemeClr val="accent2"/>
          </a:lnRef>
          <a:fillRef idx="1">
            <a:schemeClr val="lt1"/>
          </a:fillRef>
          <a:effectRef idx="0">
            <a:schemeClr val="accent2"/>
          </a:effectRef>
          <a:fontRef idx="minor">
            <a:schemeClr val="dk1"/>
          </a:fontRef>
        </p:style>
        <p:txBody>
          <a:bodyPr/>
          <a:lstStyle/>
          <a:p>
            <a:pPr algn="ctr">
              <a:buNone/>
            </a:pPr>
            <a:r>
              <a:rPr lang="en-US" b="1" dirty="0" smtClean="0">
                <a:latin typeface="Aparajita" pitchFamily="34" charset="0"/>
                <a:cs typeface="Aparajita" pitchFamily="34" charset="0"/>
              </a:rPr>
              <a:t>Experiment : </a:t>
            </a:r>
          </a:p>
          <a:p>
            <a:pPr algn="ctr">
              <a:buNone/>
            </a:pPr>
            <a:r>
              <a:rPr lang="en-US" dirty="0" smtClean="0">
                <a:latin typeface="Aparajita" pitchFamily="34" charset="0"/>
                <a:cs typeface="Aparajita" pitchFamily="34" charset="0"/>
              </a:rPr>
              <a:t>Quantitative determination of iron in serum</a:t>
            </a:r>
          </a:p>
          <a:p>
            <a:pPr algn="ctr">
              <a:buNone/>
            </a:pPr>
            <a:endParaRPr lang="ar-SA" dirty="0"/>
          </a:p>
        </p:txBody>
      </p:sp>
      <p:cxnSp>
        <p:nvCxnSpPr>
          <p:cNvPr id="5" name="رابط كسهم مستقيم 4"/>
          <p:cNvCxnSpPr/>
          <p:nvPr/>
        </p:nvCxnSpPr>
        <p:spPr>
          <a:xfrm rot="5400000">
            <a:off x="4714876" y="3856834"/>
            <a:ext cx="71438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 name="مربع نص 7"/>
          <p:cNvSpPr txBox="1"/>
          <p:nvPr/>
        </p:nvSpPr>
        <p:spPr>
          <a:xfrm>
            <a:off x="1928794" y="4286257"/>
            <a:ext cx="6143668" cy="2246769"/>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ctr"/>
            <a:r>
              <a:rPr lang="en-US" sz="2800" dirty="0" smtClean="0">
                <a:latin typeface="Aparajita" pitchFamily="34" charset="0"/>
                <a:cs typeface="Aparajita" pitchFamily="34" charset="0"/>
              </a:rPr>
              <a:t>Quantitative determination of </a:t>
            </a:r>
            <a:r>
              <a:rPr lang="en-US" sz="2800" b="1" dirty="0" smtClean="0">
                <a:latin typeface="Aparajita" pitchFamily="34" charset="0"/>
                <a:cs typeface="Aparajita" pitchFamily="34" charset="0"/>
              </a:rPr>
              <a:t>iron</a:t>
            </a:r>
            <a:r>
              <a:rPr lang="en-US" sz="2800" dirty="0" smtClean="0">
                <a:latin typeface="Aparajita" pitchFamily="34" charset="0"/>
                <a:cs typeface="Aparajita" pitchFamily="34" charset="0"/>
              </a:rPr>
              <a:t> , unsaturated iron binding capacity </a:t>
            </a:r>
            <a:r>
              <a:rPr lang="en-US" sz="2800" b="1" dirty="0" smtClean="0">
                <a:latin typeface="Aparajita" pitchFamily="34" charset="0"/>
                <a:cs typeface="Aparajita" pitchFamily="34" charset="0"/>
              </a:rPr>
              <a:t>(UIBC) </a:t>
            </a:r>
            <a:r>
              <a:rPr lang="en-US" sz="2800" dirty="0" smtClean="0">
                <a:latin typeface="Aparajita" pitchFamily="34" charset="0"/>
                <a:cs typeface="Aparajita" pitchFamily="34" charset="0"/>
              </a:rPr>
              <a:t>and total iron binding capacity </a:t>
            </a:r>
            <a:r>
              <a:rPr lang="en-US" sz="2800" b="1" dirty="0" smtClean="0">
                <a:latin typeface="Aparajita" pitchFamily="34" charset="0"/>
                <a:cs typeface="Aparajita" pitchFamily="34" charset="0"/>
              </a:rPr>
              <a:t>(TIBC) </a:t>
            </a:r>
            <a:r>
              <a:rPr lang="en-US" sz="2800" dirty="0" smtClean="0">
                <a:latin typeface="Aparajita" pitchFamily="34" charset="0"/>
                <a:cs typeface="Aparajita" pitchFamily="34" charset="0"/>
              </a:rPr>
              <a:t>in serum using a colorimetric method.</a:t>
            </a:r>
          </a:p>
          <a:p>
            <a:pPr algn="ctr"/>
            <a:endParaRPr lang="ar-SA"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4414" y="285728"/>
            <a:ext cx="7719274" cy="5962672"/>
          </a:xfrm>
        </p:spPr>
        <p:txBody>
          <a:bodyPr>
            <a:normAutofit fontScale="85000" lnSpcReduction="20000"/>
          </a:bodyPr>
          <a:lstStyle/>
          <a:p>
            <a:pPr algn="l">
              <a:buNone/>
            </a:pPr>
            <a:r>
              <a:rPr lang="en-US" b="1" u="sng" dirty="0" smtClean="0">
                <a:latin typeface="Aparajita" pitchFamily="34" charset="0"/>
                <a:cs typeface="Aparajita" pitchFamily="34" charset="0"/>
              </a:rPr>
              <a:t>Objective</a:t>
            </a:r>
            <a:r>
              <a:rPr lang="en-US" sz="2800" dirty="0" smtClean="0">
                <a:latin typeface="Aparajita" pitchFamily="34" charset="0"/>
                <a:cs typeface="Aparajita" pitchFamily="34" charset="0"/>
              </a:rPr>
              <a:t>:</a:t>
            </a:r>
          </a:p>
          <a:p>
            <a:pPr lvl="0" algn="l" rtl="0"/>
            <a:r>
              <a:rPr lang="en-US" sz="2800" dirty="0" smtClean="0">
                <a:latin typeface="Aparajita" pitchFamily="34" charset="0"/>
                <a:cs typeface="Aparajita" pitchFamily="34" charset="0"/>
              </a:rPr>
              <a:t>To determine the normal level of serum iron.</a:t>
            </a:r>
          </a:p>
          <a:p>
            <a:pPr lvl="0" algn="l" rtl="0"/>
            <a:r>
              <a:rPr lang="en-US" sz="2800" dirty="0" smtClean="0">
                <a:latin typeface="Aparajita" pitchFamily="34" charset="0"/>
                <a:cs typeface="Aparajita" pitchFamily="34" charset="0"/>
              </a:rPr>
              <a:t>And  use  this test in diagnosis of anemia.(iron deficiency)</a:t>
            </a:r>
          </a:p>
          <a:p>
            <a:pPr algn="l">
              <a:buNone/>
            </a:pPr>
            <a:r>
              <a:rPr lang="en-US" b="1" u="sng" dirty="0" smtClean="0">
                <a:latin typeface="Aparajita" pitchFamily="34" charset="0"/>
              </a:rPr>
              <a:t>Introduction</a:t>
            </a:r>
            <a:r>
              <a:rPr lang="en-US" sz="2800" dirty="0" smtClean="0">
                <a:latin typeface="Aparajita" pitchFamily="34" charset="0"/>
              </a:rPr>
              <a:t>: </a:t>
            </a:r>
          </a:p>
          <a:p>
            <a:pPr algn="l">
              <a:buNone/>
            </a:pPr>
            <a:r>
              <a:rPr lang="en-US" sz="2800" dirty="0">
                <a:latin typeface="Aparajita" panose="020B0604020202020204" pitchFamily="34" charset="0"/>
                <a:cs typeface="Aparajita" panose="020B0604020202020204" pitchFamily="34" charset="0"/>
              </a:rPr>
              <a:t>Iron is </a:t>
            </a:r>
            <a:r>
              <a:rPr lang="en-US" sz="2800" dirty="0" smtClean="0">
                <a:latin typeface="Aparajita" panose="020B0604020202020204" pitchFamily="34" charset="0"/>
                <a:cs typeface="Aparajita" panose="020B0604020202020204" pitchFamily="34" charset="0"/>
              </a:rPr>
              <a:t>the metal </a:t>
            </a:r>
            <a:r>
              <a:rPr lang="en-US" sz="2800" dirty="0">
                <a:latin typeface="Aparajita" panose="020B0604020202020204" pitchFamily="34" charset="0"/>
                <a:cs typeface="Aparajita" panose="020B0604020202020204" pitchFamily="34" charset="0"/>
              </a:rPr>
              <a:t>component of </a:t>
            </a:r>
            <a:r>
              <a:rPr lang="en-US" sz="2800" dirty="0" smtClean="0">
                <a:latin typeface="Aparajita" panose="020B0604020202020204" pitchFamily="34" charset="0"/>
                <a:cs typeface="Aparajita" panose="020B0604020202020204" pitchFamily="34" charset="0"/>
              </a:rPr>
              <a:t>hemoglobin, </a:t>
            </a:r>
            <a:r>
              <a:rPr lang="en-US" sz="2800" dirty="0">
                <a:latin typeface="Aparajita" panose="020B0604020202020204" pitchFamily="34" charset="0"/>
                <a:cs typeface="Aparajita" panose="020B0604020202020204" pitchFamily="34" charset="0"/>
              </a:rPr>
              <a:t>myoglobin cytochromes and some proteins of the electron transport chain. The total iron of an adult male is 4-5g and of a female 3-4g. of this 65% is as </a:t>
            </a:r>
            <a:r>
              <a:rPr lang="en-US" sz="2800" dirty="0" smtClean="0">
                <a:latin typeface="Aparajita" panose="020B0604020202020204" pitchFamily="34" charset="0"/>
                <a:cs typeface="Aparajita" panose="020B0604020202020204" pitchFamily="34" charset="0"/>
              </a:rPr>
              <a:t>hemoglobin, </a:t>
            </a:r>
            <a:r>
              <a:rPr lang="en-US" sz="2800" dirty="0">
                <a:latin typeface="Aparajita" panose="020B0604020202020204" pitchFamily="34" charset="0"/>
                <a:cs typeface="Aparajita" panose="020B0604020202020204" pitchFamily="34" charset="0"/>
              </a:rPr>
              <a:t>25% as stored iron ( ferritin and </a:t>
            </a:r>
            <a:r>
              <a:rPr lang="en-US" sz="2800" dirty="0" smtClean="0">
                <a:latin typeface="Aparajita" panose="020B0604020202020204" pitchFamily="34" charset="0"/>
                <a:cs typeface="Aparajita" panose="020B0604020202020204" pitchFamily="34" charset="0"/>
              </a:rPr>
              <a:t>hemosiderin </a:t>
            </a:r>
            <a:r>
              <a:rPr lang="en-US" sz="2800" dirty="0">
                <a:latin typeface="Aparajita" panose="020B0604020202020204" pitchFamily="34" charset="0"/>
                <a:cs typeface="Aparajita" panose="020B0604020202020204" pitchFamily="34" charset="0"/>
              </a:rPr>
              <a:t>),10% as other forms ( myoglobin, cytochromes etc. ) and only 0.1 %as serum iron</a:t>
            </a:r>
            <a:r>
              <a:rPr lang="en-US" sz="2800" dirty="0" smtClean="0"/>
              <a:t>.</a:t>
            </a:r>
          </a:p>
          <a:p>
            <a:pPr algn="l">
              <a:buNone/>
            </a:pPr>
            <a:r>
              <a:rPr lang="en-US" sz="2400" dirty="0"/>
              <a:t>Iron is carried in Fe3+ state bound to a specific iron transport protein known as transferrin. </a:t>
            </a:r>
            <a:endParaRPr lang="en-US" sz="2800" dirty="0"/>
          </a:p>
          <a:p>
            <a:pPr algn="l">
              <a:buNone/>
            </a:pPr>
            <a:endParaRPr lang="en-US" sz="2800" dirty="0" smtClean="0">
              <a:latin typeface="Aparajita" pitchFamily="34" charset="0"/>
            </a:endParaRPr>
          </a:p>
          <a:p>
            <a:pPr algn="l" rtl="0">
              <a:buFont typeface="Wingdings" pitchFamily="2" charset="2"/>
              <a:buChar char="Ø"/>
            </a:pPr>
            <a:r>
              <a:rPr lang="en-US" sz="2800" b="1" dirty="0" err="1" smtClean="0">
                <a:latin typeface="Aparajita" pitchFamily="34" charset="0"/>
                <a:cs typeface="Aparajita" pitchFamily="34" charset="0"/>
              </a:rPr>
              <a:t>Transferrins</a:t>
            </a:r>
            <a:r>
              <a:rPr lang="en-US" sz="2800" dirty="0" smtClean="0">
                <a:latin typeface="Aparajita" pitchFamily="34" charset="0"/>
                <a:cs typeface="Aparajita" pitchFamily="34" charset="0"/>
              </a:rPr>
              <a:t> : are iron-binding blood plasma glycoproteins that control the level of free iron in biological fluids (When iron stores become low, transferrin levels will increase. When there is too much iron, </a:t>
            </a:r>
            <a:r>
              <a:rPr lang="en-US" sz="2800" dirty="0" err="1" smtClean="0">
                <a:latin typeface="Aparajita" pitchFamily="34" charset="0"/>
                <a:cs typeface="Aparajita" pitchFamily="34" charset="0"/>
              </a:rPr>
              <a:t>transferrin</a:t>
            </a:r>
            <a:r>
              <a:rPr lang="en-US" sz="2800" dirty="0" smtClean="0">
                <a:latin typeface="Aparajita" pitchFamily="34" charset="0"/>
                <a:cs typeface="Aparajita" pitchFamily="34" charset="0"/>
              </a:rPr>
              <a:t> levels are low) .  it contains </a:t>
            </a:r>
            <a:r>
              <a:rPr lang="en-US" sz="2800" b="1" u="sng" dirty="0" smtClean="0">
                <a:latin typeface="Aparajita" pitchFamily="34" charset="0"/>
                <a:cs typeface="Aparajita" pitchFamily="34" charset="0"/>
              </a:rPr>
              <a:t>two</a:t>
            </a:r>
            <a:r>
              <a:rPr lang="en-US" sz="2800" dirty="0" smtClean="0">
                <a:latin typeface="Aparajita" pitchFamily="34" charset="0"/>
                <a:cs typeface="Aparajita" pitchFamily="34" charset="0"/>
              </a:rPr>
              <a:t> specific high-affinity Fe(III</a:t>
            </a:r>
            <a:r>
              <a:rPr lang="en-US" sz="2800" dirty="0" smtClean="0">
                <a:latin typeface="Aparajita" pitchFamily="34" charset="0"/>
                <a:cs typeface="Aparajita" pitchFamily="34" charset="0"/>
              </a:rPr>
              <a:t>) </a:t>
            </a:r>
            <a:r>
              <a:rPr lang="en-US" sz="2400" b="1" dirty="0"/>
              <a:t>Ferric</a:t>
            </a:r>
            <a:r>
              <a:rPr lang="en-US" sz="2800" dirty="0" smtClean="0">
                <a:latin typeface="Aparajita" pitchFamily="34" charset="0"/>
                <a:cs typeface="Aparajita" pitchFamily="34" charset="0"/>
              </a:rPr>
              <a:t> </a:t>
            </a:r>
            <a:r>
              <a:rPr lang="en-US" sz="2800" dirty="0" smtClean="0">
                <a:latin typeface="Aparajita" pitchFamily="34" charset="0"/>
                <a:cs typeface="Aparajita" pitchFamily="34" charset="0"/>
              </a:rPr>
              <a:t>binding sites.  It has high affinity to bind with Fe(III).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normAutofit/>
          </a:bodyPr>
          <a:lstStyle/>
          <a:p>
            <a:pPr marL="82296" indent="0" algn="l">
              <a:buNone/>
            </a:pPr>
            <a:r>
              <a:rPr lang="en-US" sz="2400" dirty="0"/>
              <a:t>Transferrin distributes iron to those tissues which have a demand for its utilization. </a:t>
            </a:r>
            <a:endParaRPr lang="en-US" sz="2400" dirty="0" smtClean="0"/>
          </a:p>
          <a:p>
            <a:pPr marL="82296" indent="0" algn="l">
              <a:buNone/>
            </a:pPr>
            <a:r>
              <a:rPr lang="en-US" sz="2400" dirty="0" smtClean="0"/>
              <a:t>Individuals </a:t>
            </a:r>
            <a:r>
              <a:rPr lang="en-US" sz="2400" dirty="0"/>
              <a:t>who lack transferrin show severe hypochromic </a:t>
            </a:r>
            <a:r>
              <a:rPr lang="en-US" sz="2400" dirty="0" smtClean="0"/>
              <a:t>anemia </a:t>
            </a:r>
            <a:r>
              <a:rPr lang="en-US" sz="2400" dirty="0"/>
              <a:t>and are also susceptible to bacterial and viral infections. </a:t>
            </a:r>
            <a:endParaRPr lang="en-US" sz="2400" dirty="0" smtClean="0"/>
          </a:p>
          <a:p>
            <a:pPr marL="82296" indent="0" algn="l">
              <a:buNone/>
            </a:pPr>
            <a:r>
              <a:rPr lang="en-US" sz="2400" b="1" dirty="0" smtClean="0">
                <a:latin typeface="Aparajita" pitchFamily="34" charset="0"/>
                <a:cs typeface="Aparajita" pitchFamily="34" charset="0"/>
              </a:rPr>
              <a:t>Total </a:t>
            </a:r>
            <a:r>
              <a:rPr lang="en-US" sz="2400" b="1" dirty="0">
                <a:latin typeface="Aparajita" pitchFamily="34" charset="0"/>
                <a:cs typeface="Aparajita" pitchFamily="34" charset="0"/>
              </a:rPr>
              <a:t>iron-binding capacity</a:t>
            </a:r>
            <a:r>
              <a:rPr lang="en-US" sz="2400" dirty="0">
                <a:latin typeface="Aparajita" pitchFamily="34" charset="0"/>
                <a:cs typeface="Aparajita" pitchFamily="34" charset="0"/>
              </a:rPr>
              <a:t> (TIBC) is a medical laboratory test </a:t>
            </a:r>
            <a:r>
              <a:rPr lang="en-US" sz="2400" dirty="0" smtClean="0">
                <a:latin typeface="Aparajita" pitchFamily="34" charset="0"/>
                <a:cs typeface="Aparajita" pitchFamily="34" charset="0"/>
              </a:rPr>
              <a:t>that </a:t>
            </a:r>
            <a:r>
              <a:rPr lang="en-US" sz="2400" dirty="0">
                <a:latin typeface="Aparajita" pitchFamily="34" charset="0"/>
                <a:cs typeface="Aparajita" pitchFamily="34" charset="0"/>
              </a:rPr>
              <a:t>measures the blood's capacity to bind iron with transferrin , it is measuring the maximum amount of iron that it can carry,( which indirectly measures transferrin since transferrin)</a:t>
            </a:r>
            <a:endParaRPr lang="ar-SA" sz="2400" dirty="0">
              <a:latin typeface="Aparajita" pitchFamily="34" charset="0"/>
            </a:endParaRPr>
          </a:p>
          <a:p>
            <a:pPr algn="l"/>
            <a:endParaRPr lang="ar-SA" sz="2400" dirty="0">
              <a:cs typeface="+mj-cs"/>
            </a:endParaRPr>
          </a:p>
        </p:txBody>
      </p:sp>
    </p:spTree>
    <p:extLst>
      <p:ext uri="{BB962C8B-B14F-4D97-AF65-F5344CB8AC3E}">
        <p14:creationId xmlns:p14="http://schemas.microsoft.com/office/powerpoint/2010/main" val="768016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2976" y="285728"/>
            <a:ext cx="7790712" cy="5962672"/>
          </a:xfrm>
        </p:spPr>
        <p:txBody>
          <a:bodyPr>
            <a:normAutofit/>
          </a:bodyPr>
          <a:lstStyle/>
          <a:p>
            <a:pPr algn="l" rtl="0">
              <a:buFont typeface="Wingdings" pitchFamily="2" charset="2"/>
              <a:buChar char="Ø"/>
            </a:pPr>
            <a:r>
              <a:rPr lang="en-US" sz="2800" dirty="0" smtClean="0">
                <a:latin typeface="Aparajita" pitchFamily="34" charset="0"/>
                <a:cs typeface="Aparajita" pitchFamily="34" charset="0"/>
              </a:rPr>
              <a:t>TIBC calculated by adding serum iron and UIBC .</a:t>
            </a:r>
          </a:p>
          <a:p>
            <a:pPr algn="l" rtl="0">
              <a:buFont typeface="Wingdings" pitchFamily="2" charset="2"/>
              <a:buChar char="Ø"/>
            </a:pPr>
            <a:r>
              <a:rPr lang="en-US" sz="2800" dirty="0" smtClean="0">
                <a:latin typeface="Aparajita" pitchFamily="34" charset="0"/>
                <a:cs typeface="Aparajita" pitchFamily="34" charset="0"/>
              </a:rPr>
              <a:t>Total iron-binding capacity (TIBC) is most frequently used along with a serum iron test to evaluate people suspected of having either iron deficiency anemia or iron overload (hemochromatosis)</a:t>
            </a:r>
          </a:p>
          <a:p>
            <a:pPr algn="l"/>
            <a:r>
              <a:rPr lang="en-US" sz="2800" b="1" u="sng" dirty="0" smtClean="0">
                <a:latin typeface="Aparajita" pitchFamily="34" charset="0"/>
                <a:cs typeface="Aparajita" pitchFamily="34" charset="0"/>
              </a:rPr>
              <a:t>Defect in Serum iron </a:t>
            </a:r>
          </a:p>
          <a:p>
            <a:pPr algn="l"/>
            <a:r>
              <a:rPr lang="en-US" sz="2400" dirty="0" smtClean="0">
                <a:latin typeface="Aparajita" panose="020B0604020202020204" pitchFamily="34" charset="0"/>
                <a:cs typeface="Aparajita" panose="020B0604020202020204" pitchFamily="34" charset="0"/>
              </a:rPr>
              <a:t>Serum </a:t>
            </a:r>
            <a:r>
              <a:rPr lang="en-US" sz="2400" dirty="0">
                <a:latin typeface="Aparajita" panose="020B0604020202020204" pitchFamily="34" charset="0"/>
                <a:cs typeface="Aparajita" panose="020B0604020202020204" pitchFamily="34" charset="0"/>
              </a:rPr>
              <a:t>iron is low in iron deficiency </a:t>
            </a:r>
            <a:r>
              <a:rPr lang="en-US" sz="2400" dirty="0" smtClean="0">
                <a:latin typeface="Aparajita" panose="020B0604020202020204" pitchFamily="34" charset="0"/>
                <a:cs typeface="Aparajita" panose="020B0604020202020204" pitchFamily="34" charset="0"/>
              </a:rPr>
              <a:t>anemia </a:t>
            </a:r>
            <a:r>
              <a:rPr lang="en-US" sz="2400" dirty="0">
                <a:latin typeface="Aparajita" panose="020B0604020202020204" pitchFamily="34" charset="0"/>
                <a:cs typeface="Aparajita" panose="020B0604020202020204" pitchFamily="34" charset="0"/>
              </a:rPr>
              <a:t>whether due to insufficient intake, </a:t>
            </a:r>
            <a:r>
              <a:rPr lang="en-US" sz="2400" dirty="0" smtClean="0">
                <a:latin typeface="Aparajita" panose="020B0604020202020204" pitchFamily="34" charset="0"/>
                <a:cs typeface="Aparajita" panose="020B0604020202020204" pitchFamily="34" charset="0"/>
              </a:rPr>
              <a:t>malabsorption </a:t>
            </a:r>
            <a:r>
              <a:rPr lang="en-US" sz="2400" dirty="0">
                <a:latin typeface="Aparajita" panose="020B0604020202020204" pitchFamily="34" charset="0"/>
                <a:cs typeface="Aparajita" panose="020B0604020202020204" pitchFamily="34" charset="0"/>
              </a:rPr>
              <a:t>or blood loss. </a:t>
            </a:r>
          </a:p>
          <a:p>
            <a:pPr algn="l"/>
            <a:r>
              <a:rPr lang="en-US" sz="2400" dirty="0">
                <a:latin typeface="Aparajita" panose="020B0604020202020204" pitchFamily="34" charset="0"/>
                <a:cs typeface="Aparajita" panose="020B0604020202020204" pitchFamily="34" charset="0"/>
              </a:rPr>
              <a:t>Low values are also found with </a:t>
            </a:r>
            <a:r>
              <a:rPr lang="en-US" sz="2400" dirty="0" smtClean="0">
                <a:latin typeface="Aparajita" panose="020B0604020202020204" pitchFamily="34" charset="0"/>
                <a:cs typeface="Aparajita" panose="020B0604020202020204" pitchFamily="34" charset="0"/>
              </a:rPr>
              <a:t>anemia </a:t>
            </a:r>
            <a:r>
              <a:rPr lang="en-US" sz="2400" dirty="0">
                <a:latin typeface="Aparajita" panose="020B0604020202020204" pitchFamily="34" charset="0"/>
                <a:cs typeface="Aparajita" panose="020B0604020202020204" pitchFamily="34" charset="0"/>
              </a:rPr>
              <a:t>of most chronic infections. </a:t>
            </a:r>
          </a:p>
          <a:p>
            <a:pPr algn="l"/>
            <a:r>
              <a:rPr lang="en-US" sz="2400" dirty="0">
                <a:latin typeface="Aparajita" panose="020B0604020202020204" pitchFamily="34" charset="0"/>
                <a:cs typeface="Aparajita" panose="020B0604020202020204" pitchFamily="34" charset="0"/>
              </a:rPr>
              <a:t>Serum iron concentration is high when marrow cannot utilize iron as in pernicious </a:t>
            </a:r>
            <a:r>
              <a:rPr lang="en-US" sz="2400" dirty="0" smtClean="0">
                <a:latin typeface="Aparajita" panose="020B0604020202020204" pitchFamily="34" charset="0"/>
                <a:cs typeface="Aparajita" panose="020B0604020202020204" pitchFamily="34" charset="0"/>
              </a:rPr>
              <a:t>anemia</a:t>
            </a:r>
            <a:r>
              <a:rPr lang="en-US" sz="2400" dirty="0">
                <a:latin typeface="Aparajita" panose="020B0604020202020204" pitchFamily="34" charset="0"/>
                <a:cs typeface="Aparajita" panose="020B0604020202020204" pitchFamily="34" charset="0"/>
              </a:rPr>
              <a:t>, in thalassemia and hemolysis. High values are also found in severe hepatitis due to release from liver cells. In patients with </a:t>
            </a:r>
            <a:r>
              <a:rPr lang="en-US" sz="2400" dirty="0" smtClean="0">
                <a:latin typeface="Aparajita" panose="020B0604020202020204" pitchFamily="34" charset="0"/>
                <a:cs typeface="Aparajita" panose="020B0604020202020204" pitchFamily="34" charset="0"/>
              </a:rPr>
              <a:t>anemia</a:t>
            </a:r>
            <a:r>
              <a:rPr lang="en-US" sz="2400" dirty="0">
                <a:latin typeface="Aparajita" panose="020B0604020202020204" pitchFamily="34" charset="0"/>
                <a:cs typeface="Aparajita" panose="020B0604020202020204" pitchFamily="34" charset="0"/>
              </a:rPr>
              <a:t>,</a:t>
            </a:r>
            <a:r>
              <a:rPr lang="en-US" sz="2000" dirty="0">
                <a:latin typeface="Aparajita" panose="020B0604020202020204" pitchFamily="34" charset="0"/>
                <a:cs typeface="Aparajita" panose="020B0604020202020204" pitchFamily="34" charset="0"/>
              </a:rPr>
              <a:t> </a:t>
            </a:r>
            <a:endParaRPr lang="ar-SA" sz="2000" dirty="0">
              <a:latin typeface="Aparajit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214414" y="357166"/>
            <a:ext cx="7719274" cy="5891234"/>
          </a:xfrm>
        </p:spPr>
        <p:txBody>
          <a:bodyPr>
            <a:normAutofit/>
          </a:bodyPr>
          <a:lstStyle/>
          <a:p>
            <a:pPr algn="l" rtl="0">
              <a:buNone/>
            </a:pPr>
            <a:r>
              <a:rPr lang="en-US" b="1" u="sng" dirty="0" smtClean="0">
                <a:latin typeface="Aparajita" pitchFamily="34" charset="0"/>
                <a:cs typeface="Aparajita" pitchFamily="34" charset="0"/>
              </a:rPr>
              <a:t>Defect in Iron binding capacity (Saturated and unsaturated)</a:t>
            </a:r>
          </a:p>
          <a:p>
            <a:pPr algn="l" rtl="0">
              <a:buFont typeface="Wingdings" pitchFamily="2" charset="2"/>
              <a:buChar char="ü"/>
            </a:pPr>
            <a:r>
              <a:rPr lang="en-US" dirty="0" smtClean="0">
                <a:latin typeface="Aparajita" pitchFamily="34" charset="0"/>
                <a:cs typeface="Aparajita" pitchFamily="34" charset="0"/>
              </a:rPr>
              <a:t> increase in iron deficient anemia </a:t>
            </a:r>
          </a:p>
          <a:p>
            <a:pPr algn="l" rtl="0">
              <a:buFont typeface="Wingdings" pitchFamily="2" charset="2"/>
              <a:buChar char="ü"/>
            </a:pPr>
            <a:r>
              <a:rPr lang="en-US" dirty="0" smtClean="0">
                <a:latin typeface="Aparajita" pitchFamily="34" charset="0"/>
                <a:cs typeface="Aparajita" pitchFamily="34" charset="0"/>
              </a:rPr>
              <a:t>Decrease in </a:t>
            </a:r>
            <a:r>
              <a:rPr lang="en-US" dirty="0" err="1" smtClean="0">
                <a:latin typeface="Aparajita" pitchFamily="34" charset="0"/>
                <a:cs typeface="Aparajita" pitchFamily="34" charset="0"/>
              </a:rPr>
              <a:t>hemochromatosis</a:t>
            </a:r>
            <a:r>
              <a:rPr lang="en-US" dirty="0" smtClean="0">
                <a:latin typeface="Aparajita" pitchFamily="34" charset="0"/>
                <a:cs typeface="Aparajita" pitchFamily="34" charset="0"/>
              </a:rPr>
              <a:t> , malignant or rheumatic fever .</a:t>
            </a:r>
          </a:p>
          <a:p>
            <a:pPr algn="l" rtl="0">
              <a:buNone/>
            </a:pPr>
            <a:endParaRPr lang="en-US" dirty="0" smtClean="0">
              <a:latin typeface="Aparajita" pitchFamily="34" charset="0"/>
              <a:cs typeface="Aparajita" pitchFamily="34" charset="0"/>
            </a:endParaRPr>
          </a:p>
          <a:p>
            <a:pPr algn="l" rtl="0"/>
            <a:r>
              <a:rPr lang="en-US" b="1" dirty="0" smtClean="0">
                <a:latin typeface="Aparajita" pitchFamily="34" charset="0"/>
                <a:cs typeface="Aparajita" pitchFamily="34" charset="0"/>
              </a:rPr>
              <a:t>Normal range of serum iron :</a:t>
            </a:r>
          </a:p>
          <a:p>
            <a:pPr algn="l" rtl="0">
              <a:buNone/>
            </a:pPr>
            <a:r>
              <a:rPr lang="en-US" dirty="0" smtClean="0">
                <a:latin typeface="Aparajita" pitchFamily="34" charset="0"/>
                <a:cs typeface="Aparajita" pitchFamily="34" charset="0"/>
              </a:rPr>
              <a:t>50-160</a:t>
            </a:r>
            <a:r>
              <a:rPr lang="en-US" dirty="0" smtClean="0">
                <a:latin typeface="Aparajita" pitchFamily="34" charset="0"/>
                <a:cs typeface="Aparajita" pitchFamily="34" charset="0"/>
                <a:sym typeface="Symbol"/>
              </a:rPr>
              <a:t></a:t>
            </a:r>
            <a:r>
              <a:rPr lang="en-US" dirty="0" smtClean="0">
                <a:latin typeface="Aparajita" pitchFamily="34" charset="0"/>
                <a:cs typeface="Aparajita" pitchFamily="34" charset="0"/>
              </a:rPr>
              <a:t>g/dl </a:t>
            </a:r>
          </a:p>
          <a:p>
            <a:pPr algn="l" rtl="0">
              <a:buFont typeface="Wingdings" pitchFamily="2" charset="2"/>
              <a:buChar char="§"/>
            </a:pPr>
            <a:r>
              <a:rPr lang="en-US" b="1" dirty="0" smtClean="0">
                <a:latin typeface="Aparajita" pitchFamily="34" charset="0"/>
                <a:cs typeface="Aparajita" pitchFamily="34" charset="0"/>
              </a:rPr>
              <a:t>Normal range of TIBC :</a:t>
            </a:r>
          </a:p>
          <a:p>
            <a:pPr algn="l" rtl="0">
              <a:buNone/>
            </a:pPr>
            <a:r>
              <a:rPr lang="en-US" dirty="0" smtClean="0">
                <a:latin typeface="Aparajita" pitchFamily="34" charset="0"/>
                <a:cs typeface="Aparajita" pitchFamily="34" charset="0"/>
              </a:rPr>
              <a:t>250 – 450 µg/dl </a:t>
            </a:r>
          </a:p>
          <a:p>
            <a:pPr algn="l" rtl="0">
              <a:buNone/>
            </a:pPr>
            <a:endParaRPr lang="en-US" dirty="0" smtClean="0">
              <a:latin typeface="Aparajita" pitchFamily="34" charset="0"/>
              <a:cs typeface="Aparajita" pitchFamily="34" charset="0"/>
            </a:endParaRPr>
          </a:p>
          <a:p>
            <a:pPr algn="l" rtl="0">
              <a:buNone/>
            </a:pPr>
            <a:endParaRPr lang="en-US" dirty="0" smtClean="0">
              <a:latin typeface="Aparajita" pitchFamily="34" charset="0"/>
              <a:cs typeface="Aparajita" pitchFamily="34" charset="0"/>
            </a:endParaRPr>
          </a:p>
          <a:p>
            <a:pPr algn="l" rtl="0">
              <a:buNone/>
            </a:pPr>
            <a:endParaRPr lang="ar-SA" dirty="0">
              <a:latin typeface="Aparajit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1285852" y="2292832"/>
            <a:ext cx="7498080" cy="2000264"/>
          </a:xfrm>
        </p:spPr>
        <p:style>
          <a:lnRef idx="2">
            <a:schemeClr val="accent4"/>
          </a:lnRef>
          <a:fillRef idx="1">
            <a:schemeClr val="lt1"/>
          </a:fillRef>
          <a:effectRef idx="0">
            <a:schemeClr val="accent4"/>
          </a:effectRef>
          <a:fontRef idx="minor">
            <a:schemeClr val="dk1"/>
          </a:fontRef>
        </p:style>
        <p:txBody>
          <a:bodyPr>
            <a:normAutofit/>
          </a:bodyPr>
          <a:lstStyle/>
          <a:p>
            <a:pPr algn="ctr">
              <a:buNone/>
            </a:pPr>
            <a:r>
              <a:rPr lang="en-US" b="1" dirty="0" smtClean="0">
                <a:latin typeface="Aparajita" pitchFamily="34" charset="0"/>
                <a:cs typeface="Aparajita" pitchFamily="34" charset="0"/>
              </a:rPr>
              <a:t>Experiment :</a:t>
            </a:r>
          </a:p>
          <a:p>
            <a:pPr lvl="0" algn="ctr">
              <a:buNone/>
            </a:pPr>
            <a:r>
              <a:rPr lang="ar-SA" b="1" dirty="0" smtClean="0">
                <a:latin typeface="Aparajita" pitchFamily="34" charset="0"/>
                <a:cs typeface="Aparajita" pitchFamily="34" charset="0"/>
              </a:rPr>
              <a:t> </a:t>
            </a:r>
            <a:r>
              <a:rPr lang="en-US" b="1" dirty="0" smtClean="0">
                <a:latin typeface="Aparajita" pitchFamily="34" charset="0"/>
                <a:cs typeface="Aparajita" pitchFamily="34" charset="0"/>
              </a:rPr>
              <a:t>  </a:t>
            </a:r>
            <a:r>
              <a:rPr lang="en-US" dirty="0" smtClean="0">
                <a:latin typeface="Aparajita" pitchFamily="34" charset="0"/>
                <a:cs typeface="Aparajita" pitchFamily="34" charset="0"/>
              </a:rPr>
              <a:t>Quantitative determination of glucose 6-phosphate </a:t>
            </a:r>
            <a:r>
              <a:rPr lang="en-US" dirty="0" err="1" smtClean="0">
                <a:latin typeface="Aparajita" pitchFamily="34" charset="0"/>
                <a:cs typeface="Aparajita" pitchFamily="34" charset="0"/>
              </a:rPr>
              <a:t>dehydrogenase</a:t>
            </a:r>
            <a:r>
              <a:rPr lang="en-US" dirty="0" smtClean="0">
                <a:latin typeface="Aparajita" pitchFamily="34" charset="0"/>
                <a:cs typeface="Aparajita" pitchFamily="34" charset="0"/>
              </a:rPr>
              <a:t> deficiency </a:t>
            </a:r>
            <a:r>
              <a:rPr lang="en-US" dirty="0" err="1" smtClean="0">
                <a:latin typeface="Aparajita" pitchFamily="34" charset="0"/>
                <a:cs typeface="Aparajita" pitchFamily="34" charset="0"/>
              </a:rPr>
              <a:t>hemolysed</a:t>
            </a:r>
            <a:r>
              <a:rPr lang="en-US" dirty="0" smtClean="0">
                <a:latin typeface="Aparajita" pitchFamily="34" charset="0"/>
                <a:cs typeface="Aparajita" pitchFamily="34" charset="0"/>
              </a:rPr>
              <a:t> RBC sample</a:t>
            </a:r>
            <a:endParaRPr lang="ar-SA" dirty="0">
              <a:latin typeface="Aparajit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412776"/>
            <a:ext cx="7920880" cy="5112567"/>
          </a:xfrm>
        </p:spPr>
      </p:pic>
    </p:spTree>
    <p:extLst>
      <p:ext uri="{BB962C8B-B14F-4D97-AF65-F5344CB8AC3E}">
        <p14:creationId xmlns:p14="http://schemas.microsoft.com/office/powerpoint/2010/main" val="3522914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4414" y="357166"/>
            <a:ext cx="7719274" cy="5891234"/>
          </a:xfrm>
        </p:spPr>
        <p:txBody>
          <a:bodyPr>
            <a:noAutofit/>
          </a:bodyPr>
          <a:lstStyle/>
          <a:p>
            <a:pPr algn="l" rtl="0">
              <a:buNone/>
            </a:pPr>
            <a:r>
              <a:rPr lang="en-US" sz="2800" b="1" u="sng" dirty="0" smtClean="0">
                <a:latin typeface="Aparajita" pitchFamily="34" charset="0"/>
              </a:rPr>
              <a:t>Method:  </a:t>
            </a:r>
            <a:r>
              <a:rPr lang="en-US" sz="2800" dirty="0" smtClean="0">
                <a:latin typeface="Aparajita" pitchFamily="34" charset="0"/>
              </a:rPr>
              <a:t>By kit</a:t>
            </a:r>
          </a:p>
          <a:p>
            <a:pPr algn="l" rtl="0">
              <a:buNone/>
            </a:pPr>
            <a:r>
              <a:rPr lang="en-US" b="1" u="sng" dirty="0" smtClean="0">
                <a:latin typeface="Aparajita" pitchFamily="34" charset="0"/>
              </a:rPr>
              <a:t>Principle:</a:t>
            </a:r>
          </a:p>
          <a:p>
            <a:pPr algn="l" rtl="0">
              <a:buFont typeface="Wingdings" pitchFamily="2" charset="2"/>
              <a:buChar char="q"/>
            </a:pPr>
            <a:r>
              <a:rPr lang="en-US" sz="2800" i="1" dirty="0" smtClean="0">
                <a:latin typeface="Aparajita" pitchFamily="34" charset="0"/>
              </a:rPr>
              <a:t>Serum iron : </a:t>
            </a:r>
            <a:r>
              <a:rPr lang="en-US" sz="2800" dirty="0" smtClean="0">
                <a:latin typeface="Aparajita" pitchFamily="34" charset="0"/>
              </a:rPr>
              <a:t>the iron dissociated from its Fe-III-</a:t>
            </a:r>
            <a:r>
              <a:rPr lang="en-US" sz="2800" dirty="0" err="1" smtClean="0">
                <a:latin typeface="Aparajita" pitchFamily="34" charset="0"/>
              </a:rPr>
              <a:t>transferrin</a:t>
            </a:r>
            <a:r>
              <a:rPr lang="en-US" sz="2800" dirty="0" smtClean="0">
                <a:latin typeface="Aparajita" pitchFamily="34" charset="0"/>
              </a:rPr>
              <a:t> complex by addition of acidic buffer containing hydroxylamine which reduces the Fe(III) to Fe(II) . Then the </a:t>
            </a:r>
            <a:r>
              <a:rPr lang="en-US" sz="2800" dirty="0" err="1" smtClean="0">
                <a:latin typeface="Aparajita" pitchFamily="34" charset="0"/>
              </a:rPr>
              <a:t>chromogenic</a:t>
            </a:r>
            <a:r>
              <a:rPr lang="en-US" sz="2800" dirty="0" smtClean="0">
                <a:latin typeface="Aparajita" pitchFamily="34" charset="0"/>
              </a:rPr>
              <a:t> agent (PDTS)form a highly colored Fe(II) complex that is measure </a:t>
            </a:r>
            <a:r>
              <a:rPr lang="en-US" sz="2800" dirty="0" err="1" smtClean="0">
                <a:latin typeface="Aparajita" pitchFamily="34" charset="0"/>
              </a:rPr>
              <a:t>spectrophotometric</a:t>
            </a:r>
            <a:r>
              <a:rPr lang="en-US" sz="2800" dirty="0" smtClean="0">
                <a:latin typeface="Aparajita" pitchFamily="34" charset="0"/>
              </a:rPr>
              <a:t> at 565nm .</a:t>
            </a:r>
          </a:p>
          <a:p>
            <a:pPr algn="l" rtl="0">
              <a:buFont typeface="Wingdings" pitchFamily="2" charset="2"/>
              <a:buChar char="q"/>
            </a:pPr>
            <a:r>
              <a:rPr lang="en-US" sz="2800" i="1" dirty="0" smtClean="0">
                <a:latin typeface="Aparajita" pitchFamily="34" charset="0"/>
              </a:rPr>
              <a:t>UIBC: </a:t>
            </a:r>
            <a:r>
              <a:rPr lang="en-US" sz="2800" dirty="0" smtClean="0">
                <a:latin typeface="Aparajita" pitchFamily="34" charset="0"/>
              </a:rPr>
              <a:t>determined by adding Fe(II) to serum so that bind to unsaturated iron binding site on </a:t>
            </a:r>
            <a:r>
              <a:rPr lang="en-US" sz="2800" dirty="0" err="1" smtClean="0">
                <a:latin typeface="Aparajita" pitchFamily="34" charset="0"/>
              </a:rPr>
              <a:t>transferrin</a:t>
            </a:r>
            <a:r>
              <a:rPr lang="en-US" sz="2800" dirty="0" smtClean="0">
                <a:latin typeface="Aparajita" pitchFamily="34" charset="0"/>
              </a:rPr>
              <a:t> . The excess Fe(II) are reacted with PDTS to form color complex which is measured </a:t>
            </a:r>
            <a:r>
              <a:rPr lang="en-US" sz="2800" dirty="0" err="1" smtClean="0">
                <a:latin typeface="Aparajita" pitchFamily="34" charset="0"/>
              </a:rPr>
              <a:t>spectrphotometric</a:t>
            </a:r>
            <a:r>
              <a:rPr lang="en-US" sz="2800" dirty="0" smtClean="0">
                <a:latin typeface="Aparajita" pitchFamily="34" charset="0"/>
              </a:rPr>
              <a:t> . The difference between the amount of Fe(II) added and the amount of Fe(II) measured represent the UIBC</a:t>
            </a:r>
          </a:p>
          <a:p>
            <a:pPr algn="l" rtl="0">
              <a:buFont typeface="Wingdings" pitchFamily="2" charset="2"/>
              <a:buChar char="q"/>
            </a:pPr>
            <a:r>
              <a:rPr lang="en-US" sz="2800" i="1" dirty="0" smtClean="0">
                <a:latin typeface="Aparajita" pitchFamily="34" charset="0"/>
              </a:rPr>
              <a:t>TIBC</a:t>
            </a:r>
            <a:r>
              <a:rPr lang="en-US" sz="2800" dirty="0" smtClean="0">
                <a:latin typeface="Aparajita" pitchFamily="34" charset="0"/>
              </a:rPr>
              <a:t> is determined by adding serum iron to UIBC value.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0"/>
            <a:ext cx="3810000" cy="1162050"/>
          </a:xfrm>
        </p:spPr>
        <p:txBody>
          <a:bodyPr/>
          <a:lstStyle/>
          <a:p>
            <a:r>
              <a:rPr lang="en-US" dirty="0" smtClean="0"/>
              <a:t>Procedure:</a:t>
            </a:r>
            <a:br>
              <a:rPr lang="en-US" dirty="0" smtClean="0"/>
            </a:br>
            <a:endParaRPr lang="en-US" dirty="0"/>
          </a:p>
        </p:txBody>
      </p:sp>
      <p:sp>
        <p:nvSpPr>
          <p:cNvPr id="3" name="Text Placeholder 2"/>
          <p:cNvSpPr>
            <a:spLocks noGrp="1"/>
          </p:cNvSpPr>
          <p:nvPr>
            <p:ph type="body" idx="2"/>
          </p:nvPr>
        </p:nvSpPr>
        <p:spPr/>
        <p:txBody>
          <a:bodyPr/>
          <a:lstStyle/>
          <a:p>
            <a:endParaRPr lang="en-US"/>
          </a:p>
        </p:txBody>
      </p:sp>
      <p:graphicFrame>
        <p:nvGraphicFramePr>
          <p:cNvPr id="5" name="Table 4"/>
          <p:cNvGraphicFramePr>
            <a:graphicFrameLocks noGrp="1"/>
          </p:cNvGraphicFramePr>
          <p:nvPr/>
        </p:nvGraphicFramePr>
        <p:xfrm>
          <a:off x="142844" y="1000108"/>
          <a:ext cx="8748467" cy="5669424"/>
        </p:xfrm>
        <a:graphic>
          <a:graphicData uri="http://schemas.openxmlformats.org/drawingml/2006/table">
            <a:tbl>
              <a:tblPr rtl="1" firstRow="1" bandRow="1">
                <a:tableStyleId>{912C8C85-51F0-491E-9774-3900AFEF0FD7}</a:tableStyleId>
              </a:tblPr>
              <a:tblGrid>
                <a:gridCol w="1249781"/>
                <a:gridCol w="1249781"/>
                <a:gridCol w="1249781"/>
                <a:gridCol w="1249781"/>
                <a:gridCol w="1249781"/>
                <a:gridCol w="1249781"/>
                <a:gridCol w="1249781"/>
              </a:tblGrid>
              <a:tr h="370840">
                <a:tc gridSpan="3">
                  <a:txBody>
                    <a:bodyPr/>
                    <a:lstStyle/>
                    <a:p>
                      <a:pPr rtl="1"/>
                      <a:r>
                        <a:rPr lang="en-US" dirty="0" smtClean="0"/>
                        <a:t>UIBC</a:t>
                      </a:r>
                      <a:endParaRPr lang="ar-SA" dirty="0"/>
                    </a:p>
                  </a:txBody>
                  <a:tcPr/>
                </a:tc>
                <a:tc hMerge="1">
                  <a:txBody>
                    <a:bodyPr/>
                    <a:lstStyle/>
                    <a:p>
                      <a:pPr rtl="1"/>
                      <a:endParaRPr lang="ar-SA"/>
                    </a:p>
                  </a:txBody>
                  <a:tcPr/>
                </a:tc>
                <a:tc hMerge="1">
                  <a:txBody>
                    <a:bodyPr/>
                    <a:lstStyle/>
                    <a:p>
                      <a:pPr rtl="1"/>
                      <a:endParaRPr lang="ar-SA" dirty="0"/>
                    </a:p>
                  </a:txBody>
                  <a:tcPr/>
                </a:tc>
                <a:tc gridSpan="3">
                  <a:txBody>
                    <a:bodyPr/>
                    <a:lstStyle/>
                    <a:p>
                      <a:pPr rtl="1"/>
                      <a:r>
                        <a:rPr lang="en-US" dirty="0" smtClean="0"/>
                        <a:t>IRON</a:t>
                      </a:r>
                      <a:endParaRPr lang="ar-SA" dirty="0"/>
                    </a:p>
                  </a:txBody>
                  <a:tcPr/>
                </a:tc>
                <a:tc hMerge="1">
                  <a:txBody>
                    <a:bodyPr/>
                    <a:lstStyle/>
                    <a:p>
                      <a:pPr rtl="1"/>
                      <a:endParaRPr lang="ar-SA"/>
                    </a:p>
                  </a:txBody>
                  <a:tcPr/>
                </a:tc>
                <a:tc hMerge="1">
                  <a:txBody>
                    <a:bodyPr/>
                    <a:lstStyle/>
                    <a:p>
                      <a:pPr rtl="1"/>
                      <a:endParaRPr lang="ar-SA" dirty="0"/>
                    </a:p>
                  </a:txBody>
                  <a:tcPr/>
                </a:tc>
                <a:tc>
                  <a:txBody>
                    <a:bodyPr/>
                    <a:lstStyle/>
                    <a:p>
                      <a:pPr rtl="1"/>
                      <a:endParaRPr lang="ar-SA"/>
                    </a:p>
                  </a:txBody>
                  <a:tcPr/>
                </a:tc>
              </a:tr>
              <a:tr h="437024">
                <a:tc>
                  <a:txBody>
                    <a:bodyPr/>
                    <a:lstStyle/>
                    <a:p>
                      <a:pPr rtl="1"/>
                      <a:r>
                        <a:rPr lang="en-US" dirty="0" smtClean="0"/>
                        <a:t>TEST</a:t>
                      </a:r>
                      <a:endParaRPr lang="ar-SA" dirty="0"/>
                    </a:p>
                  </a:txBody>
                  <a:tcPr/>
                </a:tc>
                <a:tc>
                  <a:txBody>
                    <a:bodyPr/>
                    <a:lstStyle/>
                    <a:p>
                      <a:pPr rtl="1"/>
                      <a:r>
                        <a:rPr lang="en-US" dirty="0" smtClean="0"/>
                        <a:t>STD</a:t>
                      </a:r>
                      <a:endParaRPr lang="ar-SA" dirty="0"/>
                    </a:p>
                  </a:txBody>
                  <a:tcPr/>
                </a:tc>
                <a:tc>
                  <a:txBody>
                    <a:bodyPr/>
                    <a:lstStyle/>
                    <a:p>
                      <a:pPr rtl="1"/>
                      <a:r>
                        <a:rPr lang="en-US" dirty="0" smtClean="0"/>
                        <a:t>BLANK</a:t>
                      </a:r>
                      <a:endParaRPr lang="ar-SA" dirty="0"/>
                    </a:p>
                  </a:txBody>
                  <a:tcPr/>
                </a:tc>
                <a:tc>
                  <a:txBody>
                    <a:bodyPr/>
                    <a:lstStyle/>
                    <a:p>
                      <a:pPr rtl="1"/>
                      <a:r>
                        <a:rPr lang="en-US" dirty="0" smtClean="0"/>
                        <a:t>TEST</a:t>
                      </a:r>
                      <a:endParaRPr lang="ar-SA" dirty="0"/>
                    </a:p>
                  </a:txBody>
                  <a:tcPr/>
                </a:tc>
                <a:tc>
                  <a:txBody>
                    <a:bodyPr/>
                    <a:lstStyle/>
                    <a:p>
                      <a:pPr rtl="1"/>
                      <a:r>
                        <a:rPr lang="en-US" dirty="0" smtClean="0"/>
                        <a:t>STD</a:t>
                      </a:r>
                      <a:endParaRPr lang="ar-SA" dirty="0"/>
                    </a:p>
                  </a:txBody>
                  <a:tcPr/>
                </a:tc>
                <a:tc>
                  <a:txBody>
                    <a:bodyPr/>
                    <a:lstStyle/>
                    <a:p>
                      <a:pPr rtl="1"/>
                      <a:r>
                        <a:rPr lang="en-US" dirty="0" smtClean="0"/>
                        <a:t>BLANK</a:t>
                      </a:r>
                      <a:endParaRPr lang="ar-SA" dirty="0"/>
                    </a:p>
                  </a:txBody>
                  <a:tcPr/>
                </a:tc>
                <a:tc>
                  <a:txBody>
                    <a:bodyPr/>
                    <a:lstStyle/>
                    <a:p>
                      <a:pPr rtl="1"/>
                      <a:endParaRPr lang="ar-SA" dirty="0"/>
                    </a:p>
                  </a:txBody>
                  <a:tcPr/>
                </a:tc>
              </a:tr>
              <a:tr h="370840">
                <a:tc>
                  <a:txBody>
                    <a:bodyPr/>
                    <a:lstStyle/>
                    <a:p>
                      <a:pPr rtl="1"/>
                      <a:r>
                        <a:rPr lang="en-US" dirty="0" smtClean="0"/>
                        <a:t>-</a:t>
                      </a:r>
                      <a:endParaRPr lang="ar-SA" dirty="0"/>
                    </a:p>
                  </a:txBody>
                  <a:tcPr/>
                </a:tc>
                <a:tc>
                  <a:txBody>
                    <a:bodyPr/>
                    <a:lstStyle/>
                    <a:p>
                      <a:pPr rtl="1"/>
                      <a:r>
                        <a:rPr lang="en-US" dirty="0" smtClean="0"/>
                        <a:t>-</a:t>
                      </a:r>
                      <a:endParaRPr lang="ar-SA" dirty="0"/>
                    </a:p>
                  </a:txBody>
                  <a:tcPr/>
                </a:tc>
                <a:tc>
                  <a:txBody>
                    <a:bodyPr/>
                    <a:lstStyle/>
                    <a:p>
                      <a:pPr rtl="1"/>
                      <a:r>
                        <a:rPr lang="en-US" dirty="0" smtClean="0"/>
                        <a:t>-</a:t>
                      </a:r>
                      <a:endParaRPr lang="ar-SA" dirty="0"/>
                    </a:p>
                  </a:txBody>
                  <a:tcPr/>
                </a:tc>
                <a:tc>
                  <a:txBody>
                    <a:bodyPr/>
                    <a:lstStyle/>
                    <a:p>
                      <a:pPr rtl="1"/>
                      <a:r>
                        <a:rPr lang="en-US" dirty="0" smtClean="0"/>
                        <a:t>2.5 ml</a:t>
                      </a:r>
                      <a:endParaRPr lang="ar-SA" dirty="0"/>
                    </a:p>
                  </a:txBody>
                  <a:tcPr/>
                </a:tc>
                <a:tc>
                  <a:txBody>
                    <a:bodyPr/>
                    <a:lstStyle/>
                    <a:p>
                      <a:pPr rtl="1"/>
                      <a:r>
                        <a:rPr lang="en-US" dirty="0" smtClean="0"/>
                        <a:t>2.5 ml</a:t>
                      </a:r>
                      <a:endParaRPr lang="ar-SA" dirty="0"/>
                    </a:p>
                  </a:txBody>
                  <a:tcPr/>
                </a:tc>
                <a:tc>
                  <a:txBody>
                    <a:bodyPr/>
                    <a:lstStyle/>
                    <a:p>
                      <a:pPr rtl="1"/>
                      <a:r>
                        <a:rPr lang="en-US" dirty="0" smtClean="0"/>
                        <a:t>2.5</a:t>
                      </a:r>
                      <a:r>
                        <a:rPr lang="en-US" baseline="0" dirty="0" smtClean="0"/>
                        <a:t> ml</a:t>
                      </a:r>
                      <a:endParaRPr lang="ar-SA" dirty="0"/>
                    </a:p>
                  </a:txBody>
                  <a:tcPr/>
                </a:tc>
                <a:tc>
                  <a:txBody>
                    <a:bodyPr/>
                    <a:lstStyle/>
                    <a:p>
                      <a:pPr rtl="1"/>
                      <a:r>
                        <a:rPr lang="en-US" dirty="0" smtClean="0"/>
                        <a:t>IRON BUFFER</a:t>
                      </a:r>
                      <a:endParaRPr lang="ar-SA" dirty="0"/>
                    </a:p>
                  </a:txBody>
                  <a:tcPr/>
                </a:tc>
              </a:tr>
              <a:tr h="370840">
                <a:tc>
                  <a:txBody>
                    <a:bodyPr/>
                    <a:lstStyle/>
                    <a:p>
                      <a:pPr rtl="1"/>
                      <a:r>
                        <a:rPr lang="en-US" dirty="0" smtClean="0"/>
                        <a:t>2 ml</a:t>
                      </a:r>
                      <a:endParaRPr lang="ar-SA" dirty="0"/>
                    </a:p>
                  </a:txBody>
                  <a:tcPr/>
                </a:tc>
                <a:tc>
                  <a:txBody>
                    <a:bodyPr/>
                    <a:lstStyle/>
                    <a:p>
                      <a:pPr rtl="1"/>
                      <a:r>
                        <a:rPr lang="en-US" dirty="0" smtClean="0"/>
                        <a:t>2 ml</a:t>
                      </a:r>
                      <a:endParaRPr lang="ar-SA" dirty="0"/>
                    </a:p>
                  </a:txBody>
                  <a:tcPr/>
                </a:tc>
                <a:tc>
                  <a:txBody>
                    <a:bodyPr/>
                    <a:lstStyle/>
                    <a:p>
                      <a:pPr rtl="1"/>
                      <a:r>
                        <a:rPr lang="en-US" dirty="0" smtClean="0"/>
                        <a:t>2 ml</a:t>
                      </a:r>
                      <a:endParaRPr lang="ar-SA" dirty="0"/>
                    </a:p>
                  </a:txBody>
                  <a:tcPr/>
                </a:tc>
                <a:tc>
                  <a:txBody>
                    <a:bodyPr/>
                    <a:lstStyle/>
                    <a:p>
                      <a:pPr rtl="1"/>
                      <a:r>
                        <a:rPr lang="en-US" dirty="0" smtClean="0"/>
                        <a:t>-</a:t>
                      </a:r>
                      <a:endParaRPr lang="ar-SA" dirty="0"/>
                    </a:p>
                  </a:txBody>
                  <a:tcPr/>
                </a:tc>
                <a:tc>
                  <a:txBody>
                    <a:bodyPr/>
                    <a:lstStyle/>
                    <a:p>
                      <a:pPr rtl="1"/>
                      <a:r>
                        <a:rPr lang="en-US" dirty="0" smtClean="0"/>
                        <a:t>-</a:t>
                      </a:r>
                      <a:endParaRPr lang="ar-SA" dirty="0"/>
                    </a:p>
                  </a:txBody>
                  <a:tcPr/>
                </a:tc>
                <a:tc>
                  <a:txBody>
                    <a:bodyPr/>
                    <a:lstStyle/>
                    <a:p>
                      <a:pPr rtl="1"/>
                      <a:r>
                        <a:rPr lang="en-US" dirty="0" smtClean="0"/>
                        <a:t>-</a:t>
                      </a:r>
                      <a:endParaRPr lang="ar-SA" dirty="0"/>
                    </a:p>
                  </a:txBody>
                  <a:tcPr/>
                </a:tc>
                <a:tc>
                  <a:txBody>
                    <a:bodyPr/>
                    <a:lstStyle/>
                    <a:p>
                      <a:pPr rtl="1"/>
                      <a:r>
                        <a:rPr lang="en-US" dirty="0" smtClean="0"/>
                        <a:t>UIBC BUFFER</a:t>
                      </a:r>
                      <a:endParaRPr lang="ar-SA" dirty="0"/>
                    </a:p>
                  </a:txBody>
                  <a:tcPr/>
                </a:tc>
              </a:tr>
              <a:tr h="370840">
                <a:tc>
                  <a:txBody>
                    <a:bodyPr/>
                    <a:lstStyle/>
                    <a:p>
                      <a:pPr rtl="1"/>
                      <a:r>
                        <a:rPr lang="en-US" dirty="0" smtClean="0"/>
                        <a:t>0.2 ml</a:t>
                      </a:r>
                      <a:endParaRPr lang="ar-SA" dirty="0"/>
                    </a:p>
                  </a:txBody>
                  <a:tcPr/>
                </a:tc>
                <a:tc>
                  <a:txBody>
                    <a:bodyPr/>
                    <a:lstStyle/>
                    <a:p>
                      <a:pPr rtl="1"/>
                      <a:r>
                        <a:rPr lang="en-US" dirty="0" smtClean="0"/>
                        <a:t>0.2 ml</a:t>
                      </a:r>
                      <a:endParaRPr lang="ar-SA" dirty="0"/>
                    </a:p>
                  </a:txBody>
                  <a:tcPr/>
                </a:tc>
                <a:tc>
                  <a:txBody>
                    <a:bodyPr/>
                    <a:lstStyle/>
                    <a:p>
                      <a:pPr rtl="1"/>
                      <a:r>
                        <a:rPr lang="en-US" dirty="0" smtClean="0"/>
                        <a:t>-</a:t>
                      </a:r>
                      <a:endParaRPr lang="ar-SA" dirty="0"/>
                    </a:p>
                  </a:txBody>
                  <a:tcPr/>
                </a:tc>
                <a:tc>
                  <a:txBody>
                    <a:bodyPr/>
                    <a:lstStyle/>
                    <a:p>
                      <a:pPr rtl="1"/>
                      <a:r>
                        <a:rPr lang="en-US" dirty="0" smtClean="0"/>
                        <a:t>-</a:t>
                      </a:r>
                      <a:endParaRPr lang="ar-SA" dirty="0"/>
                    </a:p>
                  </a:txBody>
                  <a:tcPr/>
                </a:tc>
                <a:tc>
                  <a:txBody>
                    <a:bodyPr/>
                    <a:lstStyle/>
                    <a:p>
                      <a:pPr rtl="1"/>
                      <a:r>
                        <a:rPr lang="en-US" dirty="0" smtClean="0"/>
                        <a:t>0.2 ml</a:t>
                      </a:r>
                      <a:endParaRPr lang="ar-SA" dirty="0"/>
                    </a:p>
                  </a:txBody>
                  <a:tcPr/>
                </a:tc>
                <a:tc>
                  <a:txBody>
                    <a:bodyPr/>
                    <a:lstStyle/>
                    <a:p>
                      <a:pPr rtl="1"/>
                      <a:r>
                        <a:rPr lang="en-US" dirty="0" smtClean="0"/>
                        <a:t>-</a:t>
                      </a:r>
                      <a:endParaRPr lang="ar-SA" dirty="0"/>
                    </a:p>
                  </a:txBody>
                  <a:tcPr/>
                </a:tc>
                <a:tc>
                  <a:txBody>
                    <a:bodyPr/>
                    <a:lstStyle/>
                    <a:p>
                      <a:pPr rtl="1"/>
                      <a:r>
                        <a:rPr lang="en-US" dirty="0" smtClean="0"/>
                        <a:t>IRON STD</a:t>
                      </a:r>
                      <a:endParaRPr lang="ar-SA" dirty="0"/>
                    </a:p>
                  </a:txBody>
                  <a:tcPr/>
                </a:tc>
              </a:tr>
              <a:tr h="370840">
                <a:tc>
                  <a:txBody>
                    <a:bodyPr/>
                    <a:lstStyle/>
                    <a:p>
                      <a:pPr rtl="1"/>
                      <a:r>
                        <a:rPr lang="en-US" dirty="0" smtClean="0"/>
                        <a:t>0.2 ml</a:t>
                      </a:r>
                      <a:endParaRPr lang="ar-SA" dirty="0"/>
                    </a:p>
                  </a:txBody>
                  <a:tcPr/>
                </a:tc>
                <a:tc>
                  <a:txBody>
                    <a:bodyPr/>
                    <a:lstStyle/>
                    <a:p>
                      <a:pPr rtl="1"/>
                      <a:r>
                        <a:rPr lang="en-US" dirty="0" smtClean="0"/>
                        <a:t>-</a:t>
                      </a:r>
                      <a:endParaRPr lang="ar-SA" dirty="0"/>
                    </a:p>
                  </a:txBody>
                  <a:tcPr/>
                </a:tc>
                <a:tc>
                  <a:txBody>
                    <a:bodyPr/>
                    <a:lstStyle/>
                    <a:p>
                      <a:pPr rtl="1"/>
                      <a:r>
                        <a:rPr lang="ar-SA" dirty="0" smtClean="0"/>
                        <a:t>-</a:t>
                      </a:r>
                      <a:endParaRPr lang="ar-SA" dirty="0"/>
                    </a:p>
                  </a:txBody>
                  <a:tcPr/>
                </a:tc>
                <a:tc>
                  <a:txBody>
                    <a:bodyPr/>
                    <a:lstStyle/>
                    <a:p>
                      <a:pPr rtl="1"/>
                      <a:r>
                        <a:rPr lang="en-US" dirty="0" smtClean="0"/>
                        <a:t>0.2 ml</a:t>
                      </a:r>
                      <a:endParaRPr lang="ar-SA" dirty="0"/>
                    </a:p>
                  </a:txBody>
                  <a:tcPr/>
                </a:tc>
                <a:tc>
                  <a:txBody>
                    <a:bodyPr/>
                    <a:lstStyle/>
                    <a:p>
                      <a:pPr rtl="1"/>
                      <a:r>
                        <a:rPr lang="ar-SA" dirty="0" smtClean="0"/>
                        <a:t>-</a:t>
                      </a:r>
                      <a:endParaRPr lang="ar-SA" dirty="0"/>
                    </a:p>
                  </a:txBody>
                  <a:tcPr/>
                </a:tc>
                <a:tc>
                  <a:txBody>
                    <a:bodyPr/>
                    <a:lstStyle/>
                    <a:p>
                      <a:pPr rtl="1"/>
                      <a:r>
                        <a:rPr lang="ar-SA" dirty="0" smtClean="0"/>
                        <a:t>-</a:t>
                      </a:r>
                      <a:endParaRPr lang="ar-SA" dirty="0"/>
                    </a:p>
                  </a:txBody>
                  <a:tcPr/>
                </a:tc>
                <a:tc>
                  <a:txBody>
                    <a:bodyPr/>
                    <a:lstStyle/>
                    <a:p>
                      <a:pPr rtl="1"/>
                      <a:r>
                        <a:rPr lang="en-US" dirty="0" smtClean="0"/>
                        <a:t>SAMPLE</a:t>
                      </a:r>
                      <a:endParaRPr lang="ar-SA" dirty="0"/>
                    </a:p>
                  </a:txBody>
                  <a:tcPr/>
                </a:tc>
              </a:tr>
              <a:tr h="370840">
                <a:tc>
                  <a:txBody>
                    <a:bodyPr/>
                    <a:lstStyle/>
                    <a:p>
                      <a:pPr rtl="1"/>
                      <a:r>
                        <a:rPr lang="en-US" dirty="0" smtClean="0"/>
                        <a:t>-</a:t>
                      </a:r>
                      <a:endParaRPr lang="ar-SA" dirty="0"/>
                    </a:p>
                  </a:txBody>
                  <a:tcPr/>
                </a:tc>
                <a:tc>
                  <a:txBody>
                    <a:bodyPr/>
                    <a:lstStyle/>
                    <a:p>
                      <a:pPr rtl="1"/>
                      <a:r>
                        <a:rPr lang="en-US" dirty="0" smtClean="0"/>
                        <a:t>0.2 ml</a:t>
                      </a:r>
                      <a:endParaRPr lang="ar-SA" dirty="0"/>
                    </a:p>
                  </a:txBody>
                  <a:tcPr/>
                </a:tc>
                <a:tc>
                  <a:txBody>
                    <a:bodyPr/>
                    <a:lstStyle/>
                    <a:p>
                      <a:pPr rtl="1"/>
                      <a:r>
                        <a:rPr lang="en-US" dirty="0" smtClean="0"/>
                        <a:t>0.4 ml</a:t>
                      </a:r>
                      <a:endParaRPr lang="ar-SA" dirty="0"/>
                    </a:p>
                  </a:txBody>
                  <a:tcPr/>
                </a:tc>
                <a:tc>
                  <a:txBody>
                    <a:bodyPr/>
                    <a:lstStyle/>
                    <a:p>
                      <a:pPr rtl="1"/>
                      <a:r>
                        <a:rPr lang="en-US" dirty="0" smtClean="0"/>
                        <a:t>-</a:t>
                      </a:r>
                      <a:endParaRPr lang="ar-SA" dirty="0"/>
                    </a:p>
                  </a:txBody>
                  <a:tcPr/>
                </a:tc>
                <a:tc>
                  <a:txBody>
                    <a:bodyPr/>
                    <a:lstStyle/>
                    <a:p>
                      <a:pPr rtl="1"/>
                      <a:r>
                        <a:rPr lang="en-US" dirty="0" smtClean="0"/>
                        <a:t>-</a:t>
                      </a:r>
                      <a:endParaRPr lang="ar-SA" dirty="0"/>
                    </a:p>
                  </a:txBody>
                  <a:tcPr/>
                </a:tc>
                <a:tc>
                  <a:txBody>
                    <a:bodyPr/>
                    <a:lstStyle/>
                    <a:p>
                      <a:pPr rtl="1"/>
                      <a:r>
                        <a:rPr lang="en-US" dirty="0" smtClean="0"/>
                        <a:t>0.2</a:t>
                      </a:r>
                      <a:r>
                        <a:rPr lang="en-US" baseline="0" dirty="0" smtClean="0"/>
                        <a:t> ml</a:t>
                      </a:r>
                      <a:endParaRPr lang="ar-SA" dirty="0"/>
                    </a:p>
                  </a:txBody>
                  <a:tcPr/>
                </a:tc>
                <a:tc>
                  <a:txBody>
                    <a:bodyPr/>
                    <a:lstStyle/>
                    <a:p>
                      <a:pPr rtl="1"/>
                      <a:r>
                        <a:rPr lang="en-US" dirty="0" smtClean="0"/>
                        <a:t>WATER</a:t>
                      </a:r>
                      <a:endParaRPr lang="ar-SA" dirty="0"/>
                    </a:p>
                  </a:txBody>
                  <a:tcPr/>
                </a:tc>
              </a:tr>
              <a:tr h="370840">
                <a:tc gridSpan="6">
                  <a:txBody>
                    <a:bodyPr/>
                    <a:lstStyle/>
                    <a:p>
                      <a:pPr algn="l" rtl="0"/>
                      <a:r>
                        <a:rPr lang="en-US" dirty="0" smtClean="0"/>
                        <a:t>Mix and read the absorbance</a:t>
                      </a:r>
                      <a:r>
                        <a:rPr lang="en-US" baseline="0" dirty="0" smtClean="0"/>
                        <a:t> of std and test (iron) at 565 nm against blank.</a:t>
                      </a:r>
                    </a:p>
                    <a:p>
                      <a:pPr algn="l" rtl="0"/>
                      <a:r>
                        <a:rPr lang="en-US" baseline="0" dirty="0" smtClean="0"/>
                        <a:t>Also read the absorbance of std and test (UIBC) against blank</a:t>
                      </a:r>
                      <a:endParaRPr lang="ar-SA" dirty="0"/>
                    </a:p>
                  </a:txBody>
                  <a:tcPr/>
                </a:tc>
                <a:tc hMerge="1">
                  <a:txBody>
                    <a:bodyPr/>
                    <a:lstStyle/>
                    <a:p>
                      <a:pPr rtl="1"/>
                      <a:endParaRPr lang="ar-SA" dirty="0"/>
                    </a:p>
                  </a:txBody>
                  <a:tcPr/>
                </a:tc>
                <a:tc hMerge="1">
                  <a:txBody>
                    <a:bodyPr/>
                    <a:lstStyle/>
                    <a:p>
                      <a:pPr rtl="1"/>
                      <a:endParaRPr lang="ar-SA" dirty="0"/>
                    </a:p>
                  </a:txBody>
                  <a:tcPr/>
                </a:tc>
                <a:tc hMerge="1">
                  <a:txBody>
                    <a:bodyPr/>
                    <a:lstStyle/>
                    <a:p>
                      <a:pPr rtl="1"/>
                      <a:endParaRPr lang="ar-SA" dirty="0"/>
                    </a:p>
                  </a:txBody>
                  <a:tcPr/>
                </a:tc>
                <a:tc hMerge="1">
                  <a:txBody>
                    <a:bodyPr/>
                    <a:lstStyle/>
                    <a:p>
                      <a:pPr rtl="1"/>
                      <a:endParaRPr lang="ar-SA" dirty="0"/>
                    </a:p>
                  </a:txBody>
                  <a:tcPr/>
                </a:tc>
                <a:tc hMerge="1">
                  <a:txBody>
                    <a:bodyPr/>
                    <a:lstStyle/>
                    <a:p>
                      <a:pPr rtl="1"/>
                      <a:endParaRPr lang="ar-SA" dirty="0"/>
                    </a:p>
                  </a:txBody>
                  <a:tcPr/>
                </a:tc>
                <a:tc>
                  <a:txBody>
                    <a:bodyPr/>
                    <a:lstStyle/>
                    <a:p>
                      <a:pPr rtl="1"/>
                      <a:endParaRPr lang="ar-SA" dirty="0"/>
                    </a:p>
                  </a:txBody>
                  <a:tcPr/>
                </a:tc>
              </a:tr>
              <a:tr h="370840">
                <a:tc>
                  <a:txBody>
                    <a:bodyPr/>
                    <a:lstStyle/>
                    <a:p>
                      <a:pPr rtl="1"/>
                      <a:r>
                        <a:rPr lang="en-US" dirty="0" smtClean="0"/>
                        <a:t>0.05 ml</a:t>
                      </a:r>
                      <a:endParaRPr lang="ar-SA" dirty="0"/>
                    </a:p>
                  </a:txBody>
                  <a:tcPr/>
                </a:tc>
                <a:tc>
                  <a:txBody>
                    <a:bodyPr/>
                    <a:lstStyle/>
                    <a:p>
                      <a:pPr rtl="1"/>
                      <a:r>
                        <a:rPr lang="en-US" dirty="0" smtClean="0"/>
                        <a:t>0.05 ml</a:t>
                      </a:r>
                      <a:endParaRPr lang="ar-SA" dirty="0"/>
                    </a:p>
                  </a:txBody>
                  <a:tcPr/>
                </a:tc>
                <a:tc>
                  <a:txBody>
                    <a:bodyPr/>
                    <a:lstStyle/>
                    <a:p>
                      <a:pPr rtl="1"/>
                      <a:r>
                        <a:rPr lang="en-US" dirty="0" smtClean="0"/>
                        <a:t>0.05ml</a:t>
                      </a:r>
                      <a:endParaRPr lang="ar-SA" dirty="0"/>
                    </a:p>
                  </a:txBody>
                  <a:tcPr/>
                </a:tc>
                <a:tc>
                  <a:txBody>
                    <a:bodyPr/>
                    <a:lstStyle/>
                    <a:p>
                      <a:pPr rtl="1"/>
                      <a:r>
                        <a:rPr lang="en-US" dirty="0" smtClean="0"/>
                        <a:t>0.05 ml</a:t>
                      </a:r>
                      <a:endParaRPr lang="ar-SA" dirty="0"/>
                    </a:p>
                  </a:txBody>
                  <a:tcPr/>
                </a:tc>
                <a:tc>
                  <a:txBody>
                    <a:bodyPr/>
                    <a:lstStyle/>
                    <a:p>
                      <a:pPr rtl="1"/>
                      <a:r>
                        <a:rPr lang="en-US" dirty="0" smtClean="0"/>
                        <a:t>0.05 ml</a:t>
                      </a:r>
                      <a:endParaRPr lang="ar-SA" dirty="0"/>
                    </a:p>
                  </a:txBody>
                  <a:tcPr/>
                </a:tc>
                <a:tc>
                  <a:txBody>
                    <a:bodyPr/>
                    <a:lstStyle/>
                    <a:p>
                      <a:pPr rtl="1"/>
                      <a:r>
                        <a:rPr lang="en-US" dirty="0" smtClean="0"/>
                        <a:t>0.05 ml</a:t>
                      </a:r>
                      <a:endParaRPr lang="ar-SA" dirty="0"/>
                    </a:p>
                  </a:txBody>
                  <a:tcPr/>
                </a:tc>
                <a:tc>
                  <a:txBody>
                    <a:bodyPr/>
                    <a:lstStyle/>
                    <a:p>
                      <a:pPr rtl="1"/>
                      <a:r>
                        <a:rPr lang="en-US" dirty="0" smtClean="0"/>
                        <a:t>Iron reagent color</a:t>
                      </a:r>
                      <a:endParaRPr lang="ar-SA" dirty="0"/>
                    </a:p>
                  </a:txBody>
                  <a:tcPr/>
                </a:tc>
              </a:tr>
              <a:tr h="370840">
                <a:tc gridSpan="6">
                  <a:txBody>
                    <a:bodyPr/>
                    <a:lstStyle/>
                    <a:p>
                      <a:pPr algn="l" rtl="0"/>
                      <a:r>
                        <a:rPr lang="en-US" dirty="0" smtClean="0"/>
                        <a:t>Mix and incubate</a:t>
                      </a:r>
                      <a:r>
                        <a:rPr lang="en-US" baseline="0" dirty="0" smtClean="0"/>
                        <a:t> at 37c for 10 min </a:t>
                      </a:r>
                      <a:r>
                        <a:rPr lang="en-US" dirty="0" smtClean="0"/>
                        <a:t>Mix and read the absorbance</a:t>
                      </a:r>
                      <a:r>
                        <a:rPr lang="en-US" baseline="0" dirty="0" smtClean="0"/>
                        <a:t> of std and test (iron) at 565 nm against blank.</a:t>
                      </a:r>
                    </a:p>
                    <a:p>
                      <a:pPr algn="l" rtl="0"/>
                      <a:r>
                        <a:rPr lang="en-US" baseline="0" dirty="0" smtClean="0"/>
                        <a:t>Also read the absorbance of std and test (UIBC) against blank</a:t>
                      </a:r>
                      <a:endParaRPr lang="ar-SA" dirty="0"/>
                    </a:p>
                  </a:txBody>
                  <a:tcPr/>
                </a:tc>
                <a:tc hMerge="1">
                  <a:txBody>
                    <a:bodyPr/>
                    <a:lstStyle/>
                    <a:p>
                      <a:pPr rtl="1"/>
                      <a:endParaRPr lang="ar-SA" dirty="0"/>
                    </a:p>
                  </a:txBody>
                  <a:tcPr/>
                </a:tc>
                <a:tc hMerge="1">
                  <a:txBody>
                    <a:bodyPr/>
                    <a:lstStyle/>
                    <a:p>
                      <a:pPr rtl="1"/>
                      <a:endParaRPr lang="ar-SA" dirty="0"/>
                    </a:p>
                  </a:txBody>
                  <a:tcPr/>
                </a:tc>
                <a:tc hMerge="1">
                  <a:txBody>
                    <a:bodyPr/>
                    <a:lstStyle/>
                    <a:p>
                      <a:pPr rtl="1"/>
                      <a:endParaRPr lang="ar-SA" dirty="0"/>
                    </a:p>
                  </a:txBody>
                  <a:tcPr/>
                </a:tc>
                <a:tc hMerge="1">
                  <a:txBody>
                    <a:bodyPr/>
                    <a:lstStyle/>
                    <a:p>
                      <a:pPr rtl="1"/>
                      <a:endParaRPr lang="ar-SA" dirty="0"/>
                    </a:p>
                  </a:txBody>
                  <a:tcPr/>
                </a:tc>
                <a:tc hMerge="1">
                  <a:txBody>
                    <a:bodyPr/>
                    <a:lstStyle/>
                    <a:p>
                      <a:pPr rtl="1"/>
                      <a:endParaRPr lang="ar-SA" dirty="0"/>
                    </a:p>
                  </a:txBody>
                  <a:tcPr/>
                </a:tc>
                <a:tc>
                  <a:txBody>
                    <a:bodyPr/>
                    <a:lstStyle/>
                    <a:p>
                      <a:pPr rtl="1"/>
                      <a:endParaRPr lang="ar-SA"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half" idx="1"/>
          </p:nvPr>
        </p:nvSpPr>
        <p:spPr>
          <a:xfrm>
            <a:off x="-142908" y="2133600"/>
            <a:ext cx="9472650" cy="3992563"/>
          </a:xfrm>
        </p:spPr>
        <p:txBody>
          <a:bodyPr>
            <a:normAutofit lnSpcReduction="10000"/>
          </a:bodyPr>
          <a:lstStyle/>
          <a:p>
            <a:pPr algn="l" rtl="0"/>
            <a:r>
              <a:rPr lang="en-US" sz="2400" dirty="0" smtClean="0"/>
              <a:t>Iron concentration µg/dl= (Abs. of test/Abs. of std) X Std conc. =</a:t>
            </a:r>
          </a:p>
          <a:p>
            <a:pPr algn="l" rtl="0"/>
            <a:r>
              <a:rPr lang="en-US" sz="2400" dirty="0" smtClean="0"/>
              <a:t> if you know the Std Conc. = 500 µg/dl</a:t>
            </a:r>
          </a:p>
          <a:p>
            <a:pPr algn="l" rtl="0">
              <a:buNone/>
            </a:pPr>
            <a:endParaRPr lang="en-US" sz="2400" dirty="0" smtClean="0"/>
          </a:p>
          <a:p>
            <a:pPr algn="l" rtl="0">
              <a:buNone/>
            </a:pPr>
            <a:r>
              <a:rPr lang="en-US" sz="2400" dirty="0" smtClean="0">
                <a:solidFill>
                  <a:schemeClr val="accent1">
                    <a:lumMod val="75000"/>
                  </a:schemeClr>
                </a:solidFill>
              </a:rPr>
              <a:t>    SERUM IRON + SERUM UIBC   =    SERUM TIBC)</a:t>
            </a:r>
          </a:p>
          <a:p>
            <a:pPr algn="l" rtl="0">
              <a:buNone/>
            </a:pPr>
            <a:r>
              <a:rPr lang="en-US" sz="2400" dirty="0" smtClean="0">
                <a:solidFill>
                  <a:schemeClr val="accent1">
                    <a:lumMod val="75000"/>
                  </a:schemeClr>
                </a:solidFill>
              </a:rPr>
              <a:t>       (</a:t>
            </a:r>
            <a:r>
              <a:rPr lang="en-US" sz="2400" dirty="0" smtClean="0">
                <a:solidFill>
                  <a:schemeClr val="accent1">
                    <a:lumMod val="75000"/>
                  </a:schemeClr>
                </a:solidFill>
                <a:sym typeface="Symbol"/>
              </a:rPr>
              <a:t></a:t>
            </a:r>
            <a:r>
              <a:rPr lang="en-US" sz="2400" dirty="0" smtClean="0">
                <a:solidFill>
                  <a:schemeClr val="accent1">
                    <a:lumMod val="75000"/>
                  </a:schemeClr>
                </a:solidFill>
              </a:rPr>
              <a:t>g/</a:t>
            </a:r>
            <a:r>
              <a:rPr lang="en-US" sz="2400" dirty="0" err="1" smtClean="0">
                <a:solidFill>
                  <a:schemeClr val="accent1">
                    <a:lumMod val="75000"/>
                  </a:schemeClr>
                </a:solidFill>
              </a:rPr>
              <a:t>dL</a:t>
            </a:r>
            <a:r>
              <a:rPr lang="en-US" sz="2400" dirty="0" smtClean="0">
                <a:solidFill>
                  <a:schemeClr val="accent1">
                    <a:lumMod val="75000"/>
                  </a:schemeClr>
                </a:solidFill>
              </a:rPr>
              <a:t>)                  (</a:t>
            </a:r>
            <a:r>
              <a:rPr lang="en-US" sz="2400" dirty="0" smtClean="0">
                <a:solidFill>
                  <a:schemeClr val="accent1">
                    <a:lumMod val="75000"/>
                  </a:schemeClr>
                </a:solidFill>
                <a:sym typeface="Symbol"/>
              </a:rPr>
              <a:t></a:t>
            </a:r>
            <a:r>
              <a:rPr lang="en-US" sz="2400" dirty="0" smtClean="0">
                <a:solidFill>
                  <a:schemeClr val="accent1">
                    <a:lumMod val="75000"/>
                  </a:schemeClr>
                </a:solidFill>
              </a:rPr>
              <a:t>g/</a:t>
            </a:r>
            <a:r>
              <a:rPr lang="en-US" sz="2400" dirty="0" err="1" smtClean="0">
                <a:solidFill>
                  <a:schemeClr val="accent1">
                    <a:lumMod val="75000"/>
                  </a:schemeClr>
                </a:solidFill>
              </a:rPr>
              <a:t>dL</a:t>
            </a:r>
            <a:r>
              <a:rPr lang="en-US" sz="2400" dirty="0" smtClean="0">
                <a:solidFill>
                  <a:schemeClr val="accent1">
                    <a:lumMod val="75000"/>
                  </a:schemeClr>
                </a:solidFill>
              </a:rPr>
              <a:t>)                 (</a:t>
            </a:r>
            <a:r>
              <a:rPr lang="en-US" sz="2400" dirty="0" smtClean="0">
                <a:solidFill>
                  <a:schemeClr val="accent1">
                    <a:lumMod val="75000"/>
                  </a:schemeClr>
                </a:solidFill>
                <a:sym typeface="Symbol"/>
              </a:rPr>
              <a:t></a:t>
            </a:r>
            <a:r>
              <a:rPr lang="en-US" sz="2400" dirty="0" smtClean="0">
                <a:solidFill>
                  <a:schemeClr val="accent1">
                    <a:lumMod val="75000"/>
                  </a:schemeClr>
                </a:solidFill>
              </a:rPr>
              <a:t>g/</a:t>
            </a:r>
            <a:r>
              <a:rPr lang="en-US" sz="2400" dirty="0" err="1" smtClean="0">
                <a:solidFill>
                  <a:schemeClr val="accent1">
                    <a:lumMod val="75000"/>
                  </a:schemeClr>
                </a:solidFill>
              </a:rPr>
              <a:t>dL</a:t>
            </a:r>
            <a:r>
              <a:rPr lang="en-US" sz="2400" dirty="0" smtClean="0">
                <a:solidFill>
                  <a:schemeClr val="accent1">
                    <a:lumMod val="75000"/>
                  </a:schemeClr>
                </a:solidFill>
              </a:rPr>
              <a:t>)</a:t>
            </a:r>
          </a:p>
          <a:p>
            <a:pPr algn="l" rtl="0">
              <a:buNone/>
            </a:pPr>
            <a:endParaRPr lang="en-US" sz="2400" dirty="0" smtClean="0"/>
          </a:p>
          <a:p>
            <a:pPr algn="l" rtl="0">
              <a:buNone/>
            </a:pPr>
            <a:endParaRPr lang="en-US" sz="2400" dirty="0" smtClean="0"/>
          </a:p>
          <a:p>
            <a:pPr algn="l" rtl="0">
              <a:buNone/>
            </a:pPr>
            <a:r>
              <a:rPr lang="en-US" sz="2400" dirty="0" smtClean="0">
                <a:solidFill>
                  <a:schemeClr val="accent1">
                    <a:lumMod val="75000"/>
                  </a:schemeClr>
                </a:solidFill>
              </a:rPr>
              <a:t>Transferring</a:t>
            </a:r>
            <a:r>
              <a:rPr lang="en-US" sz="2400" b="1" dirty="0" smtClean="0">
                <a:solidFill>
                  <a:schemeClr val="accent1">
                    <a:lumMod val="75000"/>
                  </a:schemeClr>
                </a:solidFill>
              </a:rPr>
              <a:t> saturation %= </a:t>
            </a:r>
            <a:r>
              <a:rPr lang="en-US" sz="2400" u="sng" dirty="0" smtClean="0">
                <a:solidFill>
                  <a:schemeClr val="accent1">
                    <a:lumMod val="75000"/>
                  </a:schemeClr>
                </a:solidFill>
              </a:rPr>
              <a:t>serum iron concentration</a:t>
            </a:r>
            <a:r>
              <a:rPr lang="en-US" sz="2400" b="1" dirty="0" smtClean="0">
                <a:solidFill>
                  <a:schemeClr val="accent1">
                    <a:lumMod val="75000"/>
                  </a:schemeClr>
                </a:solidFill>
              </a:rPr>
              <a:t> . 100</a:t>
            </a:r>
            <a:endParaRPr lang="en-US" sz="2400" dirty="0" smtClean="0">
              <a:solidFill>
                <a:schemeClr val="accent1">
                  <a:lumMod val="75000"/>
                </a:schemeClr>
              </a:solidFill>
            </a:endParaRPr>
          </a:p>
          <a:p>
            <a:pPr algn="l" rtl="0">
              <a:buNone/>
            </a:pPr>
            <a:r>
              <a:rPr lang="en-US" sz="2400" dirty="0" smtClean="0">
                <a:solidFill>
                  <a:schemeClr val="accent1">
                    <a:lumMod val="75000"/>
                  </a:schemeClr>
                </a:solidFill>
              </a:rPr>
              <a:t>                                                          TIBC</a:t>
            </a:r>
            <a:endParaRPr lang="en-US" sz="2400" dirty="0" smtClean="0"/>
          </a:p>
          <a:p>
            <a:pPr algn="l" rtl="0">
              <a:buNone/>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785802"/>
            <a:ext cx="7498080" cy="1571628"/>
          </a:xfrm>
        </p:spPr>
        <p:txBody>
          <a:bodyPr>
            <a:noAutofit/>
          </a:bodyPr>
          <a:lstStyle/>
          <a:p>
            <a:pPr lvl="0" rtl="0"/>
            <a:r>
              <a:rPr lang="en-US" sz="2800" b="1" u="sng" dirty="0" smtClean="0">
                <a:latin typeface="Aparajita" pitchFamily="34" charset="0"/>
                <a:cs typeface="Aparajita" pitchFamily="34" charset="0"/>
              </a:rPr>
              <a:t>Objective:</a:t>
            </a:r>
            <a:r>
              <a:rPr lang="en-US" sz="2800" b="1" dirty="0" smtClean="0">
                <a:latin typeface="Aparajita" pitchFamily="34" charset="0"/>
                <a:cs typeface="Aparajita" pitchFamily="34" charset="0"/>
              </a:rPr>
              <a:t/>
            </a:r>
            <a:br>
              <a:rPr lang="en-US" sz="2800" b="1" dirty="0" smtClean="0">
                <a:latin typeface="Aparajita" pitchFamily="34" charset="0"/>
                <a:cs typeface="Aparajita" pitchFamily="34" charset="0"/>
              </a:rPr>
            </a:br>
            <a:r>
              <a:rPr lang="en-US" sz="2800" dirty="0" smtClean="0">
                <a:latin typeface="Aparajita" pitchFamily="34" charset="0"/>
                <a:cs typeface="Aparajita" pitchFamily="34" charset="0"/>
              </a:rPr>
              <a:t>Quantitative determination of glucose 6-phosphate </a:t>
            </a:r>
            <a:r>
              <a:rPr lang="en-US" sz="2800" dirty="0" err="1" smtClean="0">
                <a:latin typeface="Aparajita" pitchFamily="34" charset="0"/>
                <a:cs typeface="Aparajita" pitchFamily="34" charset="0"/>
              </a:rPr>
              <a:t>dehydrogenase</a:t>
            </a:r>
            <a:r>
              <a:rPr lang="en-US" sz="2800" dirty="0" smtClean="0">
                <a:latin typeface="Aparajita" pitchFamily="34" charset="0"/>
                <a:cs typeface="Aparajita" pitchFamily="34" charset="0"/>
              </a:rPr>
              <a:t> (G6P-DH) activity in erythrocytes (</a:t>
            </a:r>
            <a:r>
              <a:rPr lang="en-US" sz="2800" dirty="0" err="1" smtClean="0">
                <a:latin typeface="Aparajita" pitchFamily="34" charset="0"/>
                <a:cs typeface="Aparajita" pitchFamily="34" charset="0"/>
              </a:rPr>
              <a:t>hemolysate</a:t>
            </a:r>
            <a:r>
              <a:rPr lang="en-US" sz="2800" dirty="0" smtClean="0">
                <a:latin typeface="Aparajita" pitchFamily="34" charset="0"/>
                <a:cs typeface="Aparajita" pitchFamily="34" charset="0"/>
              </a:rPr>
              <a:t>).</a:t>
            </a:r>
            <a:br>
              <a:rPr lang="en-US" sz="2800" dirty="0" smtClean="0">
                <a:latin typeface="Aparajita" pitchFamily="34" charset="0"/>
                <a:cs typeface="Aparajita" pitchFamily="34" charset="0"/>
              </a:rPr>
            </a:br>
            <a:r>
              <a:rPr lang="en-US" sz="2800" dirty="0" smtClean="0">
                <a:latin typeface="Aparajita" pitchFamily="34" charset="0"/>
                <a:cs typeface="Aparajita" pitchFamily="34" charset="0"/>
              </a:rPr>
              <a:t> </a:t>
            </a:r>
            <a:br>
              <a:rPr lang="en-US" sz="2800" dirty="0" smtClean="0">
                <a:latin typeface="Aparajita" pitchFamily="34" charset="0"/>
                <a:cs typeface="Aparajita" pitchFamily="34" charset="0"/>
              </a:rPr>
            </a:br>
            <a:endParaRPr lang="ar-SA" sz="2800" dirty="0">
              <a:latin typeface="Aparajita" pitchFamily="34" charset="0"/>
            </a:endParaRPr>
          </a:p>
        </p:txBody>
      </p:sp>
      <p:sp>
        <p:nvSpPr>
          <p:cNvPr id="3" name="عنصر نائب للمحتوى 2"/>
          <p:cNvSpPr>
            <a:spLocks noGrp="1"/>
          </p:cNvSpPr>
          <p:nvPr>
            <p:ph idx="1"/>
          </p:nvPr>
        </p:nvSpPr>
        <p:spPr>
          <a:xfrm>
            <a:off x="1435608" y="2071678"/>
            <a:ext cx="7498080" cy="4176722"/>
          </a:xfrm>
        </p:spPr>
        <p:txBody>
          <a:bodyPr>
            <a:normAutofit/>
          </a:bodyPr>
          <a:lstStyle/>
          <a:p>
            <a:pPr algn="l" rtl="0">
              <a:buNone/>
            </a:pPr>
            <a:r>
              <a:rPr lang="en-US" sz="2400" b="1" u="sng" dirty="0" smtClean="0">
                <a:latin typeface="Aparajita" pitchFamily="34" charset="0"/>
                <a:cs typeface="Aparajita" pitchFamily="34" charset="0"/>
              </a:rPr>
              <a:t>Introduction:</a:t>
            </a:r>
          </a:p>
          <a:p>
            <a:pPr algn="l" rtl="0">
              <a:buFont typeface="Wingdings" pitchFamily="2" charset="2"/>
              <a:buChar char="Ø"/>
            </a:pPr>
            <a:r>
              <a:rPr lang="en-US" sz="2400" dirty="0" smtClean="0">
                <a:latin typeface="Aparajita" pitchFamily="34" charset="0"/>
                <a:cs typeface="Aparajita" pitchFamily="34" charset="0"/>
              </a:rPr>
              <a:t>G6PD is the enzyme responsible for the initial deviation of glucose into pentose phosphate pathway to form 6-phosphogluconate.  </a:t>
            </a:r>
          </a:p>
          <a:p>
            <a:pPr algn="l" rtl="0">
              <a:buFont typeface="Wingdings" pitchFamily="2" charset="2"/>
              <a:buChar char="Ø"/>
            </a:pPr>
            <a:r>
              <a:rPr lang="en-US" sz="2400" u="sng" dirty="0" smtClean="0">
                <a:latin typeface="Aparajita" pitchFamily="34" charset="0"/>
                <a:cs typeface="Aparajita" pitchFamily="34" charset="0"/>
              </a:rPr>
              <a:t>Most of the interest of G6P-DH on its role in the erythrocyte</a:t>
            </a:r>
            <a:r>
              <a:rPr lang="en-US" sz="2400" dirty="0" smtClean="0">
                <a:latin typeface="Aparajita" pitchFamily="34" charset="0"/>
                <a:cs typeface="Aparajita" pitchFamily="34" charset="0"/>
              </a:rPr>
              <a:t>. it functions to maintain NADPH in its reduced form.  An adequate concentration of NADPH is required to regenerate sulfhydryl-containing proteins, such as glutathione, from the oxidized to the reduced state.  Glutathione in the reduced form, in turn, protects hemoglobin from oxidation by agents that may be present in the cell.</a:t>
            </a:r>
          </a:p>
          <a:p>
            <a:pPr algn="l" rtl="0">
              <a:buNone/>
            </a:pPr>
            <a:endParaRPr lang="ar-SA" sz="2400" dirty="0">
              <a:latin typeface="Aparajit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4414" y="914416"/>
            <a:ext cx="7498080" cy="4800600"/>
          </a:xfrm>
        </p:spPr>
        <p:txBody>
          <a:bodyPr>
            <a:normAutofit fontScale="92500" lnSpcReduction="10000"/>
          </a:bodyPr>
          <a:lstStyle/>
          <a:p>
            <a:pPr algn="l" rtl="0">
              <a:buFont typeface="Wingdings" pitchFamily="2" charset="2"/>
              <a:buChar char="Ø"/>
            </a:pPr>
            <a:r>
              <a:rPr lang="en-US" sz="2800" dirty="0" smtClean="0">
                <a:latin typeface="Aparajita" pitchFamily="34" charset="0"/>
                <a:cs typeface="Aparajita" pitchFamily="34" charset="0"/>
              </a:rPr>
              <a:t>deficiency of G6P-DH consequently results in an inadequate supply of NADPH and, in the end, the inability to maintain reduced glutathione levels.  When erythrocytes are exposed to oxidizing agents, </a:t>
            </a:r>
            <a:r>
              <a:rPr lang="en-US" sz="2800" b="1" dirty="0" err="1" smtClean="0">
                <a:latin typeface="Aparajita" pitchFamily="34" charset="0"/>
                <a:cs typeface="Aparajita" pitchFamily="34" charset="0"/>
              </a:rPr>
              <a:t>hemolysis</a:t>
            </a:r>
            <a:r>
              <a:rPr lang="en-US" sz="2800" b="1" dirty="0" smtClean="0">
                <a:latin typeface="Aparajita" pitchFamily="34" charset="0"/>
                <a:cs typeface="Aparajita" pitchFamily="34" charset="0"/>
              </a:rPr>
              <a:t> occurs because of oxidation of hemoglobin and to damage of the cell membrane.</a:t>
            </a:r>
          </a:p>
          <a:p>
            <a:pPr algn="l" rtl="0">
              <a:buFont typeface="Wingdings" pitchFamily="2" charset="2"/>
              <a:buChar char="Ø"/>
            </a:pPr>
            <a:r>
              <a:rPr lang="en-US" sz="3000" dirty="0" smtClean="0">
                <a:latin typeface="Aparajita" pitchFamily="34" charset="0"/>
                <a:cs typeface="Aparajita" pitchFamily="34" charset="0"/>
              </a:rPr>
              <a:t> G6P-DH deficiency is an inherited (X)</a:t>
            </a:r>
            <a:r>
              <a:rPr lang="en-US" sz="3000" b="1" dirty="0" smtClean="0">
                <a:latin typeface="Aparajita" pitchFamily="34" charset="0"/>
                <a:cs typeface="Aparajita" pitchFamily="34" charset="0"/>
              </a:rPr>
              <a:t>Sex-linked recessive </a:t>
            </a:r>
            <a:r>
              <a:rPr lang="en-US" sz="3000" dirty="0" smtClean="0">
                <a:latin typeface="Aparajita" pitchFamily="34" charset="0"/>
                <a:cs typeface="Aparajita" pitchFamily="34" charset="0"/>
              </a:rPr>
              <a:t>trait.</a:t>
            </a:r>
          </a:p>
          <a:p>
            <a:pPr algn="l" rtl="0">
              <a:buFont typeface="Wingdings" pitchFamily="2" charset="2"/>
              <a:buChar char="Ø"/>
            </a:pPr>
            <a:r>
              <a:rPr lang="en-US" sz="3000" dirty="0" smtClean="0">
                <a:latin typeface="Aparajita" pitchFamily="34" charset="0"/>
                <a:cs typeface="Aparajita" pitchFamily="34" charset="0"/>
              </a:rPr>
              <a:t> The disorder can results in several different clinical manifestations, one of which is drug-induced hemolytic anemia.  When exposed to an oxidant drug such as anti-malarial drug, </a:t>
            </a:r>
          </a:p>
          <a:p>
            <a:pPr algn="l" rtl="0">
              <a:buFont typeface="Wingdings" pitchFamily="2" charset="2"/>
              <a:buChar char="Ø"/>
            </a:pPr>
            <a:r>
              <a:rPr lang="en-US" sz="3000" dirty="0" smtClean="0">
                <a:latin typeface="Aparajita" pitchFamily="34" charset="0"/>
                <a:cs typeface="Aparajita" pitchFamily="34" charset="0"/>
              </a:rPr>
              <a:t>G6P-DH deficiency is most common in African Americans, </a:t>
            </a:r>
          </a:p>
          <a:p>
            <a:pPr algn="l" rtl="0">
              <a:buNone/>
            </a:pPr>
            <a:endParaRPr lang="ar-SA" sz="2800" dirty="0">
              <a:latin typeface="Aparajit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71414"/>
            <a:ext cx="8143900" cy="5143536"/>
          </a:xfrm>
        </p:spPr>
        <p:txBody>
          <a:bodyPr>
            <a:noAutofit/>
          </a:bodyPr>
          <a:lstStyle/>
          <a:p>
            <a:pPr algn="l" rtl="0">
              <a:buNone/>
            </a:pPr>
            <a:r>
              <a:rPr lang="en-US" b="1" u="sng" dirty="0" smtClean="0">
                <a:latin typeface="Aparajita" pitchFamily="34" charset="0"/>
                <a:cs typeface="Aparajita" pitchFamily="34" charset="0"/>
              </a:rPr>
              <a:t>Principle: </a:t>
            </a:r>
          </a:p>
          <a:p>
            <a:pPr algn="l">
              <a:buNone/>
            </a:pPr>
            <a:r>
              <a:rPr lang="en-US" sz="2800" i="1" dirty="0" smtClean="0">
                <a:solidFill>
                  <a:srgbClr val="C00000"/>
                </a:solidFill>
                <a:latin typeface="Aparajita" pitchFamily="34" charset="0"/>
                <a:cs typeface="Aparajita" pitchFamily="34" charset="0"/>
              </a:rPr>
              <a:t>Glucose + NADP</a:t>
            </a:r>
            <a:r>
              <a:rPr lang="en-US" sz="2800" i="1" baseline="30000" dirty="0" smtClean="0">
                <a:solidFill>
                  <a:srgbClr val="C00000"/>
                </a:solidFill>
                <a:latin typeface="Aparajita" pitchFamily="34" charset="0"/>
                <a:cs typeface="Aparajita" pitchFamily="34" charset="0"/>
              </a:rPr>
              <a:t>+</a:t>
            </a:r>
            <a:r>
              <a:rPr lang="en-US" sz="2800" i="1" dirty="0" smtClean="0">
                <a:solidFill>
                  <a:srgbClr val="C00000"/>
                </a:solidFill>
                <a:latin typeface="Aparajita" pitchFamily="34" charset="0"/>
                <a:cs typeface="Aparajita" pitchFamily="34" charset="0"/>
              </a:rPr>
              <a:t> </a:t>
            </a:r>
            <a:r>
              <a:rPr lang="en-US" sz="2800" i="1" u="sng" baseline="30000" dirty="0" smtClean="0">
                <a:solidFill>
                  <a:srgbClr val="C00000"/>
                </a:solidFill>
                <a:latin typeface="Aparajita" pitchFamily="34" charset="0"/>
                <a:cs typeface="Aparajita" pitchFamily="34" charset="0"/>
              </a:rPr>
              <a:t>   G6P-DH   </a:t>
            </a:r>
            <a:r>
              <a:rPr lang="en-US" sz="2800" i="1" baseline="30000" dirty="0" smtClean="0">
                <a:solidFill>
                  <a:srgbClr val="C00000"/>
                </a:solidFill>
                <a:latin typeface="Aparajita" pitchFamily="34" charset="0"/>
                <a:cs typeface="Aparajita" pitchFamily="34" charset="0"/>
              </a:rPr>
              <a:t>    </a:t>
            </a:r>
            <a:r>
              <a:rPr lang="en-US" sz="2800" i="1" dirty="0" smtClean="0">
                <a:solidFill>
                  <a:srgbClr val="C00000"/>
                </a:solidFill>
                <a:latin typeface="Aparajita" pitchFamily="34" charset="0"/>
                <a:cs typeface="Aparajita" pitchFamily="34" charset="0"/>
              </a:rPr>
              <a:t>6-Phosphogluconate + NADPH + H</a:t>
            </a:r>
            <a:r>
              <a:rPr lang="en-US" sz="2800" i="1" baseline="30000" dirty="0" smtClean="0">
                <a:solidFill>
                  <a:srgbClr val="C00000"/>
                </a:solidFill>
                <a:latin typeface="Aparajita" pitchFamily="34" charset="0"/>
                <a:cs typeface="Aparajita" pitchFamily="34" charset="0"/>
              </a:rPr>
              <a:t>+</a:t>
            </a:r>
          </a:p>
          <a:p>
            <a:pPr algn="l">
              <a:buNone/>
            </a:pPr>
            <a:r>
              <a:rPr lang="en-US" sz="2800" dirty="0" smtClean="0">
                <a:latin typeface="Aparajita" pitchFamily="34" charset="0"/>
                <a:cs typeface="Aparajita" pitchFamily="34" charset="0"/>
              </a:rPr>
              <a:t>The enzyme G6PD is catalyses the dehydrogenation of glucose 6-phosphate as the first step in pentose phosphate pathway.  NADP</a:t>
            </a:r>
            <a:r>
              <a:rPr lang="en-US" sz="2800" baseline="30000" dirty="0" smtClean="0">
                <a:latin typeface="Aparajita" pitchFamily="34" charset="0"/>
                <a:cs typeface="Aparajita" pitchFamily="34" charset="0"/>
              </a:rPr>
              <a:t>+</a:t>
            </a:r>
            <a:r>
              <a:rPr lang="en-US" sz="2800" dirty="0" smtClean="0">
                <a:latin typeface="Aparajita" pitchFamily="34" charset="0"/>
                <a:cs typeface="Aparajita" pitchFamily="34" charset="0"/>
              </a:rPr>
              <a:t>, the electron acceptor, is reduced to NADPH in the reaction.  The pH optimum for the G6P-DH reaction is 8.3 for the enzyme from yeast or blood cells.  The rate of  formation of NADPH is a measure of the G6P-DH activity and it can be followed by means of the increase in extinction at 340  nm .</a:t>
            </a:r>
          </a:p>
          <a:p>
            <a:pPr algn="l" rtl="0">
              <a:buNone/>
            </a:pPr>
            <a:r>
              <a:rPr lang="en-US" b="1" u="sng" dirty="0" smtClean="0">
                <a:latin typeface="Aparajita" pitchFamily="34" charset="0"/>
                <a:cs typeface="Aparajita" pitchFamily="34" charset="0"/>
              </a:rPr>
              <a:t>Method</a:t>
            </a:r>
            <a:r>
              <a:rPr lang="en-US" sz="2800" dirty="0" smtClean="0">
                <a:latin typeface="Aparajita" pitchFamily="34" charset="0"/>
                <a:cs typeface="Aparajita" pitchFamily="34" charset="0"/>
              </a:rPr>
              <a:t>:</a:t>
            </a:r>
          </a:p>
          <a:p>
            <a:pPr algn="l" rtl="0">
              <a:buNone/>
            </a:pPr>
            <a:r>
              <a:rPr lang="en-US" sz="2800" dirty="0" smtClean="0">
                <a:latin typeface="Aparajita" pitchFamily="34" charset="0"/>
                <a:cs typeface="Aparajita" pitchFamily="34" charset="0"/>
              </a:rPr>
              <a:t>A red cell </a:t>
            </a:r>
            <a:r>
              <a:rPr lang="en-US" sz="2800" dirty="0" err="1" smtClean="0">
                <a:latin typeface="Aparajita" pitchFamily="34" charset="0"/>
                <a:cs typeface="Aparajita" pitchFamily="34" charset="0"/>
              </a:rPr>
              <a:t>hemolysate</a:t>
            </a:r>
            <a:r>
              <a:rPr lang="en-US" sz="2800" dirty="0" smtClean="0">
                <a:latin typeface="Aparajita" pitchFamily="34" charset="0"/>
                <a:cs typeface="Aparajita" pitchFamily="34" charset="0"/>
              </a:rPr>
              <a:t> is used to assay for deficiency of the enzyme</a:t>
            </a:r>
          </a:p>
          <a:p>
            <a:pPr algn="l" rtl="0">
              <a:buNone/>
            </a:pPr>
            <a:r>
              <a:rPr lang="en-US" sz="2800" dirty="0" smtClean="0">
                <a:latin typeface="Aparajita" pitchFamily="34" charset="0"/>
                <a:cs typeface="Aparajita" pitchFamily="34" charset="0"/>
              </a:rPr>
              <a:t>By using the kit.</a:t>
            </a:r>
          </a:p>
          <a:p>
            <a:pPr algn="l">
              <a:buNone/>
            </a:pPr>
            <a:endParaRPr lang="en-US" sz="2800" dirty="0" smtClean="0">
              <a:latin typeface="Aparajita" pitchFamily="34" charset="0"/>
              <a:cs typeface="Aparajita" pitchFamily="34" charset="0"/>
            </a:endParaRPr>
          </a:p>
          <a:p>
            <a:pPr algn="l" rtl="0">
              <a:buNone/>
            </a:pPr>
            <a:endParaRPr lang="ar-SA" sz="2800" dirty="0">
              <a:latin typeface="Aparajit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413792"/>
            <a:ext cx="7498080" cy="1143000"/>
          </a:xfrm>
        </p:spPr>
        <p:txBody>
          <a:bodyPr/>
          <a:lstStyle/>
          <a:p>
            <a:r>
              <a:rPr lang="en-US" dirty="0" err="1" smtClean="0"/>
              <a:t>Procesure</a:t>
            </a:r>
            <a:r>
              <a:rPr lang="en-US" dirty="0" smtClean="0"/>
              <a:t>:</a:t>
            </a:r>
            <a:endParaRPr lang="ar-SA" dirty="0"/>
          </a:p>
        </p:txBody>
      </p:sp>
      <p:sp>
        <p:nvSpPr>
          <p:cNvPr id="3" name="عنصر نائب للمحتوى 2"/>
          <p:cNvSpPr>
            <a:spLocks noGrp="1"/>
          </p:cNvSpPr>
          <p:nvPr>
            <p:ph idx="1"/>
          </p:nvPr>
        </p:nvSpPr>
        <p:spPr/>
        <p:txBody>
          <a:bodyPr/>
          <a:lstStyle/>
          <a:p>
            <a:pPr algn="l" rtl="0"/>
            <a:r>
              <a:rPr lang="en-US" dirty="0" smtClean="0"/>
              <a:t>Pipette into clean and dry test tubes</a:t>
            </a:r>
          </a:p>
          <a:p>
            <a:pPr algn="l" rtl="0">
              <a:buNone/>
            </a:pPr>
            <a:endParaRPr lang="ar-SA" dirty="0"/>
          </a:p>
        </p:txBody>
      </p:sp>
      <p:graphicFrame>
        <p:nvGraphicFramePr>
          <p:cNvPr id="4" name="Table 3"/>
          <p:cNvGraphicFramePr>
            <a:graphicFrameLocks noGrp="1"/>
          </p:cNvGraphicFramePr>
          <p:nvPr>
            <p:extLst>
              <p:ext uri="{D42A27DB-BD31-4B8C-83A1-F6EECF244321}">
                <p14:modId xmlns:p14="http://schemas.microsoft.com/office/powerpoint/2010/main" val="307453640"/>
              </p:ext>
            </p:extLst>
          </p:nvPr>
        </p:nvGraphicFramePr>
        <p:xfrm>
          <a:off x="1524000" y="2252568"/>
          <a:ext cx="6096000" cy="340868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rtl="1"/>
                      <a:endParaRPr lang="ar-SA" dirty="0"/>
                    </a:p>
                  </a:txBody>
                  <a:tcPr/>
                </a:tc>
                <a:tc>
                  <a:txBody>
                    <a:bodyPr/>
                    <a:lstStyle/>
                    <a:p>
                      <a:pPr rtl="1"/>
                      <a:endParaRPr lang="ar-SA" dirty="0"/>
                    </a:p>
                  </a:txBody>
                  <a:tcPr/>
                </a:tc>
              </a:tr>
              <a:tr h="370840">
                <a:tc>
                  <a:txBody>
                    <a:bodyPr/>
                    <a:lstStyle/>
                    <a:p>
                      <a:pPr rtl="1"/>
                      <a:r>
                        <a:rPr lang="en-US" dirty="0" smtClean="0"/>
                        <a:t>3 ml</a:t>
                      </a:r>
                      <a:endParaRPr lang="ar-SA" dirty="0"/>
                    </a:p>
                  </a:txBody>
                  <a:tcPr/>
                </a:tc>
                <a:tc>
                  <a:txBody>
                    <a:bodyPr/>
                    <a:lstStyle/>
                    <a:p>
                      <a:pPr rtl="1"/>
                      <a:r>
                        <a:rPr lang="en-US" dirty="0" smtClean="0"/>
                        <a:t>G6P-DH Buffer</a:t>
                      </a:r>
                      <a:endParaRPr lang="ar-SA" dirty="0"/>
                    </a:p>
                  </a:txBody>
                  <a:tcPr/>
                </a:tc>
              </a:tr>
              <a:tr h="370840">
                <a:tc>
                  <a:txBody>
                    <a:bodyPr/>
                    <a:lstStyle/>
                    <a:p>
                      <a:pPr rtl="1"/>
                      <a:r>
                        <a:rPr lang="en-US" dirty="0" smtClean="0"/>
                        <a:t>100 µl</a:t>
                      </a:r>
                      <a:endParaRPr lang="ar-SA" dirty="0"/>
                    </a:p>
                  </a:txBody>
                  <a:tcPr/>
                </a:tc>
                <a:tc>
                  <a:txBody>
                    <a:bodyPr/>
                    <a:lstStyle/>
                    <a:p>
                      <a:pPr rtl="1"/>
                      <a:r>
                        <a:rPr lang="en-US" dirty="0" smtClean="0"/>
                        <a:t>NADP reagent</a:t>
                      </a:r>
                      <a:endParaRPr lang="ar-SA" dirty="0"/>
                    </a:p>
                  </a:txBody>
                  <a:tcPr/>
                </a:tc>
              </a:tr>
              <a:tr h="370840">
                <a:tc>
                  <a:txBody>
                    <a:bodyPr/>
                    <a:lstStyle/>
                    <a:p>
                      <a:pPr rtl="1"/>
                      <a:r>
                        <a:rPr lang="en-US" dirty="0" smtClean="0"/>
                        <a:t>50 µl </a:t>
                      </a:r>
                      <a:endParaRPr lang="ar-SA" dirty="0"/>
                    </a:p>
                  </a:txBody>
                  <a:tcPr/>
                </a:tc>
                <a:tc>
                  <a:txBody>
                    <a:bodyPr/>
                    <a:lstStyle/>
                    <a:p>
                      <a:pPr rtl="1"/>
                      <a:r>
                        <a:rPr lang="en-US" dirty="0" err="1" smtClean="0"/>
                        <a:t>Hemolysate</a:t>
                      </a:r>
                      <a:endParaRPr lang="ar-SA" dirty="0"/>
                    </a:p>
                  </a:txBody>
                  <a:tcPr/>
                </a:tc>
              </a:tr>
              <a:tr h="370840">
                <a:tc gridSpan="2">
                  <a:txBody>
                    <a:bodyPr/>
                    <a:lstStyle/>
                    <a:p>
                      <a:pPr algn="l" rtl="0"/>
                      <a:endParaRPr lang="ar-SA" dirty="0"/>
                    </a:p>
                  </a:txBody>
                  <a:tcPr/>
                </a:tc>
                <a:tc hMerge="1">
                  <a:txBody>
                    <a:bodyPr/>
                    <a:lstStyle/>
                    <a:p>
                      <a:pPr rtl="1"/>
                      <a:endParaRPr lang="ar-SA" dirty="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50 µl </a:t>
                      </a:r>
                      <a:endParaRPr lang="ar-SA" dirty="0" smtClean="0"/>
                    </a:p>
                    <a:p>
                      <a:pPr rtl="1"/>
                      <a:endParaRPr lang="ar-SA" dirty="0"/>
                    </a:p>
                  </a:txBody>
                  <a:tcPr/>
                </a:tc>
                <a:tc>
                  <a:txBody>
                    <a:bodyPr/>
                    <a:lstStyle/>
                    <a:p>
                      <a:pPr algn="ctr" rtl="0"/>
                      <a:r>
                        <a:rPr lang="en-US" dirty="0" smtClean="0"/>
                        <a:t>G6P-DH Substrate</a:t>
                      </a:r>
                      <a:endParaRPr lang="ar-SA" dirty="0"/>
                    </a:p>
                  </a:txBody>
                  <a:tcPr/>
                </a:tc>
              </a:tr>
              <a:tr h="370840">
                <a:tc gridSpan="2">
                  <a:txBody>
                    <a:bodyPr/>
                    <a:lstStyle/>
                    <a:p>
                      <a:pPr algn="l" rtl="0"/>
                      <a:r>
                        <a:rPr lang="en-US" dirty="0" smtClean="0"/>
                        <a:t>Mix and after 30 seconds read initial absorbance at 340</a:t>
                      </a:r>
                      <a:r>
                        <a:rPr lang="en-US" baseline="0" dirty="0" smtClean="0"/>
                        <a:t> nm against distilled water. Repeat absorbance reading every min for 3 min and calculate </a:t>
                      </a:r>
                      <a:r>
                        <a:rPr lang="el-GR" baseline="0" dirty="0" smtClean="0">
                          <a:latin typeface="Calibri"/>
                        </a:rPr>
                        <a:t>Δ</a:t>
                      </a:r>
                      <a:r>
                        <a:rPr lang="en-US" baseline="0" dirty="0" smtClean="0">
                          <a:latin typeface="Calibri"/>
                        </a:rPr>
                        <a:t>A/min</a:t>
                      </a:r>
                      <a:endParaRPr lang="ar-SA" dirty="0"/>
                    </a:p>
                  </a:txBody>
                  <a:tcPr/>
                </a:tc>
                <a:tc hMerge="1">
                  <a:txBody>
                    <a:bodyPr/>
                    <a:lstStyle/>
                    <a:p>
                      <a:pPr rtl="1"/>
                      <a:endParaRPr lang="ar-SA"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Calculations</a:t>
            </a:r>
            <a:endParaRPr lang="ar-SA" dirty="0"/>
          </a:p>
        </p:txBody>
      </p:sp>
      <p:sp>
        <p:nvSpPr>
          <p:cNvPr id="3" name="Content Placeholder 2"/>
          <p:cNvSpPr>
            <a:spLocks noGrp="1"/>
          </p:cNvSpPr>
          <p:nvPr>
            <p:ph idx="1"/>
          </p:nvPr>
        </p:nvSpPr>
        <p:spPr/>
        <p:txBody>
          <a:bodyPr/>
          <a:lstStyle/>
          <a:p>
            <a:pPr algn="l" rtl="0">
              <a:buNone/>
            </a:pPr>
            <a:r>
              <a:rPr lang="en-US" dirty="0" smtClean="0">
                <a:latin typeface="Calibri"/>
              </a:rPr>
              <a:t> G6P-DH Activity in </a:t>
            </a:r>
            <a:r>
              <a:rPr lang="en-US" dirty="0" err="1" smtClean="0">
                <a:latin typeface="Calibri"/>
              </a:rPr>
              <a:t>mU</a:t>
            </a:r>
            <a:r>
              <a:rPr lang="en-US" dirty="0" smtClean="0">
                <a:latin typeface="Calibri"/>
              </a:rPr>
              <a:t>/erythrocytes/ml of blood( P)= </a:t>
            </a:r>
            <a:r>
              <a:rPr lang="el-GR" dirty="0" smtClean="0">
                <a:latin typeface="Calibri"/>
              </a:rPr>
              <a:t>Δ</a:t>
            </a:r>
            <a:r>
              <a:rPr lang="en-US" dirty="0" smtClean="0">
                <a:latin typeface="Calibri"/>
              </a:rPr>
              <a:t>A/min X 30868=</a:t>
            </a:r>
          </a:p>
          <a:p>
            <a:pPr algn="l" rtl="0"/>
            <a:r>
              <a:rPr lang="en-US" dirty="0" smtClean="0">
                <a:solidFill>
                  <a:schemeClr val="accent3"/>
                </a:solidFill>
                <a:latin typeface="Calibri"/>
              </a:rPr>
              <a:t>If the erythrocytes count per ml of blood is 4.5 X </a:t>
            </a:r>
            <a:r>
              <a:rPr lang="en-US" dirty="0" smtClean="0">
                <a:solidFill>
                  <a:schemeClr val="accent3"/>
                </a:solidFill>
              </a:rPr>
              <a:t>10</a:t>
            </a:r>
            <a:r>
              <a:rPr lang="en-US" baseline="30000" dirty="0" smtClean="0">
                <a:solidFill>
                  <a:schemeClr val="accent3"/>
                </a:solidFill>
              </a:rPr>
              <a:t>9</a:t>
            </a:r>
            <a:endParaRPr lang="en-US" dirty="0" smtClean="0">
              <a:solidFill>
                <a:schemeClr val="accent3"/>
              </a:solidFill>
            </a:endParaRPr>
          </a:p>
          <a:p>
            <a:pPr algn="l" rtl="0"/>
            <a:endParaRPr lang="en-US" sz="2400" dirty="0" smtClean="0">
              <a:latin typeface="Calibri"/>
            </a:endParaRPr>
          </a:p>
          <a:p>
            <a:pPr algn="l" rtl="0">
              <a:buNone/>
            </a:pPr>
            <a:r>
              <a:rPr lang="en-US" sz="2400" dirty="0" smtClean="0">
                <a:latin typeface="Calibri"/>
              </a:rPr>
              <a:t>Then the G6P-DH activity in </a:t>
            </a:r>
            <a:r>
              <a:rPr lang="en-US" sz="2400" dirty="0" err="1" smtClean="0">
                <a:latin typeface="Calibri"/>
              </a:rPr>
              <a:t>mU</a:t>
            </a:r>
            <a:r>
              <a:rPr lang="en-US" sz="2400" dirty="0" smtClean="0">
                <a:latin typeface="Calibri"/>
              </a:rPr>
              <a:t>/</a:t>
            </a:r>
            <a:r>
              <a:rPr lang="en-US" sz="2400" dirty="0" smtClean="0"/>
              <a:t> 10</a:t>
            </a:r>
            <a:r>
              <a:rPr lang="en-US" sz="2400" baseline="30000" dirty="0" smtClean="0"/>
              <a:t>9</a:t>
            </a:r>
            <a:r>
              <a:rPr lang="en-US" sz="2400" dirty="0" smtClean="0">
                <a:latin typeface="Calibri"/>
              </a:rPr>
              <a:t> cells = P/4.5</a:t>
            </a:r>
          </a:p>
          <a:p>
            <a:pPr algn="l" rtl="0">
              <a:buNone/>
            </a:pPr>
            <a:r>
              <a:rPr lang="en-US" sz="2400" dirty="0" smtClean="0">
                <a:latin typeface="Calibri"/>
              </a:rPr>
              <a:t>Abnormal  value= 0- 11 </a:t>
            </a:r>
            <a:r>
              <a:rPr lang="en-US" dirty="0" err="1" smtClean="0">
                <a:latin typeface="Calibri"/>
              </a:rPr>
              <a:t>mU</a:t>
            </a:r>
            <a:r>
              <a:rPr lang="en-US" dirty="0" smtClean="0">
                <a:latin typeface="Calibri"/>
              </a:rPr>
              <a:t>/</a:t>
            </a:r>
            <a:r>
              <a:rPr lang="en-US" dirty="0" smtClean="0"/>
              <a:t> 10</a:t>
            </a:r>
            <a:r>
              <a:rPr lang="en-US" baseline="30000" dirty="0" smtClean="0"/>
              <a:t>9</a:t>
            </a:r>
            <a:r>
              <a:rPr lang="en-US" dirty="0" smtClean="0"/>
              <a:t> </a:t>
            </a:r>
            <a:r>
              <a:rPr lang="en-US" dirty="0" smtClean="0">
                <a:latin typeface="Calibri"/>
              </a:rPr>
              <a:t>cells</a:t>
            </a:r>
            <a:r>
              <a:rPr lang="en-US" dirty="0" smtClean="0">
                <a:latin typeface="Calibri"/>
              </a:rPr>
              <a:t>.</a:t>
            </a:r>
          </a:p>
          <a:p>
            <a:pPr algn="l" rtl="0">
              <a:buNone/>
            </a:pPr>
            <a:endParaRPr lang="en-US" dirty="0" smtClean="0">
              <a:latin typeface="Calibri"/>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1360200" y="2071678"/>
            <a:ext cx="7498080" cy="1857388"/>
          </a:xfrm>
        </p:spPr>
        <p:style>
          <a:lnRef idx="2">
            <a:schemeClr val="accent1"/>
          </a:lnRef>
          <a:fillRef idx="1">
            <a:schemeClr val="lt1"/>
          </a:fillRef>
          <a:effectRef idx="0">
            <a:schemeClr val="accent1"/>
          </a:effectRef>
          <a:fontRef idx="minor">
            <a:schemeClr val="dk1"/>
          </a:fontRef>
        </p:style>
        <p:txBody>
          <a:bodyPr/>
          <a:lstStyle/>
          <a:p>
            <a:pPr lvl="0" algn="ctr">
              <a:buNone/>
            </a:pPr>
            <a:r>
              <a:rPr lang="en-US" b="1" dirty="0" smtClean="0">
                <a:latin typeface="Aparajita" pitchFamily="34" charset="0"/>
                <a:cs typeface="Aparajita" pitchFamily="34" charset="0"/>
              </a:rPr>
              <a:t>Experiment :</a:t>
            </a:r>
          </a:p>
          <a:p>
            <a:pPr lvl="0" algn="ctr">
              <a:buNone/>
            </a:pPr>
            <a:r>
              <a:rPr lang="en-US" b="1" dirty="0" smtClean="0">
                <a:latin typeface="Aparajita" pitchFamily="34" charset="0"/>
                <a:cs typeface="Aparajita" pitchFamily="34" charset="0"/>
              </a:rPr>
              <a:t> </a:t>
            </a:r>
            <a:r>
              <a:rPr lang="en-US" dirty="0" smtClean="0">
                <a:latin typeface="Aparajita" pitchFamily="34" charset="0"/>
                <a:cs typeface="Aparajita" pitchFamily="34" charset="0"/>
              </a:rPr>
              <a:t>Qualitative determination of hemoglobin S </a:t>
            </a:r>
            <a:endParaRPr lang="ar-SA" dirty="0" smtClean="0">
              <a:latin typeface="Aparajita" pitchFamily="34" charset="0"/>
              <a:cs typeface="Aparajita" pitchFamily="34" charset="0"/>
            </a:endParaRPr>
          </a:p>
          <a:p>
            <a:pPr lvl="0" algn="ctr">
              <a:buNone/>
            </a:pPr>
            <a:r>
              <a:rPr lang="en-US" dirty="0" smtClean="0">
                <a:latin typeface="Aparajita" pitchFamily="34" charset="0"/>
                <a:cs typeface="Aparajita" pitchFamily="34" charset="0"/>
              </a:rPr>
              <a:t>(</a:t>
            </a:r>
            <a:r>
              <a:rPr lang="en-US" dirty="0" err="1" smtClean="0">
                <a:latin typeface="Aparajita" pitchFamily="34" charset="0"/>
                <a:cs typeface="Aparajita" pitchFamily="34" charset="0"/>
              </a:rPr>
              <a:t>HbS</a:t>
            </a:r>
            <a:r>
              <a:rPr lang="en-US" dirty="0" smtClean="0">
                <a:latin typeface="Aparajita" pitchFamily="34" charset="0"/>
                <a:cs typeface="Aparajita" pitchFamily="34" charset="0"/>
              </a:rPr>
              <a:t>) in   blood.</a:t>
            </a:r>
          </a:p>
          <a:p>
            <a:pPr algn="ctr">
              <a:buNone/>
            </a:pPr>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2976" y="285728"/>
            <a:ext cx="7790712" cy="5962672"/>
          </a:xfrm>
        </p:spPr>
        <p:txBody>
          <a:bodyPr>
            <a:normAutofit fontScale="92500" lnSpcReduction="10000"/>
          </a:bodyPr>
          <a:lstStyle/>
          <a:p>
            <a:pPr algn="l">
              <a:buNone/>
            </a:pPr>
            <a:r>
              <a:rPr lang="en-US" sz="3500" b="1" i="1" u="sng" dirty="0" smtClean="0">
                <a:solidFill>
                  <a:srgbClr val="C00000"/>
                </a:solidFill>
                <a:latin typeface="Aparajita" pitchFamily="34" charset="0"/>
                <a:cs typeface="Aparajita" pitchFamily="34" charset="0"/>
              </a:rPr>
              <a:t>Objective:</a:t>
            </a:r>
          </a:p>
          <a:p>
            <a:pPr algn="l">
              <a:buNone/>
            </a:pPr>
            <a:r>
              <a:rPr lang="en-US" sz="2800" dirty="0" smtClean="0">
                <a:latin typeface="Aparajita" pitchFamily="34" charset="0"/>
                <a:cs typeface="Aparajita" pitchFamily="34" charset="0"/>
              </a:rPr>
              <a:t>Qualitative determination of hemoglobin S (</a:t>
            </a:r>
            <a:r>
              <a:rPr lang="en-US" sz="2800" dirty="0" err="1" smtClean="0">
                <a:latin typeface="Aparajita" pitchFamily="34" charset="0"/>
                <a:cs typeface="Aparajita" pitchFamily="34" charset="0"/>
              </a:rPr>
              <a:t>HbS</a:t>
            </a:r>
            <a:r>
              <a:rPr lang="en-US" sz="2800" dirty="0" smtClean="0">
                <a:latin typeface="Aparajita" pitchFamily="34" charset="0"/>
                <a:cs typeface="Aparajita" pitchFamily="34" charset="0"/>
              </a:rPr>
              <a:t>) in blood using a phosphate solubility method.</a:t>
            </a:r>
          </a:p>
          <a:p>
            <a:pPr algn="l">
              <a:buNone/>
            </a:pPr>
            <a:r>
              <a:rPr lang="en-US" sz="3500" b="1" i="1" u="sng" dirty="0" smtClean="0">
                <a:solidFill>
                  <a:srgbClr val="C00000"/>
                </a:solidFill>
                <a:latin typeface="Aparajita" pitchFamily="34" charset="0"/>
                <a:cs typeface="Aparajita" pitchFamily="34" charset="0"/>
              </a:rPr>
              <a:t>Introduction:</a:t>
            </a:r>
          </a:p>
          <a:p>
            <a:pPr algn="l">
              <a:buNone/>
            </a:pPr>
            <a:r>
              <a:rPr lang="en-US" sz="2800" dirty="0" smtClean="0">
                <a:latin typeface="Aparajita" pitchFamily="34" charset="0"/>
                <a:cs typeface="Aparajita" pitchFamily="34" charset="0"/>
              </a:rPr>
              <a:t>There are hundreds of hemoglobin variants , and the most common an important are:</a:t>
            </a:r>
          </a:p>
          <a:p>
            <a:pPr algn="l" rtl="0">
              <a:buFont typeface="Wingdings" pitchFamily="2" charset="2"/>
              <a:buChar char="§"/>
            </a:pPr>
            <a:r>
              <a:rPr lang="en-US" sz="2800" b="1" u="sng" dirty="0" smtClean="0">
                <a:latin typeface="Aparajita" pitchFamily="34" charset="0"/>
                <a:cs typeface="Aparajita" pitchFamily="34" charset="0"/>
              </a:rPr>
              <a:t>Hemoglobin A</a:t>
            </a:r>
            <a:r>
              <a:rPr lang="en-US" sz="2800" dirty="0" smtClean="0">
                <a:latin typeface="Aparajita" pitchFamily="34" charset="0"/>
                <a:cs typeface="Aparajita" pitchFamily="34" charset="0"/>
              </a:rPr>
              <a:t>. This is normal hemoglobin that exists after birth. </a:t>
            </a:r>
          </a:p>
          <a:p>
            <a:pPr algn="l">
              <a:buNone/>
            </a:pPr>
            <a:r>
              <a:rPr lang="en-US" sz="2800" dirty="0" smtClean="0">
                <a:latin typeface="Aparajita" pitchFamily="34" charset="0"/>
                <a:cs typeface="Aparajita" pitchFamily="34" charset="0"/>
              </a:rPr>
              <a:t>It consist of  (α2β2). In normal adult 95% of </a:t>
            </a:r>
            <a:r>
              <a:rPr lang="en-US" sz="2800" dirty="0" err="1" smtClean="0">
                <a:latin typeface="Aparajita" pitchFamily="34" charset="0"/>
                <a:cs typeface="Aparajita" pitchFamily="34" charset="0"/>
              </a:rPr>
              <a:t>Hb</a:t>
            </a:r>
            <a:r>
              <a:rPr lang="en-US" sz="2800" dirty="0" smtClean="0">
                <a:latin typeface="Aparajita" pitchFamily="34" charset="0"/>
                <a:cs typeface="Aparajita" pitchFamily="34" charset="0"/>
              </a:rPr>
              <a:t> is present as </a:t>
            </a:r>
            <a:r>
              <a:rPr lang="en-US" sz="2800" dirty="0" err="1" smtClean="0">
                <a:latin typeface="Aparajita" pitchFamily="34" charset="0"/>
                <a:cs typeface="Aparajita" pitchFamily="34" charset="0"/>
              </a:rPr>
              <a:t>HbA</a:t>
            </a:r>
            <a:r>
              <a:rPr lang="en-US" sz="2800" dirty="0" smtClean="0">
                <a:latin typeface="Aparajita" pitchFamily="34" charset="0"/>
                <a:cs typeface="Aparajita" pitchFamily="34" charset="0"/>
              </a:rPr>
              <a:t> </a:t>
            </a:r>
          </a:p>
          <a:p>
            <a:pPr algn="l">
              <a:buNone/>
            </a:pPr>
            <a:r>
              <a:rPr lang="en-US" sz="2800" dirty="0" smtClean="0">
                <a:latin typeface="Aparajita" pitchFamily="34" charset="0"/>
                <a:cs typeface="Aparajita" pitchFamily="34" charset="0"/>
              </a:rPr>
              <a:t>• </a:t>
            </a:r>
            <a:r>
              <a:rPr lang="en-US" sz="2800" b="1" u="sng" dirty="0" smtClean="0">
                <a:latin typeface="Aparajita" pitchFamily="34" charset="0"/>
                <a:cs typeface="Aparajita" pitchFamily="34" charset="0"/>
              </a:rPr>
              <a:t>Hemoglobin A2</a:t>
            </a:r>
            <a:r>
              <a:rPr lang="en-US" sz="2800" dirty="0" smtClean="0">
                <a:latin typeface="Aparajita" pitchFamily="34" charset="0"/>
                <a:cs typeface="Aparajita" pitchFamily="34" charset="0"/>
              </a:rPr>
              <a:t>. This is a minor component of the hemoglobin found in red cells after birth </a:t>
            </a:r>
          </a:p>
          <a:p>
            <a:pPr algn="l">
              <a:buNone/>
            </a:pPr>
            <a:r>
              <a:rPr lang="en-US" sz="2800" dirty="0" smtClean="0">
                <a:latin typeface="Aparajita" pitchFamily="34" charset="0"/>
                <a:cs typeface="Aparajita" pitchFamily="34" charset="0"/>
              </a:rPr>
              <a:t>and consists of (α2δ2) , less than 3% of the total red cell hemoglobin. </a:t>
            </a:r>
          </a:p>
          <a:p>
            <a:pPr algn="l">
              <a:buNone/>
            </a:pPr>
            <a:r>
              <a:rPr lang="en-US" sz="2800" dirty="0" smtClean="0">
                <a:latin typeface="Aparajita" pitchFamily="34" charset="0"/>
                <a:cs typeface="Aparajita" pitchFamily="34" charset="0"/>
              </a:rPr>
              <a:t>• </a:t>
            </a:r>
            <a:r>
              <a:rPr lang="en-US" sz="2800" b="1" u="sng" dirty="0" smtClean="0">
                <a:latin typeface="Aparajita" pitchFamily="34" charset="0"/>
                <a:cs typeface="Aparajita" pitchFamily="34" charset="0"/>
              </a:rPr>
              <a:t>Hemoglobin F. </a:t>
            </a:r>
            <a:r>
              <a:rPr lang="en-US" sz="2800" dirty="0" smtClean="0">
                <a:latin typeface="Aparajita" pitchFamily="34" charset="0"/>
                <a:cs typeface="Aparajita" pitchFamily="34" charset="0"/>
              </a:rPr>
              <a:t>Hemoglobin F is the predominant hemoglobin  during fetal development. (α2γ2).</a:t>
            </a:r>
          </a:p>
          <a:p>
            <a:pPr algn="l">
              <a:buNone/>
            </a:pPr>
            <a:endParaRPr lang="en-US" sz="2800" dirty="0" smtClean="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8276</TotalTime>
  <Words>1422</Words>
  <Application>Microsoft Office PowerPoint</Application>
  <PresentationFormat>On-screen Show (4:3)</PresentationFormat>
  <Paragraphs>178</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انقلاب</vt:lpstr>
      <vt:lpstr>PowerPoint Presentation</vt:lpstr>
      <vt:lpstr>PowerPoint Presentation</vt:lpstr>
      <vt:lpstr>Objective: Quantitative determination of glucose 6-phosphate dehydrogenase (G6P-DH) activity in erythrocytes (hemolysate).   </vt:lpstr>
      <vt:lpstr>PowerPoint Presentation</vt:lpstr>
      <vt:lpstr>PowerPoint Presentation</vt:lpstr>
      <vt:lpstr>Procesure:</vt:lpstr>
      <vt:lpstr>Calculations</vt:lpstr>
      <vt:lpstr>PowerPoint Presentation</vt:lpstr>
      <vt:lpstr>PowerPoint Presentation</vt:lpstr>
      <vt:lpstr>PowerPoint Presentation</vt:lpstr>
      <vt:lpstr>PowerPoint Presentation</vt:lpstr>
      <vt:lpstr>PowerPoint Presentation</vt:lpstr>
      <vt:lpstr>PowerPoint Presentation</vt:lpstr>
      <vt:lpstr>Procedure: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Procedure: </vt:lpstr>
      <vt:lpstr>Calculation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win-7</dc:creator>
  <cp:lastModifiedBy>Areej Alzahrani</cp:lastModifiedBy>
  <cp:revision>96</cp:revision>
  <dcterms:created xsi:type="dcterms:W3CDTF">2013-04-12T13:18:47Z</dcterms:created>
  <dcterms:modified xsi:type="dcterms:W3CDTF">2015-03-17T09:39:14Z</dcterms:modified>
</cp:coreProperties>
</file>