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90" r:id="rId2"/>
    <p:sldId id="438" r:id="rId3"/>
    <p:sldId id="391" r:id="rId4"/>
    <p:sldId id="406" r:id="rId5"/>
    <p:sldId id="412" r:id="rId6"/>
    <p:sldId id="407" r:id="rId7"/>
    <p:sldId id="393" r:id="rId8"/>
    <p:sldId id="408" r:id="rId9"/>
    <p:sldId id="413" r:id="rId10"/>
    <p:sldId id="414" r:id="rId11"/>
    <p:sldId id="420" r:id="rId12"/>
    <p:sldId id="416" r:id="rId13"/>
    <p:sldId id="418" r:id="rId14"/>
    <p:sldId id="421" r:id="rId15"/>
    <p:sldId id="422" r:id="rId16"/>
    <p:sldId id="426" r:id="rId17"/>
    <p:sldId id="424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6" r:id="rId27"/>
    <p:sldId id="437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C33"/>
    <a:srgbClr val="0000FF"/>
    <a:srgbClr val="19FF5D"/>
    <a:srgbClr val="FFFFCC"/>
    <a:srgbClr val="FFFF99"/>
    <a:srgbClr val="000000"/>
    <a:srgbClr val="BD5C11"/>
    <a:srgbClr val="006699"/>
    <a:srgbClr val="FF0600"/>
    <a:srgbClr val="FF7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3713" autoAdjust="0"/>
  </p:normalViewPr>
  <p:slideViewPr>
    <p:cSldViewPr>
      <p:cViewPr varScale="1">
        <p:scale>
          <a:sx n="80" d="100"/>
          <a:sy n="80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798AE43-E0E4-4A9D-99DE-4BB4F3311F75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ED45BCD-29DA-4A3C-816C-E3B5B7A30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3B07F8-B2D9-460B-B9DA-3A18EAEB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6CC40-8E26-4032-9780-E76DABAC700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5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BA4-E1D6-493B-8C24-725CEE329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C5D3-685C-4C37-8208-4F070A07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918B-1842-420E-B60C-86F94D40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19DC-32CF-492D-8FF6-B8849720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1482-95F5-4430-8D1F-0168C65C8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408-EA6E-4C97-A59C-46FD44D8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3C38-3C11-4546-8CFE-72F67D39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F176-4FE3-4EBB-8EB3-91173142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7B74-99D8-4E1C-9AD0-62EBBCCB2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F32C-C802-4638-B7AC-AFA50A44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32A1-7769-4B8E-945A-CF220331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741A-7587-456A-900D-294BA1B9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0EFC-580D-43EE-BE4B-17B4B7C00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77CD33-EA51-404C-91B7-BE3A5FFB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0" r:id="rId2"/>
    <p:sldLayoutId id="2147484031" r:id="rId3"/>
    <p:sldLayoutId id="214748404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42" r:id="rId10"/>
    <p:sldLayoutId id="2147484037" r:id="rId11"/>
    <p:sldLayoutId id="2147484038" r:id="rId12"/>
    <p:sldLayoutId id="21474840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329264"/>
            <a:ext cx="80772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u="sng" dirty="0">
                <a:solidFill>
                  <a:schemeClr val="tx1"/>
                </a:solidFill>
                <a:ea typeface="ＭＳ Ｐゴシック" charset="-128"/>
              </a:rPr>
              <a:t>CHAPTER 5</a:t>
            </a:r>
            <a:br>
              <a:rPr lang="en-US" sz="6000" u="sng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5400" u="sng" dirty="0">
                <a:solidFill>
                  <a:schemeClr val="tx1"/>
                </a:solidFill>
                <a:ea typeface="ＭＳ Ｐゴシック" charset="-128"/>
              </a:rPr>
              <a:t>How to PLOT?</a:t>
            </a:r>
            <a:endParaRPr lang="en-US" sz="5400" dirty="0">
              <a:solidFill>
                <a:srgbClr val="FFFF00"/>
              </a:solidFill>
              <a:ea typeface="ＭＳ Ｐゴシック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18084"/>
              </p:ext>
            </p:extLst>
          </p:nvPr>
        </p:nvGraphicFramePr>
        <p:xfrm>
          <a:off x="304800" y="2652165"/>
          <a:ext cx="3429000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3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3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Minimum</a:t>
                      </a:r>
                      <a:r>
                        <a:rPr lang="en-US" sz="32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Required: </a:t>
                      </a: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5-1-1 to 5-1-3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5-2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5-3-2 to 5-3-6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5-4-1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5-5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5-6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5714" r="2857"/>
          <a:stretch/>
        </p:blipFill>
        <p:spPr>
          <a:xfrm>
            <a:off x="3886200" y="2667000"/>
            <a:ext cx="4876800" cy="3771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2667000"/>
            <a:ext cx="4876800" cy="37719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1585" y="2362199"/>
            <a:ext cx="8371415" cy="4191002"/>
            <a:chOff x="391585" y="2362199"/>
            <a:chExt cx="8371415" cy="4191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9322" y="2562032"/>
              <a:ext cx="5122505" cy="3841879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91585" y="2362199"/>
              <a:ext cx="8371415" cy="4191002"/>
              <a:chOff x="391585" y="2362199"/>
              <a:chExt cx="8371415" cy="41910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981675" y="2362200"/>
                <a:ext cx="5257800" cy="4191001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solidFill>
                  <a:srgbClr val="FF0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96200" y="2362199"/>
                <a:ext cx="990600" cy="36933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+mj-lt"/>
                  </a:defRPr>
                </a:lvl1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legends</a:t>
                </a:r>
                <a:endParaRPr lang="ar-SA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87377" y="3276600"/>
                <a:ext cx="990600" cy="36933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+mj-lt"/>
                  </a:defRPr>
                </a:lvl1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text</a:t>
                </a:r>
                <a:endParaRPr lang="ar-SA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72400" y="4088368"/>
                <a:ext cx="990600" cy="36933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+mj-lt"/>
                  </a:defRPr>
                </a:lvl1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xlabel</a:t>
                </a:r>
                <a:endParaRPr lang="ar-SA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4" idx="1"/>
              </p:cNvCxnSpPr>
              <p:nvPr/>
            </p:nvCxnSpPr>
            <p:spPr>
              <a:xfrm flipH="1">
                <a:off x="6795610" y="2546865"/>
                <a:ext cx="900590" cy="4886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5" idx="1"/>
              </p:cNvCxnSpPr>
              <p:nvPr/>
            </p:nvCxnSpPr>
            <p:spPr>
              <a:xfrm flipH="1">
                <a:off x="4953000" y="3461266"/>
                <a:ext cx="2734377" cy="8714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6" idx="1"/>
              </p:cNvCxnSpPr>
              <p:nvPr/>
            </p:nvCxnSpPr>
            <p:spPr>
              <a:xfrm flipH="1">
                <a:off x="4876801" y="4273034"/>
                <a:ext cx="2895599" cy="19465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91585" y="4475641"/>
                <a:ext cx="990600" cy="36933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+mj-lt"/>
                  </a:defRPr>
                </a:lvl1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ylabel</a:t>
                </a:r>
                <a:endParaRPr lang="ar-SA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7" idx="3"/>
              </p:cNvCxnSpPr>
              <p:nvPr/>
            </p:nvCxnSpPr>
            <p:spPr>
              <a:xfrm flipV="1">
                <a:off x="1382185" y="4273034"/>
                <a:ext cx="903815" cy="3872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ctangle 10"/>
          <p:cNvSpPr/>
          <p:nvPr/>
        </p:nvSpPr>
        <p:spPr>
          <a:xfrm>
            <a:off x="1525190" y="104418"/>
            <a:ext cx="5942648" cy="23083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x = [1:10];</a:t>
            </a:r>
          </a:p>
          <a:p>
            <a:r>
              <a:rPr lang="es-ES" dirty="0">
                <a:latin typeface="+mj-lt"/>
              </a:rPr>
              <a:t>y = [58.5, 63.8, 64.2, 67.3, 71.5, 88.3, 90.1, 90.6, 89.5, 90.4];</a:t>
            </a:r>
          </a:p>
          <a:p>
            <a:r>
              <a:rPr lang="es-ES" dirty="0" err="1">
                <a:latin typeface="+mj-lt"/>
              </a:rPr>
              <a:t>plot</a:t>
            </a:r>
            <a:r>
              <a:rPr lang="es-ES" dirty="0">
                <a:latin typeface="+mj-lt"/>
              </a:rPr>
              <a:t>(x,y,':ok',</a:t>
            </a:r>
            <a:r>
              <a:rPr lang="es-ES" dirty="0" err="1">
                <a:latin typeface="+mj-lt"/>
              </a:rPr>
              <a:t>x,y</a:t>
            </a:r>
            <a:r>
              <a:rPr lang="es-ES" dirty="0">
                <a:latin typeface="+mj-lt"/>
              </a:rPr>
              <a:t>*2,'--</a:t>
            </a:r>
            <a:r>
              <a:rPr lang="es-ES" dirty="0" err="1">
                <a:latin typeface="+mj-lt"/>
              </a:rPr>
              <a:t>xr</a:t>
            </a:r>
            <a:r>
              <a:rPr lang="es-ES" dirty="0">
                <a:latin typeface="+mj-lt"/>
              </a:rPr>
              <a:t>',</a:t>
            </a:r>
            <a:r>
              <a:rPr lang="es-ES" dirty="0" err="1">
                <a:latin typeface="+mj-lt"/>
              </a:rPr>
              <a:t>x,y</a:t>
            </a:r>
            <a:r>
              <a:rPr lang="es-ES" dirty="0">
                <a:latin typeface="+mj-lt"/>
              </a:rPr>
              <a:t>/2,'-b')</a:t>
            </a:r>
          </a:p>
          <a:p>
            <a:r>
              <a:rPr lang="en-US" dirty="0">
                <a:latin typeface="+mj-lt"/>
              </a:rPr>
              <a:t>legend('line 1', 'line 2', '</a:t>
            </a:r>
            <a:r>
              <a:rPr lang="en-US" dirty="0" err="1">
                <a:latin typeface="+mj-lt"/>
              </a:rPr>
              <a:t>line3</a:t>
            </a:r>
            <a:r>
              <a:rPr lang="en-US" dirty="0">
                <a:latin typeface="+mj-lt"/>
              </a:rPr>
              <a:t>'), </a:t>
            </a:r>
          </a:p>
          <a:p>
            <a:r>
              <a:rPr lang="en-US" dirty="0">
                <a:latin typeface="+mj-lt"/>
              </a:rPr>
              <a:t>text(</a:t>
            </a:r>
            <a:r>
              <a:rPr lang="en-US" dirty="0" err="1">
                <a:latin typeface="+mj-lt"/>
              </a:rPr>
              <a:t>1,100,'Label</a:t>
            </a:r>
            <a:r>
              <a:rPr lang="en-US" dirty="0">
                <a:latin typeface="+mj-lt"/>
              </a:rPr>
              <a:t> plots with the text command')</a:t>
            </a:r>
          </a:p>
          <a:p>
            <a:r>
              <a:rPr lang="en-US" dirty="0" err="1">
                <a:latin typeface="+mj-lt"/>
              </a:rPr>
              <a:t>xlabel</a:t>
            </a:r>
            <a:r>
              <a:rPr lang="en-US" dirty="0">
                <a:latin typeface="+mj-lt"/>
              </a:rPr>
              <a:t>('My x label'), </a:t>
            </a:r>
            <a:r>
              <a:rPr lang="en-US" dirty="0" err="1">
                <a:latin typeface="+mj-lt"/>
              </a:rPr>
              <a:t>ylabel</a:t>
            </a:r>
            <a:r>
              <a:rPr lang="en-US" dirty="0">
                <a:latin typeface="+mj-lt"/>
              </a:rPr>
              <a:t>('My y label'), </a:t>
            </a:r>
          </a:p>
          <a:p>
            <a:r>
              <a:rPr lang="en-US" dirty="0">
                <a:latin typeface="+mj-lt"/>
              </a:rPr>
              <a:t>title('Example graph for Chapter 5‘)</a:t>
            </a:r>
          </a:p>
          <a:p>
            <a:r>
              <a:rPr lang="en-US" dirty="0">
                <a:latin typeface="+mj-lt"/>
              </a:rPr>
              <a:t>axis([0,11,0,200])</a:t>
            </a:r>
          </a:p>
        </p:txBody>
      </p:sp>
    </p:spTree>
    <p:extLst>
      <p:ext uri="{BB962C8B-B14F-4D97-AF65-F5344CB8AC3E}">
        <p14:creationId xmlns:p14="http://schemas.microsoft.com/office/powerpoint/2010/main" val="70452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1371600"/>
                <a:ext cx="83820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NewBaskervilleStd-Roman"/>
                  </a:rPr>
                  <a:t>To use Greek letters in texts (title/labels), add a backslash (\) before the name of the letter. For example</a:t>
                </a:r>
                <a:r>
                  <a:rPr lang="en-US">
                    <a:latin typeface="NewBaskervilleStd-Roman"/>
                  </a:rPr>
                  <a:t>, </a:t>
                </a:r>
                <a:r>
                  <a:rPr lang="en-US" b="1">
                    <a:solidFill>
                      <a:srgbClr val="0000FF"/>
                    </a:solidFill>
                    <a:latin typeface="CourierStd-Bold"/>
                  </a:rPr>
                  <a:t>ylabel</a:t>
                </a:r>
                <a:r>
                  <a:rPr lang="en-US" b="1" dirty="0">
                    <a:solidFill>
                      <a:srgbClr val="0000FF"/>
                    </a:solidFill>
                    <a:latin typeface="CourierStd-Bold"/>
                  </a:rPr>
                  <a:t>('\alpha \beta \gamma')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creates the plot title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𝛼𝛽𝛾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create a superscript, use a caret. Thus,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xlabel</a:t>
                </a:r>
                <a:r>
                  <a:rPr lang="en-US" b="1" dirty="0">
                    <a:solidFill>
                      <a:srgbClr val="0000FF"/>
                    </a:solidFill>
                  </a:rPr>
                  <a:t>('</a:t>
                </a:r>
                <a:r>
                  <a:rPr lang="en-US" i="1" dirty="0">
                    <a:solidFill>
                      <a:srgbClr val="0000FF"/>
                    </a:solidFill>
                  </a:rPr>
                  <a:t>x </a:t>
                </a:r>
                <a:r>
                  <a:rPr lang="en-US" b="1" dirty="0">
                    <a:solidFill>
                      <a:srgbClr val="0000FF"/>
                    </a:solidFill>
                  </a:rPr>
                  <a:t>^2 \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leq</a:t>
                </a:r>
                <a:r>
                  <a:rPr lang="en-US" b="1" dirty="0">
                    <a:solidFill>
                      <a:srgbClr val="0000FF"/>
                    </a:solidFill>
                  </a:rPr>
                  <a:t> or \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geq</a:t>
                </a:r>
                <a:r>
                  <a:rPr lang="en-US" b="1" dirty="0">
                    <a:solidFill>
                      <a:srgbClr val="0000FF"/>
                    </a:solidFill>
                  </a:rPr>
                  <a:t> \pi')</a:t>
                </a:r>
                <a:r>
                  <a:rPr lang="en-US" b="1" dirty="0"/>
                  <a:t> </a:t>
                </a:r>
                <a:r>
                  <a:rPr lang="en-US" dirty="0"/>
                  <a:t>gives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create a subscript, use an underscore. Thus. </a:t>
                </a:r>
                <a:r>
                  <a:rPr lang="en-US" b="1" dirty="0">
                    <a:solidFill>
                      <a:srgbClr val="0000FF"/>
                    </a:solidFill>
                  </a:rPr>
                  <a:t>title('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x_5</a:t>
                </a:r>
                <a:r>
                  <a:rPr lang="en-US" b="1" dirty="0">
                    <a:solidFill>
                      <a:srgbClr val="0000FF"/>
                    </a:solidFill>
                  </a:rPr>
                  <a:t>') </a:t>
                </a:r>
                <a:r>
                  <a:rPr lang="en-US" dirty="0"/>
                  <a:t>gives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a group of characters (subscript/superscript), enclose them in curly braces. For example, </a:t>
                </a:r>
                <a:r>
                  <a:rPr lang="en-US" b="1" dirty="0">
                    <a:solidFill>
                      <a:srgbClr val="0000FF"/>
                    </a:solidFill>
                  </a:rPr>
                  <a:t>title('k^{-1}') </a:t>
                </a:r>
                <a:r>
                  <a:rPr lang="en-US" dirty="0"/>
                  <a:t>gives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create a title with more than one line of text, you’ll need to use a cell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array. For example, </a:t>
                </a:r>
                <a:r>
                  <a:rPr lang="en-US" b="1" dirty="0">
                    <a:solidFill>
                      <a:srgbClr val="0000FF"/>
                    </a:solidFill>
                  </a:rPr>
                  <a:t>title({'First line of text'; 'Second line of text'})</a:t>
                </a:r>
                <a:endParaRPr lang="ar-SA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382000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509" t="-805" r="-582" b="-161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6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366" y="795216"/>
            <a:ext cx="2590800" cy="1477328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Subplots commands subdivide the figure</a:t>
            </a:r>
          </a:p>
          <a:p>
            <a:r>
              <a:rPr lang="en-US" dirty="0"/>
              <a:t>window into an </a:t>
            </a:r>
            <a:r>
              <a:rPr lang="en-US" dirty="0" err="1"/>
              <a:t>m×n</a:t>
            </a:r>
            <a:endParaRPr lang="en-US" dirty="0"/>
          </a:p>
          <a:p>
            <a:r>
              <a:rPr lang="en-US" dirty="0"/>
              <a:t>matrix.</a:t>
            </a:r>
            <a:r>
              <a:rPr lang="en-US" b="1" dirty="0">
                <a:latin typeface="CourierStd-Bold"/>
              </a:rPr>
              <a:t> </a:t>
            </a:r>
          </a:p>
          <a:p>
            <a:r>
              <a:rPr lang="en-US" b="1" dirty="0">
                <a:latin typeface="CourierStd-Bold"/>
              </a:rPr>
              <a:t>subplot(</a:t>
            </a:r>
            <a:r>
              <a:rPr lang="en-US" b="1" dirty="0" err="1">
                <a:latin typeface="CourierStd-Bold"/>
              </a:rPr>
              <a:t>m,n,p</a:t>
            </a:r>
            <a:r>
              <a:rPr lang="en-US" b="1" dirty="0">
                <a:latin typeface="CourierStd-Bold"/>
              </a:rPr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1367" y="3581400"/>
            <a:ext cx="2528576" cy="1477328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Std-Bold"/>
              </a:rPr>
              <a:t>x = 0:pi/20:2*pi;</a:t>
            </a:r>
          </a:p>
          <a:p>
            <a:r>
              <a:rPr lang="en-US" dirty="0">
                <a:latin typeface="CourierStd-Bold"/>
              </a:rPr>
              <a:t>subplot(2,1,1)</a:t>
            </a:r>
          </a:p>
          <a:p>
            <a:r>
              <a:rPr lang="en-US" dirty="0">
                <a:latin typeface="CourierStd-Bold"/>
              </a:rPr>
              <a:t>plot(</a:t>
            </a:r>
            <a:r>
              <a:rPr lang="en-US" dirty="0" err="1">
                <a:latin typeface="CourierStd-Bold"/>
              </a:rPr>
              <a:t>x,sin</a:t>
            </a:r>
            <a:r>
              <a:rPr lang="en-US" dirty="0">
                <a:latin typeface="CourierStd-Bold"/>
              </a:rPr>
              <a:t>(x))</a:t>
            </a:r>
          </a:p>
          <a:p>
            <a:r>
              <a:rPr lang="en-US" dirty="0">
                <a:latin typeface="CourierStd-Bold"/>
              </a:rPr>
              <a:t>subplot(2,1,2)</a:t>
            </a:r>
          </a:p>
          <a:p>
            <a:r>
              <a:rPr lang="en-US" dirty="0">
                <a:latin typeface="CourierStd-Bold"/>
              </a:rPr>
              <a:t>plot(</a:t>
            </a:r>
            <a:r>
              <a:rPr lang="en-US" dirty="0" err="1">
                <a:latin typeface="CourierStd-Bold"/>
              </a:rPr>
              <a:t>x,sin</a:t>
            </a:r>
            <a:r>
              <a:rPr lang="en-US" dirty="0">
                <a:latin typeface="CourierStd-Bold"/>
              </a:rPr>
              <a:t>(2*x)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ewBaskervilleStd-Bold"/>
              </a:rPr>
              <a:t>5.2  SUBPLOTS </a:t>
            </a:r>
            <a:endParaRPr lang="en-US" sz="2800" dirty="0"/>
          </a:p>
        </p:txBody>
      </p:sp>
      <p:pic>
        <p:nvPicPr>
          <p:cNvPr id="9" name="Picture 2" descr="Ch05fig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"/>
          <a:stretch/>
        </p:blipFill>
        <p:spPr bwMode="auto">
          <a:xfrm>
            <a:off x="3901440" y="490210"/>
            <a:ext cx="377349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00591" y="2989141"/>
            <a:ext cx="4761620" cy="3716459"/>
            <a:chOff x="3000591" y="2989141"/>
            <a:chExt cx="4761620" cy="3716459"/>
          </a:xfrm>
        </p:grpSpPr>
        <p:pic>
          <p:nvPicPr>
            <p:cNvPr id="10" name="Picture 2" descr="Ch05fig1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"/>
            <a:stretch/>
          </p:blipFill>
          <p:spPr bwMode="auto">
            <a:xfrm>
              <a:off x="3028023" y="3032537"/>
              <a:ext cx="458095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000591" y="2989141"/>
              <a:ext cx="4761620" cy="3716459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81221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52400"/>
            <a:ext cx="411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ewBaskervilleStd-Bold"/>
              </a:rPr>
              <a:t>5.3.2 Logarithmic Plots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58707"/>
            <a:ext cx="320040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x = 0:0.5:50;</a:t>
            </a:r>
          </a:p>
          <a:p>
            <a:r>
              <a:rPr lang="en-US" dirty="0">
                <a:latin typeface="+mj-lt"/>
              </a:rPr>
              <a:t>y = 5*</a:t>
            </a:r>
            <a:r>
              <a:rPr lang="en-US" dirty="0" err="1">
                <a:latin typeface="+mj-lt"/>
              </a:rPr>
              <a:t>x.^2</a:t>
            </a:r>
            <a:r>
              <a:rPr lang="en-US" dirty="0">
                <a:latin typeface="+mj-lt"/>
              </a:rPr>
              <a:t>;</a:t>
            </a:r>
          </a:p>
          <a:p>
            <a:r>
              <a:rPr lang="en-US" dirty="0">
                <a:latin typeface="+mj-lt"/>
              </a:rPr>
              <a:t>subplot(2,2,1)</a:t>
            </a:r>
          </a:p>
          <a:p>
            <a:r>
              <a:rPr lang="en-US" dirty="0">
                <a:latin typeface="+mj-lt"/>
              </a:rPr>
              <a:t>plot(</a:t>
            </a:r>
            <a:r>
              <a:rPr lang="en-US" dirty="0" err="1">
                <a:latin typeface="+mj-lt"/>
              </a:rPr>
              <a:t>x,y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title('Polynomial - linear/linear')</a:t>
            </a:r>
          </a:p>
          <a:p>
            <a:r>
              <a:rPr lang="en-US" dirty="0" err="1">
                <a:latin typeface="+mj-lt"/>
              </a:rPr>
              <a:t>ylabel</a:t>
            </a:r>
            <a:r>
              <a:rPr lang="en-US" dirty="0">
                <a:latin typeface="+mj-lt"/>
              </a:rPr>
              <a:t>('y'), grid</a:t>
            </a:r>
          </a:p>
          <a:p>
            <a:r>
              <a:rPr lang="en-US" dirty="0">
                <a:latin typeface="+mj-lt"/>
              </a:rPr>
              <a:t>subplot(2,2,2)</a:t>
            </a:r>
          </a:p>
          <a:p>
            <a:r>
              <a:rPr lang="en-US" dirty="0" err="1">
                <a:latin typeface="+mj-lt"/>
              </a:rPr>
              <a:t>semilogx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x,y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title('Polynomial - log/linear')</a:t>
            </a:r>
          </a:p>
          <a:p>
            <a:r>
              <a:rPr lang="en-US" dirty="0" err="1">
                <a:latin typeface="+mj-lt"/>
              </a:rPr>
              <a:t>ylabel</a:t>
            </a:r>
            <a:r>
              <a:rPr lang="en-US" dirty="0">
                <a:latin typeface="+mj-lt"/>
              </a:rPr>
              <a:t>('y'), grid</a:t>
            </a:r>
          </a:p>
          <a:p>
            <a:r>
              <a:rPr lang="en-US" dirty="0">
                <a:latin typeface="+mj-lt"/>
              </a:rPr>
              <a:t>subplot(2,2,3)</a:t>
            </a:r>
          </a:p>
          <a:p>
            <a:r>
              <a:rPr lang="en-US" dirty="0" err="1">
                <a:latin typeface="+mj-lt"/>
              </a:rPr>
              <a:t>semilogy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x,y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title('Polynomial - linear/log')</a:t>
            </a:r>
          </a:p>
          <a:p>
            <a:r>
              <a:rPr lang="en-US" dirty="0" err="1">
                <a:latin typeface="+mj-lt"/>
              </a:rPr>
              <a:t>xlabel</a:t>
            </a:r>
            <a:r>
              <a:rPr lang="en-US" dirty="0">
                <a:latin typeface="+mj-lt"/>
              </a:rPr>
              <a:t>('x'), </a:t>
            </a:r>
            <a:r>
              <a:rPr lang="en-US" dirty="0" err="1">
                <a:latin typeface="+mj-lt"/>
              </a:rPr>
              <a:t>ylabel</a:t>
            </a:r>
            <a:r>
              <a:rPr lang="en-US" dirty="0">
                <a:latin typeface="+mj-lt"/>
              </a:rPr>
              <a:t>('y'), grid</a:t>
            </a:r>
          </a:p>
          <a:p>
            <a:r>
              <a:rPr lang="en-US" dirty="0">
                <a:latin typeface="+mj-lt"/>
              </a:rPr>
              <a:t>subplot(2,2,4)</a:t>
            </a:r>
          </a:p>
          <a:p>
            <a:r>
              <a:rPr lang="en-US" dirty="0" err="1">
                <a:latin typeface="+mj-lt"/>
              </a:rPr>
              <a:t>loglog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x,y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title('Polynomial - log/log')</a:t>
            </a:r>
          </a:p>
          <a:p>
            <a:r>
              <a:rPr lang="en-US" dirty="0" err="1">
                <a:latin typeface="+mj-lt"/>
              </a:rPr>
              <a:t>xlabel</a:t>
            </a:r>
            <a:r>
              <a:rPr lang="en-US" dirty="0">
                <a:latin typeface="+mj-lt"/>
              </a:rPr>
              <a:t>('x'), </a:t>
            </a:r>
            <a:r>
              <a:rPr lang="en-US" dirty="0" err="1">
                <a:latin typeface="+mj-lt"/>
              </a:rPr>
              <a:t>ylabel</a:t>
            </a:r>
            <a:r>
              <a:rPr lang="en-US" dirty="0">
                <a:latin typeface="+mj-lt"/>
              </a:rPr>
              <a:t>('y'), grid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5200" y="1371600"/>
            <a:ext cx="5444098" cy="4076700"/>
            <a:chOff x="3518034" y="1295400"/>
            <a:chExt cx="5444098" cy="4076700"/>
          </a:xfrm>
        </p:grpSpPr>
        <p:sp>
          <p:nvSpPr>
            <p:cNvPr id="8" name="Rectangle 7"/>
            <p:cNvSpPr/>
            <p:nvPr/>
          </p:nvSpPr>
          <p:spPr>
            <a:xfrm>
              <a:off x="3518034" y="1295400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3083" y="1371600"/>
              <a:ext cx="5334000" cy="4000500"/>
            </a:xfrm>
            <a:prstGeom prst="rect">
              <a:avLst/>
            </a:prstGeom>
          </p:spPr>
        </p:pic>
      </p:grpSp>
      <p:sp>
        <p:nvSpPr>
          <p:cNvPr id="11" name="AutoShape 10" descr="Logarithmic Scale">
            <a:extLst>
              <a:ext uri="{FF2B5EF4-FFF2-40B4-BE49-F238E27FC236}">
                <a16:creationId xmlns:a16="http://schemas.microsoft.com/office/drawing/2014/main" id="{4DC8DE61-6ADD-4FF5-9F77-92843E3F3F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8FFF2-84E4-4EA8-8C12-FD7CA59D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4120"/>
            <a:ext cx="3448050" cy="1143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526EE9-9724-441A-9D2D-38BC7EA58F88}"/>
              </a:ext>
            </a:extLst>
          </p:cNvPr>
          <p:cNvSpPr txBox="1"/>
          <p:nvPr/>
        </p:nvSpPr>
        <p:spPr>
          <a:xfrm>
            <a:off x="4114800" y="603702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</a:t>
            </a:r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624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52400"/>
            <a:ext cx="5657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ewBaskervilleStd-Bold"/>
              </a:rPr>
              <a:t>5.3.3 Bar Graphs and Pie Charts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791114"/>
            <a:ext cx="60198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clear, </a:t>
            </a:r>
            <a:r>
              <a:rPr lang="en-US" dirty="0" err="1">
                <a:latin typeface="+mj-lt"/>
              </a:rPr>
              <a:t>clc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x = [1,2,5,4,8]; y = [</a:t>
            </a:r>
            <a:r>
              <a:rPr lang="en-US" dirty="0" err="1">
                <a:latin typeface="+mj-lt"/>
              </a:rPr>
              <a:t>x;1:5</a:t>
            </a:r>
            <a:r>
              <a:rPr lang="en-US" dirty="0">
                <a:latin typeface="+mj-lt"/>
              </a:rPr>
              <a:t>];</a:t>
            </a:r>
          </a:p>
          <a:p>
            <a:r>
              <a:rPr lang="en-US" dirty="0">
                <a:latin typeface="+mj-lt"/>
              </a:rPr>
              <a:t>subplot(2,2,1), bar(x), title('A bar graph of vector x')</a:t>
            </a:r>
          </a:p>
          <a:p>
            <a:r>
              <a:rPr lang="en-US" dirty="0">
                <a:latin typeface="+mj-lt"/>
              </a:rPr>
              <a:t>subplot(2,2,2), bar(y), title('A bar graph of matrix y')</a:t>
            </a:r>
          </a:p>
          <a:p>
            <a:r>
              <a:rPr lang="en-US" dirty="0">
                <a:latin typeface="+mj-lt"/>
              </a:rPr>
              <a:t>subplot(2,2,3), </a:t>
            </a:r>
            <a:r>
              <a:rPr lang="en-US" dirty="0" err="1">
                <a:latin typeface="+mj-lt"/>
              </a:rPr>
              <a:t>bar3</a:t>
            </a:r>
            <a:r>
              <a:rPr lang="en-US" dirty="0">
                <a:latin typeface="+mj-lt"/>
              </a:rPr>
              <a:t>(y), title('A three-dimensional bar graph')</a:t>
            </a:r>
          </a:p>
          <a:p>
            <a:r>
              <a:rPr lang="en-US" dirty="0">
                <a:latin typeface="+mj-lt"/>
              </a:rPr>
              <a:t>subplot(2,2,4), pie(x), title('A pie chart of x')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3251" y="2660934"/>
            <a:ext cx="5444098" cy="4076700"/>
            <a:chOff x="1583251" y="2660934"/>
            <a:chExt cx="5444098" cy="4076700"/>
          </a:xfrm>
        </p:grpSpPr>
        <p:sp>
          <p:nvSpPr>
            <p:cNvPr id="8" name="Rectangle 7"/>
            <p:cNvSpPr/>
            <p:nvPr/>
          </p:nvSpPr>
          <p:spPr>
            <a:xfrm>
              <a:off x="1583251" y="2660934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030" y="2699034"/>
              <a:ext cx="5334000" cy="400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34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63" y="1143000"/>
            <a:ext cx="8829801" cy="3918091"/>
            <a:chOff x="85599" y="1066800"/>
            <a:chExt cx="8829801" cy="3918091"/>
          </a:xfrm>
        </p:grpSpPr>
        <p:pic>
          <p:nvPicPr>
            <p:cNvPr id="2" name="Picture 3" descr="tab05_05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55"/>
            <a:stretch/>
          </p:blipFill>
          <p:spPr bwMode="auto">
            <a:xfrm>
              <a:off x="228600" y="1327150"/>
              <a:ext cx="8686800" cy="354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5599" y="1066800"/>
              <a:ext cx="8829801" cy="391809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10281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12130" y="2362200"/>
            <a:ext cx="5444098" cy="4076700"/>
            <a:chOff x="3508751" y="2020443"/>
            <a:chExt cx="5444098" cy="4076700"/>
          </a:xfrm>
        </p:grpSpPr>
        <p:sp>
          <p:nvSpPr>
            <p:cNvPr id="8" name="Rectangle 7"/>
            <p:cNvSpPr/>
            <p:nvPr/>
          </p:nvSpPr>
          <p:spPr>
            <a:xfrm>
              <a:off x="3508751" y="2020443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3800" y="2058543"/>
              <a:ext cx="5334000" cy="40005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0855" y="66062"/>
            <a:ext cx="601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ewBaskervilleStd-Bold"/>
              </a:rPr>
              <a:t>5.3.5 X–Y Graphs with Two Y-Axes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836" y="589282"/>
            <a:ext cx="304524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j-lt"/>
              </a:rPr>
              <a:t>x = 0:pi/20:2*pi;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y1 = sin(x);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y2 =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exp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(x);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subplot(2,1,1)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plot(x,y1,x,y2)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title(‘Single Y-Axis Scaled’)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subplot(2,1,2)</a:t>
            </a:r>
          </a:p>
          <a:p>
            <a:r>
              <a:rPr lang="en-US" dirty="0" err="1">
                <a:solidFill>
                  <a:srgbClr val="0000FF"/>
                </a:solidFill>
                <a:latin typeface="+mj-lt"/>
              </a:rPr>
              <a:t>plotyy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(x,y1,x,y2)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title(‘Both Y-Axes Scaled’)</a:t>
            </a:r>
          </a:p>
          <a:p>
            <a:r>
              <a:rPr lang="en-US" dirty="0" err="1">
                <a:solidFill>
                  <a:srgbClr val="0000FF"/>
                </a:solidFill>
                <a:latin typeface="+mj-lt"/>
              </a:rPr>
              <a:t>xlabel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(‘Angle’)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4795124"/>
            <a:ext cx="7924800" cy="1200329"/>
            <a:chOff x="228600" y="4795124"/>
            <a:chExt cx="7802739" cy="1200329"/>
          </a:xfrm>
        </p:grpSpPr>
        <p:cxnSp>
          <p:nvCxnSpPr>
            <p:cNvPr id="12" name="Straight Arrow Connector 11"/>
            <p:cNvCxnSpPr>
              <a:stCxn id="19" idx="3"/>
            </p:cNvCxnSpPr>
            <p:nvPr/>
          </p:nvCxnSpPr>
          <p:spPr>
            <a:xfrm flipV="1">
              <a:off x="2514600" y="5380801"/>
              <a:ext cx="5516739" cy="144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84975" y="5593822"/>
              <a:ext cx="1477425" cy="38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28600" y="4795124"/>
              <a:ext cx="2286000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Different y-scales for different functions; y1 (on the left), y2 (on the right)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5885" y="3512877"/>
            <a:ext cx="3766433" cy="646331"/>
            <a:chOff x="272167" y="5087868"/>
            <a:chExt cx="3766433" cy="646331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590800" y="5411033"/>
              <a:ext cx="1447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72167" y="5087868"/>
              <a:ext cx="22860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One scale for both functions; </a:t>
              </a:r>
              <a:r>
                <a:rPr lang="en-US" dirty="0" err="1"/>
                <a:t>y1</a:t>
              </a:r>
              <a:r>
                <a:rPr lang="en-US" dirty="0"/>
                <a:t>, </a:t>
              </a:r>
              <a:r>
                <a:rPr lang="en-US" dirty="0" err="1"/>
                <a:t>y2</a:t>
              </a:r>
              <a:r>
                <a:rPr lang="en-US" dirty="0"/>
                <a:t> </a:t>
              </a:r>
              <a:endParaRPr lang="en-US" dirty="0">
                <a:solidFill>
                  <a:srgbClr val="0000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3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76600" y="2590800"/>
            <a:ext cx="5444098" cy="4076700"/>
            <a:chOff x="3200400" y="2514600"/>
            <a:chExt cx="5444098" cy="4076700"/>
          </a:xfrm>
        </p:grpSpPr>
        <p:sp>
          <p:nvSpPr>
            <p:cNvPr id="15" name="Rectangle 14"/>
            <p:cNvSpPr/>
            <p:nvPr/>
          </p:nvSpPr>
          <p:spPr>
            <a:xfrm>
              <a:off x="3200400" y="2514600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970" y="2643187"/>
              <a:ext cx="5334000" cy="381952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52400" y="0"/>
            <a:ext cx="343549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00FF"/>
                </a:solidFill>
              </a:rPr>
              <a:t>clf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x = 0:pi/20:2*pi;</a:t>
            </a:r>
          </a:p>
          <a:p>
            <a:r>
              <a:rPr lang="en-US" dirty="0">
                <a:solidFill>
                  <a:srgbClr val="0000FF"/>
                </a:solidFill>
              </a:rPr>
              <a:t>y1 = sin(x);</a:t>
            </a:r>
          </a:p>
          <a:p>
            <a:r>
              <a:rPr lang="en-US" dirty="0">
                <a:solidFill>
                  <a:srgbClr val="0000FF"/>
                </a:solidFill>
              </a:rPr>
              <a:t>y2 = </a:t>
            </a:r>
            <a:r>
              <a:rPr lang="en-US" dirty="0" err="1">
                <a:solidFill>
                  <a:srgbClr val="0000FF"/>
                </a:solidFill>
              </a:rPr>
              <a:t>exp</a:t>
            </a:r>
            <a:r>
              <a:rPr lang="en-US" dirty="0">
                <a:solidFill>
                  <a:srgbClr val="0000FF"/>
                </a:solidFill>
              </a:rPr>
              <a:t>(x);</a:t>
            </a:r>
          </a:p>
          <a:p>
            <a:r>
              <a:rPr lang="es-ES" dirty="0" err="1">
                <a:solidFill>
                  <a:srgbClr val="0000FF"/>
                </a:solidFill>
              </a:rPr>
              <a:t>subplot</a:t>
            </a:r>
            <a:r>
              <a:rPr lang="es-ES" dirty="0">
                <a:solidFill>
                  <a:srgbClr val="0000FF"/>
                </a:solidFill>
              </a:rPr>
              <a:t>(2,1,1)</a:t>
            </a:r>
          </a:p>
          <a:p>
            <a:r>
              <a:rPr lang="es-ES" dirty="0" err="1">
                <a:solidFill>
                  <a:srgbClr val="0000FF"/>
                </a:solidFill>
              </a:rPr>
              <a:t>plotyy</a:t>
            </a:r>
            <a:r>
              <a:rPr lang="es-ES" dirty="0">
                <a:solidFill>
                  <a:srgbClr val="0000FF"/>
                </a:solidFill>
              </a:rPr>
              <a:t>(</a:t>
            </a:r>
            <a:r>
              <a:rPr lang="es-ES" dirty="0" err="1">
                <a:solidFill>
                  <a:srgbClr val="0000FF"/>
                </a:solidFill>
              </a:rPr>
              <a:t>x,y1,x,y2</a:t>
            </a:r>
            <a:r>
              <a:rPr lang="es-ES" dirty="0">
                <a:solidFill>
                  <a:srgbClr val="0000FF"/>
                </a:solidFill>
              </a:rPr>
              <a:t>, '</a:t>
            </a:r>
            <a:r>
              <a:rPr lang="es-ES" dirty="0" err="1">
                <a:solidFill>
                  <a:srgbClr val="0000FF"/>
                </a:solidFill>
              </a:rPr>
              <a:t>semilogy</a:t>
            </a:r>
            <a:r>
              <a:rPr lang="es-ES" dirty="0">
                <a:solidFill>
                  <a:srgbClr val="0000FF"/>
                </a:solidFill>
              </a:rPr>
              <a:t>')</a:t>
            </a:r>
          </a:p>
          <a:p>
            <a:r>
              <a:rPr lang="es-ES" dirty="0" err="1">
                <a:solidFill>
                  <a:srgbClr val="0000FF"/>
                </a:solidFill>
              </a:rPr>
              <a:t>ylabel</a:t>
            </a:r>
            <a:r>
              <a:rPr lang="es-ES" dirty="0">
                <a:solidFill>
                  <a:srgbClr val="0000FF"/>
                </a:solidFill>
              </a:rPr>
              <a:t>('</a:t>
            </a:r>
            <a:r>
              <a:rPr lang="es-ES" dirty="0" err="1">
                <a:solidFill>
                  <a:srgbClr val="0000FF"/>
                </a:solidFill>
              </a:rPr>
              <a:t>Left</a:t>
            </a:r>
            <a:r>
              <a:rPr lang="es-ES" dirty="0">
                <a:solidFill>
                  <a:srgbClr val="0000FF"/>
                </a:solidFill>
              </a:rPr>
              <a:t> y-axis </a:t>
            </a:r>
            <a:r>
              <a:rPr lang="es-ES" dirty="0" err="1">
                <a:solidFill>
                  <a:srgbClr val="0000FF"/>
                </a:solidFill>
              </a:rPr>
              <a:t>label</a:t>
            </a:r>
            <a:r>
              <a:rPr lang="es-ES" dirty="0">
                <a:solidFill>
                  <a:srgbClr val="0000FF"/>
                </a:solidFill>
              </a:rPr>
              <a:t>')</a:t>
            </a:r>
          </a:p>
          <a:p>
            <a:r>
              <a:rPr lang="es-ES" dirty="0" err="1">
                <a:solidFill>
                  <a:srgbClr val="0000FF"/>
                </a:solidFill>
              </a:rPr>
              <a:t>subplot</a:t>
            </a:r>
            <a:r>
              <a:rPr lang="es-ES" dirty="0">
                <a:solidFill>
                  <a:srgbClr val="0000FF"/>
                </a:solidFill>
              </a:rPr>
              <a:t>(2,1,2)</a:t>
            </a:r>
          </a:p>
          <a:p>
            <a:r>
              <a:rPr lang="es-ES" dirty="0">
                <a:solidFill>
                  <a:srgbClr val="0000FF"/>
                </a:solidFill>
              </a:rPr>
              <a:t>a = </a:t>
            </a:r>
            <a:r>
              <a:rPr lang="es-ES" dirty="0" err="1">
                <a:solidFill>
                  <a:srgbClr val="0000FF"/>
                </a:solidFill>
              </a:rPr>
              <a:t>plotyy</a:t>
            </a:r>
            <a:r>
              <a:rPr lang="es-ES" dirty="0">
                <a:solidFill>
                  <a:srgbClr val="0000FF"/>
                </a:solidFill>
              </a:rPr>
              <a:t>(x,y1,x,y2,'semilogx');</a:t>
            </a:r>
          </a:p>
          <a:p>
            <a:r>
              <a:rPr lang="es-ES" dirty="0" err="1">
                <a:solidFill>
                  <a:srgbClr val="0000FF"/>
                </a:solidFill>
              </a:rPr>
              <a:t>ylabel</a:t>
            </a:r>
            <a:r>
              <a:rPr lang="es-ES" dirty="0">
                <a:solidFill>
                  <a:srgbClr val="0000FF"/>
                </a:solidFill>
              </a:rPr>
              <a:t>(a(2),'</a:t>
            </a:r>
            <a:r>
              <a:rPr lang="es-ES" dirty="0" err="1">
                <a:solidFill>
                  <a:srgbClr val="0000FF"/>
                </a:solidFill>
              </a:rPr>
              <a:t>Right</a:t>
            </a:r>
            <a:r>
              <a:rPr lang="es-ES" dirty="0">
                <a:solidFill>
                  <a:srgbClr val="0000FF"/>
                </a:solidFill>
              </a:rPr>
              <a:t> y-axis </a:t>
            </a:r>
            <a:r>
              <a:rPr lang="es-ES" dirty="0" err="1">
                <a:solidFill>
                  <a:srgbClr val="0000FF"/>
                </a:solidFill>
              </a:rPr>
              <a:t>label</a:t>
            </a:r>
            <a:r>
              <a:rPr lang="es-ES" dirty="0">
                <a:solidFill>
                  <a:srgbClr val="0000FF"/>
                </a:solidFill>
              </a:rPr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66281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597" y="116937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ewBaskervilleStd-Bold"/>
              </a:rPr>
              <a:t>5.3.6 </a:t>
            </a:r>
            <a:r>
              <a:rPr lang="en-US" sz="2800" b="1" dirty="0"/>
              <a:t>Function Plots</a:t>
            </a:r>
            <a:endParaRPr lang="en-US" sz="2800" b="1" dirty="0">
              <a:latin typeface="NewBaskervilleStd-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39384"/>
            <a:ext cx="80899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ewBaskervilleStd-Roman"/>
              </a:rPr>
              <a:t>Use </a:t>
            </a:r>
            <a:r>
              <a:rPr lang="en-US" dirty="0" err="1">
                <a:latin typeface="NewBaskervilleStd-Roman"/>
              </a:rPr>
              <a:t>fplot</a:t>
            </a:r>
            <a:r>
              <a:rPr lang="en-US" dirty="0">
                <a:latin typeface="NewBaskervilleStd-Roman"/>
              </a:rPr>
              <a:t> for plotting a function without defining </a:t>
            </a:r>
            <a:r>
              <a:rPr lang="en-US" i="1" dirty="0">
                <a:latin typeface="NewBaskervilleStd-Italic"/>
              </a:rPr>
              <a:t>x</a:t>
            </a:r>
            <a:r>
              <a:rPr lang="en-US" dirty="0">
                <a:latin typeface="NewBaskervilleStd-Roman"/>
              </a:rPr>
              <a:t>- and </a:t>
            </a:r>
            <a:r>
              <a:rPr lang="en-US" i="1" dirty="0">
                <a:latin typeface="NewBaskervilleStd-Italic"/>
              </a:rPr>
              <a:t>y</a:t>
            </a:r>
            <a:r>
              <a:rPr lang="en-US" dirty="0">
                <a:latin typeface="NewBaskervilleStd-Roman"/>
              </a:rPr>
              <a:t>- values a priori. For example,</a:t>
            </a:r>
          </a:p>
          <a:p>
            <a:r>
              <a:rPr lang="en-US" sz="1600" b="1" dirty="0" err="1">
                <a:solidFill>
                  <a:srgbClr val="0000FF"/>
                </a:solidFill>
                <a:latin typeface="CourierStd-Bold"/>
              </a:rPr>
              <a:t>fplot</a:t>
            </a:r>
            <a:r>
              <a:rPr lang="en-US" sz="1600" b="1" dirty="0">
                <a:solidFill>
                  <a:srgbClr val="0000FF"/>
                </a:solidFill>
                <a:latin typeface="CourierStd-Bold"/>
              </a:rPr>
              <a:t>('sin(x)',[-2*pi,2*pi]) </a:t>
            </a:r>
          </a:p>
          <a:p>
            <a:r>
              <a:rPr lang="en-US" dirty="0">
                <a:latin typeface="NewBaskervilleStd-Roman"/>
              </a:rPr>
              <a:t>creates a plot of </a:t>
            </a:r>
            <a:r>
              <a:rPr lang="en-US" i="1" dirty="0">
                <a:latin typeface="NewBaskervilleStd-Italic"/>
              </a:rPr>
              <a:t>x </a:t>
            </a:r>
            <a:r>
              <a:rPr lang="en-US" dirty="0">
                <a:latin typeface="NewBaskervilleStd-Roman"/>
              </a:rPr>
              <a:t>versus sin(</a:t>
            </a:r>
            <a:r>
              <a:rPr lang="en-US" i="1" dirty="0">
                <a:latin typeface="NewBaskervilleStd-Italic"/>
              </a:rPr>
              <a:t>x</a:t>
            </a:r>
            <a:r>
              <a:rPr lang="en-US" dirty="0">
                <a:latin typeface="NewBaskervilleStd-Roman"/>
              </a:rPr>
              <a:t>) for </a:t>
            </a:r>
            <a:r>
              <a:rPr lang="en-US" i="1" dirty="0">
                <a:latin typeface="NewBaskervilleStd-Italic"/>
              </a:rPr>
              <a:t>x </a:t>
            </a:r>
            <a:r>
              <a:rPr lang="en-US" dirty="0">
                <a:latin typeface="NewBaskervilleStd-Roman"/>
              </a:rPr>
              <a:t>-values from - 2</a:t>
            </a:r>
            <a:r>
              <a:rPr lang="el-GR" dirty="0">
                <a:latin typeface="Grk2k"/>
              </a:rPr>
              <a:t>π</a:t>
            </a:r>
            <a:r>
              <a:rPr lang="en-US" dirty="0">
                <a:latin typeface="Grk2k"/>
              </a:rPr>
              <a:t> </a:t>
            </a:r>
            <a:r>
              <a:rPr lang="en-US" dirty="0">
                <a:latin typeface="NewBaskervilleStd-Roman"/>
              </a:rPr>
              <a:t>to 2</a:t>
            </a:r>
            <a:r>
              <a:rPr lang="el-GR" dirty="0">
                <a:latin typeface="Grk2k"/>
              </a:rPr>
              <a:t>π</a:t>
            </a:r>
            <a:r>
              <a:rPr lang="en-US" dirty="0">
                <a:latin typeface="Grk2k"/>
              </a:rPr>
              <a:t>.</a:t>
            </a:r>
          </a:p>
          <a:p>
            <a:r>
              <a:rPr lang="en-US" dirty="0">
                <a:latin typeface="NewBaskervilleStd-Roman"/>
              </a:rPr>
              <a:t>First argument (y-values) is a string containing the function</a:t>
            </a:r>
          </a:p>
          <a:p>
            <a:r>
              <a:rPr lang="en-US" dirty="0">
                <a:latin typeface="NewBaskervilleStd-Roman"/>
              </a:rPr>
              <a:t>Second argument is an array of x-values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12130" y="2362200"/>
            <a:ext cx="5444098" cy="4076700"/>
            <a:chOff x="3312130" y="2362200"/>
            <a:chExt cx="5444098" cy="4076700"/>
          </a:xfrm>
        </p:grpSpPr>
        <p:sp>
          <p:nvSpPr>
            <p:cNvPr id="8" name="Rectangle 7"/>
            <p:cNvSpPr/>
            <p:nvPr/>
          </p:nvSpPr>
          <p:spPr>
            <a:xfrm>
              <a:off x="3312130" y="2362200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2228" y="2400300"/>
              <a:ext cx="5334000" cy="40005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737E74-C318-4327-B04E-CBA19F8E5D67}"/>
              </a:ext>
            </a:extLst>
          </p:cNvPr>
          <p:cNvSpPr txBox="1"/>
          <p:nvPr/>
        </p:nvSpPr>
        <p:spPr>
          <a:xfrm>
            <a:off x="982504" y="53017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 curve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41F129-026B-4A37-9C80-473D245AE057}"/>
              </a:ext>
            </a:extLst>
          </p:cNvPr>
          <p:cNvCxnSpPr/>
          <p:nvPr/>
        </p:nvCxnSpPr>
        <p:spPr>
          <a:xfrm>
            <a:off x="2563113" y="3505200"/>
            <a:ext cx="1323087" cy="838200"/>
          </a:xfrm>
          <a:prstGeom prst="straightConnector1">
            <a:avLst/>
          </a:prstGeom>
          <a:ln>
            <a:solidFill>
              <a:srgbClr val="FF0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D19178-342E-4400-A722-967768B83181}"/>
              </a:ext>
            </a:extLst>
          </p:cNvPr>
          <p:cNvSpPr txBox="1"/>
          <p:nvPr/>
        </p:nvSpPr>
        <p:spPr>
          <a:xfrm>
            <a:off x="630532" y="311581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Generates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82737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38200"/>
            <a:ext cx="42672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</a:rPr>
              <a:t>fplot</a:t>
            </a:r>
            <a:r>
              <a:rPr lang="en-US" sz="1600" b="1" dirty="0">
                <a:solidFill>
                  <a:srgbClr val="0000FF"/>
                </a:solidFill>
              </a:rPr>
              <a:t>('5*sin(t).^2 + t.*</a:t>
            </a:r>
            <a:r>
              <a:rPr lang="en-US" sz="1600" b="1" dirty="0" err="1">
                <a:solidFill>
                  <a:srgbClr val="0000FF"/>
                </a:solidFill>
              </a:rPr>
              <a:t>cos</a:t>
            </a:r>
            <a:r>
              <a:rPr lang="en-US" sz="1600" b="1" dirty="0">
                <a:solidFill>
                  <a:srgbClr val="0000FF"/>
                </a:solidFill>
              </a:rPr>
              <a:t>(t).^2',[-2*pi,2*pi])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81200" y="1676400"/>
            <a:ext cx="5444098" cy="4076700"/>
            <a:chOff x="3312130" y="2362200"/>
            <a:chExt cx="5444098" cy="4076700"/>
          </a:xfrm>
        </p:grpSpPr>
        <p:sp>
          <p:nvSpPr>
            <p:cNvPr id="8" name="Rectangle 7"/>
            <p:cNvSpPr/>
            <p:nvPr/>
          </p:nvSpPr>
          <p:spPr>
            <a:xfrm>
              <a:off x="3312130" y="2362200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7179" y="2400300"/>
              <a:ext cx="5334000" cy="40005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C6EE3C-7652-4BF2-86DD-682F8C3A8D9A}"/>
              </a:ext>
            </a:extLst>
          </p:cNvPr>
          <p:cNvSpPr txBox="1"/>
          <p:nvPr/>
        </p:nvSpPr>
        <p:spPr>
          <a:xfrm>
            <a:off x="1219200" y="609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Ex. 5.5</a:t>
            </a:r>
          </a:p>
        </p:txBody>
      </p:sp>
    </p:spTree>
    <p:extLst>
      <p:ext uri="{BB962C8B-B14F-4D97-AF65-F5344CB8AC3E}">
        <p14:creationId xmlns:p14="http://schemas.microsoft.com/office/powerpoint/2010/main" val="269485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D92C-3CDB-4156-901E-EEC9C626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graphs?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95195-A934-4504-B75A-E0C31346D939}"/>
              </a:ext>
            </a:extLst>
          </p:cNvPr>
          <p:cNvSpPr txBox="1"/>
          <p:nvPr/>
        </p:nvSpPr>
        <p:spPr>
          <a:xfrm>
            <a:off x="914400" y="2362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trends (increasing, decreasing, high/low points, </a:t>
            </a:r>
            <a:r>
              <a:rPr lang="en-US" dirty="0" err="1"/>
              <a:t>outliers,missing</a:t>
            </a:r>
            <a:r>
              <a:rPr lang="en-US" dirty="0"/>
              <a:t> data…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6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597" y="116937"/>
            <a:ext cx="5936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5.4.1 Three-Dimensional Line Plot</a:t>
            </a:r>
            <a:endParaRPr lang="en-US" sz="2800" b="1" dirty="0">
              <a:latin typeface="NewBaskervilleStd-Bol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2590800"/>
            <a:ext cx="5444098" cy="4076700"/>
            <a:chOff x="3505200" y="1716406"/>
            <a:chExt cx="5444098" cy="4076700"/>
          </a:xfrm>
        </p:grpSpPr>
        <p:sp>
          <p:nvSpPr>
            <p:cNvPr id="8" name="Rectangle 7"/>
            <p:cNvSpPr/>
            <p:nvPr/>
          </p:nvSpPr>
          <p:spPr>
            <a:xfrm>
              <a:off x="3505200" y="1716406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866" y="1792606"/>
              <a:ext cx="5334000" cy="40005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90800" y="652750"/>
            <a:ext cx="4603003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clear, </a:t>
            </a:r>
            <a:r>
              <a:rPr lang="en-US" sz="1600" dirty="0" err="1">
                <a:latin typeface="+mj-lt"/>
              </a:rPr>
              <a:t>clc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x = </a:t>
            </a:r>
            <a:r>
              <a:rPr lang="en-US" sz="1600" dirty="0" err="1">
                <a:latin typeface="+mj-lt"/>
              </a:rPr>
              <a:t>linspace</a:t>
            </a:r>
            <a:r>
              <a:rPr lang="en-US" sz="1600" dirty="0">
                <a:latin typeface="+mj-lt"/>
              </a:rPr>
              <a:t>(0,10*pi,1000);</a:t>
            </a:r>
          </a:p>
          <a:p>
            <a:r>
              <a:rPr lang="en-US" sz="1600" dirty="0">
                <a:latin typeface="+mj-lt"/>
              </a:rPr>
              <a:t>y = </a:t>
            </a:r>
            <a:r>
              <a:rPr lang="en-US" sz="1600" dirty="0" err="1">
                <a:latin typeface="+mj-lt"/>
              </a:rPr>
              <a:t>cos</a:t>
            </a:r>
            <a:r>
              <a:rPr lang="en-US" sz="1600" dirty="0">
                <a:latin typeface="+mj-lt"/>
              </a:rPr>
              <a:t>(x); z = sin(x);</a:t>
            </a:r>
          </a:p>
          <a:p>
            <a:r>
              <a:rPr lang="en-US" sz="1600" dirty="0">
                <a:latin typeface="+mj-lt"/>
              </a:rPr>
              <a:t>plot3(</a:t>
            </a:r>
            <a:r>
              <a:rPr lang="en-US" sz="1600" dirty="0" err="1">
                <a:latin typeface="+mj-lt"/>
              </a:rPr>
              <a:t>x,y,z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%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Creates a three-dimensional line plot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en-US" sz="1600" dirty="0">
                <a:latin typeface="+mj-lt"/>
              </a:rPr>
              <a:t>grid</a:t>
            </a:r>
          </a:p>
          <a:p>
            <a:r>
              <a:rPr lang="en-US" sz="1600" dirty="0" err="1">
                <a:latin typeface="+mj-lt"/>
              </a:rPr>
              <a:t>xlabel</a:t>
            </a:r>
            <a:r>
              <a:rPr lang="en-US" sz="1600" dirty="0">
                <a:latin typeface="+mj-lt"/>
              </a:rPr>
              <a:t>('angle'), </a:t>
            </a:r>
            <a:r>
              <a:rPr lang="en-US" sz="1600" dirty="0" err="1">
                <a:latin typeface="+mj-lt"/>
              </a:rPr>
              <a:t>ylabel</a:t>
            </a:r>
            <a:r>
              <a:rPr lang="en-US" sz="1600" dirty="0">
                <a:latin typeface="+mj-lt"/>
              </a:rPr>
              <a:t>('</a:t>
            </a:r>
            <a:r>
              <a:rPr lang="en-US" sz="1600" dirty="0" err="1">
                <a:latin typeface="+mj-lt"/>
              </a:rPr>
              <a:t>cos</a:t>
            </a:r>
            <a:r>
              <a:rPr lang="en-US" sz="1600" dirty="0">
                <a:latin typeface="+mj-lt"/>
              </a:rPr>
              <a:t>(x)'), </a:t>
            </a:r>
            <a:r>
              <a:rPr lang="en-US" sz="1600" dirty="0" err="1">
                <a:latin typeface="+mj-lt"/>
              </a:rPr>
              <a:t>zlabel</a:t>
            </a:r>
            <a:r>
              <a:rPr lang="en-US" sz="1600" dirty="0">
                <a:latin typeface="+mj-lt"/>
              </a:rPr>
              <a:t>('sin(x)') </a:t>
            </a:r>
          </a:p>
          <a:p>
            <a:r>
              <a:rPr lang="en-US" sz="1600" dirty="0">
                <a:latin typeface="+mj-lt"/>
              </a:rPr>
              <a:t>title('A Spring')</a:t>
            </a:r>
          </a:p>
        </p:txBody>
      </p:sp>
    </p:spTree>
    <p:extLst>
      <p:ext uri="{BB962C8B-B14F-4D97-AF65-F5344CB8AC3E}">
        <p14:creationId xmlns:p14="http://schemas.microsoft.com/office/powerpoint/2010/main" val="171371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597" y="116937"/>
            <a:ext cx="7545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5.5 EDITING PLOTS FROM THE MENU BAR</a:t>
            </a:r>
            <a:endParaRPr lang="en-US" sz="2800" b="1" dirty="0">
              <a:latin typeface="NewBaskervilleStd-Bol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2590800"/>
            <a:ext cx="5444098" cy="4076700"/>
            <a:chOff x="3505200" y="1716406"/>
            <a:chExt cx="5444098" cy="4076700"/>
          </a:xfrm>
        </p:grpSpPr>
        <p:sp>
          <p:nvSpPr>
            <p:cNvPr id="8" name="Rectangle 7"/>
            <p:cNvSpPr/>
            <p:nvPr/>
          </p:nvSpPr>
          <p:spPr>
            <a:xfrm>
              <a:off x="3505200" y="1716406"/>
              <a:ext cx="5444098" cy="40767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866" y="1792606"/>
              <a:ext cx="5334000" cy="40005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90800" y="652750"/>
            <a:ext cx="4603003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clear, </a:t>
            </a:r>
            <a:r>
              <a:rPr lang="en-US" sz="1600" dirty="0" err="1">
                <a:latin typeface="+mj-lt"/>
              </a:rPr>
              <a:t>clc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x = </a:t>
            </a:r>
            <a:r>
              <a:rPr lang="en-US" sz="1600" dirty="0" err="1">
                <a:latin typeface="+mj-lt"/>
              </a:rPr>
              <a:t>linspace</a:t>
            </a:r>
            <a:r>
              <a:rPr lang="en-US" sz="1600" dirty="0">
                <a:latin typeface="+mj-lt"/>
              </a:rPr>
              <a:t>(0,10*pi,1000);</a:t>
            </a:r>
          </a:p>
          <a:p>
            <a:r>
              <a:rPr lang="en-US" sz="1600" dirty="0">
                <a:latin typeface="+mj-lt"/>
              </a:rPr>
              <a:t>y = </a:t>
            </a:r>
            <a:r>
              <a:rPr lang="en-US" sz="1600" dirty="0" err="1">
                <a:latin typeface="+mj-lt"/>
              </a:rPr>
              <a:t>cos</a:t>
            </a:r>
            <a:r>
              <a:rPr lang="en-US" sz="1600" dirty="0">
                <a:latin typeface="+mj-lt"/>
              </a:rPr>
              <a:t>(x); z = sin(x);</a:t>
            </a:r>
          </a:p>
          <a:p>
            <a:r>
              <a:rPr lang="en-US" sz="1600" dirty="0">
                <a:latin typeface="+mj-lt"/>
              </a:rPr>
              <a:t>plot3(</a:t>
            </a:r>
            <a:r>
              <a:rPr lang="en-US" sz="1600" dirty="0" err="1">
                <a:latin typeface="+mj-lt"/>
              </a:rPr>
              <a:t>x,y,z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%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Creates a three-dimensional line plot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en-US" sz="1600" dirty="0">
                <a:latin typeface="+mj-lt"/>
              </a:rPr>
              <a:t>grid</a:t>
            </a:r>
          </a:p>
          <a:p>
            <a:r>
              <a:rPr lang="en-US" sz="1600" dirty="0" err="1">
                <a:latin typeface="+mj-lt"/>
              </a:rPr>
              <a:t>xlabel</a:t>
            </a:r>
            <a:r>
              <a:rPr lang="en-US" sz="1600" dirty="0">
                <a:latin typeface="+mj-lt"/>
              </a:rPr>
              <a:t>('angle'), </a:t>
            </a:r>
            <a:r>
              <a:rPr lang="en-US" sz="1600" dirty="0" err="1">
                <a:latin typeface="+mj-lt"/>
              </a:rPr>
              <a:t>ylabel</a:t>
            </a:r>
            <a:r>
              <a:rPr lang="en-US" sz="1600" dirty="0">
                <a:latin typeface="+mj-lt"/>
              </a:rPr>
              <a:t>('</a:t>
            </a:r>
            <a:r>
              <a:rPr lang="en-US" sz="1600" dirty="0" err="1">
                <a:latin typeface="+mj-lt"/>
              </a:rPr>
              <a:t>cos</a:t>
            </a:r>
            <a:r>
              <a:rPr lang="en-US" sz="1600" dirty="0">
                <a:latin typeface="+mj-lt"/>
              </a:rPr>
              <a:t>(x)'), </a:t>
            </a:r>
            <a:r>
              <a:rPr lang="en-US" sz="1600" dirty="0" err="1">
                <a:latin typeface="+mj-lt"/>
              </a:rPr>
              <a:t>zlabel</a:t>
            </a:r>
            <a:r>
              <a:rPr lang="en-US" sz="1600" dirty="0">
                <a:latin typeface="+mj-lt"/>
              </a:rPr>
              <a:t>('sin(x)') </a:t>
            </a:r>
          </a:p>
          <a:p>
            <a:r>
              <a:rPr lang="en-US" sz="1600" dirty="0">
                <a:latin typeface="+mj-lt"/>
              </a:rPr>
              <a:t>title('A Spring')</a:t>
            </a:r>
          </a:p>
        </p:txBody>
      </p:sp>
    </p:spTree>
    <p:extLst>
      <p:ext uri="{BB962C8B-B14F-4D97-AF65-F5344CB8AC3E}">
        <p14:creationId xmlns:p14="http://schemas.microsoft.com/office/powerpoint/2010/main" val="3691827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420" t="3840" r="25806" b="5836"/>
          <a:stretch/>
        </p:blipFill>
        <p:spPr>
          <a:xfrm>
            <a:off x="4773031" y="2192187"/>
            <a:ext cx="3312333" cy="3286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8537" y="5506423"/>
            <a:ext cx="4603003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 </a:t>
            </a:r>
            <a:r>
              <a:rPr lang="en-US" dirty="0"/>
              <a:t>Similarly, labels, a title, and a color bar can be interactively added or modified using the Property Editor to fine-tune the figure.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597" y="116937"/>
            <a:ext cx="7545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5.5 EDITING PLOTS FROM THE MENU BAR</a:t>
            </a:r>
            <a:endParaRPr lang="en-US" sz="2800" b="1" dirty="0">
              <a:latin typeface="NewBaskervilleStd-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661649"/>
            <a:ext cx="4767471" cy="175432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 </a:t>
            </a:r>
            <a:r>
              <a:rPr lang="en-US" dirty="0">
                <a:latin typeface="+mj-lt"/>
              </a:rPr>
              <a:t>Select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Edit (Axes Properties)  </a:t>
            </a:r>
            <a:r>
              <a:rPr lang="en-US" dirty="0">
                <a:latin typeface="+mj-lt"/>
              </a:rPr>
              <a:t>from the menu toolbar. </a:t>
            </a:r>
          </a:p>
          <a:p>
            <a:r>
              <a:rPr lang="en-US" dirty="0">
                <a:latin typeface="+mj-lt"/>
              </a:rPr>
              <a:t> From the 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Property Editor—Axes</a:t>
            </a:r>
            <a:r>
              <a:rPr lang="en-US" dirty="0">
                <a:latin typeface="+mj-lt"/>
              </a:rPr>
              <a:t>   window ,</a:t>
            </a:r>
          </a:p>
          <a:p>
            <a:r>
              <a:rPr lang="en-US" dirty="0">
                <a:latin typeface="+mj-lt"/>
              </a:rPr>
              <a:t>select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More Properties :  Data Aspect Ratio Mode </a:t>
            </a:r>
          </a:p>
          <a:p>
            <a:r>
              <a:rPr lang="en-US" dirty="0">
                <a:latin typeface="+mj-lt"/>
              </a:rPr>
              <a:t>Set the mode to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manual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14" r="4899"/>
          <a:stretch/>
        </p:blipFill>
        <p:spPr>
          <a:xfrm>
            <a:off x="1012135" y="2461586"/>
            <a:ext cx="3657600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6837" y="1600200"/>
            <a:ext cx="738664" cy="4452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en-US" dirty="0"/>
              <a:t>Need to practice in the lab to develop expertise with this feature of the MATLAB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2E13F-47FA-4A00-BE64-1C3ADF768B6C}"/>
              </a:ext>
            </a:extLst>
          </p:cNvPr>
          <p:cNvSpPr txBox="1"/>
          <p:nvPr/>
        </p:nvSpPr>
        <p:spPr>
          <a:xfrm>
            <a:off x="7053471" y="5783422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Can't be repeated</a:t>
            </a:r>
          </a:p>
        </p:txBody>
      </p:sp>
    </p:spTree>
    <p:extLst>
      <p:ext uri="{BB962C8B-B14F-4D97-AF65-F5344CB8AC3E}">
        <p14:creationId xmlns:p14="http://schemas.microsoft.com/office/powerpoint/2010/main" val="428001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4495800"/>
            <a:ext cx="7086600" cy="52322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Try a few examples in your lab session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597" y="116937"/>
            <a:ext cx="7287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5.6 CREATING PLOTS FROM THE WORKSPACE WINDOW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1152206"/>
            <a:ext cx="8077200" cy="270843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Plots can be interactively created from the workspace window as follows: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Select appropriate variables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Select drop-down menu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Plotting options are listed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Select the appropriate option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Plot is created in the current figure window </a:t>
            </a:r>
          </a:p>
        </p:txBody>
      </p:sp>
    </p:spTree>
    <p:extLst>
      <p:ext uri="{BB962C8B-B14F-4D97-AF65-F5344CB8AC3E}">
        <p14:creationId xmlns:p14="http://schemas.microsoft.com/office/powerpoint/2010/main" val="23421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597" y="116937"/>
            <a:ext cx="4596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5.7 HOW TO SAVE PLOTS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8077200" cy="301621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Use the </a:t>
            </a:r>
            <a:r>
              <a:rPr lang="en-US" sz="2000" b="1" dirty="0">
                <a:solidFill>
                  <a:srgbClr val="0000FF"/>
                </a:solidFill>
                <a:latin typeface="+mj-lt"/>
              </a:rPr>
              <a:t>Save As . . .   </a:t>
            </a:r>
            <a:r>
              <a:rPr lang="en-US" sz="2000" dirty="0">
                <a:latin typeface="+mj-lt"/>
              </a:rPr>
              <a:t>Option from the figure window with many choices: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Using the extension of .fig  will save the figure in MATLAB ® -specific format.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Different standard graphics formats, such as jpeg ( .jpg ) and enhanced metafile ( .</a:t>
            </a:r>
            <a:r>
              <a:rPr lang="en-US" sz="2000" dirty="0" err="1">
                <a:latin typeface="+mj-lt"/>
              </a:rPr>
              <a:t>emf</a:t>
            </a:r>
            <a:r>
              <a:rPr lang="en-US" sz="2000" dirty="0">
                <a:latin typeface="+mj-lt"/>
              </a:rPr>
              <a:t> ) are also available fort he saving the file.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Edit from the menu bar of figure can also used  by selecting the copy figure from the menu options, and pasting the figure into another document.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80191-8CC6-4095-BC69-CFCC007BF9F3}"/>
              </a:ext>
            </a:extLst>
          </p:cNvPr>
          <p:cNvSpPr txBox="1"/>
          <p:nvPr/>
        </p:nvSpPr>
        <p:spPr>
          <a:xfrm>
            <a:off x="3200400" y="57912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Generate codes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007505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8742" y="640157"/>
                <a:ext cx="8077200" cy="5346720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</a:rPr>
                  <a:t>5.26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If the equation modeling the vertical distance traveled by a projectile as a function of time is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𝑽𝒆𝒓𝒕𝒊𝒄𝒂𝒍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latin typeface="+mj-lt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then, from calculus, the velocity in the vertical direction is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𝑽𝒆𝒍𝒐𝒄𝒊𝒕𝒚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𝒈𝒕</m:t>
                      </m:r>
                    </m:oMath>
                  </m:oMathPara>
                </a14:m>
                <a:endParaRPr lang="en-US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Create a vector  t  from 0 to 20 s, and calculate both the vertical position and the velocity in the vertical direction, assuming a launch angle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radians and an initial velocity of 100 m/s.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Plot both quantities on the same graph with separate  y -axes. Be sure to label both  y -axes.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The velocity should be zero at the point where the projectile is the highest in the vertical direction. Does your graph support this prediction?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2" y="640157"/>
                <a:ext cx="8077200" cy="5346720"/>
              </a:xfrm>
              <a:prstGeom prst="rect">
                <a:avLst/>
              </a:prstGeom>
              <a:blipFill>
                <a:blip r:embed="rId2"/>
                <a:stretch>
                  <a:fillRect l="-1053" t="-567" r="-4737" b="-794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30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077200" cy="261610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FF"/>
                </a:solidFill>
              </a:rPr>
              <a:t>5.27: </a:t>
            </a:r>
            <a:r>
              <a:rPr lang="en-US" sz="2000" dirty="0">
                <a:latin typeface="+mj-lt"/>
              </a:rPr>
              <a:t>For many metals, deformation changes their physical properties. In a process called  cold work , metal is intentionally deformed to make it stronger. The following data tabulate both the strength and ductility of a metal that has been cold worked to different degrees: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00FF"/>
                </a:solidFill>
                <a:latin typeface="+mj-lt"/>
              </a:rPr>
              <a:t>USE DATA GIVEN IN THE BOOK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Plot these data on a single  x – y  plot with two  y -axes. Be sure to label both  y -axes.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3048000"/>
                <a:ext cx="8077200" cy="3231654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</a:rPr>
                  <a:t>5.28: </a:t>
                </a:r>
                <a:r>
                  <a:rPr lang="en-US" sz="2000" dirty="0">
                    <a:latin typeface="+mj-lt"/>
                  </a:rPr>
                  <a:t> Create a vector  </a:t>
                </a:r>
                <a:r>
                  <a:rPr lang="en-US" sz="2000" b="1" i="1" dirty="0">
                    <a:solidFill>
                      <a:srgbClr val="C00000"/>
                    </a:solidFill>
                    <a:latin typeface="+mj-lt"/>
                  </a:rPr>
                  <a:t>x</a:t>
                </a:r>
                <a:r>
                  <a:rPr lang="en-US" sz="2000" dirty="0">
                    <a:latin typeface="+mj-lt"/>
                  </a:rPr>
                  <a:t>  of values from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dirty="0">
                    <a:latin typeface="+mj-lt"/>
                  </a:rPr>
                  <a:t>,  with a spacing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. Define vectors  </a:t>
                </a:r>
                <a:r>
                  <a:rPr lang="en-US" sz="2000" b="1" i="1" dirty="0">
                    <a:solidFill>
                      <a:srgbClr val="C00000"/>
                    </a:solidFill>
                    <a:latin typeface="+mj-lt"/>
                  </a:rPr>
                  <a:t>y</a:t>
                </a:r>
                <a:r>
                  <a:rPr lang="en-US" sz="2000" dirty="0">
                    <a:latin typeface="+mj-lt"/>
                  </a:rPr>
                  <a:t>  and  </a:t>
                </a:r>
                <a:r>
                  <a:rPr lang="en-US" sz="2000" b="1" i="1" dirty="0">
                    <a:solidFill>
                      <a:srgbClr val="C00000"/>
                    </a:solidFill>
                    <a:latin typeface="+mj-lt"/>
                  </a:rPr>
                  <a:t>z</a:t>
                </a:r>
                <a:r>
                  <a:rPr lang="en-US" sz="2000" dirty="0">
                    <a:latin typeface="+mj-lt"/>
                  </a:rPr>
                  <a:t>  as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  and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𝒙𝒄𝒐𝒔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AutoNum type="alphaLcParenBoth"/>
                </a:pPr>
                <a:r>
                  <a:rPr lang="en-US" sz="2000" dirty="0">
                    <a:latin typeface="+mj-lt"/>
                  </a:rPr>
                  <a:t>Create an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+mj-lt"/>
                  </a:rPr>
                  <a:t>–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>
                    <a:latin typeface="+mj-lt"/>
                  </a:rPr>
                  <a:t>  plot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>
                    <a:latin typeface="+mj-lt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>
                    <a:latin typeface="+mj-lt"/>
                  </a:rPr>
                  <a:t>.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(b)  Create a three-dimensional line plot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>
                    <a:latin typeface="+mj-lt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>
                    <a:latin typeface="+mj-lt"/>
                  </a:rPr>
                  <a:t> ,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000" dirty="0">
                    <a:latin typeface="+mj-lt"/>
                  </a:rPr>
                  <a:t> . Add appropriate title and labels.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8077200" cy="3231654"/>
              </a:xfrm>
              <a:prstGeom prst="rect">
                <a:avLst/>
              </a:prstGeom>
              <a:blipFill rotWithShape="0">
                <a:blip r:embed="rId2"/>
                <a:stretch>
                  <a:fillRect l="-2105" t="-2804" b="-1869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828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077200" cy="101566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In the engineering class there are </a:t>
            </a:r>
            <a:r>
              <a:rPr lang="en-US" sz="2000" b="1" dirty="0">
                <a:solidFill>
                  <a:srgbClr val="0000FF"/>
                </a:solidFill>
                <a:latin typeface="+mj-lt"/>
              </a:rPr>
              <a:t>2 A’s; 4 B’s; 8 C’s; 4 D’s; 2 E’s</a:t>
            </a:r>
            <a:r>
              <a:rPr lang="en-US" sz="2000" dirty="0">
                <a:latin typeface="+mj-lt"/>
              </a:rPr>
              <a:t>.  Create a vector of the grade distribution grades [2, 4, 8, 4, 2], make a pie chart from the grades vector. Add a legend listing the grade names (A, B, C, etc.):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077200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inventory of a certain type of screw in  and plot the data in a bar graph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58042"/>
              </p:ext>
            </p:extLst>
          </p:nvPr>
        </p:nvGraphicFramePr>
        <p:xfrm>
          <a:off x="2514600" y="2209800"/>
          <a:ext cx="3886200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Month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2009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January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2345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</a:rPr>
                        <a:t>2343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February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4363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5766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March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3212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4534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April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4565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4719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43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99" y="46672"/>
            <a:ext cx="7620001" cy="1477328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Std-Bold"/>
              </a:rPr>
              <a:t>x = [0:2:18];</a:t>
            </a:r>
          </a:p>
          <a:p>
            <a:r>
              <a:rPr lang="es-ES" dirty="0">
                <a:latin typeface="CourierStd-Bold"/>
              </a:rPr>
              <a:t>y = [0,  0.33,  4.13,  6.29,  6.85,  11.19, 13.19,  13.96,  16.33,  18.17];</a:t>
            </a:r>
          </a:p>
          <a:p>
            <a:r>
              <a:rPr lang="en-US" dirty="0">
                <a:latin typeface="CourierStd-Bold"/>
              </a:rPr>
              <a:t>plot(</a:t>
            </a:r>
            <a:r>
              <a:rPr lang="en-US" dirty="0" err="1">
                <a:latin typeface="CourierStd-Bold"/>
              </a:rPr>
              <a:t>x,y</a:t>
            </a:r>
            <a:r>
              <a:rPr lang="en-US" dirty="0">
                <a:latin typeface="CourierStd-Bold"/>
              </a:rPr>
              <a:t>), </a:t>
            </a:r>
            <a:r>
              <a:rPr lang="en-US" dirty="0"/>
              <a:t>title('Laboratory Experiment 1’)</a:t>
            </a:r>
          </a:p>
          <a:p>
            <a:r>
              <a:rPr lang="en-US" dirty="0" err="1">
                <a:latin typeface="CourierStd-Bold"/>
              </a:rPr>
              <a:t>xlabel</a:t>
            </a:r>
            <a:r>
              <a:rPr lang="en-US" dirty="0">
                <a:latin typeface="CourierStd-Bold"/>
              </a:rPr>
              <a:t>('Time, s'), </a:t>
            </a:r>
            <a:r>
              <a:rPr lang="en-US" dirty="0" err="1">
                <a:latin typeface="CourierStd-Bold"/>
              </a:rPr>
              <a:t>ylabel</a:t>
            </a:r>
            <a:r>
              <a:rPr lang="en-US" dirty="0">
                <a:latin typeface="CourierStd-Bold"/>
              </a:rPr>
              <a:t>('Distance, ft'), grid 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99813" y="1542270"/>
            <a:ext cx="6629400" cy="5105400"/>
            <a:chOff x="1257300" y="1562100"/>
            <a:chExt cx="6629400" cy="5105400"/>
          </a:xfrm>
        </p:grpSpPr>
        <p:pic>
          <p:nvPicPr>
            <p:cNvPr id="9" name="Picture 2" descr="Ch05fig0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0"/>
            <a:stretch/>
          </p:blipFill>
          <p:spPr bwMode="auto">
            <a:xfrm>
              <a:off x="1676400" y="1600200"/>
              <a:ext cx="599440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257300" y="1562100"/>
              <a:ext cx="6629400" cy="51054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4022" y="1524000"/>
            <a:ext cx="461665" cy="472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vert270"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NewBaskervilleStd-Italic"/>
              </a:rPr>
              <a:t>plot command must precede </a:t>
            </a:r>
            <a:r>
              <a:rPr lang="en-US" dirty="0">
                <a:solidFill>
                  <a:srgbClr val="0000FF"/>
                </a:solidFill>
                <a:latin typeface="NewBaskervilleStd-Roman"/>
              </a:rPr>
              <a:t>title and labels</a:t>
            </a:r>
            <a:endParaRPr lang="ar-SA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4240" y="1548439"/>
            <a:ext cx="8061160" cy="5061131"/>
            <a:chOff x="483826" y="1195977"/>
            <a:chExt cx="8061160" cy="5061131"/>
          </a:xfrm>
        </p:grpSpPr>
        <p:sp>
          <p:nvSpPr>
            <p:cNvPr id="16" name="TextBox 15"/>
            <p:cNvSpPr txBox="1"/>
            <p:nvPr/>
          </p:nvSpPr>
          <p:spPr>
            <a:xfrm>
              <a:off x="7772400" y="4088368"/>
              <a:ext cx="772586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+mj-lt"/>
                </a:defRPr>
              </a:lvl1pPr>
            </a:lstStyle>
            <a:p>
              <a:r>
                <a:rPr lang="en-US" dirty="0" err="1">
                  <a:solidFill>
                    <a:srgbClr val="C00000"/>
                  </a:solidFill>
                </a:rPr>
                <a:t>xlabel</a:t>
              </a:r>
              <a:endParaRPr lang="ar-SA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H="1">
              <a:off x="4811186" y="4138099"/>
              <a:ext cx="2918703" cy="2119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161458" y="3325028"/>
              <a:ext cx="144245" cy="763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3826" y="4159693"/>
              <a:ext cx="990600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+mj-lt"/>
                </a:defRPr>
              </a:lvl1pPr>
            </a:lstStyle>
            <a:p>
              <a:r>
                <a:rPr lang="en-US" dirty="0" err="1">
                  <a:solidFill>
                    <a:srgbClr val="C00000"/>
                  </a:solidFill>
                </a:rPr>
                <a:t>ylabel</a:t>
              </a:r>
              <a:endParaRPr lang="ar-SA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47932" y="1195977"/>
              <a:ext cx="644654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+mj-lt"/>
                </a:defRPr>
              </a:lvl1pPr>
            </a:lstStyle>
            <a:p>
              <a:r>
                <a:rPr lang="en-US" dirty="0">
                  <a:solidFill>
                    <a:srgbClr val="C00000"/>
                  </a:solidFill>
                </a:rPr>
                <a:t>title</a:t>
              </a:r>
              <a:endParaRPr lang="ar-SA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Arrow Connector 30"/>
            <p:cNvCxnSpPr>
              <a:cxnSpLocks/>
              <a:stCxn id="30" idx="1"/>
            </p:cNvCxnSpPr>
            <p:nvPr/>
          </p:nvCxnSpPr>
          <p:spPr>
            <a:xfrm flipH="1">
              <a:off x="4201585" y="1380643"/>
              <a:ext cx="3546347" cy="12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413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ab05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"/>
          <a:stretch/>
        </p:blipFill>
        <p:spPr bwMode="auto">
          <a:xfrm>
            <a:off x="228600" y="381000"/>
            <a:ext cx="86868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8600" y="381000"/>
            <a:ext cx="8686800" cy="51054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85095-5128-42CA-A733-1200E5AB939F}"/>
              </a:ext>
            </a:extLst>
          </p:cNvPr>
          <p:cNvSpPr txBox="1"/>
          <p:nvPr/>
        </p:nvSpPr>
        <p:spPr>
          <a:xfrm>
            <a:off x="457200" y="552767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r>
              <a:rPr lang="en-US" dirty="0"/>
              <a:t>String</a:t>
            </a:r>
          </a:p>
          <a:p>
            <a:r>
              <a:rPr lang="en-US" dirty="0"/>
              <a:t>pop up</a:t>
            </a:r>
          </a:p>
          <a:p>
            <a:r>
              <a:rPr lang="en-US" dirty="0" err="1"/>
              <a:t>Xlable&amp;ylabel&amp;tile</a:t>
            </a:r>
            <a:r>
              <a:rPr lang="en-US" dirty="0"/>
              <a:t>: after creating the graph</a:t>
            </a:r>
          </a:p>
        </p:txBody>
      </p:sp>
    </p:spTree>
    <p:extLst>
      <p:ext uri="{BB962C8B-B14F-4D97-AF65-F5344CB8AC3E}">
        <p14:creationId xmlns:p14="http://schemas.microsoft.com/office/powerpoint/2010/main" val="127826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248" y="152400"/>
            <a:ext cx="8382000" cy="2308324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MATLAB</a:t>
            </a:r>
            <a:r>
              <a:rPr lang="en-US" dirty="0"/>
              <a:t> command </a:t>
            </a:r>
            <a:r>
              <a:rPr lang="en-US" b="1" dirty="0">
                <a:solidFill>
                  <a:srgbClr val="0000FF"/>
                </a:solidFill>
              </a:rPr>
              <a:t>figure</a:t>
            </a:r>
            <a:r>
              <a:rPr lang="en-US" dirty="0"/>
              <a:t> command opens a new figure window. For example, </a:t>
            </a:r>
            <a:r>
              <a:rPr lang="en-US" b="1" dirty="0">
                <a:solidFill>
                  <a:srgbClr val="0000FF"/>
                </a:solidFill>
              </a:rPr>
              <a:t>figure(2)</a:t>
            </a:r>
            <a:r>
              <a:rPr lang="en-US" b="1" dirty="0"/>
              <a:t> </a:t>
            </a:r>
            <a:r>
              <a:rPr lang="en-US" dirty="0"/>
              <a:t>opens a window named “Figure 2”. This window will be used for subsequent plotting.</a:t>
            </a:r>
          </a:p>
          <a:p>
            <a:endParaRPr lang="en-US" dirty="0"/>
          </a:p>
          <a:p>
            <a:r>
              <a:rPr lang="en-US" dirty="0"/>
              <a:t>However, executing </a:t>
            </a:r>
            <a:r>
              <a:rPr lang="en-US" b="1" dirty="0">
                <a:solidFill>
                  <a:srgbClr val="0000FF"/>
                </a:solidFill>
              </a:rPr>
              <a:t>figure </a:t>
            </a:r>
            <a:r>
              <a:rPr lang="en-US" dirty="0"/>
              <a:t>command </a:t>
            </a:r>
            <a:r>
              <a:rPr lang="en-US" u="sng" dirty="0">
                <a:solidFill>
                  <a:srgbClr val="C00000"/>
                </a:solidFill>
              </a:rPr>
              <a:t>without an input parameter </a:t>
            </a:r>
            <a:r>
              <a:rPr lang="en-US" dirty="0"/>
              <a:t>causes a new window to open, numbered consecutively one up from the current window. For example, if the current figure window is named “Figure 2,” executing </a:t>
            </a:r>
            <a:r>
              <a:rPr lang="en-US" b="1" dirty="0">
                <a:solidFill>
                  <a:srgbClr val="0000FF"/>
                </a:solidFill>
              </a:rPr>
              <a:t>figure</a:t>
            </a:r>
            <a:r>
              <a:rPr lang="en-US" dirty="0"/>
              <a:t> will cause “Figure 3” to open.</a:t>
            </a:r>
            <a:endParaRPr lang="en-US" b="1" dirty="0">
              <a:latin typeface="CourierStd-Bol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0538" y="2664179"/>
            <a:ext cx="1981200" cy="175432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x = </a:t>
            </a:r>
            <a:r>
              <a:rPr lang="es-ES" dirty="0" err="1">
                <a:latin typeface="+mj-lt"/>
              </a:rPr>
              <a:t>0:pi</a:t>
            </a:r>
            <a:r>
              <a:rPr lang="es-ES" dirty="0">
                <a:latin typeface="+mj-lt"/>
              </a:rPr>
              <a:t>/100:2*pi;</a:t>
            </a:r>
          </a:p>
          <a:p>
            <a:r>
              <a:rPr lang="es-ES" dirty="0" err="1">
                <a:latin typeface="+mj-lt"/>
              </a:rPr>
              <a:t>y1</a:t>
            </a:r>
            <a:r>
              <a:rPr lang="es-ES" dirty="0">
                <a:latin typeface="+mj-lt"/>
              </a:rPr>
              <a:t> = </a:t>
            </a:r>
            <a:r>
              <a:rPr lang="es-ES" dirty="0" err="1">
                <a:latin typeface="+mj-lt"/>
              </a:rPr>
              <a:t>cos</a:t>
            </a:r>
            <a:r>
              <a:rPr lang="es-ES" dirty="0">
                <a:latin typeface="+mj-lt"/>
              </a:rPr>
              <a:t>(x*4);</a:t>
            </a:r>
          </a:p>
          <a:p>
            <a:r>
              <a:rPr lang="es-ES" dirty="0" err="1">
                <a:latin typeface="+mj-lt"/>
              </a:rPr>
              <a:t>plot</a:t>
            </a:r>
            <a:r>
              <a:rPr lang="es-ES" dirty="0">
                <a:latin typeface="+mj-lt"/>
              </a:rPr>
              <a:t>(</a:t>
            </a:r>
            <a:r>
              <a:rPr lang="es-ES" dirty="0" err="1">
                <a:latin typeface="+mj-lt"/>
              </a:rPr>
              <a:t>x,y1</a:t>
            </a:r>
            <a:r>
              <a:rPr lang="es-ES" dirty="0">
                <a:latin typeface="+mj-lt"/>
              </a:rPr>
              <a:t>)</a:t>
            </a:r>
          </a:p>
          <a:p>
            <a:r>
              <a:rPr lang="en-US" dirty="0" err="1">
                <a:latin typeface="+mj-lt"/>
              </a:rPr>
              <a:t>y2</a:t>
            </a:r>
            <a:r>
              <a:rPr lang="en-US" dirty="0">
                <a:latin typeface="+mj-lt"/>
              </a:rPr>
              <a:t> = sin(x);</a:t>
            </a:r>
          </a:p>
          <a:p>
            <a:r>
              <a:rPr lang="en-US" dirty="0">
                <a:latin typeface="+mj-lt"/>
              </a:rPr>
              <a:t>hold on;</a:t>
            </a:r>
          </a:p>
          <a:p>
            <a:r>
              <a:rPr lang="en-US" dirty="0">
                <a:latin typeface="+mj-lt"/>
              </a:rPr>
              <a:t>plot(x, </a:t>
            </a:r>
            <a:r>
              <a:rPr lang="en-US" dirty="0" err="1">
                <a:latin typeface="+mj-lt"/>
              </a:rPr>
              <a:t>y2</a:t>
            </a:r>
            <a:r>
              <a:rPr lang="en-US" dirty="0">
                <a:latin typeface="+mj-lt"/>
              </a:rPr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2971800"/>
            <a:ext cx="4648200" cy="3200400"/>
            <a:chOff x="2749617" y="3087826"/>
            <a:chExt cx="4648200" cy="3200400"/>
          </a:xfrm>
        </p:grpSpPr>
        <p:pic>
          <p:nvPicPr>
            <p:cNvPr id="17" name="Picture 2" descr="Ch05fig04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"/>
            <a:stretch/>
          </p:blipFill>
          <p:spPr bwMode="auto">
            <a:xfrm>
              <a:off x="2749617" y="3164026"/>
              <a:ext cx="4503738" cy="30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749617" y="3087826"/>
              <a:ext cx="4648200" cy="32004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Rectangle 6"/>
          <p:cNvSpPr/>
          <p:nvPr/>
        </p:nvSpPr>
        <p:spPr>
          <a:xfrm>
            <a:off x="121395" y="2815850"/>
            <a:ext cx="738664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vert270" wrap="square">
            <a:spAutoFit/>
          </a:bodyPr>
          <a:lstStyle/>
          <a:p>
            <a:pPr algn="ctr"/>
            <a:r>
              <a:rPr lang="en-US" altLang="en-US" b="1" u="sng" dirty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hold on </a:t>
            </a:r>
            <a:r>
              <a:rPr lang="en-US" altLang="en-US" dirty="0">
                <a:solidFill>
                  <a:srgbClr val="0000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command layers plots onto the same figure</a:t>
            </a:r>
            <a:endParaRPr lang="ar-SA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24556" y="5132463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56" y="5132463"/>
                <a:ext cx="9906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24556" y="5656252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56" y="5656252"/>
                <a:ext cx="990600" cy="400110"/>
              </a:xfrm>
              <a:prstGeom prst="rect">
                <a:avLst/>
              </a:prstGeom>
              <a:blipFill rotWithShape="0">
                <a:blip r:embed="rId4"/>
                <a:stretch>
                  <a:fillRect r="-12963" b="-1846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3168592" y="3704547"/>
            <a:ext cx="2546408" cy="16922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79421" y="4799118"/>
            <a:ext cx="2153244" cy="11576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48769" y="2889896"/>
            <a:ext cx="738664" cy="3196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vert270"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u="sng" dirty="0">
                <a:solidFill>
                  <a:srgbClr val="0000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hold off </a:t>
            </a:r>
            <a:r>
              <a:rPr lang="en-US" dirty="0">
                <a:solidFill>
                  <a:srgbClr val="0000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command to stop layering </a:t>
            </a:r>
            <a:endParaRPr lang="ar-SA" dirty="0">
              <a:solidFill>
                <a:srgbClr val="0000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0" y="5638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1981200" cy="175432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x = </a:t>
            </a:r>
            <a:r>
              <a:rPr lang="es-ES" dirty="0" err="1">
                <a:latin typeface="+mj-lt"/>
              </a:rPr>
              <a:t>0:pi</a:t>
            </a:r>
            <a:r>
              <a:rPr lang="es-ES" dirty="0">
                <a:latin typeface="+mj-lt"/>
              </a:rPr>
              <a:t>/100:2*pi;</a:t>
            </a:r>
          </a:p>
          <a:p>
            <a:r>
              <a:rPr lang="es-ES" dirty="0" err="1">
                <a:latin typeface="+mj-lt"/>
              </a:rPr>
              <a:t>y1</a:t>
            </a:r>
            <a:r>
              <a:rPr lang="es-ES" dirty="0">
                <a:latin typeface="+mj-lt"/>
              </a:rPr>
              <a:t> = </a:t>
            </a:r>
            <a:r>
              <a:rPr lang="es-ES" dirty="0" err="1">
                <a:latin typeface="+mj-lt"/>
              </a:rPr>
              <a:t>cos</a:t>
            </a:r>
            <a:r>
              <a:rPr lang="es-ES" dirty="0">
                <a:latin typeface="+mj-lt"/>
              </a:rPr>
              <a:t>(x*4);</a:t>
            </a:r>
          </a:p>
          <a:p>
            <a:r>
              <a:rPr lang="es-ES" dirty="0" err="1">
                <a:latin typeface="+mj-lt"/>
              </a:rPr>
              <a:t>plot</a:t>
            </a:r>
            <a:r>
              <a:rPr lang="es-ES" dirty="0">
                <a:latin typeface="+mj-lt"/>
              </a:rPr>
              <a:t>(</a:t>
            </a:r>
            <a:r>
              <a:rPr lang="es-ES" dirty="0" err="1">
                <a:latin typeface="+mj-lt"/>
              </a:rPr>
              <a:t>x,y1</a:t>
            </a:r>
            <a:r>
              <a:rPr lang="es-ES" dirty="0">
                <a:latin typeface="+mj-lt"/>
              </a:rPr>
              <a:t>)</a:t>
            </a:r>
          </a:p>
          <a:p>
            <a:r>
              <a:rPr lang="en-US" dirty="0" err="1">
                <a:latin typeface="+mj-lt"/>
              </a:rPr>
              <a:t>y2</a:t>
            </a:r>
            <a:r>
              <a:rPr lang="en-US" dirty="0">
                <a:latin typeface="+mj-lt"/>
              </a:rPr>
              <a:t> = sin(x);</a:t>
            </a:r>
          </a:p>
          <a:p>
            <a:r>
              <a:rPr lang="en-US" dirty="0">
                <a:latin typeface="+mj-lt"/>
              </a:rPr>
              <a:t>hold on;</a:t>
            </a:r>
          </a:p>
          <a:p>
            <a:r>
              <a:rPr lang="en-US" dirty="0">
                <a:latin typeface="+mj-lt"/>
              </a:rPr>
              <a:t>plot(x, </a:t>
            </a:r>
            <a:r>
              <a:rPr lang="en-US" dirty="0" err="1">
                <a:latin typeface="+mj-lt"/>
              </a:rPr>
              <a:t>y2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415846"/>
            <a:ext cx="1981200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x = </a:t>
            </a:r>
            <a:r>
              <a:rPr lang="es-ES" dirty="0" err="1">
                <a:latin typeface="+mj-lt"/>
              </a:rPr>
              <a:t>0:pi</a:t>
            </a:r>
            <a:r>
              <a:rPr lang="es-ES" dirty="0">
                <a:latin typeface="+mj-lt"/>
              </a:rPr>
              <a:t>/100:2*pi;</a:t>
            </a:r>
          </a:p>
          <a:p>
            <a:r>
              <a:rPr lang="es-ES" dirty="0" err="1">
                <a:latin typeface="+mj-lt"/>
              </a:rPr>
              <a:t>y1</a:t>
            </a:r>
            <a:r>
              <a:rPr lang="es-ES" dirty="0">
                <a:latin typeface="+mj-lt"/>
              </a:rPr>
              <a:t> = </a:t>
            </a:r>
            <a:r>
              <a:rPr lang="es-ES" dirty="0" err="1">
                <a:latin typeface="+mj-lt"/>
              </a:rPr>
              <a:t>cos</a:t>
            </a:r>
            <a:r>
              <a:rPr lang="es-ES" dirty="0">
                <a:latin typeface="+mj-lt"/>
              </a:rPr>
              <a:t>(x*4);</a:t>
            </a:r>
          </a:p>
          <a:p>
            <a:r>
              <a:rPr lang="en-US" dirty="0" err="1">
                <a:latin typeface="+mj-lt"/>
              </a:rPr>
              <a:t>y2</a:t>
            </a:r>
            <a:r>
              <a:rPr lang="en-US" dirty="0">
                <a:latin typeface="+mj-lt"/>
              </a:rPr>
              <a:t> = sin(x);</a:t>
            </a:r>
          </a:p>
          <a:p>
            <a:r>
              <a:rPr lang="es-ES" dirty="0" err="1">
                <a:latin typeface="+mj-lt"/>
              </a:rPr>
              <a:t>plot</a:t>
            </a:r>
            <a:r>
              <a:rPr lang="es-ES" dirty="0">
                <a:latin typeface="+mj-lt"/>
              </a:rPr>
              <a:t>(</a:t>
            </a:r>
            <a:r>
              <a:rPr lang="es-ES" dirty="0" err="1">
                <a:latin typeface="+mj-lt"/>
              </a:rPr>
              <a:t>x,y1</a:t>
            </a:r>
            <a:r>
              <a:rPr lang="es-ES" dirty="0">
                <a:latin typeface="+mj-lt"/>
              </a:rPr>
              <a:t>, </a:t>
            </a:r>
            <a:r>
              <a:rPr lang="en-US" dirty="0">
                <a:latin typeface="+mj-lt"/>
              </a:rPr>
              <a:t>x, </a:t>
            </a:r>
            <a:r>
              <a:rPr lang="en-US" dirty="0" err="1">
                <a:latin typeface="+mj-lt"/>
              </a:rPr>
              <a:t>y2</a:t>
            </a:r>
            <a:r>
              <a:rPr lang="en-US" dirty="0">
                <a:latin typeface="+mj-lt"/>
              </a:rPr>
              <a:t>)</a:t>
            </a: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2286000" y="1016010"/>
            <a:ext cx="2667000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19951" y="1044798"/>
            <a:ext cx="2399097" cy="69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Note difference in the color of two plots</a:t>
            </a:r>
            <a:endParaRPr lang="ar-SA" dirty="0">
              <a:solidFill>
                <a:srgbClr val="0000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4951" y="2329791"/>
            <a:ext cx="8219474" cy="3613809"/>
            <a:chOff x="514951" y="2329791"/>
            <a:chExt cx="8219474" cy="3613809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" y="2362200"/>
              <a:ext cx="3810000" cy="1200329"/>
              <a:chOff x="533400" y="2362200"/>
              <a:chExt cx="3810000" cy="120032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3400" y="2362200"/>
                <a:ext cx="2940919" cy="1200329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X = </a:t>
                </a:r>
                <a:r>
                  <a:rPr lang="en-US" dirty="0" err="1">
                    <a:latin typeface="Calibri" panose="020F0502020204030204" pitchFamily="34" charset="0"/>
                  </a:rPr>
                  <a:t>0:pi</a:t>
                </a:r>
                <a:r>
                  <a:rPr lang="en-US" dirty="0">
                    <a:latin typeface="Calibri" panose="020F0502020204030204" pitchFamily="34" charset="0"/>
                  </a:rPr>
                  <a:t>/100:2*pi;</a:t>
                </a:r>
              </a:p>
              <a:p>
                <a:r>
                  <a:rPr lang="en-US" dirty="0" err="1">
                    <a:latin typeface="Calibri" panose="020F0502020204030204" pitchFamily="34" charset="0"/>
                  </a:rPr>
                  <a:t>Y1</a:t>
                </a:r>
                <a:r>
                  <a:rPr lang="en-US" dirty="0">
                    <a:latin typeface="Calibri" panose="020F0502020204030204" pitchFamily="34" charset="0"/>
                  </a:rPr>
                  <a:t> = cos(X)*2; </a:t>
                </a:r>
                <a:r>
                  <a:rPr lang="en-US" dirty="0" err="1">
                    <a:latin typeface="Calibri" panose="020F0502020204030204" pitchFamily="34" charset="0"/>
                  </a:rPr>
                  <a:t>Y2</a:t>
                </a:r>
                <a:r>
                  <a:rPr lang="en-US" dirty="0">
                    <a:latin typeface="Calibri" panose="020F0502020204030204" pitchFamily="34" charset="0"/>
                  </a:rPr>
                  <a:t> = cos(X)*3;</a:t>
                </a:r>
              </a:p>
              <a:p>
                <a:r>
                  <a:rPr lang="en-US" dirty="0" err="1">
                    <a:latin typeface="Calibri" panose="020F0502020204030204" pitchFamily="34" charset="0"/>
                  </a:rPr>
                  <a:t>Y3</a:t>
                </a:r>
                <a:r>
                  <a:rPr lang="en-US" dirty="0">
                    <a:latin typeface="Calibri" panose="020F0502020204030204" pitchFamily="34" charset="0"/>
                  </a:rPr>
                  <a:t> = cos(X)*4; </a:t>
                </a:r>
                <a:r>
                  <a:rPr lang="en-US" dirty="0" err="1">
                    <a:latin typeface="Calibri" panose="020F0502020204030204" pitchFamily="34" charset="0"/>
                  </a:rPr>
                  <a:t>Y4</a:t>
                </a:r>
                <a:r>
                  <a:rPr lang="en-US" dirty="0">
                    <a:latin typeface="Calibri" panose="020F0502020204030204" pitchFamily="34" charset="0"/>
                  </a:rPr>
                  <a:t> = cos(X)*5;</a:t>
                </a:r>
              </a:p>
              <a:p>
                <a:r>
                  <a:rPr lang="es-ES" dirty="0" err="1">
                    <a:latin typeface="Calibri" panose="020F0502020204030204" pitchFamily="34" charset="0"/>
                  </a:rPr>
                  <a:t>plot</a:t>
                </a:r>
                <a:r>
                  <a:rPr lang="es-ES" dirty="0">
                    <a:latin typeface="Calibri" panose="020F0502020204030204" pitchFamily="34" charset="0"/>
                  </a:rPr>
                  <a:t>(X, </a:t>
                </a:r>
                <a:r>
                  <a:rPr lang="es-ES" dirty="0" err="1">
                    <a:latin typeface="Calibri" panose="020F0502020204030204" pitchFamily="34" charset="0"/>
                  </a:rPr>
                  <a:t>Y1</a:t>
                </a:r>
                <a:r>
                  <a:rPr lang="es-ES" dirty="0">
                    <a:latin typeface="Calibri" panose="020F0502020204030204" pitchFamily="34" charset="0"/>
                  </a:rPr>
                  <a:t>, X, </a:t>
                </a:r>
                <a:r>
                  <a:rPr lang="es-ES" dirty="0" err="1">
                    <a:latin typeface="Calibri" panose="020F0502020204030204" pitchFamily="34" charset="0"/>
                  </a:rPr>
                  <a:t>Y2</a:t>
                </a:r>
                <a:r>
                  <a:rPr lang="es-ES" dirty="0">
                    <a:latin typeface="Calibri" panose="020F0502020204030204" pitchFamily="34" charset="0"/>
                  </a:rPr>
                  <a:t>, X, </a:t>
                </a:r>
                <a:r>
                  <a:rPr lang="es-ES" dirty="0" err="1">
                    <a:latin typeface="Calibri" panose="020F0502020204030204" pitchFamily="34" charset="0"/>
                  </a:rPr>
                  <a:t>Y3</a:t>
                </a:r>
                <a:r>
                  <a:rPr lang="es-ES" dirty="0">
                    <a:latin typeface="Calibri" panose="020F0502020204030204" pitchFamily="34" charset="0"/>
                  </a:rPr>
                  <a:t>, X, </a:t>
                </a:r>
                <a:r>
                  <a:rPr lang="es-ES" dirty="0" err="1">
                    <a:latin typeface="Calibri" panose="020F0502020204030204" pitchFamily="34" charset="0"/>
                  </a:rPr>
                  <a:t>Y4</a:t>
                </a:r>
                <a:r>
                  <a:rPr lang="es-ES" dirty="0">
                    <a:latin typeface="Calibri" panose="020F0502020204030204" pitchFamily="34" charset="0"/>
                  </a:rPr>
                  <a:t>)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3474319" y="2770336"/>
                <a:ext cx="869081" cy="5824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343400" y="2329791"/>
              <a:ext cx="4391025" cy="3613809"/>
              <a:chOff x="4343400" y="2329791"/>
              <a:chExt cx="4391025" cy="361380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2362200"/>
                <a:ext cx="4391025" cy="35814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343400" y="2329791"/>
                <a:ext cx="4391025" cy="3581400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solidFill>
                  <a:srgbClr val="FF0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4951" y="3786224"/>
              <a:ext cx="3810000" cy="1687056"/>
              <a:chOff x="533400" y="4286072"/>
              <a:chExt cx="3810000" cy="168705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33400" y="4495800"/>
                <a:ext cx="2940919" cy="1477328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X = </a:t>
                </a:r>
                <a:r>
                  <a:rPr lang="en-US" dirty="0" err="1">
                    <a:latin typeface="Calibri" panose="020F0502020204030204" pitchFamily="34" charset="0"/>
                  </a:rPr>
                  <a:t>0:pi</a:t>
                </a:r>
                <a:r>
                  <a:rPr lang="en-US" dirty="0">
                    <a:latin typeface="Calibri" panose="020F0502020204030204" pitchFamily="34" charset="0"/>
                  </a:rPr>
                  <a:t>/100:2*pi;</a:t>
                </a:r>
              </a:p>
              <a:p>
                <a:r>
                  <a:rPr lang="en-US" dirty="0" err="1">
                    <a:latin typeface="Calibri" panose="020F0502020204030204" pitchFamily="34" charset="0"/>
                  </a:rPr>
                  <a:t>Y1</a:t>
                </a:r>
                <a:r>
                  <a:rPr lang="en-US" dirty="0">
                    <a:latin typeface="Calibri" panose="020F0502020204030204" pitchFamily="34" charset="0"/>
                  </a:rPr>
                  <a:t> = cos(X)*2; </a:t>
                </a:r>
                <a:r>
                  <a:rPr lang="en-US" dirty="0" err="1">
                    <a:latin typeface="Calibri" panose="020F0502020204030204" pitchFamily="34" charset="0"/>
                  </a:rPr>
                  <a:t>Y2</a:t>
                </a:r>
                <a:r>
                  <a:rPr lang="en-US" dirty="0">
                    <a:latin typeface="Calibri" panose="020F0502020204030204" pitchFamily="34" charset="0"/>
                  </a:rPr>
                  <a:t> = cos(X)*3;</a:t>
                </a:r>
              </a:p>
              <a:p>
                <a:r>
                  <a:rPr lang="en-US" dirty="0" err="1">
                    <a:latin typeface="Calibri" panose="020F0502020204030204" pitchFamily="34" charset="0"/>
                  </a:rPr>
                  <a:t>Y3</a:t>
                </a:r>
                <a:r>
                  <a:rPr lang="en-US" dirty="0">
                    <a:latin typeface="Calibri" panose="020F0502020204030204" pitchFamily="34" charset="0"/>
                  </a:rPr>
                  <a:t> = cos(X)*4; </a:t>
                </a:r>
                <a:r>
                  <a:rPr lang="en-US" dirty="0" err="1">
                    <a:latin typeface="Calibri" panose="020F0502020204030204" pitchFamily="34" charset="0"/>
                  </a:rPr>
                  <a:t>Y4</a:t>
                </a:r>
                <a:r>
                  <a:rPr lang="en-US" dirty="0">
                    <a:latin typeface="Calibri" panose="020F0502020204030204" pitchFamily="34" charset="0"/>
                  </a:rPr>
                  <a:t> = cos(X)*5;</a:t>
                </a:r>
              </a:p>
              <a:p>
                <a:r>
                  <a:rPr lang="es-ES" dirty="0">
                    <a:latin typeface="Calibri" panose="020F0502020204030204" pitchFamily="34" charset="0"/>
                  </a:rPr>
                  <a:t>Z = [</a:t>
                </a:r>
                <a:r>
                  <a:rPr lang="es-ES" dirty="0" err="1">
                    <a:latin typeface="Calibri" panose="020F0502020204030204" pitchFamily="34" charset="0"/>
                  </a:rPr>
                  <a:t>Y1</a:t>
                </a:r>
                <a:r>
                  <a:rPr lang="es-ES" dirty="0">
                    <a:latin typeface="Calibri" panose="020F0502020204030204" pitchFamily="34" charset="0"/>
                  </a:rPr>
                  <a:t>; </a:t>
                </a:r>
                <a:r>
                  <a:rPr lang="es-ES" dirty="0" err="1">
                    <a:latin typeface="Calibri" panose="020F0502020204030204" pitchFamily="34" charset="0"/>
                  </a:rPr>
                  <a:t>Y2</a:t>
                </a:r>
                <a:r>
                  <a:rPr lang="es-ES" dirty="0">
                    <a:latin typeface="Calibri" panose="020F0502020204030204" pitchFamily="34" charset="0"/>
                  </a:rPr>
                  <a:t>; </a:t>
                </a:r>
                <a:r>
                  <a:rPr lang="es-ES" dirty="0" err="1">
                    <a:latin typeface="Calibri" panose="020F0502020204030204" pitchFamily="34" charset="0"/>
                  </a:rPr>
                  <a:t>Y3</a:t>
                </a:r>
                <a:r>
                  <a:rPr lang="es-ES" dirty="0">
                    <a:latin typeface="Calibri" panose="020F0502020204030204" pitchFamily="34" charset="0"/>
                  </a:rPr>
                  <a:t>; </a:t>
                </a:r>
                <a:r>
                  <a:rPr lang="es-ES" dirty="0" err="1">
                    <a:latin typeface="Calibri" panose="020F0502020204030204" pitchFamily="34" charset="0"/>
                  </a:rPr>
                  <a:t>Y4</a:t>
                </a:r>
                <a:r>
                  <a:rPr lang="es-ES" dirty="0">
                    <a:latin typeface="Calibri" panose="020F0502020204030204" pitchFamily="34" charset="0"/>
                  </a:rPr>
                  <a:t>];</a:t>
                </a:r>
              </a:p>
              <a:p>
                <a:r>
                  <a:rPr lang="en-US" dirty="0"/>
                  <a:t>plot(X, Z)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29" name="Straight Arrow Connector 28"/>
              <p:cNvCxnSpPr>
                <a:stCxn id="22" idx="3"/>
              </p:cNvCxnSpPr>
              <p:nvPr/>
            </p:nvCxnSpPr>
            <p:spPr>
              <a:xfrm flipV="1">
                <a:off x="3474319" y="4286072"/>
                <a:ext cx="869081" cy="9483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9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52400"/>
            <a:ext cx="5675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ewBaskervilleStd-Bold"/>
              </a:rPr>
              <a:t>5.1.2 Line, Color, and Mark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109662"/>
            <a:ext cx="8839200" cy="5257800"/>
            <a:chOff x="228600" y="1262062"/>
            <a:chExt cx="8839200" cy="5257800"/>
          </a:xfrm>
        </p:grpSpPr>
        <p:pic>
          <p:nvPicPr>
            <p:cNvPr id="5" name="Picture 3" descr="tab05_0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4"/>
            <a:stretch/>
          </p:blipFill>
          <p:spPr bwMode="auto">
            <a:xfrm>
              <a:off x="304800" y="1371600"/>
              <a:ext cx="8686800" cy="50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8600" y="1262062"/>
              <a:ext cx="8839200" cy="52578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07734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1371600"/>
            <a:ext cx="5410200" cy="4152900"/>
            <a:chOff x="2209800" y="1752600"/>
            <a:chExt cx="5410200" cy="4152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828800"/>
              <a:ext cx="5257800" cy="4000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09800" y="1752600"/>
              <a:ext cx="5410200" cy="41529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" name="Rectangle 3"/>
          <p:cNvSpPr/>
          <p:nvPr/>
        </p:nvSpPr>
        <p:spPr>
          <a:xfrm>
            <a:off x="1312228" y="274106"/>
            <a:ext cx="5867400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x = [1:10];</a:t>
            </a:r>
          </a:p>
          <a:p>
            <a:r>
              <a:rPr lang="es-ES" dirty="0">
                <a:latin typeface="+mj-lt"/>
              </a:rPr>
              <a:t>y = [58.5, 63.8, 64.2, 67.3, 71.5, 88.3, 90.1, 90.6, 89.5, 90.4];</a:t>
            </a:r>
          </a:p>
          <a:p>
            <a:r>
              <a:rPr lang="es-ES" dirty="0" err="1">
                <a:latin typeface="+mj-lt"/>
              </a:rPr>
              <a:t>plot</a:t>
            </a:r>
            <a:r>
              <a:rPr lang="es-ES" dirty="0">
                <a:latin typeface="+mj-lt"/>
              </a:rPr>
              <a:t>(x,y,':ok',</a:t>
            </a:r>
            <a:r>
              <a:rPr lang="es-ES" dirty="0" err="1">
                <a:latin typeface="+mj-lt"/>
              </a:rPr>
              <a:t>x,y</a:t>
            </a:r>
            <a:r>
              <a:rPr lang="es-ES" dirty="0">
                <a:latin typeface="+mj-lt"/>
              </a:rPr>
              <a:t>*2,'--</a:t>
            </a:r>
            <a:r>
              <a:rPr lang="es-ES" dirty="0" err="1">
                <a:latin typeface="+mj-lt"/>
              </a:rPr>
              <a:t>xr</a:t>
            </a:r>
            <a:r>
              <a:rPr lang="es-ES" dirty="0">
                <a:latin typeface="+mj-lt"/>
              </a:rPr>
              <a:t>',</a:t>
            </a:r>
            <a:r>
              <a:rPr lang="es-ES" dirty="0" err="1">
                <a:latin typeface="+mj-lt"/>
              </a:rPr>
              <a:t>x,y</a:t>
            </a:r>
            <a:r>
              <a:rPr lang="es-ES" dirty="0">
                <a:latin typeface="+mj-lt"/>
              </a:rPr>
              <a:t>/2,'-b')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698664"/>
            <a:ext cx="6877050" cy="923330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Std-Bold"/>
              </a:rPr>
              <a:t>clf</a:t>
            </a:r>
            <a:r>
              <a:rPr lang="en-US" dirty="0">
                <a:latin typeface="CourierStd-Bold"/>
              </a:rPr>
              <a:t> command clears a figure. To close active figure window, use the close command, and to close all open figure windows use </a:t>
            </a:r>
            <a:r>
              <a:rPr lang="en-US" b="1" dirty="0">
                <a:latin typeface="CourierStd-Bold"/>
              </a:rPr>
              <a:t>close 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220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769" y="1752600"/>
            <a:ext cx="8907831" cy="4413350"/>
            <a:chOff x="83769" y="1752600"/>
            <a:chExt cx="8907831" cy="4413350"/>
          </a:xfrm>
        </p:grpSpPr>
        <p:pic>
          <p:nvPicPr>
            <p:cNvPr id="14" name="Picture 4" descr="tab05_0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4"/>
            <a:stretch/>
          </p:blipFill>
          <p:spPr bwMode="auto">
            <a:xfrm>
              <a:off x="212558" y="1905100"/>
              <a:ext cx="8686800" cy="426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3769" y="1752600"/>
              <a:ext cx="8907831" cy="441335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Rectangle 8"/>
          <p:cNvSpPr/>
          <p:nvPr/>
        </p:nvSpPr>
        <p:spPr>
          <a:xfrm>
            <a:off x="83769" y="145369"/>
            <a:ext cx="690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ewBaskervilleStd-Bold"/>
              </a:rPr>
              <a:t>5.1.3 Axis Scaling and Annotating Plots</a:t>
            </a:r>
            <a:endParaRPr lang="ar-SA" sz="2800" b="1" dirty="0">
              <a:latin typeface="NewBaskervilleStd-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688" y="660895"/>
            <a:ext cx="6871512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axis([x_min, x_max, y_min, y_max])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% defines limits to x and y axes</a:t>
            </a:r>
          </a:p>
          <a:p>
            <a:r>
              <a:rPr lang="pt-BR" dirty="0">
                <a:latin typeface="+mj-lt"/>
              </a:rPr>
              <a:t>For example, axis([-2, 3, 0, 10])</a:t>
            </a:r>
          </a:p>
          <a:p>
            <a:r>
              <a:rPr lang="en-US" dirty="0">
                <a:latin typeface="+mj-lt"/>
              </a:rPr>
              <a:t>fixes x-axis from -2 to 3 and y-axis from 0 to 10.</a:t>
            </a:r>
            <a:endParaRPr lang="ar-S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536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11744</TotalTime>
  <Words>2160</Words>
  <Application>Microsoft Office PowerPoint</Application>
  <PresentationFormat>On-screen Show (4:3)</PresentationFormat>
  <Paragraphs>230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Cambria Math</vt:lpstr>
      <vt:lpstr>Constantia</vt:lpstr>
      <vt:lpstr>CourierStd-Bold</vt:lpstr>
      <vt:lpstr>Grk2k</vt:lpstr>
      <vt:lpstr>NewBaskervilleStd-Bold</vt:lpstr>
      <vt:lpstr>NewBaskervilleStd-Italic</vt:lpstr>
      <vt:lpstr>NewBaskervilleStd-Roman</vt:lpstr>
      <vt:lpstr>Times New Roman</vt:lpstr>
      <vt:lpstr>Verdana</vt:lpstr>
      <vt:lpstr>Wingdings 2</vt:lpstr>
      <vt:lpstr>Flow</vt:lpstr>
      <vt:lpstr>CHAPTER 5 How to PLOT?</vt:lpstr>
      <vt:lpstr>Why graphs?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GE209</dc:subject>
  <dc:creator>Dr.Abdelbasset</dc:creator>
  <cp:lastModifiedBy>malmannaa</cp:lastModifiedBy>
  <cp:revision>616</cp:revision>
  <cp:lastPrinted>2009-09-24T15:51:59Z</cp:lastPrinted>
  <dcterms:created xsi:type="dcterms:W3CDTF">2009-11-06T15:44:47Z</dcterms:created>
  <dcterms:modified xsi:type="dcterms:W3CDTF">2019-09-30T18:40:14Z</dcterms:modified>
</cp:coreProperties>
</file>