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390" r:id="rId2"/>
    <p:sldId id="453" r:id="rId3"/>
    <p:sldId id="496" r:id="rId4"/>
    <p:sldId id="497" r:id="rId5"/>
    <p:sldId id="498" r:id="rId6"/>
    <p:sldId id="499" r:id="rId7"/>
    <p:sldId id="500" r:id="rId8"/>
    <p:sldId id="501" r:id="rId9"/>
    <p:sldId id="502" r:id="rId10"/>
    <p:sldId id="503" r:id="rId11"/>
    <p:sldId id="504" r:id="rId12"/>
    <p:sldId id="505" r:id="rId13"/>
    <p:sldId id="506" r:id="rId14"/>
    <p:sldId id="508" r:id="rId15"/>
    <p:sldId id="468" r:id="rId16"/>
    <p:sldId id="470" r:id="rId17"/>
    <p:sldId id="509" r:id="rId18"/>
    <p:sldId id="514" r:id="rId19"/>
    <p:sldId id="515" r:id="rId20"/>
    <p:sldId id="516" r:id="rId21"/>
    <p:sldId id="517" r:id="rId22"/>
    <p:sldId id="518" r:id="rId23"/>
    <p:sldId id="521" r:id="rId24"/>
    <p:sldId id="522" r:id="rId25"/>
    <p:sldId id="519" r:id="rId26"/>
    <p:sldId id="495" r:id="rId27"/>
    <p:sldId id="520" r:id="rId28"/>
    <p:sldId id="512" r:id="rId29"/>
    <p:sldId id="523" r:id="rId30"/>
    <p:sldId id="524" r:id="rId31"/>
    <p:sldId id="511" r:id="rId32"/>
    <p:sldId id="513" r:id="rId33"/>
    <p:sldId id="525"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FF99"/>
    <a:srgbClr val="000000"/>
    <a:srgbClr val="BD5C11"/>
    <a:srgbClr val="19FF5D"/>
    <a:srgbClr val="FF0C33"/>
    <a:srgbClr val="006699"/>
    <a:srgbClr val="FF0600"/>
    <a:srgbClr val="FF7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6079" autoAdjust="0"/>
  </p:normalViewPr>
  <p:slideViewPr>
    <p:cSldViewPr>
      <p:cViewPr varScale="1">
        <p:scale>
          <a:sx n="63" d="100"/>
          <a:sy n="63" d="100"/>
        </p:scale>
        <p:origin x="6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75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9798AE43-E0E4-4A9D-99DE-4BB4F3311F75}" type="datetimeFigureOut">
              <a:rPr lang="en-US"/>
              <a:pPr>
                <a:defRPr/>
              </a:pPr>
              <a:t>11/25/2019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BED45BCD-29DA-4A3C-816C-E3B5B7A30CB4}" type="slidenum">
              <a:rPr lang="en-US"/>
              <a:pPr>
                <a:defRPr/>
              </a:pPr>
              <a:t>‹#›</a:t>
            </a:fld>
            <a:endParaRPr lang="en-US"/>
          </a:p>
        </p:txBody>
      </p:sp>
    </p:spTree>
    <p:extLst>
      <p:ext uri="{BB962C8B-B14F-4D97-AF65-F5344CB8AC3E}">
        <p14:creationId xmlns:p14="http://schemas.microsoft.com/office/powerpoint/2010/main" val="2286165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defRPr>
            </a:lvl1pPr>
          </a:lstStyle>
          <a:p>
            <a:pPr>
              <a:defRPr/>
            </a:pPr>
            <a:endParaRPr lang="en-US"/>
          </a:p>
        </p:txBody>
      </p:sp>
      <p:sp>
        <p:nvSpPr>
          <p:cNvPr id="4301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charset="-128"/>
              </a:defRPr>
            </a:lvl1pPr>
          </a:lstStyle>
          <a:p>
            <a:pPr>
              <a:defRPr/>
            </a:pPr>
            <a:fld id="{593B07F8-B2D9-460B-B9DA-3A18EAEBAC52}" type="slidenum">
              <a:rPr lang="en-US"/>
              <a:pPr>
                <a:defRPr/>
              </a:pPr>
              <a:t>‹#›</a:t>
            </a:fld>
            <a:endParaRPr lang="en-US"/>
          </a:p>
        </p:txBody>
      </p:sp>
    </p:spTree>
    <p:extLst>
      <p:ext uri="{BB962C8B-B14F-4D97-AF65-F5344CB8AC3E}">
        <p14:creationId xmlns:p14="http://schemas.microsoft.com/office/powerpoint/2010/main" val="1716518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206CC40-8E26-4032-9780-E76DABAC700B}" type="slidenum">
              <a:rPr lang="en-US" smtClean="0">
                <a:latin typeface="Arial" pitchFamily="34" charset="0"/>
                <a:ea typeface="MS PGothic" pitchFamily="34" charset="-128"/>
              </a:rPr>
              <a:pPr/>
              <a:t>1</a:t>
            </a:fld>
            <a:endParaRPr lang="en-US">
              <a:latin typeface="Arial" pitchFamily="34" charset="0"/>
              <a:ea typeface="MS PGothic"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8625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y=str2sym('2*(x+3+x)^2/(x^2+6*x+9)')</a:t>
            </a:r>
            <a:endParaRPr lang="en-US" dirty="0"/>
          </a:p>
        </p:txBody>
      </p:sp>
      <p:sp>
        <p:nvSpPr>
          <p:cNvPr id="4" name="Slide Number Placeholder 3"/>
          <p:cNvSpPr>
            <a:spLocks noGrp="1"/>
          </p:cNvSpPr>
          <p:nvPr>
            <p:ph type="sldNum" sz="quarter" idx="10"/>
          </p:nvPr>
        </p:nvSpPr>
        <p:spPr/>
        <p:txBody>
          <a:bodyPr/>
          <a:lstStyle/>
          <a:p>
            <a:pPr>
              <a:defRPr/>
            </a:pPr>
            <a:fld id="{593B07F8-B2D9-460B-B9DA-3A18EAEBAC52}" type="slidenum">
              <a:rPr lang="en-US" smtClean="0"/>
              <a:pPr>
                <a:defRPr/>
              </a:pPr>
              <a:t>9</a:t>
            </a:fld>
            <a:endParaRPr lang="en-US"/>
          </a:p>
        </p:txBody>
      </p:sp>
    </p:spTree>
    <p:extLst>
      <p:ext uri="{BB962C8B-B14F-4D97-AF65-F5344CB8AC3E}">
        <p14:creationId xmlns:p14="http://schemas.microsoft.com/office/powerpoint/2010/main" val="641592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A99EBA4-E1D6-493B-8C24-725CEE329B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614C5D3-685C-4C37-8208-4F070A0740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D3918B-1842-420E-B60C-86F94D40CA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8C19DC-32CF-492D-8FF6-B88497205B5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DB01482-95F5-4430-8D1F-0168C65C80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310408-EA6E-4C97-A59C-46FD44D87A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2723C38-3C11-4546-8CFE-72F67D3994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6F176-4FE3-4EBB-8EB3-911731425C4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CD7B74-99D8-4E1C-9AD0-62EBBCCB23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0A3F32C-C802-4638-B7AC-AFA50A44D8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39B32A1-7769-4B8E-945A-CF2203313C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21E741A-7587-456A-900D-294BA1B99A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A80EFC-580D-43EE-BE4B-17B4B7C00C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614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614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128"/>
              </a:defRPr>
            </a:lvl1pPr>
          </a:lstStyle>
          <a:p>
            <a:pPr>
              <a:defRPr/>
            </a:pPr>
            <a:fld id="{AD77CD33-EA51-404C-91B7-BE3A5FFBF44F}" type="slidenum">
              <a:rPr lang="en-US"/>
              <a:pPr>
                <a:defRPr/>
              </a:pPr>
              <a:t>‹#›</a:t>
            </a:fld>
            <a:endParaRPr lang="en-US"/>
          </a:p>
        </p:txBody>
      </p:sp>
      <p:grpSp>
        <p:nvGrpSpPr>
          <p:cNvPr id="615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040" r:id="rId1"/>
    <p:sldLayoutId id="2147484030" r:id="rId2"/>
    <p:sldLayoutId id="2147484031" r:id="rId3"/>
    <p:sldLayoutId id="2147484041" r:id="rId4"/>
    <p:sldLayoutId id="2147484032" r:id="rId5"/>
    <p:sldLayoutId id="2147484033" r:id="rId6"/>
    <p:sldLayoutId id="2147484034" r:id="rId7"/>
    <p:sldLayoutId id="2147484035" r:id="rId8"/>
    <p:sldLayoutId id="2147484036" r:id="rId9"/>
    <p:sldLayoutId id="2147484042" r:id="rId10"/>
    <p:sldLayoutId id="2147484037" r:id="rId11"/>
    <p:sldLayoutId id="2147484038" r:id="rId12"/>
    <p:sldLayoutId id="2147484039"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Grp="1" noChangeArrowheads="1"/>
          </p:cNvSpPr>
          <p:nvPr>
            <p:ph type="ctrTitle"/>
          </p:nvPr>
        </p:nvSpPr>
        <p:spPr>
          <a:xfrm>
            <a:off x="533400" y="685800"/>
            <a:ext cx="8077200" cy="3352800"/>
          </a:xfrm>
        </p:spPr>
        <p:txBody>
          <a:bodyPr>
            <a:normAutofit/>
          </a:bodyPr>
          <a:lstStyle/>
          <a:p>
            <a:pPr algn="ctr" eaLnBrk="1" fontAlgn="auto" hangingPunct="1">
              <a:spcAft>
                <a:spcPts val="0"/>
              </a:spcAft>
              <a:defRPr/>
            </a:pPr>
            <a:r>
              <a:rPr lang="en-US" sz="6000" u="sng" dirty="0">
                <a:solidFill>
                  <a:schemeClr val="tx1"/>
                </a:solidFill>
                <a:ea typeface="ＭＳ Ｐゴシック" charset="-128"/>
              </a:rPr>
              <a:t>CHAPTER-12</a:t>
            </a:r>
            <a:br>
              <a:rPr lang="en-US" sz="6000" u="sng" dirty="0">
                <a:solidFill>
                  <a:schemeClr val="tx1"/>
                </a:solidFill>
                <a:ea typeface="ＭＳ Ｐゴシック" charset="-128"/>
              </a:rPr>
            </a:br>
            <a:r>
              <a:rPr lang="en-US" sz="6000" u="sng" dirty="0">
                <a:solidFill>
                  <a:schemeClr val="tx1"/>
                </a:solidFill>
                <a:ea typeface="ＭＳ Ｐゴシック" charset="-128"/>
              </a:rPr>
              <a:t>Symbolic Mathematics</a:t>
            </a:r>
            <a:endParaRPr lang="en-US" sz="5400" dirty="0">
              <a:solidFill>
                <a:srgbClr val="FFFF00"/>
              </a:solidFill>
              <a:ea typeface="ＭＳ Ｐゴシック" charset="-128"/>
            </a:endParaRPr>
          </a:p>
        </p:txBody>
      </p:sp>
      <p:sp>
        <p:nvSpPr>
          <p:cNvPr id="3" name="Rectangle 2">
            <a:extLst>
              <a:ext uri="{FF2B5EF4-FFF2-40B4-BE49-F238E27FC236}">
                <a16:creationId xmlns:a16="http://schemas.microsoft.com/office/drawing/2014/main" id="{26878923-EFC2-496B-BF30-217D5E1EA628}"/>
              </a:ext>
            </a:extLst>
          </p:cNvPr>
          <p:cNvSpPr/>
          <p:nvPr/>
        </p:nvSpPr>
        <p:spPr>
          <a:xfrm>
            <a:off x="76200" y="4191000"/>
            <a:ext cx="8534400" cy="2246769"/>
          </a:xfrm>
          <a:prstGeom prst="rect">
            <a:avLst/>
          </a:prstGeom>
        </p:spPr>
        <p:txBody>
          <a:bodyPr wrap="square">
            <a:spAutoFit/>
          </a:bodyPr>
          <a:lstStyle/>
          <a:p>
            <a:endParaRPr lang="en-US" sz="2000" dirty="0"/>
          </a:p>
          <a:p>
            <a:pPr marL="342900" indent="-342900">
              <a:buFont typeface="Arial" panose="020B0604020202020204" pitchFamily="34" charset="0"/>
              <a:buChar char="•"/>
            </a:pPr>
            <a:r>
              <a:rPr lang="en-US" sz="2000" dirty="0"/>
              <a:t> Create and manipulate symbolic variables  </a:t>
            </a:r>
          </a:p>
          <a:p>
            <a:pPr marL="342900" indent="-342900">
              <a:buFont typeface="Arial" panose="020B0604020202020204" pitchFamily="34" charset="0"/>
              <a:buChar char="•"/>
            </a:pPr>
            <a:r>
              <a:rPr lang="en-US" sz="2000" dirty="0"/>
              <a:t> Factor and simplify mathematical expressions </a:t>
            </a:r>
          </a:p>
          <a:p>
            <a:pPr marL="342900" indent="-342900">
              <a:buFont typeface="Arial" panose="020B0604020202020204" pitchFamily="34" charset="0"/>
              <a:buChar char="•"/>
            </a:pPr>
            <a:r>
              <a:rPr lang="en-US" sz="2000" dirty="0"/>
              <a:t> Solve symbolic expressions  </a:t>
            </a:r>
          </a:p>
          <a:p>
            <a:pPr marL="342900" indent="-342900">
              <a:buFont typeface="Arial" panose="020B0604020202020204" pitchFamily="34" charset="0"/>
              <a:buChar char="•"/>
            </a:pPr>
            <a:r>
              <a:rPr lang="en-US" sz="2000" dirty="0"/>
              <a:t> Solve systems of equations </a:t>
            </a:r>
          </a:p>
          <a:p>
            <a:pPr marL="342900" indent="-342900">
              <a:buFont typeface="Arial" panose="020B0604020202020204" pitchFamily="34" charset="0"/>
              <a:buChar char="•"/>
            </a:pPr>
            <a:r>
              <a:rPr lang="en-US" sz="2000" dirty="0"/>
              <a:t> Determine the symbolic derivative of an expression </a:t>
            </a:r>
          </a:p>
          <a:p>
            <a:pPr marL="342900" indent="-342900">
              <a:buFont typeface="Arial" panose="020B0604020202020204" pitchFamily="34" charset="0"/>
              <a:buChar char="•"/>
            </a:pPr>
            <a:r>
              <a:rPr lang="en-US" sz="2000" dirty="0"/>
              <a:t> Integrate an expression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632311"/>
          </a:xfrm>
          <a:prstGeom prst="rect">
            <a:avLst/>
          </a:prstGeom>
        </p:spPr>
        <p:txBody>
          <a:bodyPr wrap="square">
            <a:spAutoFit/>
          </a:bodyPr>
          <a:lstStyle/>
          <a:p>
            <a:r>
              <a:rPr lang="en-US" sz="2000" dirty="0"/>
              <a:t> </a:t>
            </a:r>
          </a:p>
          <a:p>
            <a:r>
              <a:rPr lang="en-US" sz="2000" dirty="0"/>
              <a:t>MATLAB ®  creates two new variables, num and den (of course, you could name them whatever you please): </a:t>
            </a:r>
          </a:p>
          <a:p>
            <a:pPr algn="ctr"/>
            <a:r>
              <a:rPr lang="en-US" sz="2000" dirty="0"/>
              <a:t> num = 2*(x+3)^2,  den = x^2+6*x+9</a:t>
            </a:r>
          </a:p>
          <a:p>
            <a:r>
              <a:rPr lang="en-US" sz="2000" dirty="0"/>
              <a:t> We can recombine these expressions or any symbolic expressions by using standard algebraic operators: num*den </a:t>
            </a:r>
          </a:p>
          <a:p>
            <a:pPr algn="ctr"/>
            <a:r>
              <a:rPr lang="en-US" sz="2000" dirty="0" err="1">
                <a:solidFill>
                  <a:srgbClr val="00B050"/>
                </a:solidFill>
              </a:rPr>
              <a:t>ans</a:t>
            </a:r>
            <a:r>
              <a:rPr lang="en-US" sz="2000" dirty="0">
                <a:solidFill>
                  <a:srgbClr val="00B050"/>
                </a:solidFill>
              </a:rPr>
              <a:t> = 2*(x+3)^2*(x^2+6*x+9)</a:t>
            </a:r>
          </a:p>
          <a:p>
            <a:pPr algn="ctr"/>
            <a:endParaRPr lang="en-US" sz="2000" dirty="0"/>
          </a:p>
          <a:p>
            <a:r>
              <a:rPr lang="en-US" sz="2000" b="1" dirty="0"/>
              <a:t>2. Expanding Expressions, Factoring Expressions, and Collecting Terms </a:t>
            </a:r>
            <a:r>
              <a:rPr lang="en-US" sz="2000" dirty="0"/>
              <a:t>We can use the expressions we have defined to demonstrate the use of the   </a:t>
            </a:r>
            <a:r>
              <a:rPr lang="en-US" sz="2000" b="1" dirty="0"/>
              <a:t>expand</a:t>
            </a:r>
            <a:r>
              <a:rPr lang="en-US" sz="2000" dirty="0"/>
              <a:t>, </a:t>
            </a:r>
            <a:r>
              <a:rPr lang="en-US" sz="2000" b="1" dirty="0"/>
              <a:t>factor</a:t>
            </a:r>
            <a:r>
              <a:rPr lang="en-US" sz="2000" dirty="0"/>
              <a:t>, and </a:t>
            </a:r>
            <a:r>
              <a:rPr lang="en-US" sz="2000" b="1" dirty="0"/>
              <a:t>collect</a:t>
            </a:r>
            <a:r>
              <a:rPr lang="en-US" sz="2000" dirty="0"/>
              <a:t> functions. Thus, </a:t>
            </a:r>
          </a:p>
          <a:p>
            <a:endParaRPr lang="en-US" sz="2000" dirty="0"/>
          </a:p>
          <a:p>
            <a:r>
              <a:rPr lang="en-US" sz="2000" b="1" dirty="0"/>
              <a:t>expand</a:t>
            </a:r>
            <a:r>
              <a:rPr lang="en-US" sz="2000" dirty="0"/>
              <a:t>(num) returns       </a:t>
            </a:r>
            <a:r>
              <a:rPr lang="en-US" sz="2000" dirty="0">
                <a:solidFill>
                  <a:srgbClr val="00B050"/>
                </a:solidFill>
              </a:rPr>
              <a:t> </a:t>
            </a:r>
            <a:r>
              <a:rPr lang="en-US" sz="2000" dirty="0" err="1">
                <a:solidFill>
                  <a:srgbClr val="00B050"/>
                </a:solidFill>
              </a:rPr>
              <a:t>ans</a:t>
            </a:r>
            <a:r>
              <a:rPr lang="en-US" sz="2000" dirty="0">
                <a:solidFill>
                  <a:srgbClr val="00B050"/>
                </a:solidFill>
              </a:rPr>
              <a:t> = 2*x^2+12*x+18</a:t>
            </a:r>
          </a:p>
          <a:p>
            <a:pPr algn="ctr"/>
            <a:r>
              <a:rPr lang="en-US" sz="2000" dirty="0"/>
              <a:t> and  </a:t>
            </a:r>
          </a:p>
          <a:p>
            <a:r>
              <a:rPr lang="en-US" sz="2000" b="1" dirty="0"/>
              <a:t>factor</a:t>
            </a:r>
            <a:r>
              <a:rPr lang="en-US" sz="2000" dirty="0"/>
              <a:t>(den)                              </a:t>
            </a:r>
            <a:r>
              <a:rPr lang="en-US" sz="2000" dirty="0" err="1">
                <a:solidFill>
                  <a:srgbClr val="00B050"/>
                </a:solidFill>
              </a:rPr>
              <a:t>ans</a:t>
            </a:r>
            <a:r>
              <a:rPr lang="en-US" sz="2000" dirty="0">
                <a:solidFill>
                  <a:srgbClr val="00B050"/>
                </a:solidFill>
              </a:rPr>
              <a:t> = (x+3)^2</a:t>
            </a:r>
          </a:p>
          <a:p>
            <a:r>
              <a:rPr lang="en-US" sz="2000" dirty="0"/>
              <a:t>The collect function collects like terms and is similar to the expand function:  </a:t>
            </a:r>
          </a:p>
          <a:p>
            <a:pPr algn="ctr"/>
            <a:r>
              <a:rPr lang="en-US" sz="2000" dirty="0"/>
              <a:t> </a:t>
            </a:r>
            <a:r>
              <a:rPr lang="en-US" sz="2000" b="1" dirty="0">
                <a:solidFill>
                  <a:srgbClr val="FF0000"/>
                </a:solidFill>
              </a:rPr>
              <a:t>collect</a:t>
            </a:r>
            <a:r>
              <a:rPr lang="en-US" sz="2000" dirty="0"/>
              <a:t>(num)</a:t>
            </a:r>
            <a:br>
              <a:rPr lang="en-US" sz="2000" dirty="0"/>
            </a:br>
            <a:r>
              <a:rPr lang="en-US" sz="2000" dirty="0">
                <a:solidFill>
                  <a:srgbClr val="00B050"/>
                </a:solidFill>
              </a:rPr>
              <a:t> </a:t>
            </a:r>
            <a:r>
              <a:rPr lang="en-US" sz="2000" dirty="0" err="1">
                <a:solidFill>
                  <a:srgbClr val="00B050"/>
                </a:solidFill>
              </a:rPr>
              <a:t>ans</a:t>
            </a:r>
            <a:r>
              <a:rPr lang="en-US" sz="2000" dirty="0">
                <a:solidFill>
                  <a:srgbClr val="00B050"/>
                </a:solidFill>
              </a:rPr>
              <a:t> = 2*x^2 + 12*x + 18</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Tree>
    <p:extLst>
      <p:ext uri="{BB962C8B-B14F-4D97-AF65-F5344CB8AC3E}">
        <p14:creationId xmlns:p14="http://schemas.microsoft.com/office/powerpoint/2010/main" val="871727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016758"/>
          </a:xfrm>
          <a:prstGeom prst="rect">
            <a:avLst/>
          </a:prstGeom>
        </p:spPr>
        <p:txBody>
          <a:bodyPr wrap="square">
            <a:spAutoFit/>
          </a:bodyPr>
          <a:lstStyle/>
          <a:p>
            <a:r>
              <a:rPr lang="en-US" sz="2000" dirty="0"/>
              <a:t> </a:t>
            </a:r>
          </a:p>
          <a:p>
            <a:r>
              <a:rPr lang="en-US" sz="2000" dirty="0"/>
              <a:t>This works regardless of whether each individual variable in an expression has or has not been defined as a symbolic variable. Define a new variable z: </a:t>
            </a:r>
          </a:p>
          <a:p>
            <a:pPr algn="ctr"/>
            <a:r>
              <a:rPr lang="en-US" sz="2000" dirty="0"/>
              <a:t> </a:t>
            </a:r>
          </a:p>
          <a:p>
            <a:pPr algn="ctr"/>
            <a:r>
              <a:rPr lang="en-US" sz="2000" dirty="0"/>
              <a:t> </a:t>
            </a:r>
            <a:r>
              <a:rPr lang="en-US" sz="2000" b="1" dirty="0"/>
              <a:t>z = </a:t>
            </a:r>
            <a:r>
              <a:rPr lang="en-US" sz="2000" b="1" dirty="0" smtClean="0">
                <a:solidFill>
                  <a:srgbClr val="FF0000"/>
                </a:solidFill>
              </a:rPr>
              <a:t>str2sym</a:t>
            </a:r>
            <a:r>
              <a:rPr lang="en-US" sz="2000" b="1" dirty="0"/>
              <a:t>('3*a-(a+3)*(a-3)^2')</a:t>
            </a:r>
          </a:p>
          <a:p>
            <a:r>
              <a:rPr lang="en-US" sz="2000" dirty="0"/>
              <a:t> In this case, both expand and factor give the same result:  </a:t>
            </a:r>
          </a:p>
          <a:p>
            <a:pPr algn="ctr"/>
            <a:r>
              <a:rPr lang="en-US" sz="2000" dirty="0">
                <a:solidFill>
                  <a:srgbClr val="FF0000"/>
                </a:solidFill>
              </a:rPr>
              <a:t> </a:t>
            </a:r>
            <a:r>
              <a:rPr lang="en-US" sz="2000" b="1" dirty="0">
                <a:solidFill>
                  <a:srgbClr val="FF0000"/>
                </a:solidFill>
              </a:rPr>
              <a:t>factor</a:t>
            </a:r>
            <a:r>
              <a:rPr lang="en-US" sz="2000" dirty="0"/>
              <a:t>(z) </a:t>
            </a:r>
          </a:p>
          <a:p>
            <a:pPr algn="ctr"/>
            <a:r>
              <a:rPr lang="en-US" sz="2000" dirty="0" err="1"/>
              <a:t>ans</a:t>
            </a:r>
            <a:r>
              <a:rPr lang="en-US" sz="2000" dirty="0"/>
              <a:t> = -a^3 + 3*a^2 + 12*a – 27 </a:t>
            </a:r>
            <a:endParaRPr lang="en-US" sz="2000" dirty="0" smtClean="0"/>
          </a:p>
          <a:p>
            <a:pPr algn="ctr"/>
            <a:r>
              <a:rPr lang="en-US" sz="2000" b="1" dirty="0"/>
              <a:t>o</a:t>
            </a:r>
            <a:r>
              <a:rPr lang="en-US" sz="2000" b="1" dirty="0" smtClean="0"/>
              <a:t>r</a:t>
            </a:r>
          </a:p>
          <a:p>
            <a:pPr algn="ctr"/>
            <a:r>
              <a:rPr lang="pt-BR" sz="2000" dirty="0"/>
              <a:t>[ -1, a^3 - 3*a^2 - 12*a + 27]</a:t>
            </a:r>
            <a:endParaRPr lang="en-US" sz="2000" dirty="0"/>
          </a:p>
          <a:p>
            <a:pPr algn="ctr"/>
            <a:r>
              <a:rPr lang="en-US" sz="2000" b="1" dirty="0">
                <a:solidFill>
                  <a:srgbClr val="FF0000"/>
                </a:solidFill>
              </a:rPr>
              <a:t>expand</a:t>
            </a:r>
            <a:r>
              <a:rPr lang="en-US" sz="2000" dirty="0"/>
              <a:t>(z) </a:t>
            </a:r>
          </a:p>
          <a:p>
            <a:pPr algn="ctr"/>
            <a:r>
              <a:rPr lang="en-US" sz="2000" dirty="0" err="1"/>
              <a:t>ans</a:t>
            </a:r>
            <a:r>
              <a:rPr lang="en-US" sz="2000" dirty="0"/>
              <a:t> = -a^3 + 3*a^2 + 12*a – 27</a:t>
            </a:r>
          </a:p>
          <a:p>
            <a:r>
              <a:rPr lang="en-US" sz="2000" dirty="0"/>
              <a:t> </a:t>
            </a:r>
          </a:p>
          <a:p>
            <a:r>
              <a:rPr lang="en-US" sz="2000" dirty="0"/>
              <a:t>The result obtained by using collect is also the same: </a:t>
            </a:r>
          </a:p>
          <a:p>
            <a:pPr algn="ctr"/>
            <a:r>
              <a:rPr lang="en-US" sz="2000" dirty="0"/>
              <a:t> </a:t>
            </a:r>
            <a:r>
              <a:rPr lang="en-US" sz="2000" b="1" dirty="0">
                <a:solidFill>
                  <a:srgbClr val="FF0000"/>
                </a:solidFill>
              </a:rPr>
              <a:t>collect</a:t>
            </a:r>
            <a:r>
              <a:rPr lang="en-US" sz="2000" dirty="0"/>
              <a:t>(z) </a:t>
            </a:r>
          </a:p>
          <a:p>
            <a:pPr algn="ctr"/>
            <a:r>
              <a:rPr lang="en-US" sz="2000" dirty="0" err="1"/>
              <a:t>ans</a:t>
            </a:r>
            <a:r>
              <a:rPr lang="en-US" sz="2000" dirty="0"/>
              <a:t> = -27-a^3+3*a^2+12*a</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Tree>
    <p:extLst>
      <p:ext uri="{BB962C8B-B14F-4D97-AF65-F5344CB8AC3E}">
        <p14:creationId xmlns:p14="http://schemas.microsoft.com/office/powerpoint/2010/main" val="2997381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016758"/>
          </a:xfrm>
          <a:prstGeom prst="rect">
            <a:avLst/>
          </a:prstGeom>
        </p:spPr>
        <p:txBody>
          <a:bodyPr wrap="square">
            <a:spAutoFit/>
          </a:bodyPr>
          <a:lstStyle/>
          <a:p>
            <a:r>
              <a:rPr lang="en-US" sz="2000" dirty="0"/>
              <a:t> </a:t>
            </a:r>
          </a:p>
          <a:p>
            <a:r>
              <a:rPr lang="en-US" sz="2000" dirty="0"/>
              <a:t>You can use both </a:t>
            </a:r>
            <a:r>
              <a:rPr lang="en-US" sz="2000" b="1" u="sng" dirty="0"/>
              <a:t>collect </a:t>
            </a:r>
            <a:r>
              <a:rPr lang="en-US" sz="2000" dirty="0" smtClean="0"/>
              <a:t>and </a:t>
            </a:r>
            <a:r>
              <a:rPr lang="en-US" sz="2000" b="1" dirty="0"/>
              <a:t>expand</a:t>
            </a:r>
            <a:r>
              <a:rPr lang="en-US" sz="2000" dirty="0"/>
              <a:t> with equations as well as with expressions. </a:t>
            </a:r>
            <a:r>
              <a:rPr lang="en-US" sz="2000" u="sng" dirty="0"/>
              <a:t>The </a:t>
            </a:r>
            <a:r>
              <a:rPr lang="en-US" sz="2000" b="1" dirty="0"/>
              <a:t>factor </a:t>
            </a:r>
            <a:r>
              <a:rPr lang="en-US" sz="2000" u="sng" dirty="0" smtClean="0"/>
              <a:t>function </a:t>
            </a:r>
            <a:r>
              <a:rPr lang="en-US" sz="2000" u="sng" dirty="0"/>
              <a:t>requires an expression</a:t>
            </a:r>
            <a:r>
              <a:rPr lang="en-US" sz="2000" dirty="0"/>
              <a:t>. With equations, each side of the equation is treated as a separate expression. To illustrate, we can define an equation w : </a:t>
            </a:r>
          </a:p>
          <a:p>
            <a:endParaRPr lang="en-US" sz="2000" dirty="0" smtClean="0"/>
          </a:p>
          <a:p>
            <a:pPr algn="ctr"/>
            <a:r>
              <a:rPr lang="en-US" sz="2000" b="1" dirty="0" smtClean="0"/>
              <a:t>w = </a:t>
            </a:r>
            <a:r>
              <a:rPr lang="en-US" sz="2000" b="1" dirty="0" smtClean="0">
                <a:solidFill>
                  <a:srgbClr val="FF0000"/>
                </a:solidFill>
              </a:rPr>
              <a:t>str2sym</a:t>
            </a:r>
            <a:r>
              <a:rPr lang="en-US" sz="2000" b="1" dirty="0" smtClean="0"/>
              <a:t>('x^3-1 = (x-3)*(</a:t>
            </a:r>
            <a:r>
              <a:rPr lang="en-US" sz="2000" b="1" dirty="0"/>
              <a:t>x+3</a:t>
            </a:r>
            <a:r>
              <a:rPr lang="en-US" sz="2000" b="1" dirty="0" smtClean="0"/>
              <a:t>)') </a:t>
            </a:r>
          </a:p>
          <a:p>
            <a:pPr algn="ctr"/>
            <a:r>
              <a:rPr lang="en-US" sz="2000" b="1" dirty="0" smtClean="0">
                <a:solidFill>
                  <a:srgbClr val="FF0000"/>
                </a:solidFill>
              </a:rPr>
              <a:t>expand</a:t>
            </a:r>
            <a:r>
              <a:rPr lang="en-US" sz="2000" b="1" dirty="0" smtClean="0"/>
              <a:t>(w</a:t>
            </a:r>
            <a:r>
              <a:rPr lang="en-US" sz="2000" b="1" dirty="0"/>
              <a:t>)</a:t>
            </a:r>
          </a:p>
          <a:p>
            <a:pPr algn="ctr"/>
            <a:r>
              <a:rPr lang="en-US" sz="2000" dirty="0" err="1">
                <a:solidFill>
                  <a:srgbClr val="00B050"/>
                </a:solidFill>
              </a:rPr>
              <a:t>ans</a:t>
            </a:r>
            <a:r>
              <a:rPr lang="en-US" sz="2000" dirty="0">
                <a:solidFill>
                  <a:srgbClr val="00B050"/>
                </a:solidFill>
              </a:rPr>
              <a:t> = x^3-1 = x^2-9</a:t>
            </a:r>
          </a:p>
          <a:p>
            <a:pPr algn="ctr"/>
            <a:r>
              <a:rPr lang="en-US" sz="2000" b="1" dirty="0">
                <a:solidFill>
                  <a:srgbClr val="FF0000"/>
                </a:solidFill>
              </a:rPr>
              <a:t>collect</a:t>
            </a:r>
            <a:r>
              <a:rPr lang="en-US" sz="2000" b="1" dirty="0"/>
              <a:t>(w) </a:t>
            </a:r>
          </a:p>
          <a:p>
            <a:pPr algn="ctr"/>
            <a:r>
              <a:rPr lang="en-US" sz="2000" dirty="0" err="1" smtClean="0">
                <a:solidFill>
                  <a:srgbClr val="00B050"/>
                </a:solidFill>
              </a:rPr>
              <a:t>ans</a:t>
            </a:r>
            <a:r>
              <a:rPr lang="en-US" sz="2000" dirty="0" smtClean="0">
                <a:solidFill>
                  <a:srgbClr val="00B050"/>
                </a:solidFill>
              </a:rPr>
              <a:t> </a:t>
            </a:r>
            <a:r>
              <a:rPr lang="en-US" sz="2000" dirty="0">
                <a:solidFill>
                  <a:srgbClr val="00B050"/>
                </a:solidFill>
              </a:rPr>
              <a:t>= (x-1)*(x^2+x+1) = (x-3)*(x+3) </a:t>
            </a:r>
          </a:p>
          <a:p>
            <a:pPr algn="ctr"/>
            <a:r>
              <a:rPr lang="en-US" sz="2000" b="1" dirty="0">
                <a:solidFill>
                  <a:srgbClr val="FF0000"/>
                </a:solidFill>
              </a:rPr>
              <a:t>factor</a:t>
            </a:r>
            <a:r>
              <a:rPr lang="en-US" sz="2000" b="1" dirty="0"/>
              <a:t>(w) </a:t>
            </a:r>
          </a:p>
          <a:p>
            <a:pPr algn="ctr"/>
            <a:r>
              <a:rPr lang="en-US" sz="2000" dirty="0" smtClean="0">
                <a:solidFill>
                  <a:srgbClr val="C00000"/>
                </a:solidFill>
              </a:rPr>
              <a:t>??? Error using ==&gt; </a:t>
            </a:r>
            <a:r>
              <a:rPr lang="en-US" sz="2000" dirty="0" err="1" smtClean="0">
                <a:solidFill>
                  <a:srgbClr val="C00000"/>
                </a:solidFill>
              </a:rPr>
              <a:t>mupadmex</a:t>
            </a:r>
            <a:endParaRPr lang="en-US" sz="2000" dirty="0" smtClean="0">
              <a:solidFill>
                <a:srgbClr val="C00000"/>
              </a:solidFill>
            </a:endParaRPr>
          </a:p>
          <a:p>
            <a:endParaRPr lang="en-US" sz="2000" dirty="0"/>
          </a:p>
          <a:p>
            <a:r>
              <a:rPr lang="en-US" sz="2000" dirty="0"/>
              <a:t>Note that an error was generated when we tried to use the </a:t>
            </a:r>
            <a:r>
              <a:rPr lang="en-US" sz="2000" dirty="0" smtClean="0"/>
              <a:t>factor </a:t>
            </a:r>
            <a:r>
              <a:rPr lang="en-US" sz="2000" dirty="0"/>
              <a:t>function with w, because w is an equation, not an expression. </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
        <p:nvSpPr>
          <p:cNvPr id="3" name="TextBox 2"/>
          <p:cNvSpPr txBox="1"/>
          <p:nvPr/>
        </p:nvSpPr>
        <p:spPr>
          <a:xfrm>
            <a:off x="3683833" y="6248400"/>
            <a:ext cx="1928733" cy="369332"/>
          </a:xfrm>
          <a:prstGeom prst="rect">
            <a:avLst/>
          </a:prstGeom>
          <a:noFill/>
        </p:spPr>
        <p:txBody>
          <a:bodyPr wrap="none" rtlCol="0">
            <a:spAutoFit/>
          </a:bodyPr>
          <a:lstStyle/>
          <a:p>
            <a:r>
              <a:rPr lang="en-US" dirty="0" smtClean="0">
                <a:solidFill>
                  <a:srgbClr val="FF0000"/>
                </a:solidFill>
              </a:rPr>
              <a:t>Factor VS collect</a:t>
            </a:r>
            <a:endParaRPr lang="en-US" dirty="0">
              <a:solidFill>
                <a:srgbClr val="FF0000"/>
              </a:solidFill>
            </a:endParaRPr>
          </a:p>
        </p:txBody>
      </p:sp>
    </p:spTree>
    <p:extLst>
      <p:ext uri="{BB962C8B-B14F-4D97-AF65-F5344CB8AC3E}">
        <p14:creationId xmlns:p14="http://schemas.microsoft.com/office/powerpoint/2010/main" val="66730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632311"/>
          </a:xfrm>
          <a:prstGeom prst="rect">
            <a:avLst/>
          </a:prstGeom>
        </p:spPr>
        <p:txBody>
          <a:bodyPr wrap="square">
            <a:spAutoFit/>
          </a:bodyPr>
          <a:lstStyle/>
          <a:p>
            <a:r>
              <a:rPr lang="en-US" sz="2000" dirty="0"/>
              <a:t> </a:t>
            </a:r>
          </a:p>
          <a:p>
            <a:r>
              <a:rPr lang="en-US" sz="2000" b="1" dirty="0"/>
              <a:t>3. Simplification Functions </a:t>
            </a:r>
          </a:p>
          <a:p>
            <a:r>
              <a:rPr lang="en-US" sz="2000" dirty="0"/>
              <a:t>We can think of the </a:t>
            </a:r>
            <a:r>
              <a:rPr lang="en-US" sz="2000" b="1" dirty="0"/>
              <a:t>expand</a:t>
            </a:r>
            <a:r>
              <a:rPr lang="en-US" sz="2000" dirty="0"/>
              <a:t>, </a:t>
            </a:r>
            <a:r>
              <a:rPr lang="en-US" sz="2000" b="1" dirty="0"/>
              <a:t>factor</a:t>
            </a:r>
            <a:r>
              <a:rPr lang="en-US" sz="2000" dirty="0"/>
              <a:t>, and </a:t>
            </a:r>
            <a:r>
              <a:rPr lang="en-US" sz="2000" b="1" dirty="0"/>
              <a:t>collect</a:t>
            </a:r>
            <a:r>
              <a:rPr lang="en-US" sz="2000" dirty="0"/>
              <a:t> functions as ways to simplify an expression or equation. However, what constitutes a “simple” equation is not always obvious. The </a:t>
            </a:r>
            <a:r>
              <a:rPr lang="en-US" sz="2000" b="1" u="sng" dirty="0"/>
              <a:t>simplify</a:t>
            </a:r>
            <a:r>
              <a:rPr lang="en-US" sz="2000" u="sng" dirty="0"/>
              <a:t> function </a:t>
            </a:r>
            <a:r>
              <a:rPr lang="en-US" sz="2000" dirty="0"/>
              <a:t>simplifies each part of an expression or equation, using </a:t>
            </a:r>
            <a:r>
              <a:rPr lang="en-US" sz="2000" dirty="0" err="1"/>
              <a:t>MuPad’s</a:t>
            </a:r>
            <a:r>
              <a:rPr lang="en-US" sz="2000" dirty="0"/>
              <a:t> built-in simplification rules. For example, assume again that z has been defined as </a:t>
            </a:r>
          </a:p>
          <a:p>
            <a:pPr algn="ctr"/>
            <a:r>
              <a:rPr lang="en-US" sz="2000" b="1" dirty="0"/>
              <a:t> z = </a:t>
            </a:r>
            <a:r>
              <a:rPr lang="en-US" sz="2000" b="1" dirty="0" smtClean="0">
                <a:solidFill>
                  <a:srgbClr val="FF0000"/>
                </a:solidFill>
              </a:rPr>
              <a:t>str2sym</a:t>
            </a:r>
            <a:r>
              <a:rPr lang="en-US" sz="2000" b="1" dirty="0"/>
              <a:t>('3*a-(a+3)*(a-3)^2')</a:t>
            </a:r>
          </a:p>
          <a:p>
            <a:r>
              <a:rPr lang="en-US" sz="2000" dirty="0"/>
              <a:t> Then, the command </a:t>
            </a:r>
          </a:p>
          <a:p>
            <a:pPr algn="ctr"/>
            <a:r>
              <a:rPr lang="en-US" sz="2000" b="1" dirty="0"/>
              <a:t> </a:t>
            </a:r>
            <a:r>
              <a:rPr lang="en-US" sz="2000" b="1" dirty="0">
                <a:solidFill>
                  <a:srgbClr val="FF0000"/>
                </a:solidFill>
              </a:rPr>
              <a:t>simplify</a:t>
            </a:r>
            <a:r>
              <a:rPr lang="en-US" sz="2000" b="1" dirty="0"/>
              <a:t>(z)</a:t>
            </a:r>
          </a:p>
          <a:p>
            <a:r>
              <a:rPr lang="en-US" sz="2000" dirty="0"/>
              <a:t> returns </a:t>
            </a:r>
          </a:p>
          <a:p>
            <a:pPr algn="ctr"/>
            <a:r>
              <a:rPr lang="en-US" sz="2000" dirty="0">
                <a:solidFill>
                  <a:srgbClr val="00B050"/>
                </a:solidFill>
              </a:rPr>
              <a:t> </a:t>
            </a:r>
            <a:r>
              <a:rPr lang="en-US" sz="2000" dirty="0" err="1">
                <a:solidFill>
                  <a:srgbClr val="00B050"/>
                </a:solidFill>
              </a:rPr>
              <a:t>ans</a:t>
            </a:r>
            <a:r>
              <a:rPr lang="en-US" sz="2000" dirty="0">
                <a:solidFill>
                  <a:srgbClr val="00B050"/>
                </a:solidFill>
              </a:rPr>
              <a:t> = 3*a-(a-3)^2*(a+3)</a:t>
            </a:r>
          </a:p>
          <a:p>
            <a:r>
              <a:rPr lang="en-US" sz="2000" dirty="0"/>
              <a:t> If the equation w has been defined as </a:t>
            </a:r>
          </a:p>
          <a:p>
            <a:pPr algn="ctr"/>
            <a:r>
              <a:rPr lang="en-US" sz="2000" b="1" dirty="0"/>
              <a:t> w = </a:t>
            </a:r>
            <a:r>
              <a:rPr lang="en-US" sz="2000" b="1" dirty="0" smtClean="0">
                <a:solidFill>
                  <a:srgbClr val="FF0000"/>
                </a:solidFill>
              </a:rPr>
              <a:t>str2sym</a:t>
            </a:r>
            <a:r>
              <a:rPr lang="en-US" sz="2000" b="1" dirty="0"/>
              <a:t>('x^3-1 = (x-3)*(x+3)')</a:t>
            </a:r>
          </a:p>
          <a:p>
            <a:r>
              <a:rPr lang="en-US" sz="2000" dirty="0"/>
              <a:t> then </a:t>
            </a:r>
          </a:p>
          <a:p>
            <a:pPr algn="ctr"/>
            <a:r>
              <a:rPr lang="en-US" sz="2000" b="1" dirty="0">
                <a:solidFill>
                  <a:srgbClr val="FF0000"/>
                </a:solidFill>
              </a:rPr>
              <a:t> simplify</a:t>
            </a:r>
            <a:r>
              <a:rPr lang="en-US" sz="2000" b="1" dirty="0"/>
              <a:t>(w)</a:t>
            </a:r>
          </a:p>
          <a:p>
            <a:r>
              <a:rPr lang="en-US" sz="2000" dirty="0"/>
              <a:t> returns </a:t>
            </a:r>
          </a:p>
          <a:p>
            <a:pPr algn="ctr"/>
            <a:r>
              <a:rPr lang="en-US" sz="2000" b="1" dirty="0"/>
              <a:t> </a:t>
            </a:r>
            <a:r>
              <a:rPr lang="en-US" sz="2000" b="1" dirty="0" err="1"/>
              <a:t>ans</a:t>
            </a:r>
            <a:r>
              <a:rPr lang="en-US" sz="2000" b="1" dirty="0"/>
              <a:t> = x^3 + 8 = x^2</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Tree>
    <p:extLst>
      <p:ext uri="{BB962C8B-B14F-4D97-AF65-F5344CB8AC3E}">
        <p14:creationId xmlns:p14="http://schemas.microsoft.com/office/powerpoint/2010/main" val="116641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2554545"/>
          </a:xfrm>
          <a:prstGeom prst="rect">
            <a:avLst/>
          </a:prstGeom>
        </p:spPr>
        <p:txBody>
          <a:bodyPr wrap="square">
            <a:spAutoFit/>
          </a:bodyPr>
          <a:lstStyle/>
          <a:p>
            <a:r>
              <a:rPr lang="en-US" sz="2000" dirty="0"/>
              <a:t> </a:t>
            </a:r>
          </a:p>
          <a:p>
            <a:r>
              <a:rPr lang="en-US" sz="2000" b="1" dirty="0"/>
              <a:t>Simplification Functions </a:t>
            </a:r>
          </a:p>
          <a:p>
            <a:r>
              <a:rPr lang="en-US" sz="2000" dirty="0"/>
              <a:t>The simple function is slightly different. It tries a number of different </a:t>
            </a:r>
            <a:r>
              <a:rPr lang="en-US" sz="2000" dirty="0" smtClean="0"/>
              <a:t>simplification </a:t>
            </a:r>
            <a:r>
              <a:rPr lang="en-US" sz="2000" dirty="0"/>
              <a:t>techniques and reports the result that is </a:t>
            </a:r>
            <a:r>
              <a:rPr lang="en-US" sz="2000" dirty="0" smtClean="0"/>
              <a:t>shortest</a:t>
            </a:r>
            <a:r>
              <a:rPr lang="en-US" sz="2000" dirty="0"/>
              <a:t>.  All the attempts are reported to the screen. For example, </a:t>
            </a:r>
          </a:p>
          <a:p>
            <a:endParaRPr lang="en-US" sz="2000" dirty="0"/>
          </a:p>
          <a:p>
            <a:pPr algn="ctr"/>
            <a:r>
              <a:rPr lang="en-US" sz="2000" b="1" dirty="0">
                <a:solidFill>
                  <a:srgbClr val="FF0000"/>
                </a:solidFill>
              </a:rPr>
              <a:t>simple</a:t>
            </a:r>
            <a:r>
              <a:rPr lang="en-US" sz="2000" b="1" dirty="0"/>
              <a:t>(w)</a:t>
            </a:r>
          </a:p>
          <a:p>
            <a:r>
              <a:rPr lang="en-US" sz="2000" dirty="0"/>
              <a:t> </a:t>
            </a:r>
            <a:endParaRPr lang="en-US" sz="2000" b="1" dirty="0"/>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Tree>
    <p:extLst>
      <p:ext uri="{BB962C8B-B14F-4D97-AF65-F5344CB8AC3E}">
        <p14:creationId xmlns:p14="http://schemas.microsoft.com/office/powerpoint/2010/main" val="1370996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ab12_01a.jpg"/>
          <p:cNvPicPr>
            <a:picLocks noChangeAspect="1"/>
          </p:cNvPicPr>
          <p:nvPr/>
        </p:nvPicPr>
        <p:blipFill rotWithShape="1">
          <a:blip r:embed="rId2">
            <a:extLst>
              <a:ext uri="{28A0092B-C50C-407E-A947-70E740481C1C}">
                <a14:useLocalDpi xmlns:a14="http://schemas.microsoft.com/office/drawing/2010/main" val="0"/>
              </a:ext>
            </a:extLst>
          </a:blip>
          <a:srcRect b="2877"/>
          <a:stretch/>
        </p:blipFill>
        <p:spPr bwMode="auto">
          <a:xfrm>
            <a:off x="228600" y="304800"/>
            <a:ext cx="8686800" cy="4554537"/>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0" y="4953000"/>
            <a:ext cx="4495800" cy="1815882"/>
          </a:xfrm>
          <a:prstGeom prst="rect">
            <a:avLst/>
          </a:prstGeom>
          <a:noFill/>
          <a:ln w="31750">
            <a:solidFill>
              <a:srgbClr val="0000FF"/>
            </a:solidFill>
          </a:ln>
        </p:spPr>
        <p:txBody>
          <a:bodyPr wrap="square" rtlCol="1">
            <a:spAutoFit/>
          </a:bodyPr>
          <a:lstStyle/>
          <a:p>
            <a:r>
              <a:rPr lang="pl-PL" sz="1600" b="1" dirty="0">
                <a:solidFill>
                  <a:srgbClr val="0000FF"/>
                </a:solidFill>
              </a:rPr>
              <a:t>z = sym('3*a-(a+3)*(a-3)^2')</a:t>
            </a:r>
            <a:r>
              <a:rPr lang="en-US" sz="1600" b="1" dirty="0">
                <a:solidFill>
                  <a:srgbClr val="0000FF"/>
                </a:solidFill>
              </a:rPr>
              <a:t> ; simplify(z)</a:t>
            </a:r>
          </a:p>
          <a:p>
            <a:r>
              <a:rPr lang="en-US" sz="1600" b="1" dirty="0" err="1">
                <a:solidFill>
                  <a:srgbClr val="0000FF"/>
                </a:solidFill>
              </a:rPr>
              <a:t>ans</a:t>
            </a:r>
            <a:r>
              <a:rPr lang="en-US" sz="1600" b="1" dirty="0">
                <a:solidFill>
                  <a:srgbClr val="0000FF"/>
                </a:solidFill>
              </a:rPr>
              <a:t> =</a:t>
            </a:r>
          </a:p>
          <a:p>
            <a:r>
              <a:rPr lang="en-US" sz="1600" b="1" dirty="0">
                <a:solidFill>
                  <a:srgbClr val="0000FF"/>
                </a:solidFill>
              </a:rPr>
              <a:t>3*a-(a-3)^2*(</a:t>
            </a:r>
            <a:r>
              <a:rPr lang="en-US" sz="1600" b="1" dirty="0" err="1">
                <a:solidFill>
                  <a:srgbClr val="0000FF"/>
                </a:solidFill>
              </a:rPr>
              <a:t>a+3</a:t>
            </a:r>
            <a:r>
              <a:rPr lang="en-US" sz="1600" b="1" dirty="0">
                <a:solidFill>
                  <a:srgbClr val="0000FF"/>
                </a:solidFill>
              </a:rPr>
              <a:t>)</a:t>
            </a:r>
          </a:p>
          <a:p>
            <a:endParaRPr lang="en-US" sz="1600" dirty="0"/>
          </a:p>
          <a:p>
            <a:r>
              <a:rPr lang="pl-PL" sz="1600" b="1" dirty="0">
                <a:solidFill>
                  <a:srgbClr val="C00000"/>
                </a:solidFill>
              </a:rPr>
              <a:t>w = sym('x^3-1 = (x-3)*(x+3)')</a:t>
            </a:r>
            <a:r>
              <a:rPr lang="en-US" sz="1600" b="1" dirty="0">
                <a:solidFill>
                  <a:srgbClr val="C00000"/>
                </a:solidFill>
              </a:rPr>
              <a:t>; simplify(w)</a:t>
            </a:r>
          </a:p>
          <a:p>
            <a:r>
              <a:rPr lang="en-US" sz="1600" b="1" dirty="0" err="1">
                <a:solidFill>
                  <a:srgbClr val="C00000"/>
                </a:solidFill>
              </a:rPr>
              <a:t>ans</a:t>
            </a:r>
            <a:r>
              <a:rPr lang="en-US" sz="1600" b="1" dirty="0">
                <a:solidFill>
                  <a:srgbClr val="C00000"/>
                </a:solidFill>
              </a:rPr>
              <a:t> =</a:t>
            </a:r>
          </a:p>
          <a:p>
            <a:r>
              <a:rPr lang="en-US" sz="1600" b="1" dirty="0" err="1">
                <a:solidFill>
                  <a:srgbClr val="C00000"/>
                </a:solidFill>
              </a:rPr>
              <a:t>x^3</a:t>
            </a:r>
            <a:r>
              <a:rPr lang="en-US" sz="1600" b="1" dirty="0">
                <a:solidFill>
                  <a:srgbClr val="C00000"/>
                </a:solidFill>
              </a:rPr>
              <a:t> + 8 = </a:t>
            </a:r>
            <a:r>
              <a:rPr lang="en-US" sz="1600" b="1" dirty="0" err="1">
                <a:solidFill>
                  <a:srgbClr val="C00000"/>
                </a:solidFill>
              </a:rPr>
              <a:t>x^2</a:t>
            </a:r>
            <a:endParaRPr lang="ar-SA" sz="1600" dirty="0">
              <a:solidFill>
                <a:srgbClr val="C00000"/>
              </a:solidFill>
            </a:endParaRPr>
          </a:p>
        </p:txBody>
      </p:sp>
    </p:spTree>
    <p:extLst>
      <p:ext uri="{BB962C8B-B14F-4D97-AF65-F5344CB8AC3E}">
        <p14:creationId xmlns:p14="http://schemas.microsoft.com/office/powerpoint/2010/main" val="3440937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ab12_01b.jpg"/>
          <p:cNvPicPr>
            <a:picLocks noChangeAspect="1"/>
          </p:cNvPicPr>
          <p:nvPr/>
        </p:nvPicPr>
        <p:blipFill rotWithShape="1">
          <a:blip r:embed="rId2">
            <a:extLst>
              <a:ext uri="{28A0092B-C50C-407E-A947-70E740481C1C}">
                <a14:useLocalDpi xmlns:a14="http://schemas.microsoft.com/office/drawing/2010/main" val="0"/>
              </a:ext>
            </a:extLst>
          </a:blip>
          <a:srcRect b="3068"/>
          <a:stretch/>
        </p:blipFill>
        <p:spPr bwMode="auto">
          <a:xfrm>
            <a:off x="228600" y="457200"/>
            <a:ext cx="8686800" cy="4564062"/>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7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1938992"/>
          </a:xfrm>
          <a:prstGeom prst="rect">
            <a:avLst/>
          </a:prstGeom>
        </p:spPr>
        <p:txBody>
          <a:bodyPr wrap="square">
            <a:spAutoFit/>
          </a:bodyPr>
          <a:lstStyle/>
          <a:p>
            <a:r>
              <a:rPr lang="en-US" sz="2000" dirty="0" smtClean="0"/>
              <a:t>A </a:t>
            </a:r>
            <a:r>
              <a:rPr lang="en-US" sz="2000" dirty="0"/>
              <a:t>highly useful function in the symbolic toolbox is </a:t>
            </a:r>
            <a:r>
              <a:rPr lang="en-US" sz="2000" b="1" dirty="0" smtClean="0"/>
              <a:t>solve</a:t>
            </a:r>
            <a:r>
              <a:rPr lang="en-US" sz="2000" dirty="0" smtClean="0"/>
              <a:t>. </a:t>
            </a:r>
            <a:r>
              <a:rPr lang="en-US" sz="2000" dirty="0"/>
              <a:t>It can be used to </a:t>
            </a:r>
            <a:r>
              <a:rPr lang="en-US" sz="2000" u="sng" dirty="0"/>
              <a:t>determine the roots of expressions</a:t>
            </a:r>
            <a:r>
              <a:rPr lang="en-US" sz="2000" dirty="0"/>
              <a:t>, </a:t>
            </a:r>
            <a:r>
              <a:rPr lang="en-US" sz="2000" u="sng" dirty="0"/>
              <a:t>to </a:t>
            </a:r>
            <a:r>
              <a:rPr lang="en-US" sz="2000" u="sng" dirty="0" smtClean="0"/>
              <a:t>find </a:t>
            </a:r>
            <a:r>
              <a:rPr lang="en-US" sz="2000" u="sng" dirty="0"/>
              <a:t>numerical answers </a:t>
            </a:r>
            <a:r>
              <a:rPr lang="en-US" sz="2000" dirty="0"/>
              <a:t>when there is a </a:t>
            </a:r>
            <a:r>
              <a:rPr lang="en-US" sz="2000" u="sng" dirty="0"/>
              <a:t>single variable</a:t>
            </a:r>
            <a:r>
              <a:rPr lang="en-US" sz="2000" dirty="0"/>
              <a:t>, and </a:t>
            </a:r>
            <a:r>
              <a:rPr lang="en-US" sz="2000" u="sng" dirty="0"/>
              <a:t>to solve for an unknown symbolically</a:t>
            </a:r>
            <a:r>
              <a:rPr lang="en-US" sz="2000" dirty="0"/>
              <a:t>. The </a:t>
            </a:r>
            <a:r>
              <a:rPr lang="en-US" sz="2000" dirty="0" smtClean="0"/>
              <a:t>solve function </a:t>
            </a:r>
            <a:r>
              <a:rPr lang="en-US" sz="2000" dirty="0"/>
              <a:t>can also solve </a:t>
            </a:r>
            <a:r>
              <a:rPr lang="en-US" sz="2000" u="sng" dirty="0"/>
              <a:t>systems of equations</a:t>
            </a:r>
            <a:r>
              <a:rPr lang="en-US" sz="2000" dirty="0"/>
              <a:t>, both linear and nonlinear. When paired with the substitution function ( </a:t>
            </a:r>
            <a:r>
              <a:rPr lang="en-US" sz="2000" dirty="0" smtClean="0"/>
              <a:t>subs ), </a:t>
            </a:r>
            <a:r>
              <a:rPr lang="en-US" sz="2000" dirty="0"/>
              <a:t>the </a:t>
            </a:r>
            <a:r>
              <a:rPr lang="en-US" sz="2000" b="1" dirty="0" smtClean="0"/>
              <a:t>solve</a:t>
            </a:r>
            <a:r>
              <a:rPr lang="en-US" sz="2000" dirty="0" smtClean="0"/>
              <a:t> function </a:t>
            </a:r>
            <a:r>
              <a:rPr lang="en-US" sz="2000" dirty="0"/>
              <a:t>allows the user to </a:t>
            </a:r>
            <a:r>
              <a:rPr lang="en-US" sz="2000" dirty="0" smtClean="0"/>
              <a:t>find </a:t>
            </a:r>
            <a:r>
              <a:rPr lang="en-US" sz="2000" dirty="0"/>
              <a:t>analytical solutions to a variety of problems.</a:t>
            </a:r>
            <a:endParaRPr lang="en-US" sz="2000" b="1" dirty="0"/>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smtClean="0">
                <a:solidFill>
                  <a:srgbClr val="C00000"/>
                </a:solidFill>
                <a:latin typeface="NewBaskervilleStd-Bold"/>
              </a:rPr>
              <a:t>12.2  SOLVING EXPRESSIONS AND EQUATIONS</a:t>
            </a:r>
            <a:endParaRPr lang="en-US" sz="2800" b="1" dirty="0">
              <a:solidFill>
                <a:srgbClr val="C00000"/>
              </a:solidFill>
              <a:latin typeface="NewBaskervilleStd-Bold"/>
            </a:endParaRPr>
          </a:p>
        </p:txBody>
      </p:sp>
      <p:sp>
        <p:nvSpPr>
          <p:cNvPr id="3" name="Rectangle 2"/>
          <p:cNvSpPr/>
          <p:nvPr/>
        </p:nvSpPr>
        <p:spPr>
          <a:xfrm>
            <a:off x="149086" y="3173898"/>
            <a:ext cx="8842513" cy="3416320"/>
          </a:xfrm>
          <a:prstGeom prst="rect">
            <a:avLst/>
          </a:prstGeom>
        </p:spPr>
        <p:txBody>
          <a:bodyPr wrap="square">
            <a:spAutoFit/>
          </a:bodyPr>
          <a:lstStyle/>
          <a:p>
            <a:r>
              <a:rPr lang="en-US" b="1" dirty="0" smtClean="0"/>
              <a:t>12.2.1  The </a:t>
            </a:r>
            <a:r>
              <a:rPr lang="en-US" b="1" dirty="0"/>
              <a:t>Solve Function </a:t>
            </a:r>
          </a:p>
          <a:p>
            <a:r>
              <a:rPr lang="en-US" dirty="0" smtClean="0"/>
              <a:t>When </a:t>
            </a:r>
            <a:r>
              <a:rPr lang="en-US" dirty="0"/>
              <a:t>used with an expression, the </a:t>
            </a:r>
            <a:r>
              <a:rPr lang="en-US" b="1" dirty="0" smtClean="0"/>
              <a:t>solve</a:t>
            </a:r>
            <a:r>
              <a:rPr lang="en-US" dirty="0" smtClean="0"/>
              <a:t> function </a:t>
            </a:r>
            <a:r>
              <a:rPr lang="en-US" u="sng" dirty="0"/>
              <a:t>sets the expression equal to zero </a:t>
            </a:r>
            <a:r>
              <a:rPr lang="en-US" dirty="0"/>
              <a:t>and solves for the roots. For </a:t>
            </a:r>
            <a:r>
              <a:rPr lang="en-US" dirty="0" smtClean="0"/>
              <a:t>example, if E1 </a:t>
            </a:r>
            <a:r>
              <a:rPr lang="en-US" dirty="0"/>
              <a:t>= </a:t>
            </a:r>
            <a:r>
              <a:rPr lang="en-US" dirty="0" smtClean="0"/>
              <a:t>x-3  then </a:t>
            </a:r>
          </a:p>
          <a:p>
            <a:pPr algn="ctr"/>
            <a:r>
              <a:rPr lang="en-US" b="1" dirty="0" err="1">
                <a:solidFill>
                  <a:srgbClr val="FF0000"/>
                </a:solidFill>
              </a:rPr>
              <a:t>s</a:t>
            </a:r>
            <a:r>
              <a:rPr lang="en-US" b="1" dirty="0" err="1" smtClean="0">
                <a:solidFill>
                  <a:srgbClr val="FF0000"/>
                </a:solidFill>
              </a:rPr>
              <a:t>yms</a:t>
            </a:r>
            <a:r>
              <a:rPr lang="en-US" dirty="0" smtClean="0"/>
              <a:t> x</a:t>
            </a:r>
          </a:p>
          <a:p>
            <a:pPr algn="ctr"/>
            <a:r>
              <a:rPr lang="en-US" b="1" dirty="0">
                <a:solidFill>
                  <a:srgbClr val="FF0000"/>
                </a:solidFill>
              </a:rPr>
              <a:t>s</a:t>
            </a:r>
            <a:r>
              <a:rPr lang="en-US" b="1" dirty="0" smtClean="0">
                <a:solidFill>
                  <a:srgbClr val="FF0000"/>
                </a:solidFill>
              </a:rPr>
              <a:t>olve</a:t>
            </a:r>
            <a:r>
              <a:rPr lang="en-US" dirty="0" smtClean="0"/>
              <a:t> (E1</a:t>
            </a:r>
            <a:r>
              <a:rPr lang="en-US" dirty="0"/>
              <a:t>)</a:t>
            </a:r>
          </a:p>
          <a:p>
            <a:pPr algn="ctr"/>
            <a:r>
              <a:rPr lang="en-US" dirty="0"/>
              <a:t> returns </a:t>
            </a:r>
            <a:r>
              <a:rPr lang="en-US" dirty="0" smtClean="0">
                <a:solidFill>
                  <a:srgbClr val="00B050"/>
                </a:solidFill>
              </a:rPr>
              <a:t> </a:t>
            </a:r>
            <a:endParaRPr lang="en-US" dirty="0">
              <a:solidFill>
                <a:srgbClr val="00B050"/>
              </a:solidFill>
            </a:endParaRPr>
          </a:p>
          <a:p>
            <a:pPr algn="ctr"/>
            <a:r>
              <a:rPr lang="en-US" dirty="0" err="1">
                <a:solidFill>
                  <a:srgbClr val="00B050"/>
                </a:solidFill>
              </a:rPr>
              <a:t>ans</a:t>
            </a:r>
            <a:r>
              <a:rPr lang="en-US" dirty="0">
                <a:solidFill>
                  <a:srgbClr val="00B050"/>
                </a:solidFill>
              </a:rPr>
              <a:t> = </a:t>
            </a:r>
            <a:r>
              <a:rPr lang="en-US" dirty="0" smtClean="0">
                <a:solidFill>
                  <a:srgbClr val="00B050"/>
                </a:solidFill>
              </a:rPr>
              <a:t>3</a:t>
            </a:r>
            <a:r>
              <a:rPr lang="en-US" dirty="0" smtClean="0"/>
              <a:t> </a:t>
            </a:r>
            <a:endParaRPr lang="en-US" dirty="0"/>
          </a:p>
          <a:p>
            <a:r>
              <a:rPr lang="en-US" dirty="0" smtClean="0"/>
              <a:t>Solve can </a:t>
            </a:r>
            <a:r>
              <a:rPr lang="en-US" dirty="0"/>
              <a:t>be used either with an expression name or by creating a symbolic expression directly in the </a:t>
            </a:r>
            <a:r>
              <a:rPr lang="en-US" dirty="0" smtClean="0"/>
              <a:t>solve function</a:t>
            </a:r>
            <a:r>
              <a:rPr lang="en-US" dirty="0"/>
              <a:t>. Thus, </a:t>
            </a:r>
          </a:p>
          <a:p>
            <a:pPr algn="ctr"/>
            <a:r>
              <a:rPr lang="en-US" b="1" dirty="0" smtClean="0">
                <a:solidFill>
                  <a:srgbClr val="FF0000"/>
                </a:solidFill>
              </a:rPr>
              <a:t>solve</a:t>
            </a:r>
            <a:r>
              <a:rPr lang="en-US" dirty="0" smtClean="0"/>
              <a:t>(x^2-9)</a:t>
            </a:r>
            <a:endParaRPr lang="en-US" dirty="0"/>
          </a:p>
          <a:p>
            <a:pPr algn="ctr"/>
            <a:r>
              <a:rPr lang="en-US" dirty="0"/>
              <a:t> returns </a:t>
            </a:r>
          </a:p>
          <a:p>
            <a:pPr algn="ctr"/>
            <a:r>
              <a:rPr lang="en-US" dirty="0" err="1">
                <a:solidFill>
                  <a:srgbClr val="00B050"/>
                </a:solidFill>
              </a:rPr>
              <a:t>ans</a:t>
            </a:r>
            <a:r>
              <a:rPr lang="en-US" dirty="0">
                <a:solidFill>
                  <a:srgbClr val="00B050"/>
                </a:solidFill>
              </a:rPr>
              <a:t> = -3 </a:t>
            </a:r>
            <a:r>
              <a:rPr lang="en-US" dirty="0" smtClean="0">
                <a:solidFill>
                  <a:srgbClr val="00B050"/>
                </a:solidFill>
              </a:rPr>
              <a:t>3</a:t>
            </a:r>
            <a:endParaRPr lang="en-US" dirty="0">
              <a:solidFill>
                <a:srgbClr val="00B050"/>
              </a:solidFill>
            </a:endParaRPr>
          </a:p>
        </p:txBody>
      </p:sp>
    </p:spTree>
    <p:extLst>
      <p:ext uri="{BB962C8B-B14F-4D97-AF65-F5344CB8AC3E}">
        <p14:creationId xmlns:p14="http://schemas.microsoft.com/office/powerpoint/2010/main" val="23874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066800"/>
                <a:ext cx="8991600" cy="4093428"/>
              </a:xfrm>
              <a:prstGeom prst="rect">
                <a:avLst/>
              </a:prstGeom>
            </p:spPr>
            <p:txBody>
              <a:bodyPr wrap="square">
                <a:spAutoFit/>
              </a:bodyPr>
              <a:lstStyle/>
              <a:p>
                <a:r>
                  <a:rPr lang="en-US" sz="2000" dirty="0" smtClean="0"/>
                  <a:t>You </a:t>
                </a:r>
                <a:r>
                  <a:rPr lang="en-US" sz="2000" dirty="0"/>
                  <a:t>can readily solve symbolic expressions with more than one variable. For example, for the quadratic expression  </a:t>
                </a:r>
              </a:p>
              <a:p>
                <a:r>
                  <a:rPr lang="en-US" sz="2000" dirty="0"/>
                  <a:t> </a:t>
                </a:r>
                <a14:m>
                  <m:oMath xmlns:m="http://schemas.openxmlformats.org/officeDocument/2006/math">
                    <m:r>
                      <a:rPr lang="en-US" sz="2000" i="1" dirty="0" smtClean="0">
                        <a:latin typeface="Cambria Math" panose="02040503050406030204" pitchFamily="18" charset="0"/>
                      </a:rPr>
                      <m:t>𝑎</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𝑥</m:t>
                        </m:r>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m:t>
                    </m:r>
                    <m:r>
                      <a:rPr lang="en-US" sz="2000" i="1" dirty="0" smtClean="0">
                        <a:latin typeface="Cambria Math" panose="02040503050406030204" pitchFamily="18" charset="0"/>
                      </a:rPr>
                      <m:t>𝑏𝑥</m:t>
                    </m:r>
                    <m:r>
                      <a:rPr lang="en-US" sz="2000" i="1" dirty="0" smtClean="0">
                        <a:latin typeface="Cambria Math" panose="02040503050406030204" pitchFamily="18" charset="0"/>
                      </a:rPr>
                      <m:t>+</m:t>
                    </m:r>
                    <m:r>
                      <a:rPr lang="en-US" sz="2000" i="1" dirty="0" smtClean="0">
                        <a:latin typeface="Cambria Math" panose="02040503050406030204" pitchFamily="18" charset="0"/>
                      </a:rPr>
                      <m:t>𝑐</m:t>
                    </m:r>
                  </m:oMath>
                </a14:m>
                <a:r>
                  <a:rPr lang="en-US" sz="2000" dirty="0"/>
                  <a:t>, </a:t>
                </a:r>
                <a:endParaRPr lang="en-US" sz="2000" dirty="0" smtClean="0"/>
              </a:p>
              <a:p>
                <a:pPr algn="ctr"/>
                <a:r>
                  <a:rPr lang="en-US" sz="2000" b="1" dirty="0" err="1">
                    <a:solidFill>
                      <a:srgbClr val="FF0000"/>
                    </a:solidFill>
                  </a:rPr>
                  <a:t>s</a:t>
                </a:r>
                <a:r>
                  <a:rPr lang="en-US" sz="2000" b="1" dirty="0" err="1" smtClean="0">
                    <a:solidFill>
                      <a:srgbClr val="FF0000"/>
                    </a:solidFill>
                  </a:rPr>
                  <a:t>yms</a:t>
                </a:r>
                <a:r>
                  <a:rPr lang="en-US" sz="2000" dirty="0" smtClean="0">
                    <a:solidFill>
                      <a:srgbClr val="FF0000"/>
                    </a:solidFill>
                  </a:rPr>
                  <a:t> </a:t>
                </a:r>
                <a:r>
                  <a:rPr lang="en-US" sz="2000" dirty="0" smtClean="0"/>
                  <a:t>x a b c</a:t>
                </a:r>
                <a:endParaRPr lang="en-US" sz="2000" dirty="0"/>
              </a:p>
              <a:p>
                <a:pPr algn="ctr"/>
                <a:r>
                  <a:rPr lang="en-US" sz="2000" b="1" dirty="0" smtClean="0">
                    <a:solidFill>
                      <a:srgbClr val="FF0000"/>
                    </a:solidFill>
                  </a:rPr>
                  <a:t>solve</a:t>
                </a:r>
                <a:r>
                  <a:rPr lang="en-US" sz="2000" dirty="0" smtClean="0"/>
                  <a:t>(a*x^2+b*x </a:t>
                </a:r>
                <a:r>
                  <a:rPr lang="en-US" sz="2000" dirty="0"/>
                  <a:t>+</a:t>
                </a:r>
                <a:r>
                  <a:rPr lang="en-US" sz="2000" dirty="0" smtClean="0"/>
                  <a:t>c)</a:t>
                </a:r>
                <a:endParaRPr lang="en-US" sz="2000" dirty="0"/>
              </a:p>
              <a:p>
                <a:pPr algn="ctr"/>
                <a:r>
                  <a:rPr lang="en-US" sz="2000" dirty="0"/>
                  <a:t> returns </a:t>
                </a:r>
              </a:p>
              <a:p>
                <a:r>
                  <a:rPr lang="en-US" sz="2000" dirty="0" err="1"/>
                  <a:t>ans</a:t>
                </a:r>
                <a:r>
                  <a:rPr lang="en-US" sz="2000" dirty="0"/>
                  <a:t> = -(b + (b^2-4*a*c)^(1/2))/(2*a) -(b - (b^2-4*a*c)^(1/2))/(2*a</a:t>
                </a:r>
                <a:r>
                  <a:rPr lang="en-US" sz="2000" dirty="0" smtClean="0"/>
                  <a:t>)</a:t>
                </a:r>
                <a:endParaRPr lang="en-US" sz="2000" dirty="0"/>
              </a:p>
              <a:p>
                <a:r>
                  <a:rPr lang="en-US" sz="2000" dirty="0"/>
                  <a:t> </a:t>
                </a:r>
                <a:endParaRPr lang="en-US" sz="2000" dirty="0" smtClean="0"/>
              </a:p>
              <a:p>
                <a:r>
                  <a:rPr lang="en-US" sz="2000" dirty="0" smtClean="0"/>
                  <a:t>Note: MATLAB </a:t>
                </a:r>
                <a:r>
                  <a:rPr lang="en-US" sz="2000" dirty="0"/>
                  <a:t>®  preferentially solves for  </a:t>
                </a:r>
                <a:r>
                  <a:rPr lang="en-US" sz="2000" dirty="0" smtClean="0"/>
                  <a:t>x. </a:t>
                </a:r>
                <a:r>
                  <a:rPr lang="en-US" sz="2000" u="sng" dirty="0" smtClean="0"/>
                  <a:t>If </a:t>
                </a:r>
                <a:r>
                  <a:rPr lang="en-US" sz="2000" u="sng" dirty="0"/>
                  <a:t>there is </a:t>
                </a:r>
                <a:r>
                  <a:rPr lang="en-US" sz="2000" u="sng" dirty="0" smtClean="0"/>
                  <a:t>no x </a:t>
                </a:r>
                <a:r>
                  <a:rPr lang="en-US" sz="2000" u="sng" dirty="0"/>
                  <a:t>in </a:t>
                </a:r>
                <a:r>
                  <a:rPr lang="en-US" sz="2000" u="sng" dirty="0" smtClean="0"/>
                  <a:t>the expression</a:t>
                </a:r>
                <a:r>
                  <a:rPr lang="en-US" sz="2000" u="sng" dirty="0"/>
                  <a:t>, </a:t>
                </a:r>
                <a:r>
                  <a:rPr lang="en-US" sz="2000" u="sng" dirty="0" smtClean="0"/>
                  <a:t>MATLAB </a:t>
                </a:r>
                <a:r>
                  <a:rPr lang="en-US" sz="2000" u="sng" dirty="0"/>
                  <a:t>®  </a:t>
                </a:r>
                <a:r>
                  <a:rPr lang="en-US" sz="2000" u="sng" dirty="0" smtClean="0"/>
                  <a:t>finds </a:t>
                </a:r>
                <a:r>
                  <a:rPr lang="en-US" sz="2000" u="sng" dirty="0"/>
                  <a:t>the variable closest </a:t>
                </a:r>
                <a:r>
                  <a:rPr lang="en-US" sz="2000" u="sng" dirty="0" smtClean="0"/>
                  <a:t>to x</a:t>
                </a:r>
                <a:r>
                  <a:rPr lang="en-US" sz="2000" dirty="0" smtClean="0"/>
                  <a:t>. If </a:t>
                </a:r>
                <a:r>
                  <a:rPr lang="en-US" sz="2000" dirty="0"/>
                  <a:t>you want to specify the variable to solve for, just include it in the second </a:t>
                </a:r>
                <a:r>
                  <a:rPr lang="en-US" sz="2000" dirty="0" smtClean="0"/>
                  <a:t>field</a:t>
                </a:r>
                <a:r>
                  <a:rPr lang="en-US" sz="2000" dirty="0"/>
                  <a:t>. For instance, to solve the quadratic expression for </a:t>
                </a:r>
                <a:r>
                  <a:rPr lang="en-US" sz="2000" dirty="0" smtClean="0"/>
                  <a:t>a </a:t>
                </a:r>
                <a:r>
                  <a:rPr lang="en-US" sz="2000" dirty="0"/>
                  <a:t>, the command </a:t>
                </a:r>
                <a:r>
                  <a:rPr lang="en-US" sz="2000" dirty="0" smtClean="0"/>
                  <a:t>solve(a*x^2+b*x </a:t>
                </a:r>
                <a:r>
                  <a:rPr lang="en-US" sz="2000" dirty="0"/>
                  <a:t>+</a:t>
                </a:r>
                <a:r>
                  <a:rPr lang="en-US" sz="2000" dirty="0" smtClean="0"/>
                  <a:t>c, </a:t>
                </a:r>
                <a:r>
                  <a:rPr lang="en-US" sz="2000" dirty="0" smtClean="0">
                    <a:solidFill>
                      <a:srgbClr val="C00000"/>
                    </a:solidFill>
                  </a:rPr>
                  <a:t>a</a:t>
                </a:r>
                <a:r>
                  <a:rPr lang="en-US" sz="2000" dirty="0" smtClean="0"/>
                  <a:t>)</a:t>
                </a:r>
                <a:endParaRPr lang="en-US" sz="2000" dirty="0"/>
              </a:p>
              <a:p>
                <a:r>
                  <a:rPr lang="en-US" sz="20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52400" y="1066800"/>
                <a:ext cx="8991600" cy="4093428"/>
              </a:xfrm>
              <a:prstGeom prst="rect">
                <a:avLst/>
              </a:prstGeom>
              <a:blipFill>
                <a:blip r:embed="rId2"/>
                <a:stretch>
                  <a:fillRect l="-678" t="-596" r="-67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smtClean="0">
                <a:solidFill>
                  <a:srgbClr val="C00000"/>
                </a:solidFill>
                <a:latin typeface="NewBaskervilleStd-Bold"/>
              </a:rPr>
              <a:t>12.2  SOLVING EXPRESSIONS AND EQUATIONS</a:t>
            </a:r>
            <a:endParaRPr lang="en-US" sz="2800" b="1" dirty="0">
              <a:solidFill>
                <a:srgbClr val="C00000"/>
              </a:solidFill>
              <a:latin typeface="NewBaskervilleStd-Bold"/>
            </a:endParaRPr>
          </a:p>
        </p:txBody>
      </p:sp>
      <mc:AlternateContent xmlns:mc="http://schemas.openxmlformats.org/markup-compatibility/2006" xmlns:a14="http://schemas.microsoft.com/office/drawing/2010/main">
        <mc:Choice Requires="a14">
          <p:sp>
            <p:nvSpPr>
              <p:cNvPr id="3" name="Rectangle 2"/>
              <p:cNvSpPr/>
              <p:nvPr/>
            </p:nvSpPr>
            <p:spPr>
              <a:xfrm>
                <a:off x="106016" y="4921360"/>
                <a:ext cx="8842513" cy="1938992"/>
              </a:xfrm>
              <a:prstGeom prst="rect">
                <a:avLst/>
              </a:prstGeom>
            </p:spPr>
            <p:txBody>
              <a:bodyPr wrap="square">
                <a:spAutoFit/>
              </a:bodyPr>
              <a:lstStyle/>
              <a:p>
                <a:r>
                  <a:rPr lang="en-US" sz="2000" dirty="0" smtClean="0"/>
                  <a:t>To </a:t>
                </a:r>
                <a:r>
                  <a:rPr lang="en-US" sz="2000" dirty="0"/>
                  <a:t>solve an </a:t>
                </a:r>
                <a:r>
                  <a:rPr lang="en-US" sz="2000" u="sng" dirty="0"/>
                  <a:t>expression set equal to something besides zero</a:t>
                </a:r>
                <a:r>
                  <a:rPr lang="en-US" sz="2000" dirty="0"/>
                  <a:t>, you must use one of two </a:t>
                </a:r>
                <a:r>
                  <a:rPr lang="en-US" sz="2000" dirty="0" smtClean="0"/>
                  <a:t>approaches (1) If </a:t>
                </a:r>
                <a:r>
                  <a:rPr lang="en-US" sz="2000" dirty="0"/>
                  <a:t>the equation is simple, you can transform it into an expression by subtracting the right-hand side from the left-hand side (</a:t>
                </a:r>
                <a:r>
                  <a:rPr lang="en-US" sz="2000" dirty="0" smtClean="0"/>
                  <a:t>2) If </a:t>
                </a:r>
                <a:r>
                  <a:rPr lang="en-US" sz="2000" dirty="0"/>
                  <a:t>the equation is more complicated, you may prefer to </a:t>
                </a:r>
                <a:r>
                  <a:rPr lang="en-US" sz="2000" dirty="0" smtClean="0"/>
                  <a:t>define </a:t>
                </a:r>
                <a:r>
                  <a:rPr lang="en-US" sz="2000" dirty="0"/>
                  <a:t>a new </a:t>
                </a:r>
                <a:r>
                  <a:rPr lang="en-US" sz="2000" dirty="0" smtClean="0"/>
                  <a:t>equation:</a:t>
                </a:r>
              </a:p>
              <a:p>
                <a:pPr marL="342900" indent="-342900">
                  <a:buAutoNum type="arabicParenBoth"/>
                </a:pPr>
                <a14:m>
                  <m:oMath xmlns:m="http://schemas.openxmlformats.org/officeDocument/2006/math">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6</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3</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dirty="0" smtClean="0"/>
                  <a:t>   to </a:t>
                </a:r>
                <a14:m>
                  <m:oMath xmlns:m="http://schemas.openxmlformats.org/officeDocument/2006/math">
                    <m:r>
                      <m:rPr>
                        <m:sty m:val="p"/>
                      </m:rPr>
                      <a:rPr lang="en-US" sz="2000" b="0" i="0" smtClean="0">
                        <a:latin typeface="Cambria Math" panose="02040503050406030204" pitchFamily="18" charset="0"/>
                      </a:rPr>
                      <m:t>e</m:t>
                    </m:r>
                    <m:r>
                      <a:rPr lang="en-US" sz="2000" b="0" i="0" smtClean="0">
                        <a:latin typeface="Cambria Math" panose="02040503050406030204" pitchFamily="18" charset="0"/>
                      </a:rPr>
                      <m:t>2</m:t>
                    </m:r>
                    <m:r>
                      <a:rPr lang="en-US" sz="2000" b="0" i="0" smtClean="0">
                        <a:latin typeface="Cambria Math" panose="02040503050406030204" pitchFamily="18" charset="0"/>
                      </a:rPr>
                      <m:t>=</m:t>
                    </m:r>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6</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7</m:t>
                    </m:r>
                    <m:r>
                      <a:rPr lang="en-US" sz="2000" b="0" i="1" smtClean="0">
                        <a:latin typeface="Cambria Math" panose="02040503050406030204" pitchFamily="18" charset="0"/>
                      </a:rPr>
                      <m:t>=</m:t>
                    </m:r>
                    <m:r>
                      <a:rPr lang="en-US" sz="2000" b="0" i="1" smtClean="0">
                        <a:latin typeface="Cambria Math" panose="02040503050406030204" pitchFamily="18" charset="0"/>
                      </a:rPr>
                      <m:t>0</m:t>
                    </m:r>
                  </m:oMath>
                </a14:m>
                <a:endParaRPr lang="en-US" sz="2000" dirty="0" smtClean="0"/>
              </a:p>
              <a:p>
                <a:pPr marL="342900" indent="-342900">
                  <a:buAutoNum type="arabicParenBoth"/>
                </a:pPr>
                <a:r>
                  <a:rPr lang="en-US" sz="2000" dirty="0" smtClean="0"/>
                  <a:t>e2= </a:t>
                </a:r>
                <a14:m>
                  <m:oMath xmlns:m="http://schemas.openxmlformats.org/officeDocument/2006/math">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6</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3</m:t>
                    </m:r>
                    <m:r>
                      <a:rPr lang="en-US" sz="2000" i="1">
                        <a:latin typeface="Cambria Math" panose="02040503050406030204" pitchFamily="18" charset="0"/>
                      </a:rPr>
                      <m:t>==</m:t>
                    </m:r>
                    <m:r>
                      <a:rPr lang="en-US" sz="2000" i="1">
                        <a:latin typeface="Cambria Math" panose="02040503050406030204" pitchFamily="18" charset="0"/>
                      </a:rPr>
                      <m:t>10</m:t>
                    </m:r>
                  </m:oMath>
                </a14:m>
                <a:r>
                  <a:rPr lang="en-US" sz="20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06016" y="4921360"/>
                <a:ext cx="8842513" cy="1938992"/>
              </a:xfrm>
              <a:prstGeom prst="rect">
                <a:avLst/>
              </a:prstGeom>
              <a:blipFill>
                <a:blip r:embed="rId3"/>
                <a:stretch>
                  <a:fillRect l="-689" t="-1258" r="-689" b="-5031"/>
                </a:stretch>
              </a:blipFill>
            </p:spPr>
            <p:txBody>
              <a:bodyPr/>
              <a:lstStyle/>
              <a:p>
                <a:r>
                  <a:rPr lang="en-US">
                    <a:noFill/>
                  </a:rPr>
                  <a:t> </a:t>
                </a:r>
              </a:p>
            </p:txBody>
          </p:sp>
        </mc:Fallback>
      </mc:AlternateContent>
    </p:spTree>
    <p:extLst>
      <p:ext uri="{BB962C8B-B14F-4D97-AF65-F5344CB8AC3E}">
        <p14:creationId xmlns:p14="http://schemas.microsoft.com/office/powerpoint/2010/main" val="25817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632311"/>
          </a:xfrm>
          <a:prstGeom prst="rect">
            <a:avLst/>
          </a:prstGeom>
        </p:spPr>
        <p:txBody>
          <a:bodyPr wrap="square">
            <a:spAutoFit/>
          </a:bodyPr>
          <a:lstStyle/>
          <a:p>
            <a:r>
              <a:rPr lang="en-US" sz="2000" dirty="0" smtClean="0"/>
              <a:t>Notice </a:t>
            </a:r>
            <a:r>
              <a:rPr lang="en-US" sz="2000" dirty="0"/>
              <a:t>that in both cases the results are expressed as simply as possible, using </a:t>
            </a:r>
            <a:r>
              <a:rPr lang="en-US" sz="2000" u="sng" dirty="0"/>
              <a:t>fractions (i.e., rational numbers)</a:t>
            </a:r>
            <a:r>
              <a:rPr lang="en-US" sz="2000" dirty="0"/>
              <a:t>. In the workspace, </a:t>
            </a:r>
            <a:r>
              <a:rPr lang="en-US" sz="2000" dirty="0" err="1" smtClean="0"/>
              <a:t>ans</a:t>
            </a:r>
            <a:r>
              <a:rPr lang="en-US" sz="2000" dirty="0" smtClean="0"/>
              <a:t> is </a:t>
            </a:r>
            <a:r>
              <a:rPr lang="en-US" sz="2000" dirty="0"/>
              <a:t>listed as a  </a:t>
            </a:r>
          </a:p>
          <a:p>
            <a:r>
              <a:rPr lang="en-US" sz="2000" dirty="0" smtClean="0"/>
              <a:t>2 </a:t>
            </a:r>
            <a:r>
              <a:rPr lang="en-US" sz="2000" dirty="0"/>
              <a:t>X</a:t>
            </a:r>
            <a:r>
              <a:rPr lang="en-US" sz="2000" dirty="0" smtClean="0"/>
              <a:t>1 symbolic </a:t>
            </a:r>
            <a:r>
              <a:rPr lang="en-US" sz="2000" dirty="0"/>
              <a:t>matrix. You can use the </a:t>
            </a:r>
            <a:r>
              <a:rPr lang="en-US" sz="2000" b="1" dirty="0" smtClean="0"/>
              <a:t>double</a:t>
            </a:r>
            <a:r>
              <a:rPr lang="en-US" sz="2000" dirty="0" smtClean="0"/>
              <a:t> function </a:t>
            </a:r>
            <a:r>
              <a:rPr lang="en-US" sz="2000" dirty="0"/>
              <a:t>to convert a symbolic representation to a double-precision </a:t>
            </a:r>
            <a:r>
              <a:rPr lang="en-US" sz="2000" dirty="0" smtClean="0"/>
              <a:t>floating-point </a:t>
            </a:r>
            <a:r>
              <a:rPr lang="en-US" sz="2000" dirty="0"/>
              <a:t>number: </a:t>
            </a:r>
            <a:endParaRPr lang="en-US" sz="2000" dirty="0" smtClean="0"/>
          </a:p>
          <a:p>
            <a:pPr algn="ctr"/>
            <a:r>
              <a:rPr lang="en-US" sz="2000" b="1" dirty="0" smtClean="0">
                <a:solidFill>
                  <a:srgbClr val="FF0000"/>
                </a:solidFill>
              </a:rPr>
              <a:t>double</a:t>
            </a:r>
            <a:r>
              <a:rPr lang="en-US" sz="2000" dirty="0" smtClean="0"/>
              <a:t>(</a:t>
            </a:r>
            <a:r>
              <a:rPr lang="en-US" sz="2000" dirty="0" err="1" smtClean="0"/>
              <a:t>ans</a:t>
            </a:r>
            <a:r>
              <a:rPr lang="en-US" sz="2000" dirty="0"/>
              <a:t>) </a:t>
            </a:r>
            <a:endParaRPr lang="en-US" sz="2000" dirty="0" smtClean="0"/>
          </a:p>
          <a:p>
            <a:pPr algn="ctr"/>
            <a:endParaRPr lang="en-US" sz="2000" dirty="0" smtClean="0"/>
          </a:p>
          <a:p>
            <a:r>
              <a:rPr lang="en-US" sz="2000" dirty="0" smtClean="0"/>
              <a:t>The solve function </a:t>
            </a:r>
            <a:r>
              <a:rPr lang="en-US" sz="2000" dirty="0"/>
              <a:t>is particularly useful with symbolic expressions </a:t>
            </a:r>
            <a:r>
              <a:rPr lang="en-US" sz="2000" u="sng" dirty="0"/>
              <a:t>having multiple variables</a:t>
            </a:r>
            <a:r>
              <a:rPr lang="en-US" sz="2000" dirty="0"/>
              <a:t>: </a:t>
            </a:r>
            <a:r>
              <a:rPr lang="en-US" sz="2000" dirty="0" smtClean="0"/>
              <a:t> </a:t>
            </a:r>
            <a:endParaRPr lang="en-US" sz="2000" dirty="0"/>
          </a:p>
          <a:p>
            <a:pPr algn="ctr"/>
            <a:r>
              <a:rPr lang="en-US" sz="2000" b="1" dirty="0" err="1" smtClean="0">
                <a:solidFill>
                  <a:srgbClr val="FF0000"/>
                </a:solidFill>
              </a:rPr>
              <a:t>syms</a:t>
            </a:r>
            <a:r>
              <a:rPr lang="en-US" sz="2000" dirty="0" smtClean="0">
                <a:solidFill>
                  <a:srgbClr val="FF0000"/>
                </a:solidFill>
              </a:rPr>
              <a:t> </a:t>
            </a:r>
            <a:r>
              <a:rPr lang="en-US" sz="2000" dirty="0" smtClean="0"/>
              <a:t>P P0 r t </a:t>
            </a:r>
          </a:p>
          <a:p>
            <a:pPr algn="ctr"/>
            <a:r>
              <a:rPr lang="en-US" sz="2000" dirty="0" smtClean="0"/>
              <a:t>E3 </a:t>
            </a:r>
            <a:r>
              <a:rPr lang="en-US" sz="2000" dirty="0"/>
              <a:t>= </a:t>
            </a:r>
            <a:r>
              <a:rPr lang="en-US" sz="2000" dirty="0" smtClean="0"/>
              <a:t>P == </a:t>
            </a:r>
            <a:r>
              <a:rPr lang="en-US" sz="2000" dirty="0"/>
              <a:t>P0*</a:t>
            </a:r>
            <a:r>
              <a:rPr lang="en-US" sz="2000" dirty="0" err="1"/>
              <a:t>exp</a:t>
            </a:r>
            <a:r>
              <a:rPr lang="en-US" sz="2000" dirty="0"/>
              <a:t>(r*t</a:t>
            </a:r>
            <a:r>
              <a:rPr lang="en-US" sz="2000" dirty="0" smtClean="0"/>
              <a:t>)</a:t>
            </a:r>
          </a:p>
          <a:p>
            <a:pPr algn="ctr"/>
            <a:r>
              <a:rPr lang="en-US" sz="2000" b="1" dirty="0" smtClean="0">
                <a:solidFill>
                  <a:srgbClr val="FF0000"/>
                </a:solidFill>
              </a:rPr>
              <a:t>solve</a:t>
            </a:r>
            <a:r>
              <a:rPr lang="en-US" sz="2000" dirty="0" smtClean="0"/>
              <a:t>(E3,t) </a:t>
            </a:r>
          </a:p>
          <a:p>
            <a:pPr algn="ctr"/>
            <a:r>
              <a:rPr lang="en-US" sz="2000" dirty="0" err="1" smtClean="0">
                <a:solidFill>
                  <a:srgbClr val="00B050"/>
                </a:solidFill>
              </a:rPr>
              <a:t>ans</a:t>
            </a:r>
            <a:r>
              <a:rPr lang="en-US" sz="2000" dirty="0" smtClean="0">
                <a:solidFill>
                  <a:srgbClr val="00B050"/>
                </a:solidFill>
              </a:rPr>
              <a:t> </a:t>
            </a:r>
            <a:r>
              <a:rPr lang="en-US" sz="2000" dirty="0">
                <a:solidFill>
                  <a:srgbClr val="00B050"/>
                </a:solidFill>
              </a:rPr>
              <a:t>= log(P/P0)/</a:t>
            </a:r>
            <a:r>
              <a:rPr lang="en-US" sz="2000" dirty="0" smtClean="0">
                <a:solidFill>
                  <a:srgbClr val="00B050"/>
                </a:solidFill>
              </a:rPr>
              <a:t>r</a:t>
            </a:r>
          </a:p>
          <a:p>
            <a:pPr algn="ctr"/>
            <a:endParaRPr lang="en-US" sz="2000" dirty="0" smtClean="0"/>
          </a:p>
          <a:p>
            <a:r>
              <a:rPr lang="en-US" sz="2000" dirty="0" smtClean="0"/>
              <a:t>It </a:t>
            </a:r>
            <a:r>
              <a:rPr lang="en-US" sz="2000" dirty="0"/>
              <a:t>is often useful to </a:t>
            </a:r>
            <a:r>
              <a:rPr lang="en-US" sz="2000" dirty="0" smtClean="0"/>
              <a:t>redefine </a:t>
            </a:r>
            <a:r>
              <a:rPr lang="en-US" sz="2000" dirty="0"/>
              <a:t>a variable, such </a:t>
            </a:r>
            <a:r>
              <a:rPr lang="en-US" sz="2000" dirty="0" smtClean="0"/>
              <a:t>as t, </a:t>
            </a:r>
            <a:r>
              <a:rPr lang="en-US" sz="2000" dirty="0"/>
              <a:t>in terms of the other variables: </a:t>
            </a:r>
          </a:p>
          <a:p>
            <a:pPr algn="ctr"/>
            <a:r>
              <a:rPr lang="en-US" sz="2000" dirty="0"/>
              <a:t> </a:t>
            </a:r>
          </a:p>
          <a:p>
            <a:pPr algn="ctr"/>
            <a:r>
              <a:rPr lang="en-US" sz="2000" dirty="0"/>
              <a:t> t = </a:t>
            </a:r>
            <a:r>
              <a:rPr lang="en-US" sz="2000" b="1" dirty="0" smtClean="0">
                <a:solidFill>
                  <a:srgbClr val="FF0000"/>
                </a:solidFill>
              </a:rPr>
              <a:t>solve</a:t>
            </a:r>
            <a:r>
              <a:rPr lang="en-US" sz="2000" dirty="0" smtClean="0"/>
              <a:t>(E3,t)</a:t>
            </a:r>
          </a:p>
          <a:p>
            <a:pPr algn="ctr"/>
            <a:r>
              <a:rPr lang="en-US" sz="2000" dirty="0" smtClean="0"/>
              <a:t> </a:t>
            </a:r>
            <a:r>
              <a:rPr lang="en-US" sz="2000" dirty="0"/>
              <a:t>t = log(P/P0)/</a:t>
            </a:r>
            <a:r>
              <a:rPr lang="en-US" sz="2000" dirty="0" smtClean="0"/>
              <a:t>r </a:t>
            </a:r>
            <a:endParaRPr lang="en-US" sz="2000" dirty="0"/>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smtClean="0">
                <a:solidFill>
                  <a:srgbClr val="C00000"/>
                </a:solidFill>
                <a:latin typeface="NewBaskervilleStd-Bold"/>
              </a:rPr>
              <a:t>12.2  SOLVING EXPRESSIONS AND EQUATIONS</a:t>
            </a:r>
            <a:endParaRPr lang="en-US" sz="2800" b="1" dirty="0">
              <a:solidFill>
                <a:srgbClr val="C00000"/>
              </a:solidFill>
              <a:latin typeface="NewBaskervilleStd-Bold"/>
            </a:endParaRPr>
          </a:p>
        </p:txBody>
      </p:sp>
    </p:spTree>
    <p:extLst>
      <p:ext uri="{BB962C8B-B14F-4D97-AF65-F5344CB8AC3E}">
        <p14:creationId xmlns:p14="http://schemas.microsoft.com/office/powerpoint/2010/main" val="2196333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066800"/>
                <a:ext cx="8534400" cy="5016758"/>
              </a:xfrm>
              <a:prstGeom prst="rect">
                <a:avLst/>
              </a:prstGeom>
            </p:spPr>
            <p:txBody>
              <a:bodyPr wrap="square">
                <a:spAutoFit/>
              </a:bodyPr>
              <a:lstStyle/>
              <a:p>
                <a:r>
                  <a:rPr lang="en-US" sz="2000" dirty="0"/>
                  <a:t>MATLAB ® ’s symbolic capability is based on the </a:t>
                </a:r>
                <a:r>
                  <a:rPr lang="en-US" sz="2000" dirty="0" err="1"/>
                  <a:t>MuPad</a:t>
                </a:r>
                <a:r>
                  <a:rPr lang="en-US" sz="2000" dirty="0"/>
                  <a:t> software, originally produced by </a:t>
                </a:r>
                <a:r>
                  <a:rPr lang="en-US" sz="2000" dirty="0" err="1"/>
                  <a:t>SciFace</a:t>
                </a:r>
                <a:r>
                  <a:rPr lang="en-US" sz="2000" dirty="0"/>
                  <a:t> Software (based on research done at the University of Paderborn, Germany)</a:t>
                </a:r>
              </a:p>
              <a:p>
                <a:endParaRPr lang="en-US" sz="2000" dirty="0"/>
              </a:p>
              <a:p>
                <a:r>
                  <a:rPr lang="en-US" sz="2000" dirty="0"/>
                  <a:t>There are two ways to use </a:t>
                </a:r>
                <a:r>
                  <a:rPr lang="en-US" sz="2000" dirty="0" err="1"/>
                  <a:t>MuPad</a:t>
                </a:r>
                <a:r>
                  <a:rPr lang="en-US" sz="2000" dirty="0"/>
                  <a:t> inside the MATLAB ®  software. You can access it directly and create a </a:t>
                </a:r>
                <a:r>
                  <a:rPr lang="en-US" sz="2000" dirty="0" err="1"/>
                  <a:t>MuPad</a:t>
                </a:r>
                <a:r>
                  <a:rPr lang="en-US" sz="2000" dirty="0"/>
                  <a:t> notebook by typing </a:t>
                </a:r>
              </a:p>
              <a:p>
                <a:r>
                  <a:rPr lang="en-US" sz="2000" dirty="0"/>
                  <a:t> </a:t>
                </a:r>
              </a:p>
              <a:p>
                <a:pPr/>
                <a14:m>
                  <m:oMathPara xmlns:m="http://schemas.openxmlformats.org/officeDocument/2006/math">
                    <m:oMathParaPr>
                      <m:jc m:val="centerGroup"/>
                    </m:oMathParaPr>
                    <m:oMath xmlns:m="http://schemas.openxmlformats.org/officeDocument/2006/math">
                      <m:r>
                        <a:rPr lang="en-US" sz="2000" b="1" i="1" dirty="0" smtClean="0">
                          <a:solidFill>
                            <a:srgbClr val="C00000"/>
                          </a:solidFill>
                          <a:latin typeface="Cambria Math" panose="02040503050406030204" pitchFamily="18" charset="0"/>
                        </a:rPr>
                        <m:t>𝒎𝒖𝒑𝒂𝒅</m:t>
                      </m:r>
                    </m:oMath>
                  </m:oMathPara>
                </a14:m>
                <a:endParaRPr lang="en-US" sz="2000" b="1" dirty="0"/>
              </a:p>
              <a:p>
                <a:r>
                  <a:rPr lang="en-US" sz="2000" dirty="0"/>
                  <a:t>at the command prompt. The </a:t>
                </a:r>
                <a:r>
                  <a:rPr lang="en-US" sz="2000" dirty="0" err="1"/>
                  <a:t>MuPad</a:t>
                </a:r>
                <a:r>
                  <a:rPr lang="en-US" sz="2000" dirty="0"/>
                  <a:t> notebook interface opens as a MATLAB ®  figure window, as shown in Figure  12.1 </a:t>
                </a:r>
              </a:p>
              <a:p>
                <a:r>
                  <a:rPr lang="en-US" sz="2000" dirty="0"/>
                  <a:t> </a:t>
                </a:r>
              </a:p>
              <a:p>
                <a:endParaRPr lang="en-US" sz="2000" dirty="0"/>
              </a:p>
              <a:p>
                <a:endParaRPr lang="en-US" sz="2000" dirty="0"/>
              </a:p>
              <a:p>
                <a:r>
                  <a:rPr lang="en-US" sz="2000" dirty="0" err="1"/>
                  <a:t>Mupad</a:t>
                </a:r>
                <a:r>
                  <a:rPr lang="en-US" sz="2000" dirty="0"/>
                  <a:t> can also be used to create symbolic objects inside MATLAB ®  itself. This offers the advantage of a familiar interface, and the ability to interact with MATLAB ® ’s other functions</a:t>
                </a:r>
              </a:p>
            </p:txBody>
          </p:sp>
        </mc:Choice>
        <mc:Fallback xmlns="">
          <p:sp>
            <p:nvSpPr>
              <p:cNvPr id="2" name="Rectangle 1"/>
              <p:cNvSpPr>
                <a:spLocks noRot="1" noChangeAspect="1" noMove="1" noResize="1" noEditPoints="1" noAdjustHandles="1" noChangeArrowheads="1" noChangeShapeType="1" noTextEdit="1"/>
              </p:cNvSpPr>
              <p:nvPr/>
            </p:nvSpPr>
            <p:spPr>
              <a:xfrm>
                <a:off x="152400" y="1066800"/>
                <a:ext cx="8534400" cy="5016758"/>
              </a:xfrm>
              <a:prstGeom prst="rect">
                <a:avLst/>
              </a:prstGeom>
              <a:blipFill>
                <a:blip r:embed="rId2"/>
                <a:stretch>
                  <a:fillRect l="-714" t="-486" b="-133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98DEC9C-5C23-41D1-93DC-C1A3355C58F1}"/>
              </a:ext>
            </a:extLst>
          </p:cNvPr>
          <p:cNvSpPr/>
          <p:nvPr/>
        </p:nvSpPr>
        <p:spPr>
          <a:xfrm>
            <a:off x="304800" y="381000"/>
            <a:ext cx="3313613" cy="523220"/>
          </a:xfrm>
          <a:prstGeom prst="rect">
            <a:avLst/>
          </a:prstGeom>
        </p:spPr>
        <p:txBody>
          <a:bodyPr wrap="square">
            <a:spAutoFit/>
          </a:bodyPr>
          <a:lstStyle/>
          <a:p>
            <a:r>
              <a:rPr lang="en-US" sz="2800" b="1" dirty="0">
                <a:solidFill>
                  <a:srgbClr val="C00000"/>
                </a:solidFill>
                <a:latin typeface="NewBaskervilleStd-Bold"/>
              </a:rPr>
              <a:t>Introduction</a:t>
            </a:r>
          </a:p>
        </p:txBody>
      </p:sp>
    </p:spTree>
    <p:extLst>
      <p:ext uri="{BB962C8B-B14F-4D97-AF65-F5344CB8AC3E}">
        <p14:creationId xmlns:p14="http://schemas.microsoft.com/office/powerpoint/2010/main" val="117912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940088"/>
          </a:xfrm>
          <a:prstGeom prst="rect">
            <a:avLst/>
          </a:prstGeom>
        </p:spPr>
        <p:txBody>
          <a:bodyPr wrap="square">
            <a:spAutoFit/>
          </a:bodyPr>
          <a:lstStyle/>
          <a:p>
            <a:r>
              <a:rPr lang="en-US" sz="2000" dirty="0" smtClean="0"/>
              <a:t>Not </a:t>
            </a:r>
            <a:r>
              <a:rPr lang="en-US" sz="2000" dirty="0"/>
              <a:t>only can the </a:t>
            </a:r>
            <a:r>
              <a:rPr lang="en-US" sz="2000" b="1" dirty="0" smtClean="0"/>
              <a:t>solve</a:t>
            </a:r>
            <a:r>
              <a:rPr lang="en-US" sz="2000" dirty="0" smtClean="0"/>
              <a:t> function </a:t>
            </a:r>
            <a:r>
              <a:rPr lang="en-US" sz="2000" dirty="0"/>
              <a:t>solve single equations or expressions for any of the included variables, it can also solve </a:t>
            </a:r>
            <a:r>
              <a:rPr lang="en-US" sz="2000" u="sng" dirty="0"/>
              <a:t>systems of equations</a:t>
            </a:r>
            <a:r>
              <a:rPr lang="en-US" sz="2000" dirty="0"/>
              <a:t>. Take, for example, these three symbolic equations: </a:t>
            </a:r>
            <a:endParaRPr lang="en-US" sz="2000" dirty="0" smtClean="0"/>
          </a:p>
          <a:p>
            <a:pPr algn="ctr"/>
            <a:r>
              <a:rPr lang="en-US" sz="2000" dirty="0"/>
              <a:t>one </a:t>
            </a:r>
            <a:r>
              <a:rPr lang="en-US" sz="2000" dirty="0" smtClean="0"/>
              <a:t>=3*x </a:t>
            </a:r>
            <a:r>
              <a:rPr lang="en-US" sz="2000" dirty="0"/>
              <a:t>+ 2*y -z </a:t>
            </a:r>
            <a:r>
              <a:rPr lang="en-US" sz="2000" dirty="0" smtClean="0"/>
              <a:t>== 10; </a:t>
            </a:r>
          </a:p>
          <a:p>
            <a:pPr algn="ctr"/>
            <a:r>
              <a:rPr lang="en-US" sz="2000" dirty="0" smtClean="0"/>
              <a:t>two </a:t>
            </a:r>
            <a:r>
              <a:rPr lang="en-US" sz="2000" dirty="0"/>
              <a:t>= </a:t>
            </a:r>
            <a:r>
              <a:rPr lang="en-US" sz="2000" dirty="0" smtClean="0"/>
              <a:t>-x </a:t>
            </a:r>
            <a:r>
              <a:rPr lang="en-US" sz="2000" dirty="0"/>
              <a:t>+ 3*y + 2*z </a:t>
            </a:r>
            <a:r>
              <a:rPr lang="en-US" sz="2000" dirty="0" smtClean="0"/>
              <a:t>== 5;</a:t>
            </a:r>
          </a:p>
          <a:p>
            <a:pPr algn="ctr"/>
            <a:r>
              <a:rPr lang="en-US" sz="2000" dirty="0" smtClean="0"/>
              <a:t>three </a:t>
            </a:r>
            <a:r>
              <a:rPr lang="en-US" sz="2000" dirty="0"/>
              <a:t>= </a:t>
            </a:r>
            <a:r>
              <a:rPr lang="en-US" sz="2000" dirty="0" smtClean="0"/>
              <a:t>x </a:t>
            </a:r>
            <a:r>
              <a:rPr lang="en-US" sz="2000" dirty="0"/>
              <a:t>- y - z </a:t>
            </a:r>
            <a:r>
              <a:rPr lang="en-US" sz="2000" dirty="0" smtClean="0"/>
              <a:t>== </a:t>
            </a:r>
            <a:r>
              <a:rPr lang="en-US" sz="2000" dirty="0"/>
              <a:t>-</a:t>
            </a:r>
            <a:r>
              <a:rPr lang="en-US" sz="2000" dirty="0" smtClean="0"/>
              <a:t>1;</a:t>
            </a:r>
            <a:endParaRPr lang="en-US" sz="2000" dirty="0"/>
          </a:p>
          <a:p>
            <a:endParaRPr lang="en-US" sz="2000" dirty="0" smtClean="0"/>
          </a:p>
          <a:p>
            <a:r>
              <a:rPr lang="en-US" sz="2000" dirty="0" smtClean="0"/>
              <a:t>To </a:t>
            </a:r>
            <a:r>
              <a:rPr lang="en-US" sz="2000" dirty="0"/>
              <a:t>solve for the three embedded variables  </a:t>
            </a:r>
            <a:r>
              <a:rPr lang="en-US" sz="2000" dirty="0" smtClean="0"/>
              <a:t>x , y, </a:t>
            </a:r>
            <a:r>
              <a:rPr lang="en-US" sz="2000" dirty="0"/>
              <a:t>and </a:t>
            </a:r>
            <a:r>
              <a:rPr lang="en-US" sz="2000" dirty="0" smtClean="0"/>
              <a:t>z, </a:t>
            </a:r>
            <a:r>
              <a:rPr lang="en-US" sz="2000" dirty="0"/>
              <a:t>simply list all three equations in the </a:t>
            </a:r>
            <a:r>
              <a:rPr lang="en-US" sz="2000" dirty="0" smtClean="0"/>
              <a:t>solve function</a:t>
            </a:r>
            <a:r>
              <a:rPr lang="en-US" sz="2000" dirty="0"/>
              <a:t>: </a:t>
            </a:r>
          </a:p>
          <a:p>
            <a:pPr algn="ctr"/>
            <a:r>
              <a:rPr lang="en-US" sz="2000" dirty="0"/>
              <a:t> answer = </a:t>
            </a:r>
            <a:r>
              <a:rPr lang="en-US" sz="2000" b="1" dirty="0">
                <a:solidFill>
                  <a:srgbClr val="FF0000"/>
                </a:solidFill>
              </a:rPr>
              <a:t>solve</a:t>
            </a:r>
            <a:r>
              <a:rPr lang="en-US" sz="2000" dirty="0"/>
              <a:t>(</a:t>
            </a:r>
            <a:r>
              <a:rPr lang="en-US" sz="2000" dirty="0" err="1"/>
              <a:t>one,two,three</a:t>
            </a:r>
            <a:r>
              <a:rPr lang="en-US" sz="2000" dirty="0"/>
              <a:t>) </a:t>
            </a:r>
            <a:endParaRPr lang="en-US" sz="2000" dirty="0" smtClean="0"/>
          </a:p>
          <a:p>
            <a:pPr algn="ctr"/>
            <a:r>
              <a:rPr lang="en-US" sz="2000" dirty="0" smtClean="0"/>
              <a:t>answer </a:t>
            </a:r>
            <a:r>
              <a:rPr lang="en-US" sz="2000" dirty="0"/>
              <a:t>= </a:t>
            </a:r>
            <a:endParaRPr lang="en-US" sz="2000" dirty="0" smtClean="0"/>
          </a:p>
          <a:p>
            <a:pPr algn="ctr"/>
            <a:r>
              <a:rPr lang="en-US" sz="2000" dirty="0" smtClean="0">
                <a:solidFill>
                  <a:srgbClr val="00B050"/>
                </a:solidFill>
              </a:rPr>
              <a:t>x</a:t>
            </a:r>
            <a:r>
              <a:rPr lang="en-US" sz="2000" dirty="0">
                <a:solidFill>
                  <a:srgbClr val="00B050"/>
                </a:solidFill>
              </a:rPr>
              <a:t>: [1x1 </a:t>
            </a:r>
            <a:r>
              <a:rPr lang="en-US" sz="2000" dirty="0" err="1">
                <a:solidFill>
                  <a:srgbClr val="00B050"/>
                </a:solidFill>
              </a:rPr>
              <a:t>sym</a:t>
            </a:r>
            <a:r>
              <a:rPr lang="en-US" sz="2000" dirty="0">
                <a:solidFill>
                  <a:srgbClr val="00B050"/>
                </a:solidFill>
              </a:rPr>
              <a:t>] </a:t>
            </a:r>
            <a:endParaRPr lang="en-US" sz="2000" dirty="0" smtClean="0">
              <a:solidFill>
                <a:srgbClr val="00B050"/>
              </a:solidFill>
            </a:endParaRPr>
          </a:p>
          <a:p>
            <a:pPr algn="ctr"/>
            <a:r>
              <a:rPr lang="en-US" sz="2000" dirty="0" smtClean="0">
                <a:solidFill>
                  <a:srgbClr val="00B050"/>
                </a:solidFill>
              </a:rPr>
              <a:t>y</a:t>
            </a:r>
            <a:r>
              <a:rPr lang="en-US" sz="2000" dirty="0">
                <a:solidFill>
                  <a:srgbClr val="00B050"/>
                </a:solidFill>
              </a:rPr>
              <a:t>: [1x1 </a:t>
            </a:r>
            <a:r>
              <a:rPr lang="en-US" sz="2000" dirty="0" err="1">
                <a:solidFill>
                  <a:srgbClr val="00B050"/>
                </a:solidFill>
              </a:rPr>
              <a:t>sym</a:t>
            </a:r>
            <a:r>
              <a:rPr lang="en-US" sz="2000" dirty="0">
                <a:solidFill>
                  <a:srgbClr val="00B050"/>
                </a:solidFill>
              </a:rPr>
              <a:t>] </a:t>
            </a:r>
            <a:endParaRPr lang="en-US" sz="2000" dirty="0" smtClean="0">
              <a:solidFill>
                <a:srgbClr val="00B050"/>
              </a:solidFill>
            </a:endParaRPr>
          </a:p>
          <a:p>
            <a:pPr algn="ctr"/>
            <a:r>
              <a:rPr lang="en-US" sz="2000" dirty="0" smtClean="0">
                <a:solidFill>
                  <a:srgbClr val="00B050"/>
                </a:solidFill>
              </a:rPr>
              <a:t>z</a:t>
            </a:r>
            <a:r>
              <a:rPr lang="en-US" sz="2000" dirty="0">
                <a:solidFill>
                  <a:srgbClr val="00B050"/>
                </a:solidFill>
              </a:rPr>
              <a:t>: [1x1 </a:t>
            </a:r>
            <a:r>
              <a:rPr lang="en-US" sz="2000" dirty="0" err="1">
                <a:solidFill>
                  <a:srgbClr val="00B050"/>
                </a:solidFill>
              </a:rPr>
              <a:t>sym</a:t>
            </a:r>
            <a:r>
              <a:rPr lang="en-US" sz="2000" dirty="0">
                <a:solidFill>
                  <a:srgbClr val="00B050"/>
                </a:solidFill>
              </a:rPr>
              <a:t>]</a:t>
            </a:r>
          </a:p>
          <a:p>
            <a:r>
              <a:rPr lang="en-US" sz="2000" dirty="0" smtClean="0"/>
              <a:t>To </a:t>
            </a:r>
            <a:r>
              <a:rPr lang="en-US" sz="2000" dirty="0"/>
              <a:t>access the actual values, you’ll need to use the structure array syntax: </a:t>
            </a:r>
          </a:p>
          <a:p>
            <a:pPr algn="ctr"/>
            <a:r>
              <a:rPr lang="en-US" sz="2000" dirty="0"/>
              <a:t> </a:t>
            </a:r>
            <a:r>
              <a:rPr lang="fr-FR" sz="2000" dirty="0" err="1"/>
              <a:t>answer.x</a:t>
            </a:r>
            <a:r>
              <a:rPr lang="fr-FR" sz="2000" dirty="0"/>
              <a:t> </a:t>
            </a:r>
            <a:r>
              <a:rPr lang="fr-FR" sz="2000" dirty="0" smtClean="0"/>
              <a:t>       </a:t>
            </a:r>
            <a:r>
              <a:rPr lang="fr-FR" sz="2000" dirty="0" smtClean="0">
                <a:solidFill>
                  <a:srgbClr val="00B050"/>
                </a:solidFill>
              </a:rPr>
              <a:t> ans </a:t>
            </a:r>
            <a:r>
              <a:rPr lang="fr-FR" sz="2000" dirty="0">
                <a:solidFill>
                  <a:srgbClr val="00B050"/>
                </a:solidFill>
              </a:rPr>
              <a:t>= -2 </a:t>
            </a:r>
            <a:endParaRPr lang="fr-FR" sz="2000" dirty="0" smtClean="0">
              <a:solidFill>
                <a:srgbClr val="00B050"/>
              </a:solidFill>
            </a:endParaRPr>
          </a:p>
          <a:p>
            <a:pPr algn="ctr"/>
            <a:r>
              <a:rPr lang="fr-FR" sz="2000" dirty="0" err="1" smtClean="0"/>
              <a:t>answer.y</a:t>
            </a:r>
            <a:r>
              <a:rPr lang="fr-FR" sz="2000" dirty="0" smtClean="0"/>
              <a:t>         </a:t>
            </a:r>
            <a:r>
              <a:rPr lang="fr-FR" sz="2000" dirty="0" smtClean="0">
                <a:solidFill>
                  <a:srgbClr val="00B050"/>
                </a:solidFill>
              </a:rPr>
              <a:t>ans </a:t>
            </a:r>
            <a:r>
              <a:rPr lang="fr-FR" sz="2000" dirty="0">
                <a:solidFill>
                  <a:srgbClr val="00B050"/>
                </a:solidFill>
              </a:rPr>
              <a:t>= 5 </a:t>
            </a:r>
            <a:endParaRPr lang="fr-FR" sz="2000" dirty="0" smtClean="0">
              <a:solidFill>
                <a:srgbClr val="00B050"/>
              </a:solidFill>
            </a:endParaRPr>
          </a:p>
          <a:p>
            <a:pPr algn="ctr"/>
            <a:r>
              <a:rPr lang="fr-FR" sz="2000" dirty="0" smtClean="0"/>
              <a:t> </a:t>
            </a:r>
            <a:r>
              <a:rPr lang="fr-FR" sz="2000" dirty="0" err="1" smtClean="0"/>
              <a:t>answer.z</a:t>
            </a:r>
            <a:r>
              <a:rPr lang="fr-FR" sz="2000" dirty="0" smtClean="0"/>
              <a:t>         </a:t>
            </a:r>
            <a:r>
              <a:rPr lang="fr-FR" sz="2000" dirty="0" smtClean="0">
                <a:solidFill>
                  <a:srgbClr val="00B050"/>
                </a:solidFill>
              </a:rPr>
              <a:t>ans </a:t>
            </a:r>
            <a:r>
              <a:rPr lang="fr-FR" sz="2000" dirty="0">
                <a:solidFill>
                  <a:srgbClr val="00B050"/>
                </a:solidFill>
              </a:rPr>
              <a:t>= -6</a:t>
            </a:r>
            <a:endParaRPr lang="en-US" sz="2000" dirty="0">
              <a:solidFill>
                <a:srgbClr val="00B050"/>
              </a:solidFill>
            </a:endParaRPr>
          </a:p>
          <a:p>
            <a:r>
              <a:rPr lang="en-US" sz="2000" dirty="0"/>
              <a:t> </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a:solidFill>
                  <a:srgbClr val="C00000"/>
                </a:solidFill>
                <a:latin typeface="NewBaskervilleStd-Bold"/>
              </a:rPr>
              <a:t>12.2   </a:t>
            </a:r>
            <a:r>
              <a:rPr lang="en-US" sz="2800" b="1" dirty="0" smtClean="0">
                <a:solidFill>
                  <a:srgbClr val="C00000"/>
                </a:solidFill>
                <a:latin typeface="NewBaskervilleStd-Bold"/>
              </a:rPr>
              <a:t>SOLVING SYSTEMS OF EQUATIONS</a:t>
            </a:r>
            <a:endParaRPr lang="en-US" sz="2800" b="1" dirty="0">
              <a:solidFill>
                <a:srgbClr val="C00000"/>
              </a:solidFill>
              <a:latin typeface="NewBaskervilleStd-Bold"/>
            </a:endParaRPr>
          </a:p>
        </p:txBody>
      </p:sp>
    </p:spTree>
    <p:extLst>
      <p:ext uri="{BB962C8B-B14F-4D97-AF65-F5344CB8AC3E}">
        <p14:creationId xmlns:p14="http://schemas.microsoft.com/office/powerpoint/2010/main" val="374704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632311"/>
          </a:xfrm>
          <a:prstGeom prst="rect">
            <a:avLst/>
          </a:prstGeom>
        </p:spPr>
        <p:txBody>
          <a:bodyPr wrap="square">
            <a:spAutoFit/>
          </a:bodyPr>
          <a:lstStyle/>
          <a:p>
            <a:r>
              <a:rPr lang="en-US" sz="2000" dirty="0" smtClean="0"/>
              <a:t>To </a:t>
            </a:r>
            <a:r>
              <a:rPr lang="en-US" sz="2000" dirty="0"/>
              <a:t>force the results to be displayed without using a structure array and the associated syntax, we must assign names to the individual variables. Thus, for our example, we have </a:t>
            </a:r>
          </a:p>
          <a:p>
            <a:r>
              <a:rPr lang="en-US" sz="2000" dirty="0"/>
              <a:t> </a:t>
            </a:r>
          </a:p>
          <a:p>
            <a:pPr algn="ctr"/>
            <a:r>
              <a:rPr lang="en-US" sz="2000" dirty="0"/>
              <a:t>[</a:t>
            </a:r>
            <a:r>
              <a:rPr lang="en-US" sz="2000" dirty="0" err="1"/>
              <a:t>x,y,z</a:t>
            </a:r>
            <a:r>
              <a:rPr lang="en-US" sz="2000" dirty="0"/>
              <a:t>] = </a:t>
            </a:r>
            <a:r>
              <a:rPr lang="en-US" sz="2000" b="1" dirty="0">
                <a:solidFill>
                  <a:srgbClr val="FF0000"/>
                </a:solidFill>
              </a:rPr>
              <a:t>solve</a:t>
            </a:r>
            <a:r>
              <a:rPr lang="en-US" sz="2000" dirty="0"/>
              <a:t>(</a:t>
            </a:r>
            <a:r>
              <a:rPr lang="en-US" sz="2000" dirty="0" err="1"/>
              <a:t>one,two,three</a:t>
            </a:r>
            <a:r>
              <a:rPr lang="en-US" sz="2000" dirty="0"/>
              <a:t>) </a:t>
            </a:r>
            <a:endParaRPr lang="en-US" sz="2000" dirty="0" smtClean="0"/>
          </a:p>
          <a:p>
            <a:pPr algn="ctr"/>
            <a:r>
              <a:rPr lang="en-US" sz="2000" dirty="0" smtClean="0">
                <a:solidFill>
                  <a:srgbClr val="00B050"/>
                </a:solidFill>
              </a:rPr>
              <a:t>x </a:t>
            </a:r>
            <a:r>
              <a:rPr lang="en-US" sz="2000" dirty="0">
                <a:solidFill>
                  <a:srgbClr val="00B050"/>
                </a:solidFill>
              </a:rPr>
              <a:t>= -2 y = 5 z = -</a:t>
            </a:r>
            <a:r>
              <a:rPr lang="en-US" sz="2000" dirty="0" smtClean="0">
                <a:solidFill>
                  <a:srgbClr val="00B050"/>
                </a:solidFill>
              </a:rPr>
              <a:t>6</a:t>
            </a:r>
            <a:endParaRPr lang="en-US" sz="2000" dirty="0" smtClean="0"/>
          </a:p>
          <a:p>
            <a:r>
              <a:rPr lang="en-US" sz="2000" dirty="0" smtClean="0"/>
              <a:t>The </a:t>
            </a:r>
            <a:r>
              <a:rPr lang="en-US" sz="2000" dirty="0"/>
              <a:t>results are </a:t>
            </a:r>
            <a:r>
              <a:rPr lang="en-US" sz="2000" u="sng" dirty="0"/>
              <a:t>assigned alphabetically</a:t>
            </a:r>
            <a:r>
              <a:rPr lang="en-US" sz="2000" dirty="0"/>
              <a:t>. For instance, if the variables used in your symbolic expressions are </a:t>
            </a:r>
            <a:r>
              <a:rPr lang="en-US" sz="2000" dirty="0" err="1" smtClean="0"/>
              <a:t>q,x</a:t>
            </a:r>
            <a:r>
              <a:rPr lang="en-US" sz="2000" dirty="0" smtClean="0"/>
              <a:t>, </a:t>
            </a:r>
            <a:r>
              <a:rPr lang="en-US" sz="2000" dirty="0"/>
              <a:t>and </a:t>
            </a:r>
            <a:r>
              <a:rPr lang="en-US" sz="2000" dirty="0" smtClean="0"/>
              <a:t>p, </a:t>
            </a:r>
            <a:r>
              <a:rPr lang="en-US" sz="2000" dirty="0"/>
              <a:t>the results will be returned in the order </a:t>
            </a:r>
            <a:r>
              <a:rPr lang="en-US" sz="2000" dirty="0" smtClean="0"/>
              <a:t>p, q, </a:t>
            </a:r>
            <a:r>
              <a:rPr lang="en-US" sz="2000" dirty="0"/>
              <a:t>and </a:t>
            </a:r>
            <a:r>
              <a:rPr lang="en-US" sz="2000" dirty="0" smtClean="0"/>
              <a:t>x,  </a:t>
            </a:r>
            <a:r>
              <a:rPr lang="en-US" sz="2000" dirty="0"/>
              <a:t>independently  of the names you have assigned for the results. </a:t>
            </a:r>
            <a:endParaRPr lang="en-US" sz="2000" dirty="0" smtClean="0"/>
          </a:p>
          <a:p>
            <a:endParaRPr lang="en-US" sz="2000" dirty="0"/>
          </a:p>
          <a:p>
            <a:r>
              <a:rPr lang="en-US" sz="2000" dirty="0" smtClean="0"/>
              <a:t>Notice </a:t>
            </a:r>
            <a:r>
              <a:rPr lang="en-US" sz="2000" dirty="0"/>
              <a:t>in our example that </a:t>
            </a:r>
            <a:r>
              <a:rPr lang="en-US" sz="2000" u="sng" dirty="0" smtClean="0"/>
              <a:t>x, y, </a:t>
            </a:r>
            <a:r>
              <a:rPr lang="en-US" sz="2000" u="sng" dirty="0"/>
              <a:t>and </a:t>
            </a:r>
            <a:r>
              <a:rPr lang="en-US" sz="2000" u="sng" dirty="0" smtClean="0"/>
              <a:t>z are </a:t>
            </a:r>
            <a:r>
              <a:rPr lang="en-US" sz="2000" u="sng" dirty="0"/>
              <a:t>still listed as symbolic variables s, even though the results are numbers</a:t>
            </a:r>
            <a:r>
              <a:rPr lang="en-US" sz="2000" dirty="0"/>
              <a:t>. The result of the </a:t>
            </a:r>
            <a:r>
              <a:rPr lang="en-US" sz="2000" dirty="0" smtClean="0"/>
              <a:t>solve function </a:t>
            </a:r>
            <a:r>
              <a:rPr lang="en-US" sz="2000" dirty="0"/>
              <a:t>is a symbolic variable, either </a:t>
            </a:r>
            <a:r>
              <a:rPr lang="en-US" sz="2000" dirty="0" err="1" smtClean="0"/>
              <a:t>ans</a:t>
            </a:r>
            <a:r>
              <a:rPr lang="en-US" sz="2000" dirty="0" smtClean="0"/>
              <a:t> or </a:t>
            </a:r>
            <a:r>
              <a:rPr lang="en-US" sz="2000" dirty="0"/>
              <a:t>a </a:t>
            </a:r>
            <a:r>
              <a:rPr lang="en-US" sz="2000" dirty="0" smtClean="0"/>
              <a:t>user-defined </a:t>
            </a:r>
            <a:r>
              <a:rPr lang="en-US" sz="2000" dirty="0"/>
              <a:t>name. If you want to use that result in a MATLAB ®  expression requiring a double-precision </a:t>
            </a:r>
            <a:r>
              <a:rPr lang="en-US" sz="2000" dirty="0" smtClean="0"/>
              <a:t>floating-point </a:t>
            </a:r>
            <a:r>
              <a:rPr lang="en-US" sz="2000" dirty="0"/>
              <a:t>input, you can change the variable type with the </a:t>
            </a:r>
            <a:r>
              <a:rPr lang="en-US" sz="2000" dirty="0" smtClean="0"/>
              <a:t>double function</a:t>
            </a:r>
            <a:r>
              <a:rPr lang="en-US" sz="2000" dirty="0"/>
              <a:t>. For example, </a:t>
            </a:r>
          </a:p>
          <a:p>
            <a:r>
              <a:rPr lang="en-US" sz="2000" b="1" u="sng" dirty="0" smtClean="0"/>
              <a:t>double</a:t>
            </a:r>
            <a:r>
              <a:rPr lang="en-US" sz="2000" u="sng" dirty="0" smtClean="0"/>
              <a:t>(x) changes  x  </a:t>
            </a:r>
            <a:r>
              <a:rPr lang="en-US" sz="2000" u="sng" dirty="0"/>
              <a:t>from a symbolic variable to a corresponding numeric variable</a:t>
            </a:r>
            <a:r>
              <a:rPr lang="en-US" sz="2000" dirty="0"/>
              <a:t>. </a:t>
            </a:r>
            <a:endParaRPr lang="en-US" sz="2000" dirty="0">
              <a:solidFill>
                <a:srgbClr val="00B050"/>
              </a:solidFill>
            </a:endParaRP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a:solidFill>
                  <a:srgbClr val="C00000"/>
                </a:solidFill>
                <a:latin typeface="NewBaskervilleStd-Bold"/>
              </a:rPr>
              <a:t>12.2   </a:t>
            </a:r>
            <a:r>
              <a:rPr lang="en-US" sz="2800" b="1" dirty="0" smtClean="0">
                <a:solidFill>
                  <a:srgbClr val="C00000"/>
                </a:solidFill>
                <a:latin typeface="NewBaskervilleStd-Bold"/>
              </a:rPr>
              <a:t>SOLVING SYSTEMS OF EQUATIONS</a:t>
            </a:r>
            <a:endParaRPr lang="en-US" sz="2800" b="1" dirty="0">
              <a:solidFill>
                <a:srgbClr val="C00000"/>
              </a:solidFill>
              <a:latin typeface="NewBaskervilleStd-Bold"/>
            </a:endParaRPr>
          </a:p>
        </p:txBody>
      </p:sp>
    </p:spTree>
    <p:extLst>
      <p:ext uri="{BB962C8B-B14F-4D97-AF65-F5344CB8AC3E}">
        <p14:creationId xmlns:p14="http://schemas.microsoft.com/office/powerpoint/2010/main" val="1332784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523220"/>
          </a:xfrm>
          <a:prstGeom prst="rect">
            <a:avLst/>
          </a:prstGeom>
        </p:spPr>
        <p:txBody>
          <a:bodyPr wrap="square">
            <a:spAutoFit/>
          </a:bodyPr>
          <a:lstStyle/>
          <a:p>
            <a:r>
              <a:rPr lang="en-US" sz="2800" b="1" dirty="0">
                <a:solidFill>
                  <a:srgbClr val="C00000"/>
                </a:solidFill>
                <a:latin typeface="NewBaskervilleStd-Bold"/>
              </a:rPr>
              <a:t>12.2   </a:t>
            </a:r>
            <a:r>
              <a:rPr lang="en-US" sz="2800" b="1" dirty="0" smtClean="0">
                <a:solidFill>
                  <a:srgbClr val="C00000"/>
                </a:solidFill>
                <a:latin typeface="NewBaskervilleStd-Bold"/>
              </a:rPr>
              <a:t>SOLVING SYSTEMS OF EQUATIONS</a:t>
            </a:r>
            <a:endParaRPr lang="en-US" sz="2800" b="1" dirty="0">
              <a:solidFill>
                <a:srgbClr val="C00000"/>
              </a:solidFill>
              <a:latin typeface="NewBaskervilleStd-Bold"/>
            </a:endParaRPr>
          </a:p>
        </p:txBody>
      </p:sp>
      <p:pic>
        <p:nvPicPr>
          <p:cNvPr id="3" name="Picture 2"/>
          <p:cNvPicPr>
            <a:picLocks noChangeAspect="1"/>
          </p:cNvPicPr>
          <p:nvPr/>
        </p:nvPicPr>
        <p:blipFill>
          <a:blip r:embed="rId2"/>
          <a:stretch>
            <a:fillRect/>
          </a:stretch>
        </p:blipFill>
        <p:spPr>
          <a:xfrm>
            <a:off x="609600" y="2362200"/>
            <a:ext cx="7737749" cy="2419350"/>
          </a:xfrm>
          <a:prstGeom prst="rect">
            <a:avLst/>
          </a:prstGeom>
        </p:spPr>
      </p:pic>
    </p:spTree>
    <p:extLst>
      <p:ext uri="{BB962C8B-B14F-4D97-AF65-F5344CB8AC3E}">
        <p14:creationId xmlns:p14="http://schemas.microsoft.com/office/powerpoint/2010/main" val="3491479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597" y="116937"/>
            <a:ext cx="5596404" cy="523220"/>
          </a:xfrm>
          <a:prstGeom prst="rect">
            <a:avLst/>
          </a:prstGeom>
        </p:spPr>
        <p:txBody>
          <a:bodyPr wrap="none">
            <a:spAutoFit/>
          </a:bodyPr>
          <a:lstStyle/>
          <a:p>
            <a:r>
              <a:rPr lang="en-US" sz="2800" b="1" dirty="0">
                <a:latin typeface="NewBaskervilleStd-Bold"/>
              </a:rPr>
              <a:t>5.3.6 </a:t>
            </a:r>
            <a:r>
              <a:rPr lang="en-US" sz="2800" b="1" dirty="0"/>
              <a:t>Function </a:t>
            </a:r>
            <a:r>
              <a:rPr lang="en-US" sz="2800" b="1" dirty="0" smtClean="0"/>
              <a:t>Plots (from </a:t>
            </a:r>
            <a:r>
              <a:rPr lang="en-US" sz="2800" b="1" dirty="0" err="1" smtClean="0"/>
              <a:t>Ch</a:t>
            </a:r>
            <a:r>
              <a:rPr lang="en-US" sz="2800" b="1" dirty="0" smtClean="0"/>
              <a:t> 5)</a:t>
            </a:r>
            <a:endParaRPr lang="en-US" sz="2800" b="1" dirty="0">
              <a:latin typeface="NewBaskervilleStd-Bold"/>
            </a:endParaRPr>
          </a:p>
        </p:txBody>
      </p:sp>
      <p:sp>
        <p:nvSpPr>
          <p:cNvPr id="2" name="Rectangle 1"/>
          <p:cNvSpPr/>
          <p:nvPr/>
        </p:nvSpPr>
        <p:spPr>
          <a:xfrm>
            <a:off x="228600" y="539384"/>
            <a:ext cx="8089915" cy="1723549"/>
          </a:xfrm>
          <a:prstGeom prst="rect">
            <a:avLst/>
          </a:prstGeom>
        </p:spPr>
        <p:txBody>
          <a:bodyPr wrap="square">
            <a:spAutoFit/>
          </a:bodyPr>
          <a:lstStyle/>
          <a:p>
            <a:r>
              <a:rPr lang="en-US" dirty="0">
                <a:latin typeface="NewBaskervilleStd-Roman"/>
              </a:rPr>
              <a:t>Use </a:t>
            </a:r>
            <a:r>
              <a:rPr lang="en-US" dirty="0" err="1">
                <a:latin typeface="NewBaskervilleStd-Roman"/>
              </a:rPr>
              <a:t>fplot</a:t>
            </a:r>
            <a:r>
              <a:rPr lang="en-US" dirty="0">
                <a:latin typeface="NewBaskervilleStd-Roman"/>
              </a:rPr>
              <a:t> for plotting a function without defining </a:t>
            </a:r>
            <a:r>
              <a:rPr lang="en-US" i="1" dirty="0">
                <a:latin typeface="NewBaskervilleStd-Italic"/>
              </a:rPr>
              <a:t>x</a:t>
            </a:r>
            <a:r>
              <a:rPr lang="en-US" dirty="0">
                <a:latin typeface="NewBaskervilleStd-Roman"/>
              </a:rPr>
              <a:t>- and </a:t>
            </a:r>
            <a:r>
              <a:rPr lang="en-US" i="1" dirty="0">
                <a:latin typeface="NewBaskervilleStd-Italic"/>
              </a:rPr>
              <a:t>y</a:t>
            </a:r>
            <a:r>
              <a:rPr lang="en-US" dirty="0">
                <a:latin typeface="NewBaskervilleStd-Roman"/>
              </a:rPr>
              <a:t>- values a priori. For example,</a:t>
            </a:r>
          </a:p>
          <a:p>
            <a:r>
              <a:rPr lang="en-US" sz="1600" b="1" dirty="0" err="1">
                <a:solidFill>
                  <a:srgbClr val="0000FF"/>
                </a:solidFill>
                <a:latin typeface="CourierStd-Bold"/>
              </a:rPr>
              <a:t>fplot</a:t>
            </a:r>
            <a:r>
              <a:rPr lang="en-US" sz="1600" b="1" dirty="0">
                <a:solidFill>
                  <a:srgbClr val="0000FF"/>
                </a:solidFill>
                <a:latin typeface="CourierStd-Bold"/>
              </a:rPr>
              <a:t>('sin(x)',[-2*pi,2*pi]) or </a:t>
            </a:r>
            <a:r>
              <a:rPr lang="en-US" sz="1600" b="1" dirty="0" err="1">
                <a:solidFill>
                  <a:srgbClr val="0000FF"/>
                </a:solidFill>
                <a:latin typeface="CourierStd-Bold"/>
              </a:rPr>
              <a:t>fplot</a:t>
            </a:r>
            <a:r>
              <a:rPr lang="en-US" sz="1600" b="1" dirty="0">
                <a:solidFill>
                  <a:srgbClr val="0000FF"/>
                </a:solidFill>
                <a:latin typeface="CourierStd-Bold"/>
              </a:rPr>
              <a:t>('sin(x)') </a:t>
            </a:r>
          </a:p>
          <a:p>
            <a:r>
              <a:rPr lang="en-US" dirty="0">
                <a:latin typeface="NewBaskervilleStd-Roman"/>
              </a:rPr>
              <a:t>creates a plot of </a:t>
            </a:r>
            <a:r>
              <a:rPr lang="en-US" i="1" dirty="0">
                <a:latin typeface="NewBaskervilleStd-Italic"/>
              </a:rPr>
              <a:t>x </a:t>
            </a:r>
            <a:r>
              <a:rPr lang="en-US" dirty="0">
                <a:latin typeface="NewBaskervilleStd-Roman"/>
              </a:rPr>
              <a:t>versus sin(</a:t>
            </a:r>
            <a:r>
              <a:rPr lang="en-US" i="1" dirty="0">
                <a:latin typeface="NewBaskervilleStd-Italic"/>
              </a:rPr>
              <a:t>x</a:t>
            </a:r>
            <a:r>
              <a:rPr lang="en-US" dirty="0">
                <a:latin typeface="NewBaskervilleStd-Roman"/>
              </a:rPr>
              <a:t>) for </a:t>
            </a:r>
            <a:r>
              <a:rPr lang="en-US" i="1" dirty="0">
                <a:latin typeface="NewBaskervilleStd-Italic"/>
              </a:rPr>
              <a:t>x </a:t>
            </a:r>
            <a:r>
              <a:rPr lang="en-US" dirty="0">
                <a:latin typeface="NewBaskervilleStd-Roman"/>
              </a:rPr>
              <a:t>-values from - 2</a:t>
            </a:r>
            <a:r>
              <a:rPr lang="el-GR" dirty="0">
                <a:latin typeface="Grk2k"/>
              </a:rPr>
              <a:t>π</a:t>
            </a:r>
            <a:r>
              <a:rPr lang="en-US" dirty="0">
                <a:latin typeface="Grk2k"/>
              </a:rPr>
              <a:t> </a:t>
            </a:r>
            <a:r>
              <a:rPr lang="en-US" dirty="0">
                <a:latin typeface="NewBaskervilleStd-Roman"/>
              </a:rPr>
              <a:t>to 2</a:t>
            </a:r>
            <a:r>
              <a:rPr lang="el-GR" dirty="0">
                <a:latin typeface="Grk2k"/>
              </a:rPr>
              <a:t>π</a:t>
            </a:r>
            <a:r>
              <a:rPr lang="en-US" dirty="0">
                <a:latin typeface="Grk2k"/>
              </a:rPr>
              <a:t>.</a:t>
            </a:r>
          </a:p>
          <a:p>
            <a:r>
              <a:rPr lang="en-US" dirty="0">
                <a:latin typeface="NewBaskervilleStd-Roman"/>
              </a:rPr>
              <a:t>First argument (y-values) is a string containing the function</a:t>
            </a:r>
          </a:p>
          <a:p>
            <a:r>
              <a:rPr lang="en-US" dirty="0">
                <a:latin typeface="NewBaskervilleStd-Roman"/>
              </a:rPr>
              <a:t>Second argument is an array of x-values</a:t>
            </a:r>
            <a:endParaRPr lang="en-US" dirty="0"/>
          </a:p>
        </p:txBody>
      </p:sp>
      <p:grpSp>
        <p:nvGrpSpPr>
          <p:cNvPr id="5" name="Group 4"/>
          <p:cNvGrpSpPr/>
          <p:nvPr/>
        </p:nvGrpSpPr>
        <p:grpSpPr>
          <a:xfrm>
            <a:off x="3312130" y="2362200"/>
            <a:ext cx="5444098" cy="4076700"/>
            <a:chOff x="3312130" y="2362200"/>
            <a:chExt cx="5444098" cy="4076700"/>
          </a:xfrm>
        </p:grpSpPr>
        <p:sp>
          <p:nvSpPr>
            <p:cNvPr id="8" name="Rectangle 7"/>
            <p:cNvSpPr/>
            <p:nvPr/>
          </p:nvSpPr>
          <p:spPr>
            <a:xfrm>
              <a:off x="3312130" y="2362200"/>
              <a:ext cx="5444098" cy="4076700"/>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4" name="Picture 3"/>
            <p:cNvPicPr>
              <a:picLocks noChangeAspect="1"/>
            </p:cNvPicPr>
            <p:nvPr/>
          </p:nvPicPr>
          <p:blipFill>
            <a:blip r:embed="rId2"/>
            <a:stretch>
              <a:fillRect/>
            </a:stretch>
          </p:blipFill>
          <p:spPr>
            <a:xfrm>
              <a:off x="3422228" y="2400300"/>
              <a:ext cx="5334000" cy="4000500"/>
            </a:xfrm>
            <a:prstGeom prst="rect">
              <a:avLst/>
            </a:prstGeom>
          </p:spPr>
        </p:pic>
      </p:grpSp>
      <p:sp>
        <p:nvSpPr>
          <p:cNvPr id="6" name="TextBox 5">
            <a:extLst>
              <a:ext uri="{FF2B5EF4-FFF2-40B4-BE49-F238E27FC236}">
                <a16:creationId xmlns:a16="http://schemas.microsoft.com/office/drawing/2014/main" id="{FA737E74-C318-4327-B04E-CBA19F8E5D67}"/>
              </a:ext>
            </a:extLst>
          </p:cNvPr>
          <p:cNvSpPr txBox="1"/>
          <p:nvPr/>
        </p:nvSpPr>
        <p:spPr>
          <a:xfrm>
            <a:off x="982504" y="5301734"/>
            <a:ext cx="1608133" cy="369332"/>
          </a:xfrm>
          <a:prstGeom prst="rect">
            <a:avLst/>
          </a:prstGeom>
          <a:noFill/>
        </p:spPr>
        <p:txBody>
          <a:bodyPr wrap="none" rtlCol="0">
            <a:spAutoFit/>
          </a:bodyPr>
          <a:lstStyle/>
          <a:p>
            <a:r>
              <a:rPr lang="en-US" dirty="0">
                <a:solidFill>
                  <a:srgbClr val="C00000"/>
                </a:solidFill>
              </a:rPr>
              <a:t>Smooth curve</a:t>
            </a:r>
          </a:p>
        </p:txBody>
      </p:sp>
      <p:cxnSp>
        <p:nvCxnSpPr>
          <p:cNvPr id="9" name="Straight Arrow Connector 8">
            <a:extLst>
              <a:ext uri="{FF2B5EF4-FFF2-40B4-BE49-F238E27FC236}">
                <a16:creationId xmlns:a16="http://schemas.microsoft.com/office/drawing/2014/main" id="{A341F129-026B-4A37-9C80-473D245AE057}"/>
              </a:ext>
            </a:extLst>
          </p:cNvPr>
          <p:cNvCxnSpPr/>
          <p:nvPr/>
        </p:nvCxnSpPr>
        <p:spPr>
          <a:xfrm>
            <a:off x="2563113" y="3505200"/>
            <a:ext cx="1323087" cy="838200"/>
          </a:xfrm>
          <a:prstGeom prst="straightConnector1">
            <a:avLst/>
          </a:prstGeom>
          <a:ln>
            <a:solidFill>
              <a:srgbClr val="FF0C3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D19178-342E-4400-A722-967768B83181}"/>
              </a:ext>
            </a:extLst>
          </p:cNvPr>
          <p:cNvSpPr txBox="1"/>
          <p:nvPr/>
        </p:nvSpPr>
        <p:spPr>
          <a:xfrm>
            <a:off x="630532" y="3115815"/>
            <a:ext cx="2736647" cy="369332"/>
          </a:xfrm>
          <a:prstGeom prst="rect">
            <a:avLst/>
          </a:prstGeom>
          <a:noFill/>
        </p:spPr>
        <p:txBody>
          <a:bodyPr wrap="none" rtlCol="0">
            <a:spAutoFit/>
          </a:bodyPr>
          <a:lstStyle/>
          <a:p>
            <a:r>
              <a:rPr lang="en-US" dirty="0">
                <a:solidFill>
                  <a:srgbClr val="C00000"/>
                </a:solidFill>
              </a:rPr>
              <a:t>Generates automatically</a:t>
            </a:r>
          </a:p>
        </p:txBody>
      </p:sp>
    </p:spTree>
    <p:extLst>
      <p:ext uri="{BB962C8B-B14F-4D97-AF65-F5344CB8AC3E}">
        <p14:creationId xmlns:p14="http://schemas.microsoft.com/office/powerpoint/2010/main" val="1207133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838200"/>
            <a:ext cx="4267200" cy="338554"/>
          </a:xfrm>
          <a:prstGeom prst="rect">
            <a:avLst/>
          </a:prstGeom>
          <a:solidFill>
            <a:srgbClr val="FFFFCC"/>
          </a:solidFill>
        </p:spPr>
        <p:txBody>
          <a:bodyPr wrap="square">
            <a:spAutoFit/>
          </a:bodyPr>
          <a:lstStyle/>
          <a:p>
            <a:r>
              <a:rPr lang="en-US" sz="1600" b="1" dirty="0" err="1">
                <a:solidFill>
                  <a:srgbClr val="0000FF"/>
                </a:solidFill>
              </a:rPr>
              <a:t>fplot</a:t>
            </a:r>
            <a:r>
              <a:rPr lang="en-US" sz="1600" b="1" dirty="0">
                <a:solidFill>
                  <a:srgbClr val="0000FF"/>
                </a:solidFill>
              </a:rPr>
              <a:t>('5*sin(t).^2 + t.*</a:t>
            </a:r>
            <a:r>
              <a:rPr lang="en-US" sz="1600" b="1" dirty="0" err="1">
                <a:solidFill>
                  <a:srgbClr val="0000FF"/>
                </a:solidFill>
              </a:rPr>
              <a:t>cos</a:t>
            </a:r>
            <a:r>
              <a:rPr lang="en-US" sz="1600" b="1" dirty="0">
                <a:solidFill>
                  <a:srgbClr val="0000FF"/>
                </a:solidFill>
              </a:rPr>
              <a:t>(t).^2',[-2*pi,2*pi])</a:t>
            </a:r>
          </a:p>
        </p:txBody>
      </p:sp>
      <p:grpSp>
        <p:nvGrpSpPr>
          <p:cNvPr id="7" name="Group 6"/>
          <p:cNvGrpSpPr/>
          <p:nvPr/>
        </p:nvGrpSpPr>
        <p:grpSpPr>
          <a:xfrm>
            <a:off x="1981200" y="1676400"/>
            <a:ext cx="5444098" cy="4076700"/>
            <a:chOff x="3312130" y="2362200"/>
            <a:chExt cx="5444098" cy="4076700"/>
          </a:xfrm>
        </p:grpSpPr>
        <p:sp>
          <p:nvSpPr>
            <p:cNvPr id="8" name="Rectangle 7"/>
            <p:cNvSpPr/>
            <p:nvPr/>
          </p:nvSpPr>
          <p:spPr>
            <a:xfrm>
              <a:off x="3312130" y="2362200"/>
              <a:ext cx="5444098" cy="4076700"/>
            </a:xfrm>
            <a:prstGeom prst="rect">
              <a:avLst/>
            </a:prstGeom>
            <a:solidFill>
              <a:schemeClr val="accent1">
                <a:alpha val="10000"/>
              </a:schemeClr>
            </a:solidFill>
            <a:ln>
              <a:solidFill>
                <a:srgbClr val="FF0C3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Picture 5"/>
            <p:cNvPicPr>
              <a:picLocks noChangeAspect="1"/>
            </p:cNvPicPr>
            <p:nvPr/>
          </p:nvPicPr>
          <p:blipFill>
            <a:blip r:embed="rId2"/>
            <a:stretch>
              <a:fillRect/>
            </a:stretch>
          </p:blipFill>
          <p:spPr>
            <a:xfrm>
              <a:off x="3367179" y="2400300"/>
              <a:ext cx="5334000" cy="4000500"/>
            </a:xfrm>
            <a:prstGeom prst="rect">
              <a:avLst/>
            </a:prstGeom>
          </p:spPr>
        </p:pic>
      </p:grpSp>
      <p:sp>
        <p:nvSpPr>
          <p:cNvPr id="3" name="TextBox 2">
            <a:extLst>
              <a:ext uri="{FF2B5EF4-FFF2-40B4-BE49-F238E27FC236}">
                <a16:creationId xmlns:a16="http://schemas.microsoft.com/office/drawing/2014/main" id="{B3C6EE3C-7652-4BF2-86DD-682F8C3A8D9A}"/>
              </a:ext>
            </a:extLst>
          </p:cNvPr>
          <p:cNvSpPr txBox="1"/>
          <p:nvPr/>
        </p:nvSpPr>
        <p:spPr>
          <a:xfrm>
            <a:off x="1219200" y="609600"/>
            <a:ext cx="915635" cy="369332"/>
          </a:xfrm>
          <a:prstGeom prst="rect">
            <a:avLst/>
          </a:prstGeom>
          <a:noFill/>
        </p:spPr>
        <p:txBody>
          <a:bodyPr wrap="none" rtlCol="0">
            <a:spAutoFit/>
          </a:bodyPr>
          <a:lstStyle/>
          <a:p>
            <a:r>
              <a:rPr lang="en-US" b="1" dirty="0"/>
              <a:t>Ex. 5.5</a:t>
            </a:r>
          </a:p>
        </p:txBody>
      </p:sp>
      <p:sp>
        <p:nvSpPr>
          <p:cNvPr id="4" name="Rectangle 3"/>
          <p:cNvSpPr/>
          <p:nvPr/>
        </p:nvSpPr>
        <p:spPr>
          <a:xfrm>
            <a:off x="3505200" y="240268"/>
            <a:ext cx="1415772" cy="369332"/>
          </a:xfrm>
          <a:prstGeom prst="rect">
            <a:avLst/>
          </a:prstGeom>
        </p:spPr>
        <p:txBody>
          <a:bodyPr wrap="none">
            <a:spAutoFit/>
          </a:bodyPr>
          <a:lstStyle/>
          <a:p>
            <a:r>
              <a:rPr lang="en-US" b="1" dirty="0"/>
              <a:t>(from </a:t>
            </a:r>
            <a:r>
              <a:rPr lang="en-US" b="1" dirty="0" err="1"/>
              <a:t>Ch</a:t>
            </a:r>
            <a:r>
              <a:rPr lang="en-US" b="1" dirty="0"/>
              <a:t> 5)</a:t>
            </a:r>
            <a:endParaRPr lang="en-US" b="1" dirty="0">
              <a:latin typeface="NewBaskervilleStd-Bold"/>
            </a:endParaRPr>
          </a:p>
        </p:txBody>
      </p:sp>
    </p:spTree>
    <p:extLst>
      <p:ext uri="{BB962C8B-B14F-4D97-AF65-F5344CB8AC3E}">
        <p14:creationId xmlns:p14="http://schemas.microsoft.com/office/powerpoint/2010/main" val="4293072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8094524"/>
          </a:xfrm>
          <a:prstGeom prst="rect">
            <a:avLst/>
          </a:prstGeom>
        </p:spPr>
        <p:txBody>
          <a:bodyPr wrap="square">
            <a:spAutoFit/>
          </a:bodyPr>
          <a:lstStyle/>
          <a:p>
            <a:r>
              <a:rPr lang="en-US" sz="2000" dirty="0" smtClean="0"/>
              <a:t>The </a:t>
            </a:r>
            <a:r>
              <a:rPr lang="en-US" sz="2000" dirty="0"/>
              <a:t>symbolic toolbox includes a group of functions that allow you to plot symbolic functions. </a:t>
            </a:r>
            <a:endParaRPr lang="en-US" sz="2000" dirty="0" smtClean="0"/>
          </a:p>
          <a:p>
            <a:endParaRPr lang="en-US" sz="2000" dirty="0">
              <a:solidFill>
                <a:srgbClr val="00B050"/>
              </a:solidFill>
            </a:endParaRPr>
          </a:p>
          <a:p>
            <a:r>
              <a:rPr lang="en-US" sz="2000" b="1" dirty="0"/>
              <a:t> 12.3.1  </a:t>
            </a:r>
            <a:r>
              <a:rPr lang="en-US" sz="2000" b="1" dirty="0" smtClean="0"/>
              <a:t>The </a:t>
            </a:r>
            <a:r>
              <a:rPr lang="en-US" sz="2000" b="1" dirty="0" err="1"/>
              <a:t>f</a:t>
            </a:r>
            <a:r>
              <a:rPr lang="en-US" sz="2000" b="1" dirty="0" err="1" smtClean="0"/>
              <a:t>plot</a:t>
            </a:r>
            <a:r>
              <a:rPr lang="en-US" sz="2000" b="1" dirty="0" smtClean="0"/>
              <a:t> </a:t>
            </a:r>
            <a:r>
              <a:rPr lang="en-US" sz="2000" b="1" dirty="0"/>
              <a:t>Function </a:t>
            </a:r>
            <a:r>
              <a:rPr lang="en-US" sz="2000" b="1" dirty="0" smtClean="0"/>
              <a:t>(or </a:t>
            </a:r>
            <a:r>
              <a:rPr lang="en-US" sz="2000" b="1" dirty="0" err="1" smtClean="0"/>
              <a:t>ezplot</a:t>
            </a:r>
            <a:r>
              <a:rPr lang="en-US" sz="2000" b="1" dirty="0" smtClean="0"/>
              <a:t>)</a:t>
            </a:r>
          </a:p>
          <a:p>
            <a:r>
              <a:rPr lang="en-US" sz="2000" dirty="0" smtClean="0"/>
              <a:t>Consider </a:t>
            </a:r>
            <a:r>
              <a:rPr lang="en-US" sz="2000" dirty="0"/>
              <a:t>a simple function of  x , such </a:t>
            </a:r>
            <a:endParaRPr lang="en-US" sz="2000" dirty="0" smtClean="0"/>
          </a:p>
          <a:p>
            <a:r>
              <a:rPr lang="en-US" sz="2000" dirty="0" smtClean="0"/>
              <a:t>as                                </a:t>
            </a:r>
            <a:r>
              <a:rPr lang="en-US" sz="2000" b="1" dirty="0" err="1" smtClean="0"/>
              <a:t>syms</a:t>
            </a:r>
            <a:r>
              <a:rPr lang="en-US" sz="2000" dirty="0" smtClean="0"/>
              <a:t> x</a:t>
            </a:r>
          </a:p>
          <a:p>
            <a:r>
              <a:rPr lang="en-US" sz="2000" dirty="0" smtClean="0"/>
              <a:t>                                    y </a:t>
            </a:r>
            <a:r>
              <a:rPr lang="en-US" sz="2000" dirty="0"/>
              <a:t>= </a:t>
            </a:r>
            <a:r>
              <a:rPr lang="en-US" sz="2000" dirty="0" smtClean="0"/>
              <a:t>x^2-2</a:t>
            </a:r>
            <a:endParaRPr lang="en-US" sz="2000" dirty="0"/>
          </a:p>
          <a:p>
            <a:endParaRPr lang="en-US" sz="2000" dirty="0" smtClean="0"/>
          </a:p>
          <a:p>
            <a:r>
              <a:rPr lang="en-US" sz="2000" dirty="0" smtClean="0"/>
              <a:t>To </a:t>
            </a:r>
            <a:r>
              <a:rPr lang="en-US" sz="2000" dirty="0"/>
              <a:t>plot this function, use </a:t>
            </a:r>
            <a:r>
              <a:rPr lang="en-US" sz="2000" b="1" dirty="0" err="1"/>
              <a:t>f</a:t>
            </a:r>
            <a:r>
              <a:rPr lang="en-US" sz="2000" b="1" dirty="0" err="1" smtClean="0"/>
              <a:t>plot</a:t>
            </a:r>
            <a:r>
              <a:rPr lang="en-US" sz="2000" dirty="0" smtClean="0"/>
              <a:t>(y</a:t>
            </a:r>
            <a:r>
              <a:rPr lang="en-US" sz="2000" dirty="0"/>
              <a:t>)</a:t>
            </a:r>
          </a:p>
          <a:p>
            <a:endParaRPr lang="en-US" sz="2000" dirty="0" smtClean="0"/>
          </a:p>
          <a:p>
            <a:r>
              <a:rPr lang="en-US" sz="2000" dirty="0" smtClean="0"/>
              <a:t>The </a:t>
            </a:r>
            <a:r>
              <a:rPr lang="en-US" sz="2000" dirty="0"/>
              <a:t>resulting graph is shown in </a:t>
            </a:r>
            <a:r>
              <a:rPr lang="en-US" sz="2000" dirty="0" smtClean="0"/>
              <a:t>the Figure. </a:t>
            </a:r>
            <a:r>
              <a:rPr lang="en-US" sz="2000" dirty="0"/>
              <a:t>The </a:t>
            </a:r>
            <a:r>
              <a:rPr lang="en-US" sz="2000" b="1" dirty="0" err="1"/>
              <a:t>f</a:t>
            </a:r>
            <a:r>
              <a:rPr lang="en-US" sz="2000" b="1" dirty="0" err="1" smtClean="0"/>
              <a:t>plot</a:t>
            </a:r>
            <a:r>
              <a:rPr lang="en-US" sz="2000" dirty="0" smtClean="0"/>
              <a:t> function </a:t>
            </a:r>
            <a:r>
              <a:rPr lang="en-US" sz="2000" dirty="0"/>
              <a:t>defaults </a:t>
            </a:r>
            <a:r>
              <a:rPr lang="en-US" sz="2000" dirty="0" smtClean="0"/>
              <a:t>to an  </a:t>
            </a:r>
            <a:r>
              <a:rPr lang="en-US" sz="2000" dirty="0"/>
              <a:t>x  range from </a:t>
            </a:r>
            <a:r>
              <a:rPr lang="en-US" sz="2000" dirty="0" smtClean="0"/>
              <a:t>-5 to +5. MATLAB </a:t>
            </a:r>
            <a:r>
              <a:rPr lang="en-US" sz="2000" dirty="0"/>
              <a:t>® created this plot by choosing values of  </a:t>
            </a:r>
          </a:p>
          <a:p>
            <a:r>
              <a:rPr lang="en-US" sz="2000" dirty="0"/>
              <a:t> x and calculating corresponding values </a:t>
            </a:r>
            <a:r>
              <a:rPr lang="en-US" sz="2000" dirty="0" smtClean="0"/>
              <a:t>of y, </a:t>
            </a:r>
            <a:r>
              <a:rPr lang="en-US" sz="2000" dirty="0"/>
              <a:t>so that a smooth curve is produced. </a:t>
            </a:r>
            <a:endParaRPr lang="en-US" sz="2000" dirty="0" smtClean="0"/>
          </a:p>
          <a:p>
            <a:endParaRPr lang="en-US" sz="2000" dirty="0"/>
          </a:p>
          <a:p>
            <a:r>
              <a:rPr lang="en-US" sz="2000" dirty="0" smtClean="0"/>
              <a:t>The </a:t>
            </a:r>
            <a:r>
              <a:rPr lang="en-US" sz="2000" dirty="0"/>
              <a:t>user who does not want to accept the default values can specify the minimum and maximum values of </a:t>
            </a:r>
            <a:r>
              <a:rPr lang="en-US" sz="2000" dirty="0" smtClean="0"/>
              <a:t>x in </a:t>
            </a:r>
            <a:r>
              <a:rPr lang="en-US" sz="2000" dirty="0"/>
              <a:t>the second </a:t>
            </a:r>
            <a:r>
              <a:rPr lang="en-US" sz="2000" dirty="0" smtClean="0"/>
              <a:t>field </a:t>
            </a:r>
            <a:r>
              <a:rPr lang="en-US" sz="2000" dirty="0"/>
              <a:t>of </a:t>
            </a:r>
            <a:r>
              <a:rPr lang="en-US" sz="2000" dirty="0" smtClean="0"/>
              <a:t>the </a:t>
            </a:r>
            <a:r>
              <a:rPr lang="en-US" sz="2000" b="1" dirty="0" err="1" smtClean="0"/>
              <a:t>fplot</a:t>
            </a:r>
            <a:r>
              <a:rPr lang="en-US" sz="2000" dirty="0" smtClean="0"/>
              <a:t> function</a:t>
            </a:r>
            <a:r>
              <a:rPr lang="en-US" sz="2000" dirty="0"/>
              <a:t>: </a:t>
            </a:r>
          </a:p>
          <a:p>
            <a:pPr algn="ctr"/>
            <a:r>
              <a:rPr lang="en-US" sz="2000" dirty="0"/>
              <a:t> </a:t>
            </a:r>
            <a:r>
              <a:rPr lang="en-US" sz="2000" dirty="0" err="1" smtClean="0"/>
              <a:t>fplot</a:t>
            </a:r>
            <a:r>
              <a:rPr lang="en-US" sz="2000" dirty="0" smtClean="0"/>
              <a:t>(y,[-10,10])</a:t>
            </a:r>
            <a:endParaRPr lang="en-US" sz="2000" dirty="0"/>
          </a:p>
          <a:p>
            <a:r>
              <a:rPr lang="en-US" sz="2000" dirty="0"/>
              <a:t> </a:t>
            </a:r>
          </a:p>
          <a:p>
            <a:r>
              <a:rPr lang="en-US" sz="2000" dirty="0" err="1"/>
              <a:t>ezplot</a:t>
            </a:r>
            <a:r>
              <a:rPr lang="en-US" sz="2000" dirty="0"/>
              <a:t>(y,[-10,10])</a:t>
            </a:r>
          </a:p>
          <a:p>
            <a:r>
              <a:rPr lang="en-US" sz="2000" dirty="0"/>
              <a:t> The values are enclosed in square brackets, indicating that they are elements in the array that </a:t>
            </a:r>
            <a:r>
              <a:rPr lang="en-US" sz="2000" dirty="0" err="1"/>
              <a:t>defi</a:t>
            </a:r>
            <a:r>
              <a:rPr lang="en-US" sz="2000" dirty="0"/>
              <a:t> </a:t>
            </a:r>
            <a:r>
              <a:rPr lang="en-US" sz="2000" dirty="0" err="1"/>
              <a:t>nes</a:t>
            </a:r>
            <a:r>
              <a:rPr lang="en-US" sz="2000" dirty="0"/>
              <a:t> the plot extremes. You can also specify titles, axis labels, and annotations, just as you do for other MATLAB ®  plots. For example, to add a title and labels to the plot, use </a:t>
            </a:r>
          </a:p>
          <a:p>
            <a:r>
              <a:rPr lang="en-US" sz="2000" dirty="0"/>
              <a:t> </a:t>
            </a:r>
          </a:p>
          <a:p>
            <a:r>
              <a:rPr lang="en-US" sz="2000" dirty="0"/>
              <a:t> </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smtClean="0">
                <a:solidFill>
                  <a:srgbClr val="C00000"/>
                </a:solidFill>
                <a:latin typeface="NewBaskervilleStd-Bold"/>
              </a:rPr>
              <a:t>12.3  SYMBOLIC PLOTTING </a:t>
            </a:r>
          </a:p>
          <a:p>
            <a:r>
              <a:rPr lang="en-US" sz="2800" b="1" dirty="0" smtClean="0">
                <a:solidFill>
                  <a:srgbClr val="C00000"/>
                </a:solidFill>
                <a:latin typeface="NewBaskervilleStd-Bold"/>
              </a:rPr>
              <a:t> </a:t>
            </a:r>
            <a:endParaRPr lang="en-US" sz="2800" b="1" dirty="0">
              <a:solidFill>
                <a:srgbClr val="C00000"/>
              </a:solidFill>
              <a:latin typeface="NewBaskervilleStd-Bold"/>
            </a:endParaRPr>
          </a:p>
        </p:txBody>
      </p:sp>
      <p:pic>
        <p:nvPicPr>
          <p:cNvPr id="3" name="Picture 2"/>
          <p:cNvPicPr>
            <a:picLocks noChangeAspect="1"/>
          </p:cNvPicPr>
          <p:nvPr/>
        </p:nvPicPr>
        <p:blipFill>
          <a:blip r:embed="rId2"/>
          <a:stretch>
            <a:fillRect/>
          </a:stretch>
        </p:blipFill>
        <p:spPr>
          <a:xfrm>
            <a:off x="4667250" y="2286000"/>
            <a:ext cx="4324350" cy="1828800"/>
          </a:xfrm>
          <a:prstGeom prst="rect">
            <a:avLst/>
          </a:prstGeom>
        </p:spPr>
      </p:pic>
    </p:spTree>
    <p:extLst>
      <p:ext uri="{BB962C8B-B14F-4D97-AF65-F5344CB8AC3E}">
        <p14:creationId xmlns:p14="http://schemas.microsoft.com/office/powerpoint/2010/main" val="724075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15184"/>
            <a:ext cx="7391400" cy="584775"/>
          </a:xfrm>
          <a:prstGeom prst="rect">
            <a:avLst/>
          </a:prstGeom>
          <a:solidFill>
            <a:srgbClr val="FFFFCC"/>
          </a:solidFill>
          <a:ln w="25400">
            <a:solidFill>
              <a:srgbClr val="0000FF"/>
            </a:solidFill>
          </a:ln>
        </p:spPr>
        <p:txBody>
          <a:bodyPr wrap="square">
            <a:spAutoFit/>
          </a:bodyPr>
          <a:lstStyle/>
          <a:p>
            <a:r>
              <a:rPr lang="en-US" sz="1600" b="1" dirty="0">
                <a:latin typeface="CourierStd-Bold"/>
              </a:rPr>
              <a:t>y = </a:t>
            </a:r>
            <a:r>
              <a:rPr lang="en-US" sz="1600" b="1" dirty="0" err="1">
                <a:latin typeface="CourierStd-Bold"/>
              </a:rPr>
              <a:t>sym</a:t>
            </a:r>
            <a:r>
              <a:rPr lang="en-US" sz="1600" b="1" dirty="0">
                <a:latin typeface="CourierStd-Bold"/>
              </a:rPr>
              <a:t>('</a:t>
            </a:r>
            <a:r>
              <a:rPr lang="en-US" sz="1600" b="1" dirty="0" err="1">
                <a:latin typeface="CourierStd-Bold"/>
              </a:rPr>
              <a:t>x^2-2</a:t>
            </a:r>
            <a:r>
              <a:rPr lang="en-US" sz="1600" b="1" dirty="0">
                <a:latin typeface="CourierStd-Bold"/>
              </a:rPr>
              <a:t>');  </a:t>
            </a:r>
            <a:r>
              <a:rPr lang="en-US" sz="1600" b="1" dirty="0" err="1">
                <a:latin typeface="CourierStd-Bold"/>
              </a:rPr>
              <a:t>fplot</a:t>
            </a:r>
            <a:r>
              <a:rPr lang="en-US" sz="1600" b="1" dirty="0">
                <a:latin typeface="CourierStd-Bold"/>
              </a:rPr>
              <a:t>(y) </a:t>
            </a:r>
            <a:r>
              <a:rPr lang="en-US" sz="1600" b="1" dirty="0">
                <a:solidFill>
                  <a:srgbClr val="FF0000"/>
                </a:solidFill>
                <a:latin typeface="CourierStd-Bold"/>
              </a:rPr>
              <a:t>% Note: default x-axis range id from -5 to +5</a:t>
            </a:r>
          </a:p>
          <a:p>
            <a:r>
              <a:rPr lang="en-US" sz="1600" b="1" dirty="0" err="1">
                <a:latin typeface="CourierStd-Bold"/>
              </a:rPr>
              <a:t>fplot</a:t>
            </a:r>
            <a:r>
              <a:rPr lang="en-US" sz="1600" b="1" dirty="0">
                <a:latin typeface="CourierStd-Bold"/>
              </a:rPr>
              <a:t>(y,[-10,10])</a:t>
            </a:r>
            <a:r>
              <a:rPr lang="en-US" sz="1600" b="1" dirty="0"/>
              <a:t>; title('Second Order Polynomial'); </a:t>
            </a:r>
            <a:r>
              <a:rPr lang="en-US" sz="1600" b="1" dirty="0" err="1"/>
              <a:t>xlabel</a:t>
            </a:r>
            <a:r>
              <a:rPr lang="en-US" sz="1600" b="1" dirty="0"/>
              <a:t>('x'); </a:t>
            </a:r>
            <a:r>
              <a:rPr lang="en-US" sz="1600" b="1" dirty="0" err="1"/>
              <a:t>ylabel</a:t>
            </a:r>
            <a:r>
              <a:rPr lang="en-US" sz="1600" b="1" dirty="0"/>
              <a:t>('y')</a:t>
            </a:r>
            <a:endParaRPr lang="ar-SA" dirty="0"/>
          </a:p>
        </p:txBody>
      </p:sp>
      <p:pic>
        <p:nvPicPr>
          <p:cNvPr id="3" name="Picture 2" descr="Ch12fig06.jpg"/>
          <p:cNvPicPr>
            <a:picLocks noChangeAspect="1"/>
          </p:cNvPicPr>
          <p:nvPr/>
        </p:nvPicPr>
        <p:blipFill rotWithShape="1">
          <a:blip r:embed="rId2">
            <a:extLst>
              <a:ext uri="{28A0092B-C50C-407E-A947-70E740481C1C}">
                <a14:useLocalDpi xmlns:a14="http://schemas.microsoft.com/office/drawing/2010/main" val="0"/>
              </a:ext>
            </a:extLst>
          </a:blip>
          <a:srcRect b="6464"/>
          <a:stretch/>
        </p:blipFill>
        <p:spPr bwMode="auto">
          <a:xfrm>
            <a:off x="304800" y="3048000"/>
            <a:ext cx="8229600" cy="3124200"/>
          </a:xfrm>
          <a:prstGeom prst="rect">
            <a:avLst/>
          </a:prstGeom>
          <a:noFill/>
          <a:ln w="412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76039"/>
            <a:ext cx="4992072" cy="523220"/>
          </a:xfrm>
          <a:prstGeom prst="rect">
            <a:avLst/>
          </a:prstGeom>
        </p:spPr>
        <p:txBody>
          <a:bodyPr wrap="none">
            <a:spAutoFit/>
          </a:bodyPr>
          <a:lstStyle/>
          <a:p>
            <a:r>
              <a:rPr lang="en-US" sz="2800" b="1" dirty="0">
                <a:solidFill>
                  <a:srgbClr val="C00000"/>
                </a:solidFill>
                <a:latin typeface="NewBaskervilleStd-Bold"/>
              </a:rPr>
              <a:t>12.3  SYMBOLIC PLOTTING </a:t>
            </a:r>
          </a:p>
        </p:txBody>
      </p:sp>
      <p:sp>
        <p:nvSpPr>
          <p:cNvPr id="5" name="Rectangle 4"/>
          <p:cNvSpPr/>
          <p:nvPr/>
        </p:nvSpPr>
        <p:spPr>
          <a:xfrm>
            <a:off x="152400" y="830997"/>
            <a:ext cx="2863284" cy="461665"/>
          </a:xfrm>
          <a:prstGeom prst="rect">
            <a:avLst/>
          </a:prstGeom>
        </p:spPr>
        <p:txBody>
          <a:bodyPr wrap="none">
            <a:spAutoFit/>
          </a:bodyPr>
          <a:lstStyle/>
          <a:p>
            <a:r>
              <a:rPr lang="en-US" sz="2400" b="1" dirty="0">
                <a:solidFill>
                  <a:srgbClr val="0000FF"/>
                </a:solidFill>
                <a:latin typeface="NewBaskervilleStd-Bold"/>
              </a:rPr>
              <a:t>The </a:t>
            </a:r>
            <a:r>
              <a:rPr lang="en-US" sz="2400" b="1" dirty="0" err="1">
                <a:solidFill>
                  <a:srgbClr val="0000FF"/>
                </a:solidFill>
                <a:latin typeface="NewBaskervilleStd-Bold"/>
              </a:rPr>
              <a:t>fplot</a:t>
            </a:r>
            <a:r>
              <a:rPr lang="en-US" sz="2400" b="1" dirty="0">
                <a:solidFill>
                  <a:srgbClr val="0000FF"/>
                </a:solidFill>
                <a:latin typeface="NewBaskervilleStd-Bold"/>
              </a:rPr>
              <a:t> Function</a:t>
            </a:r>
          </a:p>
        </p:txBody>
      </p:sp>
    </p:spTree>
    <p:extLst>
      <p:ext uri="{BB962C8B-B14F-4D97-AF65-F5344CB8AC3E}">
        <p14:creationId xmlns:p14="http://schemas.microsoft.com/office/powerpoint/2010/main" val="4077330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1066800"/>
                <a:ext cx="8991600" cy="5632311"/>
              </a:xfrm>
              <a:prstGeom prst="rect">
                <a:avLst/>
              </a:prstGeom>
            </p:spPr>
            <p:txBody>
              <a:bodyPr wrap="square">
                <a:spAutoFit/>
              </a:bodyPr>
              <a:lstStyle/>
              <a:p>
                <a:r>
                  <a:rPr lang="en-US" sz="2000" dirty="0" smtClean="0"/>
                  <a:t>We still can use the same functions that we used in  the plotting  chapter:</a:t>
                </a:r>
              </a:p>
              <a:p>
                <a:r>
                  <a:rPr lang="en-US" sz="2000" b="1" dirty="0" smtClean="0"/>
                  <a:t>Title, </a:t>
                </a:r>
                <a:r>
                  <a:rPr lang="en-US" sz="2000" b="1" dirty="0" err="1" smtClean="0"/>
                  <a:t>xlabel</a:t>
                </a:r>
                <a:r>
                  <a:rPr lang="en-US" sz="2000" b="1" dirty="0" smtClean="0"/>
                  <a:t>, </a:t>
                </a:r>
                <a:r>
                  <a:rPr lang="en-US" sz="2000" b="1" dirty="0" err="1" smtClean="0"/>
                  <a:t>ylabel</a:t>
                </a:r>
                <a:r>
                  <a:rPr lang="en-US" sz="2000" b="1" dirty="0" smtClean="0"/>
                  <a:t>, axis, hold on/off, (change color, font)…</a:t>
                </a:r>
              </a:p>
              <a:p>
                <a:endParaRPr lang="en-US" sz="2000" b="1" dirty="0"/>
              </a:p>
              <a:p>
                <a:r>
                  <a:rPr lang="en-US" sz="2000" dirty="0" smtClean="0"/>
                  <a:t>The </a:t>
                </a:r>
                <a:r>
                  <a:rPr lang="en-US" sz="2000" b="1" dirty="0" err="1" smtClean="0"/>
                  <a:t>fimplicit</a:t>
                </a:r>
                <a:r>
                  <a:rPr lang="en-US" sz="2000" dirty="0" smtClean="0"/>
                  <a:t> function allows you to plot implicit functions of x and y. For instance, consider the implicit equation</a:t>
                </a:r>
              </a:p>
              <a:p>
                <a:pPr algn="ct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𝑦</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=1</m:t>
                      </m:r>
                    </m:oMath>
                  </m:oMathPara>
                </a14:m>
                <a:endParaRPr lang="en-US" sz="2000" dirty="0" smtClean="0"/>
              </a:p>
              <a:p>
                <a:pPr algn="ctr"/>
                <a:r>
                  <a:rPr lang="en-US" sz="2000" b="1" dirty="0" err="1">
                    <a:solidFill>
                      <a:srgbClr val="FF0000"/>
                    </a:solidFill>
                  </a:rPr>
                  <a:t>s</a:t>
                </a:r>
                <a:r>
                  <a:rPr lang="en-US" sz="2000" b="1" dirty="0" err="1" smtClean="0">
                    <a:solidFill>
                      <a:srgbClr val="FF0000"/>
                    </a:solidFill>
                  </a:rPr>
                  <a:t>yms</a:t>
                </a:r>
                <a:r>
                  <a:rPr lang="en-US" sz="2000" dirty="0" smtClean="0"/>
                  <a:t> x y</a:t>
                </a:r>
              </a:p>
              <a:p>
                <a:pPr algn="ctr"/>
                <a:r>
                  <a:rPr lang="en-US" sz="2000" b="1" dirty="0" err="1">
                    <a:solidFill>
                      <a:srgbClr val="FF0000"/>
                    </a:solidFill>
                  </a:rPr>
                  <a:t>f</a:t>
                </a:r>
                <a:r>
                  <a:rPr lang="en-US" sz="2000" b="1" dirty="0" err="1" smtClean="0">
                    <a:solidFill>
                      <a:srgbClr val="FF0000"/>
                    </a:solidFill>
                  </a:rPr>
                  <a:t>imlicit</a:t>
                </a:r>
                <a:r>
                  <a:rPr lang="en-US" sz="2000" dirty="0" smtClean="0"/>
                  <a:t> (x^2 +y^2 ==1, [-1.5,1.5])</a:t>
                </a:r>
              </a:p>
              <a:p>
                <a:pPr algn="ctr"/>
                <a:r>
                  <a:rPr lang="en-US" sz="2000" b="1" dirty="0" smtClean="0"/>
                  <a:t>Or</a:t>
                </a:r>
              </a:p>
              <a:p>
                <a:pPr algn="ctr"/>
                <a:r>
                  <a:rPr lang="en-US" sz="2000" b="1" dirty="0" err="1">
                    <a:solidFill>
                      <a:srgbClr val="FF0000"/>
                    </a:solidFill>
                  </a:rPr>
                  <a:t>fimlicit</a:t>
                </a:r>
                <a:r>
                  <a:rPr lang="en-US" sz="2000" dirty="0"/>
                  <a:t> (x^2 +</a:t>
                </a:r>
                <a:r>
                  <a:rPr lang="en-US" sz="2000" dirty="0" smtClean="0"/>
                  <a:t>y^2-1</a:t>
                </a:r>
                <a:r>
                  <a:rPr lang="en-US" sz="2000" dirty="0"/>
                  <a:t>, [-1.5,1.5])</a:t>
                </a:r>
              </a:p>
              <a:p>
                <a:pPr algn="ctr"/>
                <a:r>
                  <a:rPr lang="en-US" sz="2000" dirty="0"/>
                  <a:t>a</a:t>
                </a:r>
                <a:r>
                  <a:rPr lang="en-US" sz="2000" dirty="0" smtClean="0"/>
                  <a:t>nd </a:t>
                </a:r>
              </a:p>
              <a:p>
                <a:pPr algn="ctr"/>
                <a:r>
                  <a:rPr lang="en-US" sz="2000" dirty="0" smtClean="0"/>
                  <a:t>z = x^2 + y^2 -1</a:t>
                </a:r>
              </a:p>
              <a:p>
                <a:pPr algn="ctr"/>
                <a:r>
                  <a:rPr lang="en-US" sz="2000" b="1" dirty="0" err="1">
                    <a:solidFill>
                      <a:srgbClr val="FF0000"/>
                    </a:solidFill>
                  </a:rPr>
                  <a:t>f</a:t>
                </a:r>
                <a:r>
                  <a:rPr lang="en-US" sz="2000" b="1" dirty="0" err="1" smtClean="0">
                    <a:solidFill>
                      <a:srgbClr val="FF0000"/>
                    </a:solidFill>
                  </a:rPr>
                  <a:t>implicit</a:t>
                </a:r>
                <a:r>
                  <a:rPr lang="en-US" sz="2000" dirty="0" smtClean="0"/>
                  <a:t>(z,[-1.5,1.5])</a:t>
                </a:r>
              </a:p>
              <a:p>
                <a:r>
                  <a:rPr lang="en-US" sz="2000" b="1" dirty="0" smtClean="0"/>
                  <a:t>OR</a:t>
                </a:r>
                <a:r>
                  <a:rPr lang="en-US" sz="2000" dirty="0" smtClean="0"/>
                  <a:t> by defining separate equations (parametrically)</a:t>
                </a:r>
              </a:p>
              <a:p>
                <a:pPr algn="ctr"/>
                <a:r>
                  <a:rPr lang="en-US" sz="2000" dirty="0"/>
                  <a:t>x</a:t>
                </a:r>
                <a:r>
                  <a:rPr lang="en-US" sz="2000" dirty="0" smtClean="0"/>
                  <a:t>= sin(t)</a:t>
                </a:r>
              </a:p>
              <a:p>
                <a:pPr algn="ctr"/>
                <a:r>
                  <a:rPr lang="en-US" sz="2000" dirty="0"/>
                  <a:t>y</a:t>
                </a:r>
                <a:r>
                  <a:rPr lang="en-US" sz="2000" dirty="0" smtClean="0"/>
                  <a:t>= cos (t)</a:t>
                </a:r>
              </a:p>
              <a:p>
                <a:r>
                  <a:rPr lang="en-US" sz="2000" dirty="0" smtClean="0"/>
                  <a:t>To plot,</a:t>
                </a:r>
              </a:p>
              <a:p>
                <a:r>
                  <a:rPr lang="en-US" sz="2000" b="1" dirty="0" smtClean="0"/>
                  <a:t>     </a:t>
                </a:r>
                <a:r>
                  <a:rPr lang="en-US" sz="2000" b="1" dirty="0" err="1" smtClean="0">
                    <a:solidFill>
                      <a:srgbClr val="FF0000"/>
                    </a:solidFill>
                  </a:rPr>
                  <a:t>syms</a:t>
                </a:r>
                <a:r>
                  <a:rPr lang="en-US" sz="2000" dirty="0" smtClean="0"/>
                  <a:t> t               </a:t>
                </a:r>
                <a:r>
                  <a:rPr lang="en-US" sz="2000" b="1" dirty="0" err="1" smtClean="0">
                    <a:solidFill>
                      <a:srgbClr val="FF0000"/>
                    </a:solidFill>
                  </a:rPr>
                  <a:t>fplot</a:t>
                </a:r>
                <a:r>
                  <a:rPr lang="en-US" sz="2000" dirty="0" smtClean="0"/>
                  <a:t>(sin(t),cos(t))                   </a:t>
                </a:r>
                <a:r>
                  <a:rPr lang="en-US" sz="2000" b="1" dirty="0" smtClean="0">
                    <a:solidFill>
                      <a:srgbClr val="FF0000"/>
                    </a:solidFill>
                  </a:rPr>
                  <a:t>axis</a:t>
                </a:r>
                <a:r>
                  <a:rPr lang="en-US" sz="2000" b="1" dirty="0" smtClean="0"/>
                  <a:t> </a:t>
                </a:r>
                <a:r>
                  <a:rPr lang="en-US" sz="2000" dirty="0" smtClean="0"/>
                  <a:t>([-1.5,1.5,-1.5,1.5])</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152400" y="1066800"/>
                <a:ext cx="8991600" cy="5632311"/>
              </a:xfrm>
              <a:prstGeom prst="rect">
                <a:avLst/>
              </a:prstGeom>
              <a:blipFill>
                <a:blip r:embed="rId2"/>
                <a:stretch>
                  <a:fillRect l="-678" t="-433" b="-108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smtClean="0">
                <a:solidFill>
                  <a:srgbClr val="C00000"/>
                </a:solidFill>
                <a:latin typeface="NewBaskervilleStd-Bold"/>
              </a:rPr>
              <a:t>12.3  SYMBOLIC </a:t>
            </a:r>
            <a:r>
              <a:rPr lang="en-US" sz="2800" b="1" dirty="0">
                <a:solidFill>
                  <a:srgbClr val="C00000"/>
                </a:solidFill>
                <a:latin typeface="NewBaskervilleStd-Bold"/>
              </a:rPr>
              <a:t>PLOTTING </a:t>
            </a:r>
          </a:p>
          <a:p>
            <a:r>
              <a:rPr lang="en-US" sz="2800" b="1" dirty="0">
                <a:solidFill>
                  <a:srgbClr val="C00000"/>
                </a:solidFill>
                <a:latin typeface="NewBaskervilleStd-Bold"/>
              </a:rPr>
              <a:t> </a:t>
            </a:r>
          </a:p>
        </p:txBody>
      </p:sp>
    </p:spTree>
    <p:extLst>
      <p:ext uri="{BB962C8B-B14F-4D97-AF65-F5344CB8AC3E}">
        <p14:creationId xmlns:p14="http://schemas.microsoft.com/office/powerpoint/2010/main" val="1245280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67" r="2500" b="1875"/>
          <a:stretch/>
        </p:blipFill>
        <p:spPr>
          <a:xfrm>
            <a:off x="228600" y="1371600"/>
            <a:ext cx="8763000" cy="3262746"/>
          </a:xfrm>
          <a:prstGeom prst="rect">
            <a:avLst/>
          </a:prstGeom>
        </p:spPr>
      </p:pic>
      <p:sp>
        <p:nvSpPr>
          <p:cNvPr id="3" name="Rectangle 2"/>
          <p:cNvSpPr/>
          <p:nvPr/>
        </p:nvSpPr>
        <p:spPr>
          <a:xfrm>
            <a:off x="304800" y="4919008"/>
            <a:ext cx="8991600" cy="1938992"/>
          </a:xfrm>
          <a:prstGeom prst="rect">
            <a:avLst/>
          </a:prstGeom>
        </p:spPr>
        <p:txBody>
          <a:bodyPr wrap="square">
            <a:spAutoFit/>
          </a:bodyPr>
          <a:lstStyle/>
          <a:p>
            <a:r>
              <a:rPr lang="en-US" sz="2000" dirty="0" smtClean="0"/>
              <a:t>Notice that no “dot” operators are used in the expressions, since they are all symbolic:    </a:t>
            </a:r>
            <a:r>
              <a:rPr lang="en-US" sz="2000" dirty="0" err="1" smtClean="0"/>
              <a:t>syms</a:t>
            </a:r>
            <a:r>
              <a:rPr lang="en-US" sz="2000" dirty="0" smtClean="0"/>
              <a:t> x y</a:t>
            </a:r>
          </a:p>
          <a:p>
            <a:r>
              <a:rPr lang="pl-PL" sz="2000" dirty="0" smtClean="0"/>
              <a:t>z1 </a:t>
            </a:r>
            <a:r>
              <a:rPr lang="pl-PL" sz="2000" dirty="0"/>
              <a:t>= </a:t>
            </a:r>
            <a:r>
              <a:rPr lang="pl-PL" sz="2000" dirty="0" smtClean="0"/>
              <a:t>3</a:t>
            </a:r>
            <a:r>
              <a:rPr lang="pl-PL" sz="2000" dirty="0"/>
              <a:t>*(1-x)^2*exp(-(x^2) - (y+1)^2</a:t>
            </a:r>
            <a:r>
              <a:rPr lang="pl-PL" sz="2000" dirty="0" smtClean="0"/>
              <a:t>)</a:t>
            </a:r>
            <a:endParaRPr lang="en-US" sz="2000" dirty="0" smtClean="0"/>
          </a:p>
          <a:p>
            <a:r>
              <a:rPr lang="pl-PL" sz="2000" dirty="0" smtClean="0"/>
              <a:t>z2 </a:t>
            </a:r>
            <a:r>
              <a:rPr lang="pl-PL" sz="2000" dirty="0"/>
              <a:t>= </a:t>
            </a:r>
            <a:r>
              <a:rPr lang="pl-PL" sz="2000" dirty="0" smtClean="0"/>
              <a:t>- </a:t>
            </a:r>
            <a:r>
              <a:rPr lang="pl-PL" sz="2000" dirty="0"/>
              <a:t>10*(x/5 - x^3 - y^5)*exp(-x^2-y^2</a:t>
            </a:r>
            <a:r>
              <a:rPr lang="pl-PL" sz="2000" dirty="0" smtClean="0"/>
              <a:t>)</a:t>
            </a:r>
            <a:endParaRPr lang="en-US" sz="2000" dirty="0" smtClean="0"/>
          </a:p>
          <a:p>
            <a:r>
              <a:rPr lang="pl-PL" sz="2000" dirty="0" smtClean="0"/>
              <a:t>z3 </a:t>
            </a:r>
            <a:r>
              <a:rPr lang="pl-PL" sz="2000" dirty="0"/>
              <a:t>= </a:t>
            </a:r>
            <a:r>
              <a:rPr lang="pl-PL" sz="2000" dirty="0" smtClean="0"/>
              <a:t>- </a:t>
            </a:r>
            <a:r>
              <a:rPr lang="pl-PL" sz="2000" dirty="0"/>
              <a:t>1/3*exp(-(x+1)^2 - y^2</a:t>
            </a:r>
            <a:r>
              <a:rPr lang="pl-PL" sz="2000" dirty="0" smtClean="0"/>
              <a:t>)</a:t>
            </a:r>
            <a:endParaRPr lang="en-US" sz="2000" dirty="0" smtClean="0"/>
          </a:p>
          <a:p>
            <a:r>
              <a:rPr lang="pl-PL" sz="2000" dirty="0" smtClean="0"/>
              <a:t>z </a:t>
            </a:r>
            <a:r>
              <a:rPr lang="pl-PL" sz="2000" dirty="0"/>
              <a:t>= </a:t>
            </a:r>
            <a:r>
              <a:rPr lang="pl-PL" sz="2000" dirty="0" smtClean="0"/>
              <a:t>z1+z2+z3</a:t>
            </a:r>
            <a:endParaRPr lang="en-US" sz="2000" b="1" dirty="0" smtClean="0"/>
          </a:p>
        </p:txBody>
      </p:sp>
      <p:sp>
        <p:nvSpPr>
          <p:cNvPr id="4" name="Rectangle 3"/>
          <p:cNvSpPr/>
          <p:nvPr/>
        </p:nvSpPr>
        <p:spPr>
          <a:xfrm>
            <a:off x="457200" y="457200"/>
            <a:ext cx="5291833" cy="523220"/>
          </a:xfrm>
          <a:prstGeom prst="rect">
            <a:avLst/>
          </a:prstGeom>
        </p:spPr>
        <p:txBody>
          <a:bodyPr wrap="none">
            <a:spAutoFit/>
          </a:bodyPr>
          <a:lstStyle/>
          <a:p>
            <a:r>
              <a:rPr lang="en-US" sz="2800" b="1" dirty="0">
                <a:solidFill>
                  <a:srgbClr val="C00000"/>
                </a:solidFill>
                <a:latin typeface="NewBaskervilleStd-Bold"/>
              </a:rPr>
              <a:t>12.3.2  SYMBOLIC PLOTTING </a:t>
            </a:r>
          </a:p>
        </p:txBody>
      </p:sp>
      <p:sp>
        <p:nvSpPr>
          <p:cNvPr id="5" name="Rectangle 4"/>
          <p:cNvSpPr/>
          <p:nvPr/>
        </p:nvSpPr>
        <p:spPr>
          <a:xfrm>
            <a:off x="198783" y="938085"/>
            <a:ext cx="3997633" cy="369332"/>
          </a:xfrm>
          <a:prstGeom prst="rect">
            <a:avLst/>
          </a:prstGeom>
        </p:spPr>
        <p:txBody>
          <a:bodyPr wrap="none">
            <a:spAutoFit/>
          </a:bodyPr>
          <a:lstStyle/>
          <a:p>
            <a:r>
              <a:rPr lang="en-US" b="1" dirty="0"/>
              <a:t> </a:t>
            </a:r>
            <a:r>
              <a:rPr lang="en-US" b="1" dirty="0" smtClean="0"/>
              <a:t>12.3.2  Additional Symbolic Plots</a:t>
            </a:r>
            <a:endParaRPr lang="en-US" b="1" dirty="0"/>
          </a:p>
        </p:txBody>
      </p:sp>
    </p:spTree>
    <p:extLst>
      <p:ext uri="{BB962C8B-B14F-4D97-AF65-F5344CB8AC3E}">
        <p14:creationId xmlns:p14="http://schemas.microsoft.com/office/powerpoint/2010/main" val="1589614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3060453" cy="523220"/>
          </a:xfrm>
          <a:prstGeom prst="rect">
            <a:avLst/>
          </a:prstGeom>
        </p:spPr>
        <p:txBody>
          <a:bodyPr wrap="none">
            <a:spAutoFit/>
          </a:bodyPr>
          <a:lstStyle/>
          <a:p>
            <a:r>
              <a:rPr lang="en-US" sz="2800" b="1" dirty="0" smtClean="0">
                <a:solidFill>
                  <a:srgbClr val="C00000"/>
                </a:solidFill>
                <a:latin typeface="NewBaskervilleStd-Bold"/>
              </a:rPr>
              <a:t>12.4  CALCULUS</a:t>
            </a:r>
            <a:endParaRPr lang="en-US" sz="2800" b="1" dirty="0">
              <a:solidFill>
                <a:srgbClr val="C00000"/>
              </a:solidFill>
              <a:latin typeface="NewBaskervilleStd-Bold"/>
            </a:endParaRPr>
          </a:p>
        </p:txBody>
      </p:sp>
      <p:sp>
        <p:nvSpPr>
          <p:cNvPr id="4" name="Rectangle 3"/>
          <p:cNvSpPr/>
          <p:nvPr/>
        </p:nvSpPr>
        <p:spPr>
          <a:xfrm>
            <a:off x="457200" y="2362200"/>
            <a:ext cx="3821880" cy="523220"/>
          </a:xfrm>
          <a:prstGeom prst="rect">
            <a:avLst/>
          </a:prstGeom>
        </p:spPr>
        <p:txBody>
          <a:bodyPr wrap="none">
            <a:spAutoFit/>
          </a:bodyPr>
          <a:lstStyle/>
          <a:p>
            <a:r>
              <a:rPr lang="en-US" sz="2800" b="1" dirty="0" smtClean="0">
                <a:solidFill>
                  <a:srgbClr val="C00000"/>
                </a:solidFill>
                <a:latin typeface="NewBaskervilleStd-Bold"/>
              </a:rPr>
              <a:t>12.4.1  Differentiation</a:t>
            </a:r>
            <a:endParaRPr lang="en-US" sz="2800" b="1" dirty="0">
              <a:solidFill>
                <a:srgbClr val="C00000"/>
              </a:solidFill>
              <a:latin typeface="NewBaskervilleStd-Bold"/>
            </a:endParaRPr>
          </a:p>
        </p:txBody>
      </p:sp>
      <p:sp>
        <p:nvSpPr>
          <p:cNvPr id="5" name="Rectangle 4"/>
          <p:cNvSpPr/>
          <p:nvPr/>
        </p:nvSpPr>
        <p:spPr>
          <a:xfrm>
            <a:off x="152400" y="1066800"/>
            <a:ext cx="8991600" cy="1015663"/>
          </a:xfrm>
          <a:prstGeom prst="rect">
            <a:avLst/>
          </a:prstGeom>
        </p:spPr>
        <p:txBody>
          <a:bodyPr wrap="square">
            <a:spAutoFit/>
          </a:bodyPr>
          <a:lstStyle/>
          <a:p>
            <a:r>
              <a:rPr lang="en-US" sz="2000" dirty="0"/>
              <a:t>MATLAB ® ’s symbolic toolbox allows the user to differentiate symbolically and to perform integrations. This makes it possible to </a:t>
            </a:r>
            <a:r>
              <a:rPr lang="en-US" sz="2000" dirty="0" smtClean="0"/>
              <a:t>find </a:t>
            </a:r>
            <a:r>
              <a:rPr lang="en-US" sz="2000" dirty="0"/>
              <a:t>analytical solutions, instead of numeric approximations, for many problems.  </a:t>
            </a:r>
          </a:p>
        </p:txBody>
      </p:sp>
      <p:sp>
        <p:nvSpPr>
          <p:cNvPr id="6" name="Rectangle 5"/>
          <p:cNvSpPr/>
          <p:nvPr/>
        </p:nvSpPr>
        <p:spPr>
          <a:xfrm>
            <a:off x="152400" y="2623810"/>
            <a:ext cx="8763000" cy="1477328"/>
          </a:xfrm>
          <a:prstGeom prst="rect">
            <a:avLst/>
          </a:prstGeom>
        </p:spPr>
        <p:txBody>
          <a:bodyPr wrap="square">
            <a:spAutoFit/>
          </a:bodyPr>
          <a:lstStyle/>
          <a:p>
            <a:endParaRPr lang="en-US" dirty="0"/>
          </a:p>
          <a:p>
            <a:r>
              <a:rPr lang="en-US" dirty="0" smtClean="0"/>
              <a:t>Differential </a:t>
            </a:r>
            <a:r>
              <a:rPr lang="en-US" dirty="0"/>
              <a:t>calculus is studied extensively in </a:t>
            </a:r>
            <a:r>
              <a:rPr lang="en-US" dirty="0" smtClean="0"/>
              <a:t>first-semester </a:t>
            </a:r>
            <a:r>
              <a:rPr lang="en-US" dirty="0"/>
              <a:t>calculus. The derivative can be thought of as the slope of a function or as the rate of change of the function. For example, consider a race car. The velocity of the car can be approximated by the change in distance divided by the change in time. </a:t>
            </a:r>
          </a:p>
        </p:txBody>
      </p:sp>
    </p:spTree>
    <p:extLst>
      <p:ext uri="{BB962C8B-B14F-4D97-AF65-F5344CB8AC3E}">
        <p14:creationId xmlns:p14="http://schemas.microsoft.com/office/powerpoint/2010/main" val="8873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C484E-5CA8-490F-8A9C-3491FEAF2F0F}"/>
              </a:ext>
            </a:extLst>
          </p:cNvPr>
          <p:cNvPicPr>
            <a:picLocks noChangeAspect="1"/>
          </p:cNvPicPr>
          <p:nvPr/>
        </p:nvPicPr>
        <p:blipFill>
          <a:blip r:embed="rId2"/>
          <a:stretch>
            <a:fillRect/>
          </a:stretch>
        </p:blipFill>
        <p:spPr>
          <a:xfrm>
            <a:off x="1828800" y="2879181"/>
            <a:ext cx="4838700" cy="3413439"/>
          </a:xfrm>
          <a:prstGeom prst="rect">
            <a:avLst/>
          </a:prstGeom>
        </p:spPr>
      </p:pic>
      <p:sp>
        <p:nvSpPr>
          <p:cNvPr id="2" name="Rectangle 1"/>
          <p:cNvSpPr/>
          <p:nvPr/>
        </p:nvSpPr>
        <p:spPr>
          <a:xfrm>
            <a:off x="152400" y="1066800"/>
            <a:ext cx="8991600" cy="1631216"/>
          </a:xfrm>
          <a:prstGeom prst="rect">
            <a:avLst/>
          </a:prstGeom>
        </p:spPr>
        <p:txBody>
          <a:bodyPr wrap="square">
            <a:spAutoFit/>
          </a:bodyPr>
          <a:lstStyle/>
          <a:p>
            <a:r>
              <a:rPr lang="en-US" sz="2000" dirty="0"/>
              <a:t>MATLAB ® ’s symbolic toolbox allows us to manipulate symbolic expressions to simplify them, to solve them symbolically, and to evaluate them numerically. It also allows us to take derivatives, to integrate, and to perform linear algebraic manipulations. More advanced features include </a:t>
            </a:r>
            <a:r>
              <a:rPr lang="en-US" sz="2000" dirty="0" err="1"/>
              <a:t>LaPlace</a:t>
            </a:r>
            <a:r>
              <a:rPr lang="en-US" sz="2000" dirty="0"/>
              <a:t> transforms, Fourier transforms, and variable-precision arithmetic.</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3313613" cy="523220"/>
          </a:xfrm>
          <a:prstGeom prst="rect">
            <a:avLst/>
          </a:prstGeom>
        </p:spPr>
        <p:txBody>
          <a:bodyPr wrap="square">
            <a:spAutoFit/>
          </a:bodyPr>
          <a:lstStyle/>
          <a:p>
            <a:r>
              <a:rPr lang="en-US" sz="2800" b="1" dirty="0">
                <a:solidFill>
                  <a:srgbClr val="C00000"/>
                </a:solidFill>
                <a:latin typeface="NewBaskervilleStd-Bold"/>
              </a:rPr>
              <a:t>Introduction</a:t>
            </a:r>
          </a:p>
        </p:txBody>
      </p:sp>
    </p:spTree>
    <p:extLst>
      <p:ext uri="{BB962C8B-B14F-4D97-AF65-F5344CB8AC3E}">
        <p14:creationId xmlns:p14="http://schemas.microsoft.com/office/powerpoint/2010/main" val="232134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2489"/>
            <a:ext cx="4724400" cy="523220"/>
          </a:xfrm>
          <a:prstGeom prst="rect">
            <a:avLst/>
          </a:prstGeom>
        </p:spPr>
        <p:txBody>
          <a:bodyPr wrap="square">
            <a:spAutoFit/>
          </a:bodyPr>
          <a:lstStyle/>
          <a:p>
            <a:r>
              <a:rPr lang="en-US" sz="2800" b="1" dirty="0" smtClean="0">
                <a:solidFill>
                  <a:srgbClr val="C00000"/>
                </a:solidFill>
                <a:latin typeface="NewBaskervilleStd-Bold"/>
              </a:rPr>
              <a:t>12.4.1  Differentiation</a:t>
            </a:r>
            <a:endParaRPr lang="en-US" sz="2800" b="1" dirty="0">
              <a:solidFill>
                <a:srgbClr val="C00000"/>
              </a:solidFill>
              <a:latin typeface="NewBaskervilleStd-Bold"/>
            </a:endParaRPr>
          </a:p>
        </p:txBody>
      </p:sp>
      <mc:AlternateContent xmlns:mc="http://schemas.openxmlformats.org/markup-compatibility/2006" xmlns:a14="http://schemas.microsoft.com/office/drawing/2010/main">
        <mc:Choice Requires="a14">
          <p:sp>
            <p:nvSpPr>
              <p:cNvPr id="7" name="Rectangle 6"/>
              <p:cNvSpPr/>
              <p:nvPr/>
            </p:nvSpPr>
            <p:spPr>
              <a:xfrm>
                <a:off x="457200" y="1205709"/>
                <a:ext cx="8686800" cy="4247317"/>
              </a:xfrm>
              <a:prstGeom prst="rect">
                <a:avLst/>
              </a:prstGeom>
            </p:spPr>
            <p:txBody>
              <a:bodyPr wrap="square">
                <a:spAutoFit/>
              </a:bodyPr>
              <a:lstStyle/>
              <a:p>
                <a:r>
                  <a:rPr lang="en-US" dirty="0" smtClean="0"/>
                  <a:t>The acceleration is the first </a:t>
                </a:r>
                <a:r>
                  <a:rPr lang="en-US" dirty="0"/>
                  <a:t>derivative of the velocity and the second derivative of the position. MATLAB ®  offers several slightly different techniques to </a:t>
                </a:r>
                <a:r>
                  <a:rPr lang="en-US" dirty="0" smtClean="0"/>
                  <a:t>find </a:t>
                </a:r>
                <a:r>
                  <a:rPr lang="en-US" dirty="0"/>
                  <a:t>both </a:t>
                </a:r>
                <a:r>
                  <a:rPr lang="en-US" dirty="0" smtClean="0"/>
                  <a:t>first </a:t>
                </a:r>
                <a:r>
                  <a:rPr lang="en-US" dirty="0"/>
                  <a:t>derivatives and  </a:t>
                </a:r>
                <a:r>
                  <a:rPr lang="en-US" dirty="0" smtClean="0"/>
                  <a:t>nth </a:t>
                </a:r>
                <a:r>
                  <a:rPr lang="en-US" dirty="0"/>
                  <a:t>derivatives (</a:t>
                </a:r>
                <a:r>
                  <a:rPr lang="en-US" dirty="0" smtClean="0"/>
                  <a:t>see Table12.4 ). </a:t>
                </a:r>
                <a:endParaRPr lang="en-US" dirty="0"/>
              </a:p>
              <a:p>
                <a:endParaRPr lang="en-US" dirty="0" smtClean="0"/>
              </a:p>
              <a:p>
                <a:r>
                  <a:rPr lang="en-US" dirty="0" smtClean="0"/>
                  <a:t>If </a:t>
                </a:r>
                <a:r>
                  <a:rPr lang="en-US" dirty="0"/>
                  <a:t>we have a more complicated equation with multiple variables, such as </a:t>
                </a:r>
                <a:endParaRPr lang="en-US" dirty="0" smtClean="0"/>
              </a:p>
              <a:p>
                <a:pPr algn="ctr"/>
                <a:r>
                  <a:rPr lang="en-US" dirty="0" smtClean="0"/>
                  <a:t>y </a:t>
                </a:r>
                <a:r>
                  <a:rPr lang="en-US" dirty="0"/>
                  <a:t>= </a:t>
                </a:r>
                <a:r>
                  <a:rPr lang="en-US" b="1" dirty="0" smtClean="0">
                    <a:solidFill>
                      <a:srgbClr val="FF0000"/>
                    </a:solidFill>
                  </a:rPr>
                  <a:t>str2sym</a:t>
                </a:r>
                <a:r>
                  <a:rPr lang="en-US" dirty="0"/>
                  <a:t>('x^2+t-3*z^3</a:t>
                </a:r>
                <a:r>
                  <a:rPr lang="en-US" dirty="0" smtClean="0"/>
                  <a:t>') </a:t>
                </a:r>
              </a:p>
              <a:p>
                <a:r>
                  <a:rPr lang="en-US" dirty="0" smtClean="0"/>
                  <a:t>MATLAB ® </a:t>
                </a:r>
                <a:r>
                  <a:rPr lang="en-US" dirty="0"/>
                  <a:t>will calculate </a:t>
                </a:r>
                <a:r>
                  <a:rPr lang="en-US" u="sng" dirty="0"/>
                  <a:t>the derivative with respect to  x </a:t>
                </a:r>
                <a:r>
                  <a:rPr lang="en-US" dirty="0"/>
                  <a:t>, the default variable: </a:t>
                </a:r>
              </a:p>
              <a:p>
                <a:r>
                  <a:rPr lang="en-US" dirty="0" smtClean="0"/>
                  <a:t>diff(y</a:t>
                </a:r>
                <a:r>
                  <a:rPr lang="en-US" dirty="0"/>
                  <a:t>) </a:t>
                </a:r>
                <a:r>
                  <a:rPr lang="en-US" dirty="0" err="1"/>
                  <a:t>ans</a:t>
                </a:r>
                <a:r>
                  <a:rPr lang="en-US" dirty="0"/>
                  <a:t> = </a:t>
                </a:r>
                <a:r>
                  <a:rPr lang="en-US" dirty="0" smtClean="0"/>
                  <a:t>2*x . Our </a:t>
                </a:r>
                <a:r>
                  <a:rPr lang="en-US" dirty="0"/>
                  <a:t>result is the rate of change of  </a:t>
                </a:r>
                <a:r>
                  <a:rPr lang="en-US" dirty="0" smtClean="0"/>
                  <a:t>y as </a:t>
                </a:r>
                <a:r>
                  <a:rPr lang="en-US" dirty="0"/>
                  <a:t>x </a:t>
                </a:r>
                <a:r>
                  <a:rPr lang="en-US" dirty="0" smtClean="0"/>
                  <a:t>changes </a:t>
                </a:r>
                <a:r>
                  <a:rPr lang="en-US" dirty="0"/>
                  <a:t>(if we keep all the other variables constant). This is usually depicted as  </a:t>
                </a:r>
                <a14:m>
                  <m:oMath xmlns:m="http://schemas.openxmlformats.org/officeDocument/2006/math">
                    <m:r>
                      <a:rPr lang="en-US" i="1" dirty="0" smtClean="0">
                        <a:latin typeface="Cambria Math" panose="02040503050406030204" pitchFamily="18" charset="0"/>
                      </a:rPr>
                      <m:t>ꝺ</m:t>
                    </m:r>
                    <m:r>
                      <a:rPr lang="en-US" i="1" dirty="0" smtClean="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ꝺ</m:t>
                    </m:r>
                    <m:r>
                      <a:rPr lang="en-US" i="1" dirty="0" smtClean="0">
                        <a:latin typeface="Cambria Math" panose="02040503050406030204" pitchFamily="18" charset="0"/>
                      </a:rPr>
                      <m:t>𝑥</m:t>
                    </m:r>
                  </m:oMath>
                </a14:m>
                <a:r>
                  <a:rPr lang="en-US" dirty="0" smtClean="0"/>
                  <a:t> and </a:t>
                </a:r>
                <a:r>
                  <a:rPr lang="en-US" dirty="0"/>
                  <a:t>is called a  partial </a:t>
                </a:r>
                <a:r>
                  <a:rPr lang="en-US" dirty="0" smtClean="0"/>
                  <a:t>derivative. </a:t>
                </a:r>
                <a:r>
                  <a:rPr lang="en-US" dirty="0"/>
                  <a:t>If we want to see </a:t>
                </a:r>
                <a:r>
                  <a:rPr lang="en-US" dirty="0" smtClean="0"/>
                  <a:t>how y changes </a:t>
                </a:r>
                <a:r>
                  <a:rPr lang="en-US" dirty="0"/>
                  <a:t>with respect to another variable, such as </a:t>
                </a:r>
                <a:r>
                  <a:rPr lang="en-US" dirty="0" smtClean="0"/>
                  <a:t>t , </a:t>
                </a:r>
                <a:r>
                  <a:rPr lang="en-US" dirty="0"/>
                  <a:t>we must specify it in the  </a:t>
                </a:r>
                <a:r>
                  <a:rPr lang="en-US" dirty="0" smtClean="0"/>
                  <a:t>diff function </a:t>
                </a:r>
              </a:p>
              <a:p>
                <a:pPr algn="ctr"/>
                <a:r>
                  <a:rPr lang="en-US" dirty="0" smtClean="0">
                    <a:solidFill>
                      <a:srgbClr val="FF0000"/>
                    </a:solidFill>
                  </a:rPr>
                  <a:t>diff</a:t>
                </a:r>
                <a:r>
                  <a:rPr lang="en-US" dirty="0" smtClean="0"/>
                  <a:t>(</a:t>
                </a:r>
                <a:r>
                  <a:rPr lang="en-US" dirty="0" err="1" smtClean="0"/>
                  <a:t>y</a:t>
                </a:r>
                <a:r>
                  <a:rPr lang="en-US" dirty="0" err="1"/>
                  <a:t>,'t</a:t>
                </a:r>
                <a:r>
                  <a:rPr lang="en-US" dirty="0"/>
                  <a:t>') </a:t>
                </a:r>
                <a:endParaRPr lang="en-US" dirty="0" smtClean="0"/>
              </a:p>
              <a:p>
                <a:pPr algn="ctr"/>
                <a:r>
                  <a:rPr lang="en-US" dirty="0" err="1" smtClean="0"/>
                  <a:t>ans</a:t>
                </a:r>
                <a:r>
                  <a:rPr lang="en-US" dirty="0" smtClean="0"/>
                  <a:t> </a:t>
                </a:r>
                <a:r>
                  <a:rPr lang="en-US" dirty="0"/>
                  <a:t>= 1</a:t>
                </a:r>
              </a:p>
              <a:p>
                <a:r>
                  <a:rPr lang="en-US" dirty="0" smtClean="0"/>
                  <a:t>Similarly</a:t>
                </a:r>
                <a:r>
                  <a:rPr lang="en-US" dirty="0"/>
                  <a:t>, to see how  </a:t>
                </a:r>
                <a:r>
                  <a:rPr lang="en-US" dirty="0" smtClean="0"/>
                  <a:t>y changes </a:t>
                </a:r>
                <a:r>
                  <a:rPr lang="en-US" dirty="0"/>
                  <a:t>with  </a:t>
                </a:r>
                <a:r>
                  <a:rPr lang="en-US" dirty="0" smtClean="0"/>
                  <a:t>z when </a:t>
                </a:r>
                <a:r>
                  <a:rPr lang="en-US" dirty="0"/>
                  <a:t>everything else is kept constant, we </a:t>
                </a:r>
              </a:p>
              <a:p>
                <a:r>
                  <a:rPr lang="en-US" dirty="0"/>
                  <a:t>use </a:t>
                </a:r>
                <a:r>
                  <a:rPr lang="en-US" dirty="0" smtClean="0"/>
                  <a:t>diff(</a:t>
                </a:r>
                <a:r>
                  <a:rPr lang="en-US" dirty="0" err="1" smtClean="0"/>
                  <a:t>y</a:t>
                </a:r>
                <a:r>
                  <a:rPr lang="en-US" dirty="0" err="1"/>
                  <a:t>,'z</a:t>
                </a:r>
                <a:r>
                  <a:rPr lang="en-US" dirty="0"/>
                  <a:t>') </a:t>
                </a:r>
                <a:r>
                  <a:rPr lang="en-US" dirty="0" err="1"/>
                  <a:t>ans</a:t>
                </a:r>
                <a:r>
                  <a:rPr lang="en-US" dirty="0"/>
                  <a:t> = -9*z^2</a:t>
                </a:r>
              </a:p>
            </p:txBody>
          </p:sp>
        </mc:Choice>
        <mc:Fallback xmlns="">
          <p:sp>
            <p:nvSpPr>
              <p:cNvPr id="7" name="Rectangle 6"/>
              <p:cNvSpPr>
                <a:spLocks noRot="1" noChangeAspect="1" noMove="1" noResize="1" noEditPoints="1" noAdjustHandles="1" noChangeArrowheads="1" noChangeShapeType="1" noTextEdit="1"/>
              </p:cNvSpPr>
              <p:nvPr/>
            </p:nvSpPr>
            <p:spPr>
              <a:xfrm>
                <a:off x="457200" y="1205709"/>
                <a:ext cx="8686800" cy="4247317"/>
              </a:xfrm>
              <a:prstGeom prst="rect">
                <a:avLst/>
              </a:prstGeom>
              <a:blipFill>
                <a:blip r:embed="rId2"/>
                <a:stretch>
                  <a:fillRect l="-561" t="-861" r="-70" b="-1291"/>
                </a:stretch>
              </a:blipFill>
            </p:spPr>
            <p:txBody>
              <a:bodyPr/>
              <a:lstStyle/>
              <a:p>
                <a:r>
                  <a:rPr lang="en-US">
                    <a:noFill/>
                  </a:rPr>
                  <a:t> </a:t>
                </a:r>
              </a:p>
            </p:txBody>
          </p:sp>
        </mc:Fallback>
      </mc:AlternateContent>
    </p:spTree>
    <p:extLst>
      <p:ext uri="{BB962C8B-B14F-4D97-AF65-F5344CB8AC3E}">
        <p14:creationId xmlns:p14="http://schemas.microsoft.com/office/powerpoint/2010/main" val="3945719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133"/>
          <a:stretch/>
        </p:blipFill>
        <p:spPr>
          <a:xfrm>
            <a:off x="152400" y="1043609"/>
            <a:ext cx="8305800" cy="5791200"/>
          </a:xfrm>
          <a:prstGeom prst="rect">
            <a:avLst/>
          </a:prstGeom>
        </p:spPr>
      </p:pic>
      <p:sp>
        <p:nvSpPr>
          <p:cNvPr id="4" name="Rectangle 3"/>
          <p:cNvSpPr/>
          <p:nvPr/>
        </p:nvSpPr>
        <p:spPr>
          <a:xfrm>
            <a:off x="467138" y="543580"/>
            <a:ext cx="3722494" cy="523220"/>
          </a:xfrm>
          <a:prstGeom prst="rect">
            <a:avLst/>
          </a:prstGeom>
        </p:spPr>
        <p:txBody>
          <a:bodyPr wrap="none">
            <a:spAutoFit/>
          </a:bodyPr>
          <a:lstStyle/>
          <a:p>
            <a:r>
              <a:rPr lang="en-US" sz="2800" b="1" dirty="0" smtClean="0">
                <a:solidFill>
                  <a:srgbClr val="C00000"/>
                </a:solidFill>
                <a:latin typeface="NewBaskervilleStd-Bold"/>
              </a:rPr>
              <a:t>12.4.2 Differentiation</a:t>
            </a:r>
            <a:endParaRPr lang="en-US" sz="2800" b="1" dirty="0">
              <a:solidFill>
                <a:srgbClr val="C00000"/>
              </a:solidFill>
              <a:latin typeface="NewBaskervilleStd-Bold"/>
            </a:endParaRPr>
          </a:p>
        </p:txBody>
      </p:sp>
    </p:spTree>
    <p:extLst>
      <p:ext uri="{BB962C8B-B14F-4D97-AF65-F5344CB8AC3E}">
        <p14:creationId xmlns:p14="http://schemas.microsoft.com/office/powerpoint/2010/main" val="2766394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3241593" cy="523220"/>
          </a:xfrm>
          <a:prstGeom prst="rect">
            <a:avLst/>
          </a:prstGeom>
        </p:spPr>
        <p:txBody>
          <a:bodyPr wrap="none">
            <a:spAutoFit/>
          </a:bodyPr>
          <a:lstStyle/>
          <a:p>
            <a:r>
              <a:rPr lang="en-US" sz="2800" b="1" dirty="0" smtClean="0">
                <a:solidFill>
                  <a:srgbClr val="C00000"/>
                </a:solidFill>
                <a:latin typeface="NewBaskervilleStd-Bold"/>
              </a:rPr>
              <a:t>12.4.2  </a:t>
            </a:r>
            <a:r>
              <a:rPr lang="en-US" sz="2800" b="1" dirty="0">
                <a:solidFill>
                  <a:srgbClr val="C00000"/>
                </a:solidFill>
                <a:latin typeface="NewBaskervilleStd-Bold"/>
              </a:rPr>
              <a:t>Integration</a:t>
            </a:r>
          </a:p>
        </p:txBody>
      </p:sp>
      <p:sp>
        <p:nvSpPr>
          <p:cNvPr id="4" name="Rectangle 3"/>
          <p:cNvSpPr/>
          <p:nvPr/>
        </p:nvSpPr>
        <p:spPr>
          <a:xfrm>
            <a:off x="152400" y="990600"/>
            <a:ext cx="8839200" cy="1200329"/>
          </a:xfrm>
          <a:prstGeom prst="rect">
            <a:avLst/>
          </a:prstGeom>
        </p:spPr>
        <p:txBody>
          <a:bodyPr wrap="square">
            <a:spAutoFit/>
          </a:bodyPr>
          <a:lstStyle/>
          <a:p>
            <a:r>
              <a:rPr lang="en-US" dirty="0" smtClean="0"/>
              <a:t>Integration </a:t>
            </a:r>
            <a:r>
              <a:rPr lang="en-US" dirty="0"/>
              <a:t>can be thought of as the opposite of differentiation (</a:t>
            </a:r>
            <a:r>
              <a:rPr lang="en-US" dirty="0" smtClean="0"/>
              <a:t>finding </a:t>
            </a:r>
            <a:r>
              <a:rPr lang="en-US" dirty="0"/>
              <a:t>a derivative) and is even sometimes called the antiderivative. It is commonly visualized as the area under a curve. For example, work done by a piston–cylinder device as it moves up or down can be calculated by taking the integral of  P  with respect to  V — that </a:t>
            </a:r>
            <a:r>
              <a:rPr lang="en-US" dirty="0" err="1"/>
              <a:t>i</a:t>
            </a:r>
            <a:endParaRPr lang="en-US" dirty="0"/>
          </a:p>
        </p:txBody>
      </p:sp>
      <p:pic>
        <p:nvPicPr>
          <p:cNvPr id="6" name="Picture 5"/>
          <p:cNvPicPr>
            <a:picLocks noChangeAspect="1"/>
          </p:cNvPicPr>
          <p:nvPr/>
        </p:nvPicPr>
        <p:blipFill>
          <a:blip r:embed="rId2"/>
          <a:stretch>
            <a:fillRect/>
          </a:stretch>
        </p:blipFill>
        <p:spPr>
          <a:xfrm>
            <a:off x="2286000" y="2667000"/>
            <a:ext cx="4467225" cy="3974775"/>
          </a:xfrm>
          <a:prstGeom prst="rect">
            <a:avLst/>
          </a:prstGeom>
        </p:spPr>
      </p:pic>
    </p:spTree>
    <p:extLst>
      <p:ext uri="{BB962C8B-B14F-4D97-AF65-F5344CB8AC3E}">
        <p14:creationId xmlns:p14="http://schemas.microsoft.com/office/powerpoint/2010/main" val="3649447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371600"/>
            <a:ext cx="7658100" cy="5486400"/>
          </a:xfrm>
          <a:prstGeom prst="rect">
            <a:avLst/>
          </a:prstGeom>
        </p:spPr>
      </p:pic>
      <p:sp>
        <p:nvSpPr>
          <p:cNvPr id="3" name="Rectangle 2"/>
          <p:cNvSpPr/>
          <p:nvPr/>
        </p:nvSpPr>
        <p:spPr>
          <a:xfrm>
            <a:off x="457200" y="682489"/>
            <a:ext cx="4724400" cy="523220"/>
          </a:xfrm>
          <a:prstGeom prst="rect">
            <a:avLst/>
          </a:prstGeom>
        </p:spPr>
        <p:txBody>
          <a:bodyPr wrap="square">
            <a:spAutoFit/>
          </a:bodyPr>
          <a:lstStyle/>
          <a:p>
            <a:r>
              <a:rPr lang="en-US" sz="2800" b="1" dirty="0" smtClean="0">
                <a:solidFill>
                  <a:srgbClr val="C00000"/>
                </a:solidFill>
                <a:latin typeface="NewBaskervilleStd-Bold"/>
              </a:rPr>
              <a:t>12.4.1  Differentiation</a:t>
            </a:r>
            <a:endParaRPr lang="en-US" sz="2800" b="1" dirty="0">
              <a:solidFill>
                <a:srgbClr val="C00000"/>
              </a:solidFill>
              <a:latin typeface="NewBaskervilleStd-Bold"/>
            </a:endParaRPr>
          </a:p>
        </p:txBody>
      </p:sp>
    </p:spTree>
    <p:extLst>
      <p:ext uri="{BB962C8B-B14F-4D97-AF65-F5344CB8AC3E}">
        <p14:creationId xmlns:p14="http://schemas.microsoft.com/office/powerpoint/2010/main" val="3661370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4401205"/>
          </a:xfrm>
          <a:prstGeom prst="rect">
            <a:avLst/>
          </a:prstGeom>
        </p:spPr>
        <p:txBody>
          <a:bodyPr wrap="square">
            <a:spAutoFit/>
          </a:bodyPr>
          <a:lstStyle/>
          <a:p>
            <a:r>
              <a:rPr lang="en-US" sz="2000" b="1" dirty="0"/>
              <a:t>Symbolic mathematics </a:t>
            </a:r>
            <a:r>
              <a:rPr lang="en-US" sz="2000" dirty="0"/>
              <a:t>is used regularly in math, engineering, and science classes. It is often preferable to manipulate equations symbolically before you substitute values for variables. For example, consider the equation </a:t>
            </a:r>
          </a:p>
          <a:p>
            <a:endParaRPr lang="en-US" sz="2000" dirty="0"/>
          </a:p>
          <a:p>
            <a:endParaRPr lang="en-US" sz="2000" dirty="0"/>
          </a:p>
          <a:p>
            <a:endParaRPr lang="en-US" sz="2000" dirty="0"/>
          </a:p>
          <a:p>
            <a:endParaRPr lang="en-US" sz="2000" dirty="0"/>
          </a:p>
          <a:p>
            <a:r>
              <a:rPr lang="en-US" sz="2000" dirty="0"/>
              <a:t>You can simplify the equation to </a:t>
            </a:r>
          </a:p>
          <a:p>
            <a:endParaRPr lang="en-US" sz="2000" dirty="0"/>
          </a:p>
          <a:p>
            <a:endParaRPr lang="en-US" sz="2000" dirty="0"/>
          </a:p>
          <a:p>
            <a:endParaRPr lang="en-US" sz="2000" dirty="0"/>
          </a:p>
          <a:p>
            <a:endParaRPr lang="en-US" sz="2000" dirty="0"/>
          </a:p>
          <a:p>
            <a:r>
              <a:rPr lang="en-US" sz="2000" dirty="0"/>
              <a:t> MATLAB ® ’s symbolic algebra capabilities allow you to perform this simplification or to manipulate the numerator and denominator separately. </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4495800" cy="523220"/>
          </a:xfrm>
          <a:prstGeom prst="rect">
            <a:avLst/>
          </a:prstGeom>
        </p:spPr>
        <p:txBody>
          <a:bodyPr wrap="square">
            <a:spAutoFit/>
          </a:bodyPr>
          <a:lstStyle/>
          <a:p>
            <a:r>
              <a:rPr lang="en-US" sz="2800" b="1" dirty="0">
                <a:solidFill>
                  <a:srgbClr val="C00000"/>
                </a:solidFill>
                <a:latin typeface="NewBaskervilleStd-Bold"/>
              </a:rPr>
              <a:t>12.1 Symbolic Algebra</a:t>
            </a:r>
          </a:p>
        </p:txBody>
      </p:sp>
      <p:pic>
        <p:nvPicPr>
          <p:cNvPr id="6" name="Picture 5">
            <a:extLst>
              <a:ext uri="{FF2B5EF4-FFF2-40B4-BE49-F238E27FC236}">
                <a16:creationId xmlns:a16="http://schemas.microsoft.com/office/drawing/2014/main" id="{C4296382-8D43-4DD4-8DF2-D1FFA57E3477}"/>
              </a:ext>
            </a:extLst>
          </p:cNvPr>
          <p:cNvPicPr>
            <a:picLocks noChangeAspect="1"/>
          </p:cNvPicPr>
          <p:nvPr/>
        </p:nvPicPr>
        <p:blipFill>
          <a:blip r:embed="rId2"/>
          <a:stretch>
            <a:fillRect/>
          </a:stretch>
        </p:blipFill>
        <p:spPr>
          <a:xfrm>
            <a:off x="3048000" y="2245043"/>
            <a:ext cx="2295525" cy="962025"/>
          </a:xfrm>
          <a:prstGeom prst="rect">
            <a:avLst/>
          </a:prstGeom>
        </p:spPr>
      </p:pic>
      <p:pic>
        <p:nvPicPr>
          <p:cNvPr id="7" name="Picture 6">
            <a:extLst>
              <a:ext uri="{FF2B5EF4-FFF2-40B4-BE49-F238E27FC236}">
                <a16:creationId xmlns:a16="http://schemas.microsoft.com/office/drawing/2014/main" id="{B76607E8-96E1-423B-B1E3-EAA21D64C65D}"/>
              </a:ext>
            </a:extLst>
          </p:cNvPr>
          <p:cNvPicPr>
            <a:picLocks noChangeAspect="1"/>
          </p:cNvPicPr>
          <p:nvPr/>
        </p:nvPicPr>
        <p:blipFill>
          <a:blip r:embed="rId3"/>
          <a:stretch>
            <a:fillRect/>
          </a:stretch>
        </p:blipFill>
        <p:spPr>
          <a:xfrm>
            <a:off x="2171700" y="3650933"/>
            <a:ext cx="4318000" cy="762000"/>
          </a:xfrm>
          <a:prstGeom prst="rect">
            <a:avLst/>
          </a:prstGeom>
        </p:spPr>
      </p:pic>
    </p:spTree>
    <p:extLst>
      <p:ext uri="{BB962C8B-B14F-4D97-AF65-F5344CB8AC3E}">
        <p14:creationId xmlns:p14="http://schemas.microsoft.com/office/powerpoint/2010/main" val="136146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6863417"/>
          </a:xfrm>
          <a:prstGeom prst="rect">
            <a:avLst/>
          </a:prstGeom>
        </p:spPr>
        <p:txBody>
          <a:bodyPr wrap="square">
            <a:spAutoFit/>
          </a:bodyPr>
          <a:lstStyle/>
          <a:p>
            <a:r>
              <a:rPr lang="en-US" sz="2000" dirty="0"/>
              <a:t>Relationships are not always constituted in forms that are so easy to solve. For instance, consider the equation </a:t>
            </a:r>
          </a:p>
          <a:p>
            <a:endParaRPr lang="en-US" sz="2000" dirty="0"/>
          </a:p>
          <a:p>
            <a:endParaRPr lang="en-US" sz="2000" dirty="0"/>
          </a:p>
          <a:p>
            <a:endParaRPr lang="en-US" sz="2000" dirty="0"/>
          </a:p>
          <a:p>
            <a:r>
              <a:rPr lang="en-US" sz="2000" dirty="0"/>
              <a:t>If we know the values of k0, Q , R , and  T , it’s easy to solve for k . It’s not so easy if we want to find  T  and we know the values of  k , k0, R , and  Q. We have to manipulate the relationship to get  T  on the left-hand side of the equation: </a:t>
            </a:r>
          </a:p>
          <a:p>
            <a:r>
              <a:rPr lang="en-US" sz="2000" dirty="0"/>
              <a:t> </a:t>
            </a:r>
          </a:p>
          <a:p>
            <a:r>
              <a:rPr lang="en-US" sz="2000" dirty="0"/>
              <a:t> </a:t>
            </a:r>
          </a:p>
          <a:p>
            <a:endParaRPr lang="en-US" sz="2000" dirty="0"/>
          </a:p>
          <a:p>
            <a:endParaRPr lang="en-US" sz="2000" dirty="0"/>
          </a:p>
          <a:p>
            <a:endParaRPr lang="en-US" sz="2000" dirty="0"/>
          </a:p>
          <a:p>
            <a:r>
              <a:rPr lang="en-US" sz="2000" dirty="0"/>
              <a:t> </a:t>
            </a:r>
          </a:p>
          <a:p>
            <a:endParaRPr lang="en-US" sz="2000" dirty="0"/>
          </a:p>
          <a:p>
            <a:r>
              <a:rPr lang="en-US" sz="2000" dirty="0"/>
              <a:t>Although solving for T  was awkward manually, it’s easy with MATLAB ® ’s symbolic capabilities!</a:t>
            </a:r>
          </a:p>
          <a:p>
            <a:endParaRPr lang="en-US" sz="2000" dirty="0"/>
          </a:p>
          <a:p>
            <a:endParaRPr lang="en-US" sz="2000" dirty="0"/>
          </a:p>
          <a:p>
            <a:endParaRPr lang="en-US" sz="2000" dirty="0"/>
          </a:p>
          <a:p>
            <a:endParaRPr lang="en-US" sz="2000" dirty="0"/>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4495800" cy="523220"/>
          </a:xfrm>
          <a:prstGeom prst="rect">
            <a:avLst/>
          </a:prstGeom>
        </p:spPr>
        <p:txBody>
          <a:bodyPr wrap="square">
            <a:spAutoFit/>
          </a:bodyPr>
          <a:lstStyle/>
          <a:p>
            <a:r>
              <a:rPr lang="en-US" sz="2800" b="1" dirty="0">
                <a:solidFill>
                  <a:srgbClr val="C00000"/>
                </a:solidFill>
                <a:latin typeface="NewBaskervilleStd-Bold"/>
              </a:rPr>
              <a:t>12.1 Symbolic Algebra</a:t>
            </a:r>
          </a:p>
        </p:txBody>
      </p:sp>
      <p:pic>
        <p:nvPicPr>
          <p:cNvPr id="3" name="Picture 2">
            <a:extLst>
              <a:ext uri="{FF2B5EF4-FFF2-40B4-BE49-F238E27FC236}">
                <a16:creationId xmlns:a16="http://schemas.microsoft.com/office/drawing/2014/main" id="{F2566A7A-F352-42EC-9EF5-855E88403EE5}"/>
              </a:ext>
            </a:extLst>
          </p:cNvPr>
          <p:cNvPicPr>
            <a:picLocks noChangeAspect="1"/>
          </p:cNvPicPr>
          <p:nvPr/>
        </p:nvPicPr>
        <p:blipFill>
          <a:blip r:embed="rId2"/>
          <a:stretch>
            <a:fillRect/>
          </a:stretch>
        </p:blipFill>
        <p:spPr>
          <a:xfrm>
            <a:off x="3048000" y="1905000"/>
            <a:ext cx="2213610" cy="533400"/>
          </a:xfrm>
          <a:prstGeom prst="rect">
            <a:avLst/>
          </a:prstGeom>
        </p:spPr>
      </p:pic>
      <p:pic>
        <p:nvPicPr>
          <p:cNvPr id="5" name="Picture 4">
            <a:extLst>
              <a:ext uri="{FF2B5EF4-FFF2-40B4-BE49-F238E27FC236}">
                <a16:creationId xmlns:a16="http://schemas.microsoft.com/office/drawing/2014/main" id="{4BA15A58-65AE-4DE3-A2FB-0488647810C0}"/>
              </a:ext>
            </a:extLst>
          </p:cNvPr>
          <p:cNvPicPr>
            <a:picLocks noChangeAspect="1"/>
          </p:cNvPicPr>
          <p:nvPr/>
        </p:nvPicPr>
        <p:blipFill>
          <a:blip r:embed="rId3"/>
          <a:stretch>
            <a:fillRect/>
          </a:stretch>
        </p:blipFill>
        <p:spPr>
          <a:xfrm>
            <a:off x="3124200" y="3568390"/>
            <a:ext cx="2362200" cy="2375210"/>
          </a:xfrm>
          <a:prstGeom prst="rect">
            <a:avLst/>
          </a:prstGeom>
        </p:spPr>
      </p:pic>
    </p:spTree>
    <p:extLst>
      <p:ext uri="{BB962C8B-B14F-4D97-AF65-F5344CB8AC3E}">
        <p14:creationId xmlns:p14="http://schemas.microsoft.com/office/powerpoint/2010/main" val="178257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3785652"/>
          </a:xfrm>
          <a:prstGeom prst="rect">
            <a:avLst/>
          </a:prstGeom>
        </p:spPr>
        <p:txBody>
          <a:bodyPr wrap="square">
            <a:spAutoFit/>
          </a:bodyPr>
          <a:lstStyle/>
          <a:p>
            <a:r>
              <a:rPr lang="en-US" sz="2000" dirty="0"/>
              <a:t>Before we can solve any equations, we need to create some symbolic variables. Simple symbolic variables can be created in two ways. For example, to create the symbolic variable x , type either</a:t>
            </a:r>
          </a:p>
          <a:p>
            <a:r>
              <a:rPr lang="en-US" sz="2000" dirty="0"/>
              <a:t> </a:t>
            </a:r>
          </a:p>
          <a:p>
            <a:pPr marL="1995488" indent="111125"/>
            <a:r>
              <a:rPr lang="en-US" sz="2000" b="1" dirty="0"/>
              <a:t> x = </a:t>
            </a:r>
            <a:r>
              <a:rPr lang="en-US" sz="2000" b="1" dirty="0" err="1">
                <a:solidFill>
                  <a:srgbClr val="C00000"/>
                </a:solidFill>
              </a:rPr>
              <a:t>sym</a:t>
            </a:r>
            <a:r>
              <a:rPr lang="en-US" sz="2000" b="1" dirty="0"/>
              <a:t>(</a:t>
            </a:r>
            <a:r>
              <a:rPr lang="en-US" sz="2000" dirty="0"/>
              <a:t>'x' </a:t>
            </a:r>
            <a:r>
              <a:rPr lang="en-US" sz="2000" b="1" dirty="0"/>
              <a:t>) </a:t>
            </a:r>
          </a:p>
          <a:p>
            <a:pPr marL="1995488" indent="111125"/>
            <a:r>
              <a:rPr lang="en-US" sz="2000" b="1" dirty="0"/>
              <a:t>      or </a:t>
            </a:r>
          </a:p>
          <a:p>
            <a:pPr marL="1995488" indent="111125"/>
            <a:r>
              <a:rPr lang="en-US" sz="2000" b="1" dirty="0">
                <a:solidFill>
                  <a:srgbClr val="C00000"/>
                </a:solidFill>
              </a:rPr>
              <a:t>    </a:t>
            </a:r>
            <a:r>
              <a:rPr lang="en-US" sz="2000" b="1" dirty="0" err="1">
                <a:solidFill>
                  <a:srgbClr val="C00000"/>
                </a:solidFill>
              </a:rPr>
              <a:t>syms</a:t>
            </a:r>
            <a:r>
              <a:rPr lang="en-US" sz="2000" b="1" dirty="0"/>
              <a:t> x</a:t>
            </a:r>
          </a:p>
          <a:p>
            <a:endParaRPr lang="en-US" sz="2000" b="1" dirty="0"/>
          </a:p>
          <a:p>
            <a:r>
              <a:rPr lang="en-US" sz="2000" dirty="0"/>
              <a:t>Both techniques set the character  'x' equal to the symbolic variable x . More complicated variables can be created by using existing symbolic variables, as in the expression </a:t>
            </a:r>
          </a:p>
          <a:p>
            <a:pPr algn="ctr"/>
            <a:r>
              <a:rPr lang="es-ES" sz="2000" b="1" dirty="0"/>
              <a:t>y = 2*(x + 3)^2/(x^2 + 6*x + 9)</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5715000" cy="523220"/>
          </a:xfrm>
          <a:prstGeom prst="rect">
            <a:avLst/>
          </a:prstGeom>
        </p:spPr>
        <p:txBody>
          <a:bodyPr wrap="square">
            <a:spAutoFit/>
          </a:bodyPr>
          <a:lstStyle/>
          <a:p>
            <a:r>
              <a:rPr lang="en-US" sz="2800" b="1" dirty="0">
                <a:solidFill>
                  <a:srgbClr val="C00000"/>
                </a:solidFill>
                <a:latin typeface="NewBaskervilleStd-Bold"/>
              </a:rPr>
              <a:t>12.1.1  Creating Symbolic Variables </a:t>
            </a:r>
          </a:p>
        </p:txBody>
      </p:sp>
      <p:pic>
        <p:nvPicPr>
          <p:cNvPr id="6" name="Picture 5">
            <a:extLst>
              <a:ext uri="{FF2B5EF4-FFF2-40B4-BE49-F238E27FC236}">
                <a16:creationId xmlns:a16="http://schemas.microsoft.com/office/drawing/2014/main" id="{9682FB18-70D8-4D29-AEDD-E6C985F1CE6D}"/>
              </a:ext>
            </a:extLst>
          </p:cNvPr>
          <p:cNvPicPr>
            <a:picLocks noChangeAspect="1"/>
          </p:cNvPicPr>
          <p:nvPr/>
        </p:nvPicPr>
        <p:blipFill>
          <a:blip r:embed="rId2"/>
          <a:stretch>
            <a:fillRect/>
          </a:stretch>
        </p:blipFill>
        <p:spPr>
          <a:xfrm>
            <a:off x="5105400" y="2058128"/>
            <a:ext cx="2759319" cy="1370872"/>
          </a:xfrm>
          <a:prstGeom prst="rect">
            <a:avLst/>
          </a:prstGeom>
        </p:spPr>
      </p:pic>
      <p:sp>
        <p:nvSpPr>
          <p:cNvPr id="8" name="TextBox 7">
            <a:extLst>
              <a:ext uri="{FF2B5EF4-FFF2-40B4-BE49-F238E27FC236}">
                <a16:creationId xmlns:a16="http://schemas.microsoft.com/office/drawing/2014/main" id="{88C6834C-4943-4BE4-8E66-9CCA3358706C}"/>
              </a:ext>
            </a:extLst>
          </p:cNvPr>
          <p:cNvSpPr txBox="1"/>
          <p:nvPr/>
        </p:nvSpPr>
        <p:spPr>
          <a:xfrm>
            <a:off x="204343" y="5344200"/>
            <a:ext cx="9802113" cy="646331"/>
          </a:xfrm>
          <a:prstGeom prst="rect">
            <a:avLst/>
          </a:prstGeom>
          <a:noFill/>
        </p:spPr>
        <p:txBody>
          <a:bodyPr wrap="square" rtlCol="0">
            <a:spAutoFit/>
          </a:bodyPr>
          <a:lstStyle/>
          <a:p>
            <a:r>
              <a:rPr lang="en-US" dirty="0">
                <a:solidFill>
                  <a:srgbClr val="C00000"/>
                </a:solidFill>
              </a:rPr>
              <a:t>Note: both  x and  y are listed as symbolic variables and that the array size for each </a:t>
            </a:r>
            <a:br>
              <a:rPr lang="en-US" dirty="0">
                <a:solidFill>
                  <a:srgbClr val="C00000"/>
                </a:solidFill>
              </a:rPr>
            </a:br>
            <a:r>
              <a:rPr lang="en-US" dirty="0">
                <a:solidFill>
                  <a:srgbClr val="C00000"/>
                </a:solidFill>
              </a:rPr>
              <a:t>is 1 X1. </a:t>
            </a:r>
          </a:p>
        </p:txBody>
      </p:sp>
    </p:spTree>
    <p:extLst>
      <p:ext uri="{BB962C8B-B14F-4D97-AF65-F5344CB8AC3E}">
        <p14:creationId xmlns:p14="http://schemas.microsoft.com/office/powerpoint/2010/main" val="982036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324535"/>
          </a:xfrm>
          <a:prstGeom prst="rect">
            <a:avLst/>
          </a:prstGeom>
        </p:spPr>
        <p:txBody>
          <a:bodyPr wrap="square">
            <a:spAutoFit/>
          </a:bodyPr>
          <a:lstStyle/>
          <a:p>
            <a:r>
              <a:rPr lang="en-US" sz="2000" dirty="0"/>
              <a:t>It can also be used to create multiple symbolic variables at the same time, as with the </a:t>
            </a:r>
            <a:r>
              <a:rPr lang="en-US" sz="2000" dirty="0" smtClean="0"/>
              <a:t>command</a:t>
            </a:r>
            <a:endParaRPr lang="en-US" sz="2000" b="1" dirty="0"/>
          </a:p>
          <a:p>
            <a:pPr algn="ctr"/>
            <a:r>
              <a:rPr lang="en-US" sz="2000" b="1" dirty="0" err="1">
                <a:solidFill>
                  <a:srgbClr val="C00000"/>
                </a:solidFill>
              </a:rPr>
              <a:t>syms</a:t>
            </a:r>
            <a:r>
              <a:rPr lang="en-US" sz="2000" b="1" dirty="0"/>
              <a:t> Q R T k0</a:t>
            </a:r>
          </a:p>
          <a:p>
            <a:r>
              <a:rPr lang="en-US" sz="2000" dirty="0"/>
              <a:t>These variables could be combined mathematically to create another symbolic variable, k : </a:t>
            </a:r>
            <a:endParaRPr lang="en-US" sz="2000" b="1" dirty="0"/>
          </a:p>
          <a:p>
            <a:pPr algn="ctr"/>
            <a:r>
              <a:rPr lang="en-US" sz="2000" b="1" dirty="0"/>
              <a:t>k = k0*exp(-Q/(R*T)) </a:t>
            </a:r>
            <a:r>
              <a:rPr lang="en-US" sz="2000" b="1" dirty="0">
                <a:solidFill>
                  <a:srgbClr val="00B050"/>
                </a:solidFill>
              </a:rPr>
              <a:t>%expression</a:t>
            </a:r>
            <a:endParaRPr lang="en-US" sz="2000" b="1" dirty="0"/>
          </a:p>
          <a:p>
            <a:pPr algn="ctr"/>
            <a:endParaRPr lang="en-US" sz="2000" b="1" dirty="0"/>
          </a:p>
          <a:p>
            <a:r>
              <a:rPr lang="en-US" sz="2000" dirty="0"/>
              <a:t>Notice that in both examples we used the standard algebraic operators, not the array operators, such as  .*  or  .^ . This makes sense when we observe that array operators specify that corresponding elements in arrays are used in the associated calculations—a situation that does not apply here. </a:t>
            </a:r>
          </a:p>
          <a:p>
            <a:endParaRPr lang="en-US" sz="2000" b="1" dirty="0"/>
          </a:p>
          <a:p>
            <a:r>
              <a:rPr lang="en-US" sz="2000" dirty="0"/>
              <a:t>The </a:t>
            </a:r>
            <a:r>
              <a:rPr lang="en-US" sz="2000" dirty="0" err="1"/>
              <a:t>sym</a:t>
            </a:r>
            <a:r>
              <a:rPr lang="en-US" sz="2000" dirty="0"/>
              <a:t> function can also be used to create either an entire expression or an entire equation. For example,</a:t>
            </a:r>
          </a:p>
          <a:p>
            <a:pPr algn="ctr"/>
            <a:r>
              <a:rPr lang="en-US" sz="2000" b="1" dirty="0" smtClean="0"/>
              <a:t>E = </a:t>
            </a:r>
            <a:r>
              <a:rPr lang="en-US" sz="2000" b="1" dirty="0" smtClean="0">
                <a:solidFill>
                  <a:srgbClr val="FF0000"/>
                </a:solidFill>
              </a:rPr>
              <a:t>str2</a:t>
            </a:r>
            <a:r>
              <a:rPr lang="en-US" sz="2000" b="1" dirty="0" smtClean="0">
                <a:solidFill>
                  <a:srgbClr val="C00000"/>
                </a:solidFill>
              </a:rPr>
              <a:t>sym</a:t>
            </a:r>
            <a:r>
              <a:rPr lang="en-US" sz="2000" b="1" dirty="0" smtClean="0"/>
              <a:t>('m*c^2’)   </a:t>
            </a:r>
            <a:r>
              <a:rPr lang="en-US" sz="2000" b="1" dirty="0" smtClean="0">
                <a:solidFill>
                  <a:srgbClr val="00B050"/>
                </a:solidFill>
              </a:rPr>
              <a:t>%expression</a:t>
            </a:r>
            <a:endParaRPr lang="en-US" sz="2000" dirty="0" smtClean="0">
              <a:solidFill>
                <a:srgbClr val="00B050"/>
              </a:solidFill>
            </a:endParaRPr>
          </a:p>
          <a:p>
            <a:r>
              <a:rPr lang="en-US" sz="2000" dirty="0" smtClean="0">
                <a:solidFill>
                  <a:srgbClr val="C00000"/>
                </a:solidFill>
              </a:rPr>
              <a:t>Note: The input to </a:t>
            </a:r>
            <a:r>
              <a:rPr lang="en-US" sz="2000" dirty="0" err="1" smtClean="0">
                <a:solidFill>
                  <a:srgbClr val="C00000"/>
                </a:solidFill>
              </a:rPr>
              <a:t>sym</a:t>
            </a:r>
            <a:r>
              <a:rPr lang="en-US" sz="2000" dirty="0" smtClean="0">
                <a:solidFill>
                  <a:srgbClr val="C00000"/>
                </a:solidFill>
              </a:rPr>
              <a:t> was a character string, identified by the single quotes inside the function. </a:t>
            </a:r>
            <a:endParaRPr lang="en-US" sz="2000" dirty="0">
              <a:solidFill>
                <a:srgbClr val="C00000"/>
              </a:solidFill>
            </a:endParaRP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7696200" cy="523220"/>
          </a:xfrm>
          <a:prstGeom prst="rect">
            <a:avLst/>
          </a:prstGeom>
        </p:spPr>
        <p:txBody>
          <a:bodyPr wrap="square">
            <a:spAutoFit/>
          </a:bodyPr>
          <a:lstStyle/>
          <a:p>
            <a:r>
              <a:rPr lang="en-US" sz="2800" b="1" dirty="0">
                <a:solidFill>
                  <a:srgbClr val="C00000"/>
                </a:solidFill>
                <a:latin typeface="NewBaskervilleStd-Bold"/>
              </a:rPr>
              <a:t>12.1.1  Creating Symbolic Variables </a:t>
            </a:r>
          </a:p>
        </p:txBody>
      </p:sp>
    </p:spTree>
    <p:extLst>
      <p:ext uri="{BB962C8B-B14F-4D97-AF65-F5344CB8AC3E}">
        <p14:creationId xmlns:p14="http://schemas.microsoft.com/office/powerpoint/2010/main" val="421562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2554545"/>
          </a:xfrm>
          <a:prstGeom prst="rect">
            <a:avLst/>
          </a:prstGeom>
        </p:spPr>
        <p:txBody>
          <a:bodyPr wrap="square">
            <a:spAutoFit/>
          </a:bodyPr>
          <a:lstStyle/>
          <a:p>
            <a:r>
              <a:rPr lang="en-US" sz="2000" dirty="0"/>
              <a:t> </a:t>
            </a:r>
            <a:endParaRPr lang="en-US" sz="2000" dirty="0" smtClean="0"/>
          </a:p>
          <a:p>
            <a:r>
              <a:rPr lang="en-US" sz="2000" dirty="0" smtClean="0"/>
              <a:t>We </a:t>
            </a:r>
            <a:r>
              <a:rPr lang="en-US" sz="2000" dirty="0"/>
              <a:t>can also create an entire  equation  and give it a name. For example, we can define the ideal gas law </a:t>
            </a:r>
          </a:p>
          <a:p>
            <a:r>
              <a:rPr lang="en-US" sz="2000" dirty="0"/>
              <a:t> </a:t>
            </a:r>
          </a:p>
          <a:p>
            <a:pPr algn="ctr"/>
            <a:r>
              <a:rPr lang="en-US" sz="2000" b="1" dirty="0" err="1"/>
              <a:t>ideal_gas_law</a:t>
            </a:r>
            <a:r>
              <a:rPr lang="en-US" sz="2000" b="1" dirty="0"/>
              <a:t> = </a:t>
            </a:r>
            <a:r>
              <a:rPr lang="en-US" sz="2000" b="1" dirty="0" smtClean="0">
                <a:solidFill>
                  <a:srgbClr val="FF0000"/>
                </a:solidFill>
              </a:rPr>
              <a:t>str2sym</a:t>
            </a:r>
            <a:r>
              <a:rPr lang="en-US" sz="2000" b="1" dirty="0"/>
              <a:t>('P*V = n*R*Temp’) </a:t>
            </a:r>
            <a:r>
              <a:rPr lang="en-US" sz="2000" b="1" dirty="0">
                <a:solidFill>
                  <a:srgbClr val="00B050"/>
                </a:solidFill>
              </a:rPr>
              <a:t>%equation</a:t>
            </a:r>
            <a:endParaRPr lang="en-US" sz="2000" b="1" dirty="0"/>
          </a:p>
          <a:p>
            <a:pPr algn="ctr"/>
            <a:r>
              <a:rPr lang="en-US" sz="2000" b="1" dirty="0"/>
              <a:t>Or</a:t>
            </a:r>
          </a:p>
          <a:p>
            <a:pPr algn="ctr"/>
            <a:r>
              <a:rPr lang="en-US" sz="2000" b="1" dirty="0" err="1">
                <a:solidFill>
                  <a:srgbClr val="FF0000"/>
                </a:solidFill>
              </a:rPr>
              <a:t>syms</a:t>
            </a:r>
            <a:r>
              <a:rPr lang="en-US" sz="2000" b="1" dirty="0"/>
              <a:t> P V n R Temp </a:t>
            </a:r>
          </a:p>
          <a:p>
            <a:r>
              <a:rPr lang="en-US" sz="2000" dirty="0"/>
              <a:t>  		    </a:t>
            </a:r>
            <a:r>
              <a:rPr lang="en-US" sz="2000" b="1" dirty="0" err="1"/>
              <a:t>ideal_gas_law</a:t>
            </a:r>
            <a:r>
              <a:rPr lang="en-US" sz="2000" b="1" dirty="0"/>
              <a:t> = P*V == n*R*Temp </a:t>
            </a:r>
            <a:r>
              <a:rPr lang="en-US" sz="2000" b="1" dirty="0">
                <a:solidFill>
                  <a:srgbClr val="00B050"/>
                </a:solidFill>
              </a:rPr>
              <a:t>%equation</a:t>
            </a:r>
            <a:endParaRPr lang="en-US" sz="2000" b="1" dirty="0"/>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5715000" cy="523220"/>
          </a:xfrm>
          <a:prstGeom prst="rect">
            <a:avLst/>
          </a:prstGeom>
        </p:spPr>
        <p:txBody>
          <a:bodyPr wrap="square">
            <a:spAutoFit/>
          </a:bodyPr>
          <a:lstStyle/>
          <a:p>
            <a:r>
              <a:rPr lang="en-US" sz="2800" b="1" dirty="0">
                <a:solidFill>
                  <a:srgbClr val="C00000"/>
                </a:solidFill>
                <a:latin typeface="NewBaskervilleStd-Bold"/>
              </a:rPr>
              <a:t>12.1.1  Creating Symbolic Variables </a:t>
            </a:r>
          </a:p>
        </p:txBody>
      </p:sp>
    </p:spTree>
    <p:extLst>
      <p:ext uri="{BB962C8B-B14F-4D97-AF65-F5344CB8AC3E}">
        <p14:creationId xmlns:p14="http://schemas.microsoft.com/office/powerpoint/2010/main" val="303403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991600" cy="5016758"/>
          </a:xfrm>
          <a:prstGeom prst="rect">
            <a:avLst/>
          </a:prstGeom>
        </p:spPr>
        <p:txBody>
          <a:bodyPr wrap="square">
            <a:spAutoFit/>
          </a:bodyPr>
          <a:lstStyle/>
          <a:p>
            <a:r>
              <a:rPr lang="en-US" sz="2000" dirty="0"/>
              <a:t> </a:t>
            </a:r>
          </a:p>
          <a:p>
            <a:r>
              <a:rPr lang="en-US" sz="2000" dirty="0"/>
              <a:t>First, we need to remind ourselves </a:t>
            </a:r>
            <a:r>
              <a:rPr lang="en-US" sz="2000" u="sng" dirty="0"/>
              <a:t>how expressions and equations differ</a:t>
            </a:r>
            <a:r>
              <a:rPr lang="en-US" sz="2000" dirty="0"/>
              <a:t>. Equations are set equal to something; expressions are not. The variable   </a:t>
            </a:r>
            <a:r>
              <a:rPr lang="en-US" sz="2000" dirty="0" err="1"/>
              <a:t>ideal_gas_law</a:t>
            </a:r>
            <a:r>
              <a:rPr lang="en-US" sz="2000" dirty="0"/>
              <a:t> has been set equal to an equation (type </a:t>
            </a:r>
            <a:r>
              <a:rPr lang="en-US" sz="2000" b="1" dirty="0" err="1"/>
              <a:t>ideal_gas_law</a:t>
            </a:r>
            <a:r>
              <a:rPr lang="en-US" sz="2000" b="1" dirty="0"/>
              <a:t> and k)</a:t>
            </a:r>
          </a:p>
          <a:p>
            <a:endParaRPr lang="en-US" sz="2000" b="1" dirty="0"/>
          </a:p>
          <a:p>
            <a:r>
              <a:rPr lang="en-US" sz="2000" dirty="0"/>
              <a:t>MATLAB ®  has a number of functions designed to manipulate symbolic variables, including functions to separate an expression into its numerator and denominator, to expand or factor expressions, and to simplify expressions in a number of ways. </a:t>
            </a:r>
          </a:p>
          <a:p>
            <a:endParaRPr lang="en-US" sz="2000" dirty="0"/>
          </a:p>
          <a:p>
            <a:r>
              <a:rPr lang="en-US" sz="2000" b="1" dirty="0"/>
              <a:t> 1. Extracting Numerators and Denominators </a:t>
            </a:r>
          </a:p>
          <a:p>
            <a:r>
              <a:rPr lang="en-US" sz="2000" dirty="0" smtClean="0"/>
              <a:t>The </a:t>
            </a:r>
            <a:r>
              <a:rPr lang="en-US" sz="2000" b="1" dirty="0" err="1"/>
              <a:t>numden</a:t>
            </a:r>
            <a:r>
              <a:rPr lang="en-US" sz="2000" dirty="0"/>
              <a:t> function extracts the numerator and denominator from an expression. For example, if you’ve defined  y  as </a:t>
            </a:r>
          </a:p>
          <a:p>
            <a:pPr algn="ctr"/>
            <a:r>
              <a:rPr lang="en-US" sz="2000" b="1" dirty="0"/>
              <a:t>y = 2*(x+3)^2/(x^2+6*x+9)</a:t>
            </a:r>
          </a:p>
          <a:p>
            <a:r>
              <a:rPr lang="en-US" sz="2000" dirty="0"/>
              <a:t> then you can extract the numerator and denominator with </a:t>
            </a:r>
          </a:p>
          <a:p>
            <a:pPr algn="ctr"/>
            <a:r>
              <a:rPr lang="en-US" sz="2000" b="1" dirty="0"/>
              <a:t>[</a:t>
            </a:r>
            <a:r>
              <a:rPr lang="en-US" sz="2000" b="1" dirty="0" err="1"/>
              <a:t>num,den</a:t>
            </a:r>
            <a:r>
              <a:rPr lang="en-US" sz="2000" b="1" dirty="0"/>
              <a:t>] = </a:t>
            </a:r>
            <a:r>
              <a:rPr lang="en-US" sz="2000" b="1" dirty="0" err="1">
                <a:solidFill>
                  <a:srgbClr val="FF0000"/>
                </a:solidFill>
              </a:rPr>
              <a:t>numden</a:t>
            </a:r>
            <a:r>
              <a:rPr lang="en-US" sz="2000" b="1" dirty="0"/>
              <a:t>(y)</a:t>
            </a:r>
          </a:p>
        </p:txBody>
      </p:sp>
      <p:sp>
        <p:nvSpPr>
          <p:cNvPr id="4" name="Rectangle 3">
            <a:extLst>
              <a:ext uri="{FF2B5EF4-FFF2-40B4-BE49-F238E27FC236}">
                <a16:creationId xmlns:a16="http://schemas.microsoft.com/office/drawing/2014/main" id="{E98DEC9C-5C23-41D1-93DC-C1A3355C58F1}"/>
              </a:ext>
            </a:extLst>
          </p:cNvPr>
          <p:cNvSpPr/>
          <p:nvPr/>
        </p:nvSpPr>
        <p:spPr>
          <a:xfrm>
            <a:off x="304800" y="381000"/>
            <a:ext cx="8686800" cy="954107"/>
          </a:xfrm>
          <a:prstGeom prst="rect">
            <a:avLst/>
          </a:prstGeom>
        </p:spPr>
        <p:txBody>
          <a:bodyPr wrap="square">
            <a:spAutoFit/>
          </a:bodyPr>
          <a:lstStyle/>
          <a:p>
            <a:r>
              <a:rPr lang="en-US" sz="2800" b="1" dirty="0">
                <a:solidFill>
                  <a:srgbClr val="C00000"/>
                </a:solidFill>
                <a:latin typeface="NewBaskervilleStd-Bold"/>
              </a:rPr>
              <a:t>12.1.2  Manipulating Symbolic Expressions and Symbolic Equation</a:t>
            </a:r>
          </a:p>
        </p:txBody>
      </p:sp>
    </p:spTree>
    <p:extLst>
      <p:ext uri="{BB962C8B-B14F-4D97-AF65-F5344CB8AC3E}">
        <p14:creationId xmlns:p14="http://schemas.microsoft.com/office/powerpoint/2010/main" val="662014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Retrospect</Template>
  <TotalTime>14778</TotalTime>
  <Words>3030</Words>
  <Application>Microsoft Office PowerPoint</Application>
  <PresentationFormat>On-screen Show (4:3)</PresentationFormat>
  <Paragraphs>314</Paragraphs>
  <Slides>33</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MS PGothic</vt:lpstr>
      <vt:lpstr>MS PGothic</vt:lpstr>
      <vt:lpstr>Arial</vt:lpstr>
      <vt:lpstr>Calibri</vt:lpstr>
      <vt:lpstr>Cambria Math</vt:lpstr>
      <vt:lpstr>Constantia</vt:lpstr>
      <vt:lpstr>CourierStd-Bold</vt:lpstr>
      <vt:lpstr>Grk2k</vt:lpstr>
      <vt:lpstr>Majalla UI</vt:lpstr>
      <vt:lpstr>NewBaskervilleStd-Bold</vt:lpstr>
      <vt:lpstr>NewBaskervilleStd-Italic</vt:lpstr>
      <vt:lpstr>NewBaskervilleStd-Roman</vt:lpstr>
      <vt:lpstr>Wingdings 2</vt:lpstr>
      <vt:lpstr>Flow</vt:lpstr>
      <vt:lpstr>CHAPTER-12 Symbolic Mathematics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GE209</dc:subject>
  <dc:creator>Dr.Abdelbasset</dc:creator>
  <cp:lastModifiedBy>Teacher</cp:lastModifiedBy>
  <cp:revision>844</cp:revision>
  <cp:lastPrinted>2009-09-24T15:51:59Z</cp:lastPrinted>
  <dcterms:created xsi:type="dcterms:W3CDTF">2009-11-06T15:44:47Z</dcterms:created>
  <dcterms:modified xsi:type="dcterms:W3CDTF">2019-11-25T08:16:50Z</dcterms:modified>
</cp:coreProperties>
</file>