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2" r:id="rId24"/>
    <p:sldId id="364" r:id="rId25"/>
    <p:sldId id="365" r:id="rId26"/>
    <p:sldId id="366" r:id="rId27"/>
    <p:sldId id="367" r:id="rId28"/>
    <p:sldId id="368" r:id="rId29"/>
    <p:sldId id="369" r:id="rId30"/>
    <p:sldId id="370" r:id="rId31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9900"/>
    <a:srgbClr val="00CC00"/>
    <a:srgbClr val="FF3300"/>
    <a:srgbClr val="66FF33"/>
    <a:srgbClr val="00FFFF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16EB55-ED42-4FF7-AB10-9059F0BF6A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255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4DEB29D-2A7A-4947-9377-DCDB1AAA20F0}" type="slidenum">
              <a:rPr lang="en-CA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CA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2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F47E-F20F-4023-863B-8BE40CAC9978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BE20E-0638-4137-A29D-18D43F7C4A6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16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C0B34-A73D-4F92-ADF2-BEEE981095C3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3293-6B9E-4C20-8CF9-510D45B9A6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30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0F28B-422B-4CBE-9F16-452AE0E92EC6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70F3-C275-44DF-BFB0-85E03A5D87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255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EFA21-7DC7-4CF3-928A-5F4AD6178588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E0AD-320A-4FE4-9502-5E1B89CBDE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2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2F9B-0CD3-475B-AD03-15261B111D9C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8D922-CD75-4145-A421-4369E605741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2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C909A-7ACC-40E2-9EDF-D009AE48EE9A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9902-F07A-4143-BBAD-F9CA810AB6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2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94D8-330F-42D4-9315-C199959DE89D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F5BE5-9EFC-4F3B-8A00-D0F9DD8538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7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2A79D-498E-45EE-A6AB-3E75C684AE01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A2D87-86AF-420E-BB13-40C8DEA61A9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58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89185-2723-4D8A-AEAB-5820459A7580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51975-C538-41E8-8354-3F615AEEA4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47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FB4EA-3B2F-4BA7-BB4F-29FB8E44C2BE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D935-0183-446F-9009-AAE4CBD38B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6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39C6-5EFF-4D6A-A6DB-A4F242EC9BF6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333F-347B-46B9-8E35-24B1A808EA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0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5451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- First level</a:t>
            </a:r>
            <a:endParaRPr lang="en-CA" smtClean="0"/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smtClean="0">
                <a:solidFill>
                  <a:srgbClr val="00CC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A5C443-E88E-461E-976F-E09E10767D7C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smtClean="0">
                <a:solidFill>
                  <a:srgbClr val="00CC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CMSC 203 - Discrete Structures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>
                <a:solidFill>
                  <a:srgbClr val="00CC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07EA7D-93F6-47A3-87E5-0F4D8F90E7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D9BF4A6-2227-4E2D-840A-79FA9059ABC4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7D135FD-E127-4A64-B427-51C5631D9332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8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… and the following mathematical appetizer is about…</a:t>
            </a:r>
            <a:endParaRPr lang="en-CA" sz="360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467600" cy="2286000"/>
          </a:xfrm>
        </p:spPr>
        <p:txBody>
          <a:bodyPr/>
          <a:lstStyle/>
          <a:p>
            <a:pPr marL="0" indent="0" eaLnBrk="1" hangingPunct="1">
              <a:lnSpc>
                <a:spcPct val="55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algn="ctr" eaLnBrk="1" hangingPunct="1">
              <a:spcBef>
                <a:spcPct val="0"/>
              </a:spcBef>
              <a:defRPr/>
            </a:pPr>
            <a:r>
              <a:rPr lang="en-US" sz="8000" smtClean="0">
                <a:solidFill>
                  <a:srgbClr val="00FFFF"/>
                </a:solidFill>
                <a:sym typeface="Symbol" panose="05050102010706020507" pitchFamily="18" charset="2"/>
              </a:rPr>
              <a:t>Functions</a:t>
            </a: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C8BB473-72C5-442D-8AF9-8CBDCC8673FF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BCAB25F-072B-4539-A08B-719785F47A22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Let us look at the following well-known function: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f(Linda) = Moscow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f(Max) = Boston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f(Kathy) = Hong Kong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f(Peter) = Boston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What is the image of S = {Linda, Max} ?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f(S) = {Moscow, Boston}</a:t>
            </a:r>
          </a:p>
          <a:p>
            <a:pPr marL="0" indent="0" eaLnBrk="1" hangingPunct="1"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What is the image of S = {Max, Peter} ?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f(S) = {Boston}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7099EA3-F872-4E86-A3E1-4E700B88FAD6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BF0BAF1-0573-46A0-91C3-46B1F9D8FE3A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419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function f:AB is said to be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one-to-one</a:t>
            </a:r>
            <a:r>
              <a:rPr lang="en-US" sz="2800" smtClean="0">
                <a:sym typeface="Symbol" panose="05050102010706020507" pitchFamily="18" charset="2"/>
              </a:rPr>
              <a:t> (or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injective</a:t>
            </a:r>
            <a:r>
              <a:rPr lang="en-US" sz="2800" smtClean="0">
                <a:sym typeface="Symbol" panose="05050102010706020507" pitchFamily="18" charset="2"/>
              </a:rPr>
              <a:t>), if and only if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x, yA (f(x) = f(y)  x = y)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In other words:</a:t>
            </a:r>
            <a:r>
              <a:rPr lang="en-US" sz="2800" smtClean="0">
                <a:sym typeface="Symbol" panose="05050102010706020507" pitchFamily="18" charset="2"/>
              </a:rPr>
              <a:t> f is one-to-one if and only if it does not map two distinct elements of A onto the same element of B.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64038F0-4E75-4BED-8513-D32182B5BDB9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104C781-AECE-44EF-8428-6B689C9FB774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39624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And again…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f(Linda) = Moscow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f(Max) = Boston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f(Kathy) = Hong Kong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f(Peter) = Boston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one-to-one?</a:t>
            </a:r>
          </a:p>
          <a:p>
            <a:pPr marL="0" indent="0" eaLnBrk="1" hangingPunct="1">
              <a:defRPr/>
            </a:pPr>
            <a:endParaRPr lang="en-US" sz="16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No, Max and Peter are mapped onto the same element of the image.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724400" y="1066800"/>
            <a:ext cx="396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sz="28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g(Linda) = Moscow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g(Max) = Boston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g(Kathy) = Hong Kong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g(Peter) = New York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9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 g one-to-one?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160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Yes, each element is assigned a unique element of the image.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  <p:bldP spid="11059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6431A93-B4D8-4079-9439-AAECF16240EE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5E60526-C687-4FA4-9FDF-1E2932241E05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How can we prove that a function f is one-to-one?</a:t>
            </a: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Whenever you want to prove something, first take a look at the relevant definition(s):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x, yA (f(x) = f(y)  x = y)</a:t>
            </a:r>
          </a:p>
          <a:p>
            <a:pPr marL="0" indent="0" eaLnBrk="1" hangingPunct="1"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f: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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f(x) = x</a:t>
            </a:r>
            <a:r>
              <a:rPr lang="en-US" sz="2800" baseline="30000" smtClean="0">
                <a:sym typeface="Symbol" panose="05050102010706020507" pitchFamily="18" charset="2"/>
              </a:rPr>
              <a:t>2</a:t>
            </a:r>
          </a:p>
          <a:p>
            <a:pPr marL="0" indent="0" eaLnBrk="1" hangingPunct="1">
              <a:defRPr/>
            </a:pPr>
            <a:endParaRPr lang="en-US" sz="800" baseline="300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effectLst/>
                <a:sym typeface="Symbol" panose="05050102010706020507" pitchFamily="18" charset="2"/>
              </a:rPr>
              <a:t>Disproof by counterexample: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f(3) = f(-3), but 3  -3, so f is not one-to-one.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8A2D611-4CB8-4BBE-92E1-B76DAC05C862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0EA8AE9-91AF-4A69-8A88-D52AEAD4F386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334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… and yet another example:</a:t>
            </a:r>
          </a:p>
          <a:p>
            <a:pPr marL="0" indent="0" eaLnBrk="1" hangingPunct="1">
              <a:defRPr/>
            </a:pPr>
            <a:endParaRPr lang="en-US" sz="8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f: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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f(x) = 3x</a:t>
            </a:r>
          </a:p>
          <a:p>
            <a:pPr marL="0" indent="0" eaLnBrk="1" hangingPunct="1"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One-to-one: x, yA (f(x) = f(y)  x = y)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To show:</a:t>
            </a:r>
            <a:r>
              <a:rPr lang="en-US" sz="2800" smtClean="0">
                <a:sym typeface="Symbol" panose="05050102010706020507" pitchFamily="18" charset="2"/>
              </a:rPr>
              <a:t> f(x)  f(y) whenever x  y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x  y</a:t>
            </a:r>
          </a:p>
          <a:p>
            <a:pPr marL="0" indent="0" eaLnBrk="1" hangingPunct="1"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3x  3y</a:t>
            </a:r>
          </a:p>
          <a:p>
            <a:pPr marL="0" indent="0" eaLnBrk="1" hangingPunct="1"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f(x)  f(y), </a:t>
            </a:r>
          </a:p>
          <a:p>
            <a:pPr marL="0" indent="0" eaLnBrk="1" hangingPunct="1">
              <a:buFont typeface="Symbol" panose="05050102010706020507" pitchFamily="18" charset="2"/>
              <a:buNone/>
              <a:defRPr/>
            </a:pPr>
            <a:r>
              <a:rPr lang="en-US" sz="2800" smtClean="0">
                <a:sym typeface="Symbol" panose="05050102010706020507" pitchFamily="18" charset="2"/>
              </a:rPr>
              <a:t>so if x  y, then f(x)  f(y), that is, f is one-to-one.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5E390DC-752B-4BDC-8FB2-27FF94EF4BA2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906AB68-D62B-4491-9C4E-951AA69695AE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function f:AB with A,B  R is called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strictly increasing</a:t>
            </a:r>
            <a:r>
              <a:rPr lang="en-US" sz="2800" smtClean="0">
                <a:sym typeface="Symbol" panose="05050102010706020507" pitchFamily="18" charset="2"/>
              </a:rPr>
              <a:t>, if 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x,yA (x &lt; y  f(x) &lt; f(y)),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and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strictly decreasing</a:t>
            </a:r>
            <a:r>
              <a:rPr lang="en-US" sz="2800" smtClean="0">
                <a:sym typeface="Symbol" panose="05050102010706020507" pitchFamily="18" charset="2"/>
              </a:rPr>
              <a:t>, if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x,yA (x &lt; y  f(x) &gt; f(y)).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Obviously, a function that is either strictly increasing or strictly decreasing is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one-to-one</a:t>
            </a:r>
            <a:r>
              <a:rPr lang="en-US" sz="2800" smtClean="0">
                <a:sym typeface="Symbol" panose="05050102010706020507" pitchFamily="18" charset="2"/>
              </a:rPr>
              <a:t>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6FC4D74-2829-49F9-B35C-7D0FAC00420A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86135836-E95F-4F8B-906C-F8D17C323109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 function f:AB is called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onto</a:t>
            </a:r>
            <a:r>
              <a:rPr lang="en-US" sz="2800" smtClean="0">
                <a:sym typeface="Symbol" panose="05050102010706020507" pitchFamily="18" charset="2"/>
              </a:rPr>
              <a:t>, or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surjective</a:t>
            </a:r>
            <a:r>
              <a:rPr lang="en-US" sz="2800" smtClean="0">
                <a:sym typeface="Symbol" panose="05050102010706020507" pitchFamily="18" charset="2"/>
              </a:rPr>
              <a:t>, if and only if for every element bB there is an element aA with f(a) = b.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In other words, f is onto if and only if its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range</a:t>
            </a:r>
            <a:r>
              <a:rPr lang="en-US" sz="2800" smtClean="0">
                <a:sym typeface="Symbol" panose="05050102010706020507" pitchFamily="18" charset="2"/>
              </a:rPr>
              <a:t> is its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entire codomain</a:t>
            </a:r>
            <a:r>
              <a:rPr lang="en-US" sz="2800" smtClean="0">
                <a:sym typeface="Symbol" panose="05050102010706020507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 function f: AB is a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one-to-one correspondence</a:t>
            </a:r>
            <a:r>
              <a:rPr lang="en-US" sz="2800" smtClean="0">
                <a:sym typeface="Symbol" panose="05050102010706020507" pitchFamily="18" charset="2"/>
              </a:rPr>
              <a:t>, or a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bijection</a:t>
            </a:r>
            <a:r>
              <a:rPr lang="en-US" sz="2800" smtClean="0">
                <a:sym typeface="Symbol" panose="05050102010706020507" pitchFamily="18" charset="2"/>
              </a:rPr>
              <a:t>, if and only if it is both one-to-one and onto.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Obviously, if f is a bijection and A and B are finite sets, then |A| = |B|.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2946340-503C-4C9E-A99B-C1A9551A5186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D8E2161D-6FB3-4F7B-85A2-657376DC70C6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648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</a:p>
          <a:p>
            <a:pPr marL="0" indent="0" eaLnBrk="1" hangingPunct="1">
              <a:defRPr/>
            </a:pPr>
            <a:endParaRPr lang="en-US" sz="8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In the following examples, we use the arrow representation to illustrate functions f:AB. </a:t>
            </a:r>
          </a:p>
          <a:p>
            <a:pPr marL="0" indent="0" eaLnBrk="1" hangingPunct="1">
              <a:defRPr/>
            </a:pPr>
            <a:endParaRPr lang="en-US" sz="16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In each example, the complete sets A and B are shown.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B86805F-FA53-497E-84E4-A701A672F000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370E2A5-AE93-4048-8B9C-7DD74AB47754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371600"/>
            <a:ext cx="3352800" cy="4343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injective?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surjective?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bijective?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685800" y="1143000"/>
            <a:ext cx="4343400" cy="3338513"/>
            <a:chOff x="2928" y="1344"/>
            <a:chExt cx="2736" cy="2103"/>
          </a:xfrm>
        </p:grpSpPr>
        <p:sp>
          <p:nvSpPr>
            <p:cNvPr id="116741" name="Text Box 5"/>
            <p:cNvSpPr txBox="1">
              <a:spLocks noChangeArrowheads="1"/>
            </p:cNvSpPr>
            <p:nvPr/>
          </p:nvSpPr>
          <p:spPr bwMode="auto">
            <a:xfrm>
              <a:off x="2928" y="1344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Linda</a:t>
              </a:r>
            </a:p>
          </p:txBody>
        </p:sp>
        <p:sp>
          <p:nvSpPr>
            <p:cNvPr id="116742" name="Text Box 6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Max</a:t>
              </a:r>
            </a:p>
          </p:txBody>
        </p:sp>
        <p:sp>
          <p:nvSpPr>
            <p:cNvPr id="116743" name="Text Box 7"/>
            <p:cNvSpPr txBox="1">
              <a:spLocks noChangeArrowheads="1"/>
            </p:cNvSpPr>
            <p:nvPr/>
          </p:nvSpPr>
          <p:spPr bwMode="auto">
            <a:xfrm>
              <a:off x="2928" y="2496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Kathy</a:t>
              </a:r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2928" y="31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Peter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4416" y="1344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Boston</a:t>
              </a:r>
            </a:p>
          </p:txBody>
        </p:sp>
        <p:sp>
          <p:nvSpPr>
            <p:cNvPr id="116746" name="Text Box 10"/>
            <p:cNvSpPr txBox="1">
              <a:spLocks noChangeArrowheads="1"/>
            </p:cNvSpPr>
            <p:nvPr/>
          </p:nvSpPr>
          <p:spPr bwMode="auto">
            <a:xfrm>
              <a:off x="4368" y="19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York</a:t>
              </a:r>
            </a:p>
          </p:txBody>
        </p:sp>
        <p:sp>
          <p:nvSpPr>
            <p:cNvPr id="116747" name="Text Box 11"/>
            <p:cNvSpPr txBox="1">
              <a:spLocks noChangeArrowheads="1"/>
            </p:cNvSpPr>
            <p:nvPr/>
          </p:nvSpPr>
          <p:spPr bwMode="auto">
            <a:xfrm>
              <a:off x="4368" y="2496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Hong Kong</a:t>
              </a: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4368" y="31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Moscow</a:t>
              </a:r>
            </a:p>
          </p:txBody>
        </p:sp>
      </p:grp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1828800" y="1524000"/>
            <a:ext cx="990600" cy="2667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flipV="1">
            <a:off x="1905000" y="1524000"/>
            <a:ext cx="9906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1905000" y="3276600"/>
            <a:ext cx="990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 flipV="1">
            <a:off x="1905000" y="1752600"/>
            <a:ext cx="1066800" cy="2362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9E0873C4-7714-4D46-863E-9501BC09305E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3780A622-F8AB-43D5-9358-B09409C7FEF2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371600"/>
            <a:ext cx="3352800" cy="4343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injective?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surjective?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Yes.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bijective?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  <p:grpSp>
        <p:nvGrpSpPr>
          <p:cNvPr id="22534" name="Group 4"/>
          <p:cNvGrpSpPr>
            <a:grpSpLocks/>
          </p:cNvGrpSpPr>
          <p:nvPr/>
        </p:nvGrpSpPr>
        <p:grpSpPr bwMode="auto">
          <a:xfrm>
            <a:off x="685800" y="1143000"/>
            <a:ext cx="4343400" cy="3338513"/>
            <a:chOff x="432" y="720"/>
            <a:chExt cx="2736" cy="2103"/>
          </a:xfrm>
        </p:grpSpPr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432" y="7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Linda</a:t>
              </a:r>
            </a:p>
          </p:txBody>
        </p:sp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432" y="1296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Max</a:t>
              </a:r>
            </a:p>
          </p:txBody>
        </p:sp>
        <p:sp>
          <p:nvSpPr>
            <p:cNvPr id="117767" name="Text Box 7"/>
            <p:cNvSpPr txBox="1">
              <a:spLocks noChangeArrowheads="1"/>
            </p:cNvSpPr>
            <p:nvPr/>
          </p:nvSpPr>
          <p:spPr bwMode="auto">
            <a:xfrm>
              <a:off x="432" y="1872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Kathy</a:t>
              </a:r>
            </a:p>
          </p:txBody>
        </p:sp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432" y="2496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Peter</a:t>
              </a:r>
            </a:p>
          </p:txBody>
        </p:sp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1920" y="7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Boston</a:t>
              </a:r>
            </a:p>
          </p:txBody>
        </p:sp>
        <p:sp>
          <p:nvSpPr>
            <p:cNvPr id="117770" name="Text Box 10"/>
            <p:cNvSpPr txBox="1">
              <a:spLocks noChangeArrowheads="1"/>
            </p:cNvSpPr>
            <p:nvPr/>
          </p:nvSpPr>
          <p:spPr bwMode="auto">
            <a:xfrm>
              <a:off x="1872" y="1296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York</a:t>
              </a: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1872" y="1872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Hong Kong</a:t>
              </a:r>
            </a:p>
          </p:txBody>
        </p:sp>
        <p:sp>
          <p:nvSpPr>
            <p:cNvPr id="117772" name="Text Box 12"/>
            <p:cNvSpPr txBox="1">
              <a:spLocks noChangeArrowheads="1"/>
            </p:cNvSpPr>
            <p:nvPr/>
          </p:nvSpPr>
          <p:spPr bwMode="auto">
            <a:xfrm>
              <a:off x="1872" y="2496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Moscow</a:t>
              </a:r>
            </a:p>
          </p:txBody>
        </p:sp>
      </p:grp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1828800" y="1524000"/>
            <a:ext cx="990600" cy="2667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V="1">
            <a:off x="1905000" y="1524000"/>
            <a:ext cx="9906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1905000" y="3276600"/>
            <a:ext cx="990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flipV="1">
            <a:off x="1905000" y="1752600"/>
            <a:ext cx="1066800" cy="2362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685800" y="48768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Paul</a:t>
            </a:r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 flipV="1">
            <a:off x="1828800" y="2590800"/>
            <a:ext cx="1143000" cy="2362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84EFEB0-ADD2-469F-9408-AE008E7CDA4F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ECCFB72-DE44-4228-BAE5-62809DD7AB68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105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function</a:t>
            </a:r>
            <a:r>
              <a:rPr lang="en-US" sz="2800" smtClean="0">
                <a:sym typeface="Symbol" panose="05050102010706020507" pitchFamily="18" charset="2"/>
              </a:rPr>
              <a:t> f from a set A to a set B is an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assignment</a:t>
            </a:r>
            <a:r>
              <a:rPr lang="en-US" sz="2800" smtClean="0">
                <a:sym typeface="Symbol" panose="05050102010706020507" pitchFamily="18" charset="2"/>
              </a:rPr>
              <a:t> of exactly one element of B to each element of A.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We write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f(a) = b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if b is the unique element of B assigned by the function f to the element a of A.</a:t>
            </a:r>
          </a:p>
          <a:p>
            <a:pPr marL="0" indent="0" eaLnBrk="1" hangingPunct="1"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If f is a function from A to B, we write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f: AB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(note:  Here, ““ has nothing to do with if… then)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671E0B7-C1D1-401F-979D-288F72A9769A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80B89A03-FE5F-4E9C-8EEB-9F3D1122AEFA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371600"/>
            <a:ext cx="3352800" cy="4343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injective?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Yes.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surjective?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bijective?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No.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1828800" y="1524000"/>
            <a:ext cx="990600" cy="2667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 flipV="1">
            <a:off x="1905000" y="1524000"/>
            <a:ext cx="9906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1905000" y="3276600"/>
            <a:ext cx="990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1905000" y="4114800"/>
            <a:ext cx="914400" cy="914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562" name="Group 8"/>
          <p:cNvGrpSpPr>
            <a:grpSpLocks/>
          </p:cNvGrpSpPr>
          <p:nvPr/>
        </p:nvGrpSpPr>
        <p:grpSpPr bwMode="auto">
          <a:xfrm>
            <a:off x="685800" y="1143000"/>
            <a:ext cx="4343400" cy="4329113"/>
            <a:chOff x="432" y="720"/>
            <a:chExt cx="2736" cy="2727"/>
          </a:xfrm>
        </p:grpSpPr>
        <p:grpSp>
          <p:nvGrpSpPr>
            <p:cNvPr id="23563" name="Group 9"/>
            <p:cNvGrpSpPr>
              <a:grpSpLocks/>
            </p:cNvGrpSpPr>
            <p:nvPr/>
          </p:nvGrpSpPr>
          <p:grpSpPr bwMode="auto">
            <a:xfrm>
              <a:off x="432" y="720"/>
              <a:ext cx="2736" cy="2103"/>
              <a:chOff x="432" y="720"/>
              <a:chExt cx="2736" cy="2103"/>
            </a:xfrm>
          </p:grpSpPr>
          <p:sp>
            <p:nvSpPr>
              <p:cNvPr id="118794" name="Text Box 10"/>
              <p:cNvSpPr txBox="1">
                <a:spLocks noChangeArrowheads="1"/>
              </p:cNvSpPr>
              <p:nvPr/>
            </p:nvSpPr>
            <p:spPr bwMode="auto">
              <a:xfrm>
                <a:off x="432" y="720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Linda</a:t>
                </a:r>
              </a:p>
            </p:txBody>
          </p:sp>
          <p:sp>
            <p:nvSpPr>
              <p:cNvPr id="118795" name="Text Box 11"/>
              <p:cNvSpPr txBox="1">
                <a:spLocks noChangeArrowheads="1"/>
              </p:cNvSpPr>
              <p:nvPr/>
            </p:nvSpPr>
            <p:spPr bwMode="auto">
              <a:xfrm>
                <a:off x="432" y="12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Max</a:t>
                </a:r>
              </a:p>
            </p:txBody>
          </p:sp>
          <p:sp>
            <p:nvSpPr>
              <p:cNvPr id="118796" name="Text Box 12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Kathy</a:t>
                </a:r>
              </a:p>
            </p:txBody>
          </p:sp>
          <p:sp>
            <p:nvSpPr>
              <p:cNvPr id="118797" name="Text Box 13"/>
              <p:cNvSpPr txBox="1">
                <a:spLocks noChangeArrowheads="1"/>
              </p:cNvSpPr>
              <p:nvPr/>
            </p:nvSpPr>
            <p:spPr bwMode="auto">
              <a:xfrm>
                <a:off x="432" y="24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Peter</a:t>
                </a:r>
              </a:p>
            </p:txBody>
          </p:sp>
          <p:sp>
            <p:nvSpPr>
              <p:cNvPr id="118798" name="Text Box 14"/>
              <p:cNvSpPr txBox="1">
                <a:spLocks noChangeArrowheads="1"/>
              </p:cNvSpPr>
              <p:nvPr/>
            </p:nvSpPr>
            <p:spPr bwMode="auto">
              <a:xfrm>
                <a:off x="1920" y="720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Boston</a:t>
                </a:r>
              </a:p>
            </p:txBody>
          </p:sp>
          <p:sp>
            <p:nvSpPr>
              <p:cNvPr id="118799" name="Text Box 15"/>
              <p:cNvSpPr txBox="1">
                <a:spLocks noChangeArrowheads="1"/>
              </p:cNvSpPr>
              <p:nvPr/>
            </p:nvSpPr>
            <p:spPr bwMode="auto">
              <a:xfrm>
                <a:off x="1872" y="12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New York</a:t>
                </a:r>
              </a:p>
            </p:txBody>
          </p:sp>
          <p:sp>
            <p:nvSpPr>
              <p:cNvPr id="11880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1872"/>
                <a:ext cx="129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Hong Kong</a:t>
                </a:r>
              </a:p>
            </p:txBody>
          </p:sp>
          <p:sp>
            <p:nvSpPr>
              <p:cNvPr id="118801" name="Text Box 17"/>
              <p:cNvSpPr txBox="1">
                <a:spLocks noChangeArrowheads="1"/>
              </p:cNvSpPr>
              <p:nvPr/>
            </p:nvSpPr>
            <p:spPr bwMode="auto">
              <a:xfrm>
                <a:off x="1872" y="24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Moscow</a:t>
                </a:r>
              </a:p>
            </p:txBody>
          </p:sp>
        </p:grp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1872" y="31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de-DE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ü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5884B4D-8A6B-4E5B-92B5-25E983FE615D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31C9B63A-940C-413F-8FC7-0EA000C1EDA6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371600"/>
            <a:ext cx="3352800" cy="4343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injective?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No! f is not even</a:t>
            </a:r>
            <a:b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a function!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1828800" y="1524000"/>
            <a:ext cx="990600" cy="2667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 flipV="1">
            <a:off x="1905000" y="1524000"/>
            <a:ext cx="9906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1905000" y="3276600"/>
            <a:ext cx="990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1905000" y="4267200"/>
            <a:ext cx="914400" cy="6858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685800" y="1143000"/>
            <a:ext cx="4343400" cy="4329113"/>
            <a:chOff x="432" y="720"/>
            <a:chExt cx="2736" cy="2727"/>
          </a:xfrm>
        </p:grpSpPr>
        <p:grpSp>
          <p:nvGrpSpPr>
            <p:cNvPr id="24588" name="Group 9"/>
            <p:cNvGrpSpPr>
              <a:grpSpLocks/>
            </p:cNvGrpSpPr>
            <p:nvPr/>
          </p:nvGrpSpPr>
          <p:grpSpPr bwMode="auto">
            <a:xfrm>
              <a:off x="432" y="720"/>
              <a:ext cx="2736" cy="2103"/>
              <a:chOff x="432" y="720"/>
              <a:chExt cx="2736" cy="2103"/>
            </a:xfrm>
          </p:grpSpPr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432" y="720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Linda</a:t>
                </a:r>
              </a:p>
            </p:txBody>
          </p:sp>
          <p:sp>
            <p:nvSpPr>
              <p:cNvPr id="119819" name="Text Box 11"/>
              <p:cNvSpPr txBox="1">
                <a:spLocks noChangeArrowheads="1"/>
              </p:cNvSpPr>
              <p:nvPr/>
            </p:nvSpPr>
            <p:spPr bwMode="auto">
              <a:xfrm>
                <a:off x="432" y="12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Max</a:t>
                </a:r>
              </a:p>
            </p:txBody>
          </p:sp>
          <p:sp>
            <p:nvSpPr>
              <p:cNvPr id="119820" name="Text Box 12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Kathy</a:t>
                </a:r>
              </a:p>
            </p:txBody>
          </p:sp>
          <p:sp>
            <p:nvSpPr>
              <p:cNvPr id="119821" name="Text Box 13"/>
              <p:cNvSpPr txBox="1">
                <a:spLocks noChangeArrowheads="1"/>
              </p:cNvSpPr>
              <p:nvPr/>
            </p:nvSpPr>
            <p:spPr bwMode="auto">
              <a:xfrm>
                <a:off x="432" y="24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Peter</a:t>
                </a:r>
              </a:p>
            </p:txBody>
          </p:sp>
          <p:sp>
            <p:nvSpPr>
              <p:cNvPr id="119822" name="Text Box 14"/>
              <p:cNvSpPr txBox="1">
                <a:spLocks noChangeArrowheads="1"/>
              </p:cNvSpPr>
              <p:nvPr/>
            </p:nvSpPr>
            <p:spPr bwMode="auto">
              <a:xfrm>
                <a:off x="1920" y="720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Boston</a:t>
                </a:r>
              </a:p>
            </p:txBody>
          </p:sp>
          <p:sp>
            <p:nvSpPr>
              <p:cNvPr id="119823" name="Text Box 15"/>
              <p:cNvSpPr txBox="1">
                <a:spLocks noChangeArrowheads="1"/>
              </p:cNvSpPr>
              <p:nvPr/>
            </p:nvSpPr>
            <p:spPr bwMode="auto">
              <a:xfrm>
                <a:off x="1872" y="12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New York</a:t>
                </a:r>
              </a:p>
            </p:txBody>
          </p:sp>
          <p:sp>
            <p:nvSpPr>
              <p:cNvPr id="119824" name="Text Box 16"/>
              <p:cNvSpPr txBox="1">
                <a:spLocks noChangeArrowheads="1"/>
              </p:cNvSpPr>
              <p:nvPr/>
            </p:nvSpPr>
            <p:spPr bwMode="auto">
              <a:xfrm>
                <a:off x="1872" y="1872"/>
                <a:ext cx="129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Hong Kong</a:t>
                </a:r>
              </a:p>
            </p:txBody>
          </p:sp>
          <p:sp>
            <p:nvSpPr>
              <p:cNvPr id="119825" name="Text Box 17"/>
              <p:cNvSpPr txBox="1">
                <a:spLocks noChangeArrowheads="1"/>
              </p:cNvSpPr>
              <p:nvPr/>
            </p:nvSpPr>
            <p:spPr bwMode="auto">
              <a:xfrm>
                <a:off x="1872" y="2496"/>
                <a:ext cx="11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Moscow</a:t>
                </a:r>
              </a:p>
            </p:txBody>
          </p:sp>
        </p:grp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1872" y="31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de-DE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ü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beck</a:t>
              </a:r>
            </a:p>
          </p:txBody>
        </p:sp>
      </p:grpSp>
      <p:sp>
        <p:nvSpPr>
          <p:cNvPr id="119827" name="Line 19"/>
          <p:cNvSpPr>
            <a:spLocks noChangeShapeType="1"/>
          </p:cNvSpPr>
          <p:nvPr/>
        </p:nvSpPr>
        <p:spPr bwMode="auto">
          <a:xfrm flipV="1">
            <a:off x="1905000" y="2514600"/>
            <a:ext cx="990600" cy="1600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176D8E1-D9AA-49CA-9A5C-CA168DF5F035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6296E88-1366-4FAE-B3BA-4EDA3686500B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Properties of Functions</a:t>
            </a:r>
            <a:endParaRPr lang="en-CA" sz="360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371600"/>
            <a:ext cx="3352800" cy="4343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injective?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Yes.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surjective?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Yes.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bijective?</a:t>
            </a: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Yes.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Linda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685800" y="29718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Kathy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685800" y="3962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Peter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3048000" y="114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Boston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2971800" y="2057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New York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2971800" y="29718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Hong Kong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2971800" y="3962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Moscow</a:t>
            </a:r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>
            <a:off x="1828800" y="1524000"/>
            <a:ext cx="990600" cy="2667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 flipV="1">
            <a:off x="1905000" y="1524000"/>
            <a:ext cx="9906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>
            <a:off x="1905000" y="3276600"/>
            <a:ext cx="990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1905000" y="4114800"/>
            <a:ext cx="914400" cy="914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2971800" y="495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</a:rPr>
              <a:t>ü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beck</a:t>
            </a: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685800" y="495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Helena</a:t>
            </a:r>
          </a:p>
        </p:txBody>
      </p:sp>
      <p:sp>
        <p:nvSpPr>
          <p:cNvPr id="120850" name="Line 18"/>
          <p:cNvSpPr>
            <a:spLocks noChangeShapeType="1"/>
          </p:cNvSpPr>
          <p:nvPr/>
        </p:nvSpPr>
        <p:spPr bwMode="auto">
          <a:xfrm flipV="1">
            <a:off x="1981200" y="2438400"/>
            <a:ext cx="914400" cy="25908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40A9958-95A5-4266-B30B-CF96EA5EF757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837EE2E-B93E-46C8-A5D5-749FE8D450C1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Inversion</a:t>
            </a:r>
            <a:endParaRPr lang="en-CA" sz="360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572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An interesting property of bijections is that they have an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inverse function</a:t>
            </a:r>
            <a:r>
              <a:rPr lang="en-US" sz="2800" smtClean="0">
                <a:sym typeface="Symbol" panose="05050102010706020507" pitchFamily="18" charset="2"/>
              </a:rPr>
              <a:t>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inverse function</a:t>
            </a:r>
            <a:r>
              <a:rPr lang="en-US" sz="2800" smtClean="0">
                <a:sym typeface="Symbol" panose="05050102010706020507" pitchFamily="18" charset="2"/>
              </a:rPr>
              <a:t> of the bijection f:AB is the function f</a:t>
            </a:r>
            <a:r>
              <a:rPr lang="en-US" sz="2800" baseline="30000" smtClean="0">
                <a:sym typeface="Symbol" panose="05050102010706020507" pitchFamily="18" charset="2"/>
              </a:rPr>
              <a:t>-1</a:t>
            </a:r>
            <a:r>
              <a:rPr lang="en-US" sz="2800" smtClean="0">
                <a:sym typeface="Symbol" panose="05050102010706020507" pitchFamily="18" charset="2"/>
              </a:rPr>
              <a:t>:BA with 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</a:t>
            </a:r>
            <a:r>
              <a:rPr lang="en-US" sz="2800" baseline="30000" smtClean="0">
                <a:sym typeface="Symbol" panose="05050102010706020507" pitchFamily="18" charset="2"/>
              </a:rPr>
              <a:t>-1</a:t>
            </a:r>
            <a:r>
              <a:rPr lang="en-US" sz="2800" smtClean="0">
                <a:sym typeface="Symbol" panose="05050102010706020507" pitchFamily="18" charset="2"/>
              </a:rPr>
              <a:t>(b) = a whenever f(a) = b. 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628D2D9-7760-4F8E-A1DE-F2274BD0099C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E692D06-49C9-43F1-8E24-BF50C02B5C98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Inversion</a:t>
            </a:r>
            <a:endParaRPr lang="en-CA" sz="3600" smtClean="0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609600" y="1066800"/>
            <a:ext cx="3886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Example: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16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sz="16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f(Linda) = Moscow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f(Max) = Boston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f(Kathy) = Hong Kong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f(Peter) = L</a:t>
            </a:r>
            <a:r>
              <a:rPr lang="de-DE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ü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beck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f(Helena) = New York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9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Clearly, f is bijective.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876800" y="1066800"/>
            <a:ext cx="403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The inverse function  f</a:t>
            </a:r>
            <a:r>
              <a:rPr lang="en-US" sz="2800" baseline="300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is given by: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8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en-US" sz="2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(Moscow) = Linda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en-US" sz="2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(Boston) = Max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en-US" sz="2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(Hong Kong) = Kathy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en-US" sz="2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(L</a:t>
            </a:r>
            <a:r>
              <a:rPr lang="de-DE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ü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beck) = Peter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en-US" sz="2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(New York) = Helena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9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Inversion is only possible for bijections</a:t>
            </a:r>
            <a:b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sz="280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(= invertible functions)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  <p:bldP spid="12595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4CF4CC5-E5A7-47B9-A8B7-EDAA9728DA65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A7646497-9C0D-481D-A75F-CB662E23D401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Inversion</a:t>
            </a:r>
            <a:endParaRPr lang="en-CA" sz="3600" smtClean="0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Linda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Kathy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685800" y="3962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Peter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048000" y="114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Boston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971800" y="2057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New York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2971800" y="29718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Hong Kong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2971800" y="3962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Moscow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971800" y="495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</a:rPr>
              <a:t>ü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beck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685800" y="4953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Helena</a:t>
            </a:r>
          </a:p>
        </p:txBody>
      </p:sp>
      <p:grpSp>
        <p:nvGrpSpPr>
          <p:cNvPr id="28687" name="Group 13"/>
          <p:cNvGrpSpPr>
            <a:grpSpLocks/>
          </p:cNvGrpSpPr>
          <p:nvPr/>
        </p:nvGrpSpPr>
        <p:grpSpPr bwMode="auto">
          <a:xfrm>
            <a:off x="1828800" y="1524000"/>
            <a:ext cx="1066800" cy="3505200"/>
            <a:chOff x="1152" y="960"/>
            <a:chExt cx="672" cy="2208"/>
          </a:xfrm>
        </p:grpSpPr>
        <p:sp>
          <p:nvSpPr>
            <p:cNvPr id="126990" name="Line 14"/>
            <p:cNvSpPr>
              <a:spLocks noChangeShapeType="1"/>
            </p:cNvSpPr>
            <p:nvPr/>
          </p:nvSpPr>
          <p:spPr bwMode="auto">
            <a:xfrm>
              <a:off x="1152" y="960"/>
              <a:ext cx="624" cy="168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 flipV="1">
              <a:off x="1200" y="1488"/>
              <a:ext cx="624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2" name="Line 16"/>
            <p:cNvSpPr>
              <a:spLocks noChangeShapeType="1"/>
            </p:cNvSpPr>
            <p:nvPr/>
          </p:nvSpPr>
          <p:spPr bwMode="auto">
            <a:xfrm>
              <a:off x="1200" y="2064"/>
              <a:ext cx="624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3" name="Line 17"/>
            <p:cNvSpPr>
              <a:spLocks noChangeShapeType="1"/>
            </p:cNvSpPr>
            <p:nvPr/>
          </p:nvSpPr>
          <p:spPr bwMode="auto">
            <a:xfrm>
              <a:off x="1200" y="2592"/>
              <a:ext cx="576" cy="576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4" name="Line 18"/>
            <p:cNvSpPr>
              <a:spLocks noChangeShapeType="1"/>
            </p:cNvSpPr>
            <p:nvPr/>
          </p:nvSpPr>
          <p:spPr bwMode="auto">
            <a:xfrm flipV="1">
              <a:off x="1248" y="1536"/>
              <a:ext cx="576" cy="1632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6995" name="Group 19"/>
          <p:cNvGrpSpPr>
            <a:grpSpLocks/>
          </p:cNvGrpSpPr>
          <p:nvPr/>
        </p:nvGrpSpPr>
        <p:grpSpPr bwMode="auto">
          <a:xfrm>
            <a:off x="6096000" y="1219200"/>
            <a:ext cx="1752600" cy="519113"/>
            <a:chOff x="3840" y="768"/>
            <a:chExt cx="1104" cy="327"/>
          </a:xfrm>
        </p:grpSpPr>
        <p:sp>
          <p:nvSpPr>
            <p:cNvPr id="126996" name="Line 20"/>
            <p:cNvSpPr>
              <a:spLocks noChangeShapeType="1"/>
            </p:cNvSpPr>
            <p:nvPr/>
          </p:nvSpPr>
          <p:spPr bwMode="auto">
            <a:xfrm flipV="1">
              <a:off x="4320" y="912"/>
              <a:ext cx="624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7" name="Text Box 21"/>
            <p:cNvSpPr txBox="1">
              <a:spLocks noChangeArrowheads="1"/>
            </p:cNvSpPr>
            <p:nvPr/>
          </p:nvSpPr>
          <p:spPr bwMode="auto">
            <a:xfrm>
              <a:off x="3840" y="76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</a:p>
          </p:txBody>
        </p:sp>
      </p:grpSp>
      <p:grpSp>
        <p:nvGrpSpPr>
          <p:cNvPr id="126998" name="Group 22"/>
          <p:cNvGrpSpPr>
            <a:grpSpLocks/>
          </p:cNvGrpSpPr>
          <p:nvPr/>
        </p:nvGrpSpPr>
        <p:grpSpPr bwMode="auto">
          <a:xfrm>
            <a:off x="6096000" y="2057400"/>
            <a:ext cx="1752600" cy="519113"/>
            <a:chOff x="3840" y="1296"/>
            <a:chExt cx="1104" cy="327"/>
          </a:xfrm>
        </p:grpSpPr>
        <p:sp>
          <p:nvSpPr>
            <p:cNvPr id="126999" name="Line 23"/>
            <p:cNvSpPr>
              <a:spLocks noChangeShapeType="1"/>
            </p:cNvSpPr>
            <p:nvPr/>
          </p:nvSpPr>
          <p:spPr bwMode="auto">
            <a:xfrm flipV="1">
              <a:off x="4320" y="1440"/>
              <a:ext cx="62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0" name="Text Box 24"/>
            <p:cNvSpPr txBox="1">
              <a:spLocks noChangeArrowheads="1"/>
            </p:cNvSpPr>
            <p:nvPr/>
          </p:nvSpPr>
          <p:spPr bwMode="auto">
            <a:xfrm>
              <a:off x="3840" y="129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 baseline="30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-1</a:t>
              </a:r>
            </a:p>
          </p:txBody>
        </p:sp>
      </p:grpSp>
      <p:sp>
        <p:nvSpPr>
          <p:cNvPr id="127001" name="Line 25"/>
          <p:cNvSpPr>
            <a:spLocks noChangeShapeType="1"/>
          </p:cNvSpPr>
          <p:nvPr/>
        </p:nvSpPr>
        <p:spPr bwMode="auto">
          <a:xfrm flipH="1">
            <a:off x="1905000" y="2209800"/>
            <a:ext cx="990600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 flipH="1">
            <a:off x="1905000" y="2286000"/>
            <a:ext cx="914400" cy="25908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H="1">
            <a:off x="1905000" y="3124200"/>
            <a:ext cx="990600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 flipH="1" flipV="1">
            <a:off x="1905000" y="1295400"/>
            <a:ext cx="990600" cy="26670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 rot="10800000">
            <a:off x="1905000" y="4343400"/>
            <a:ext cx="914400" cy="9144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006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334000" y="2819400"/>
            <a:ext cx="3276600" cy="3352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f</a:t>
            </a:r>
            <a:r>
              <a:rPr lang="en-US" sz="2800" baseline="30000" smtClean="0">
                <a:solidFill>
                  <a:srgbClr val="00FFFF"/>
                </a:solidFill>
                <a:sym typeface="Symbol" panose="05050102010706020507" pitchFamily="18" charset="2"/>
              </a:rPr>
              <a:t>-1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:CP is no function, because it is not defined for all elements of C and assigns two images to the pre-image New York.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7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7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8A18EB81-2BAC-41D1-941E-226110A0B183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155FB86-F960-4897-B514-F79D2A5B1DA5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Composition</a:t>
            </a:r>
            <a:endParaRPr lang="en-CA" sz="360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92480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composition</a:t>
            </a:r>
            <a:r>
              <a:rPr lang="en-US" sz="2800" smtClean="0">
                <a:sym typeface="Symbol" panose="05050102010706020507" pitchFamily="18" charset="2"/>
              </a:rPr>
              <a:t> of two functions g:AB and  f:BC, denoted by  fg, is defined by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(fg)(a) = f(g(a))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This means that 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first</a:t>
            </a:r>
            <a:r>
              <a:rPr lang="en-US" sz="2800" smtClean="0">
                <a:sym typeface="Symbol" panose="05050102010706020507" pitchFamily="18" charset="2"/>
              </a:rPr>
              <a:t>, function g is applied to element aA,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   mapping it onto an element of B,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then</a:t>
            </a:r>
            <a:r>
              <a:rPr lang="en-US" sz="2800" smtClean="0">
                <a:sym typeface="Symbol" panose="05050102010706020507" pitchFamily="18" charset="2"/>
              </a:rPr>
              <a:t>, function f is applied to this element of 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   B, mapping it onto an element of C.</a:t>
            </a:r>
          </a:p>
          <a:p>
            <a:pPr marL="0" indent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Therefore</a:t>
            </a:r>
            <a:r>
              <a:rPr lang="en-US" sz="2800" smtClean="0">
                <a:sym typeface="Symbol" panose="05050102010706020507" pitchFamily="18" charset="2"/>
              </a:rPr>
              <a:t>, the composite function maps 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   from A to C.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AAF8EABF-4A78-4DA7-B011-DBF14406B789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FA8537B-727E-433C-8ADC-2525F0C72C84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Composition</a:t>
            </a:r>
            <a:endParaRPr lang="en-CA" sz="360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876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</a:p>
          <a:p>
            <a:pPr marL="0" indent="0" eaLnBrk="1" hangingPunct="1">
              <a:defRPr/>
            </a:pPr>
            <a:endParaRPr lang="en-US" sz="16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f(x) = 7x – 4, g(x) = 3x,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f: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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, g: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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(fg)(5) = f(g(5)) = f(15) = 105 – 4 = 101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(fg)(x) = f(g(x)) = f(3x) = 21x - 4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9DD6282-24AC-4088-B2B6-D87396256E88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D0C691D-BA5E-455F-94CE-8947C9CFEADF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Composition</a:t>
            </a:r>
            <a:endParaRPr lang="en-CA" sz="360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648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Composition of a function and its inverse:</a:t>
            </a:r>
            <a:endParaRPr lang="en-US" sz="2800" b="1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</a:t>
            </a:r>
            <a:r>
              <a:rPr lang="en-US" sz="2800" baseline="30000" smtClean="0">
                <a:sym typeface="Symbol" panose="05050102010706020507" pitchFamily="18" charset="2"/>
              </a:rPr>
              <a:t>-1</a:t>
            </a:r>
            <a:r>
              <a:rPr lang="en-US" sz="2800" smtClean="0">
                <a:sym typeface="Symbol" panose="05050102010706020507" pitchFamily="18" charset="2"/>
              </a:rPr>
              <a:t>f)(x) = f</a:t>
            </a:r>
            <a:r>
              <a:rPr lang="en-US" sz="2800" baseline="30000" smtClean="0">
                <a:sym typeface="Symbol" panose="05050102010706020507" pitchFamily="18" charset="2"/>
              </a:rPr>
              <a:t>-1</a:t>
            </a:r>
            <a:r>
              <a:rPr lang="en-US" sz="2800" smtClean="0">
                <a:sym typeface="Symbol" panose="05050102010706020507" pitchFamily="18" charset="2"/>
              </a:rPr>
              <a:t>(f(x)) = x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composition of a function and its inverse is the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identity function</a:t>
            </a:r>
            <a:r>
              <a:rPr lang="en-US" sz="2800" smtClean="0">
                <a:sym typeface="Symbol" panose="05050102010706020507" pitchFamily="18" charset="2"/>
              </a:rPr>
              <a:t> i(x) =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7E059A6-4021-4F10-B1B5-5E6D68A5E64C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4B31BD81-53BA-462D-8B2A-5C7CF9DF9790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Graphs</a:t>
            </a:r>
            <a:endParaRPr lang="en-CA" sz="360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648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graph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</a:t>
            </a:r>
            <a:r>
              <a:rPr lang="en-US" sz="2800" smtClean="0">
                <a:sym typeface="Symbol" panose="05050102010706020507" pitchFamily="18" charset="2"/>
              </a:rPr>
              <a:t>of a function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</a:t>
            </a:r>
            <a:r>
              <a:rPr lang="en-US" sz="2800" smtClean="0">
                <a:sym typeface="Symbol" panose="05050102010706020507" pitchFamily="18" charset="2"/>
              </a:rPr>
              <a:t>f:AB is the set of ordered pairs {(a, b) | aA and f(a) = b}.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graph is a subset of AB that can be used to visualize f in a two-dimensional coordinate system.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97BEB66-CB65-45C1-AFD8-01627F0C3D4E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138C294-7839-4E8C-9BDB-B95B1B2C7E8E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4572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If f:AB, we say that A is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domain</a:t>
            </a:r>
            <a:r>
              <a:rPr lang="en-US" sz="2800" smtClean="0">
                <a:sym typeface="Symbol" panose="05050102010706020507" pitchFamily="18" charset="2"/>
              </a:rPr>
              <a:t> of f and B is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codomain</a:t>
            </a:r>
            <a:r>
              <a:rPr lang="en-US" sz="2800" smtClean="0">
                <a:sym typeface="Symbol" panose="05050102010706020507" pitchFamily="18" charset="2"/>
              </a:rPr>
              <a:t> of f. 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If f(a) = b, we say that b is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image</a:t>
            </a:r>
            <a:r>
              <a:rPr lang="en-US" sz="2800" smtClean="0">
                <a:sym typeface="Symbol" panose="05050102010706020507" pitchFamily="18" charset="2"/>
              </a:rPr>
              <a:t> of a and a is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pre-image</a:t>
            </a:r>
            <a:r>
              <a:rPr lang="en-US" sz="2800" smtClean="0">
                <a:sym typeface="Symbol" panose="05050102010706020507" pitchFamily="18" charset="2"/>
              </a:rPr>
              <a:t> of b.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range</a:t>
            </a:r>
            <a:r>
              <a:rPr lang="en-US" sz="2800" smtClean="0">
                <a:sym typeface="Symbol" panose="05050102010706020507" pitchFamily="18" charset="2"/>
              </a:rPr>
              <a:t> of f:AB is the set of all images of elements of A.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We say that f:AB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maps</a:t>
            </a:r>
            <a:r>
              <a:rPr lang="en-US" sz="2800" smtClean="0">
                <a:sym typeface="Symbol" panose="05050102010706020507" pitchFamily="18" charset="2"/>
              </a:rPr>
              <a:t> A to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579F8FAA-F6D8-4F84-A1DA-86D6A37F7715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F719331-C4A1-458F-8243-21CBC3DEA18D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30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Floor and Ceiling Functions</a:t>
            </a:r>
            <a:endParaRPr lang="en-CA" sz="3600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953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floor</a:t>
            </a:r>
            <a:r>
              <a:rPr lang="en-US" sz="2800" smtClean="0">
                <a:sym typeface="Symbol" panose="05050102010706020507" pitchFamily="18" charset="2"/>
              </a:rPr>
              <a:t> and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ceiling</a:t>
            </a:r>
            <a:r>
              <a:rPr lang="en-US" sz="2800" smtClean="0">
                <a:sym typeface="Symbol" panose="05050102010706020507" pitchFamily="18" charset="2"/>
              </a:rPr>
              <a:t> functions map the real numbers onto the integers (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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smtClean="0">
                <a:sym typeface="Symbol" panose="05050102010706020507" pitchFamily="18" charset="2"/>
              </a:rPr>
              <a:t>).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floor</a:t>
            </a:r>
            <a:r>
              <a:rPr lang="en-US" sz="2800" smtClean="0">
                <a:sym typeface="Symbol" panose="05050102010706020507" pitchFamily="18" charset="2"/>
              </a:rPr>
              <a:t> function assigns to r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 the largest z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smtClean="0">
                <a:sym typeface="Symbol" panose="05050102010706020507" pitchFamily="18" charset="2"/>
              </a:rPr>
              <a:t> with z  r, denoted by r.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  <a:r>
              <a:rPr lang="en-US" sz="2800" smtClean="0">
                <a:sym typeface="Symbol" panose="05050102010706020507" pitchFamily="18" charset="2"/>
              </a:rPr>
              <a:t> 2.3 = 2, 2 = 2, 0.5 = 0, -3.5 = -4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ceiling</a:t>
            </a:r>
            <a:r>
              <a:rPr lang="en-US" sz="2800" smtClean="0">
                <a:sym typeface="Symbol" panose="05050102010706020507" pitchFamily="18" charset="2"/>
              </a:rPr>
              <a:t> function assigns to r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 the smallest z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smtClean="0">
                <a:sym typeface="Symbol" panose="05050102010706020507" pitchFamily="18" charset="2"/>
              </a:rPr>
              <a:t> with z  r, denoted by r.</a:t>
            </a:r>
          </a:p>
          <a:p>
            <a:pPr marL="0" indent="0" eaLnBrk="1" hangingPunct="1"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b="1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  <a:r>
              <a:rPr lang="en-US" sz="2800" smtClean="0">
                <a:sym typeface="Symbol" panose="05050102010706020507" pitchFamily="18" charset="2"/>
              </a:rPr>
              <a:t> 2.3 = 3, 2 = 2, 0.5 = 1, -3.5 = -3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8D5926F8-53C7-40E4-94B2-F59C9E39F498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A8CAD245-67A3-49E6-A445-B91723A2BD87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Let us take a look at the function f:PC with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P = {Linda, Max, Kathy, Peter}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 = {Boston, New York, Hong Kong, Moscow}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f(Linda) = Moscow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f(Max) = Boston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f(Kathy) = Hong Kong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f(Peter) = New York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Here, the range of f is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8804804-5219-4D4B-9AE9-C66D038269A6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325C12D5-C1F2-45B8-B624-A87D4198EE73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3733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Let us re-specify f as follows:</a:t>
            </a: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endParaRPr lang="en-US" sz="16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f(Linda) = Moscow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f(Max) = Boston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f(Kathy) = Hong Kong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f(Peter) = Boston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Is f still a function?</a:t>
            </a:r>
          </a:p>
          <a:p>
            <a:pPr marL="0" indent="0" eaLnBrk="1" hangingPunct="1">
              <a:defRPr/>
            </a:pPr>
            <a:endParaRPr lang="en-US" sz="8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038600" y="4343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962400" y="50292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{Moscow, Boston, Hong Kong}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81000" y="5029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its range?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  <p:bldP spid="103428" grpId="0" autoUpdateAnimBg="0"/>
      <p:bldP spid="103429" grpId="0" autoUpdateAnimBg="0"/>
      <p:bldP spid="1034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8436C8E2-8B6B-42B9-8EAF-0A97A4DA5124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ECE4FFD-FB20-49FB-A58A-23B974D1BB22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609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Other ways to represent f:</a:t>
            </a:r>
          </a:p>
          <a:p>
            <a:pPr marL="0" indent="0" eaLnBrk="1" hangingPunct="1"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914400" y="2057400"/>
            <a:ext cx="3200400" cy="3581400"/>
            <a:chOff x="576" y="1104"/>
            <a:chExt cx="1920" cy="243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1536" y="3174"/>
              <a:ext cx="96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Boston</a:t>
              </a: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576" y="3174"/>
              <a:ext cx="96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Peter</a:t>
              </a: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1536" y="2503"/>
              <a:ext cx="960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Hong Kong</a:t>
              </a: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576" y="2503"/>
              <a:ext cx="960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Kathy</a:t>
              </a: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1536" y="2139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Boston</a:t>
              </a: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576" y="2139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Max</a:t>
              </a: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1536" y="1468"/>
              <a:ext cx="960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Moscow</a:t>
              </a: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576" y="1468"/>
              <a:ext cx="960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Linda</a:t>
              </a: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536" y="1104"/>
              <a:ext cx="96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f(x)</a:t>
              </a:r>
            </a:p>
          </p:txBody>
        </p:sp>
        <p:sp>
          <p:nvSpPr>
            <p:cNvPr id="104462" name="Rectangle 14"/>
            <p:cNvSpPr>
              <a:spLocks noChangeArrowheads="1"/>
            </p:cNvSpPr>
            <p:nvPr/>
          </p:nvSpPr>
          <p:spPr bwMode="auto">
            <a:xfrm>
              <a:off x="576" y="1104"/>
              <a:ext cx="960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800" smtClean="0"/>
                <a:t>x</a:t>
              </a:r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>
              <a:off x="576" y="1104"/>
              <a:ext cx="1920" cy="0"/>
            </a:xfrm>
            <a:prstGeom prst="line">
              <a:avLst/>
            </a:prstGeom>
            <a:noFill/>
            <a:ln w="28575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576" y="2139"/>
              <a:ext cx="1920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65" name="Line 17"/>
            <p:cNvSpPr>
              <a:spLocks noChangeShapeType="1"/>
            </p:cNvSpPr>
            <p:nvPr/>
          </p:nvSpPr>
          <p:spPr bwMode="auto">
            <a:xfrm>
              <a:off x="576" y="2503"/>
              <a:ext cx="1920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66" name="Line 18"/>
            <p:cNvSpPr>
              <a:spLocks noChangeShapeType="1"/>
            </p:cNvSpPr>
            <p:nvPr/>
          </p:nvSpPr>
          <p:spPr bwMode="auto">
            <a:xfrm>
              <a:off x="576" y="3174"/>
              <a:ext cx="1920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67" name="Line 19"/>
            <p:cNvSpPr>
              <a:spLocks noChangeShapeType="1"/>
            </p:cNvSpPr>
            <p:nvPr/>
          </p:nvSpPr>
          <p:spPr bwMode="auto">
            <a:xfrm>
              <a:off x="576" y="3538"/>
              <a:ext cx="1920" cy="0"/>
            </a:xfrm>
            <a:prstGeom prst="line">
              <a:avLst/>
            </a:prstGeom>
            <a:noFill/>
            <a:ln w="28575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>
              <a:off x="576" y="1104"/>
              <a:ext cx="0" cy="2434"/>
            </a:xfrm>
            <a:prstGeom prst="line">
              <a:avLst/>
            </a:prstGeom>
            <a:noFill/>
            <a:ln w="28575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>
              <a:off x="2496" y="1104"/>
              <a:ext cx="0" cy="2434"/>
            </a:xfrm>
            <a:prstGeom prst="line">
              <a:avLst/>
            </a:prstGeom>
            <a:noFill/>
            <a:ln w="28575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>
              <a:off x="1536" y="1104"/>
              <a:ext cx="0" cy="2434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>
              <a:off x="576" y="1468"/>
              <a:ext cx="1920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4472" name="Group 24"/>
          <p:cNvGrpSpPr>
            <a:grpSpLocks/>
          </p:cNvGrpSpPr>
          <p:nvPr/>
        </p:nvGrpSpPr>
        <p:grpSpPr bwMode="auto">
          <a:xfrm>
            <a:off x="4648200" y="2133600"/>
            <a:ext cx="4343400" cy="3338513"/>
            <a:chOff x="2928" y="1344"/>
            <a:chExt cx="2736" cy="2103"/>
          </a:xfrm>
        </p:grpSpPr>
        <p:sp>
          <p:nvSpPr>
            <p:cNvPr id="104473" name="Text Box 25"/>
            <p:cNvSpPr txBox="1">
              <a:spLocks noChangeArrowheads="1"/>
            </p:cNvSpPr>
            <p:nvPr/>
          </p:nvSpPr>
          <p:spPr bwMode="auto">
            <a:xfrm>
              <a:off x="2928" y="1344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Linda</a:t>
              </a:r>
            </a:p>
          </p:txBody>
        </p:sp>
        <p:sp>
          <p:nvSpPr>
            <p:cNvPr id="104474" name="Text Box 26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Max</a:t>
              </a:r>
            </a:p>
          </p:txBody>
        </p:sp>
        <p:sp>
          <p:nvSpPr>
            <p:cNvPr id="104475" name="Text Box 27"/>
            <p:cNvSpPr txBox="1">
              <a:spLocks noChangeArrowheads="1"/>
            </p:cNvSpPr>
            <p:nvPr/>
          </p:nvSpPr>
          <p:spPr bwMode="auto">
            <a:xfrm>
              <a:off x="2928" y="2496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Kathy</a:t>
              </a:r>
            </a:p>
          </p:txBody>
        </p:sp>
        <p:sp>
          <p:nvSpPr>
            <p:cNvPr id="104476" name="Text Box 28"/>
            <p:cNvSpPr txBox="1">
              <a:spLocks noChangeArrowheads="1"/>
            </p:cNvSpPr>
            <p:nvPr/>
          </p:nvSpPr>
          <p:spPr bwMode="auto">
            <a:xfrm>
              <a:off x="2928" y="31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Peter</a:t>
              </a:r>
            </a:p>
          </p:txBody>
        </p:sp>
        <p:sp>
          <p:nvSpPr>
            <p:cNvPr id="104477" name="Text Box 29"/>
            <p:cNvSpPr txBox="1">
              <a:spLocks noChangeArrowheads="1"/>
            </p:cNvSpPr>
            <p:nvPr/>
          </p:nvSpPr>
          <p:spPr bwMode="auto">
            <a:xfrm>
              <a:off x="4416" y="1344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Boston</a:t>
              </a:r>
            </a:p>
          </p:txBody>
        </p:sp>
        <p:sp>
          <p:nvSpPr>
            <p:cNvPr id="104478" name="Text Box 30"/>
            <p:cNvSpPr txBox="1">
              <a:spLocks noChangeArrowheads="1"/>
            </p:cNvSpPr>
            <p:nvPr/>
          </p:nvSpPr>
          <p:spPr bwMode="auto">
            <a:xfrm>
              <a:off x="4368" y="19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York</a:t>
              </a:r>
            </a:p>
          </p:txBody>
        </p:sp>
        <p:sp>
          <p:nvSpPr>
            <p:cNvPr id="104479" name="Text Box 31"/>
            <p:cNvSpPr txBox="1">
              <a:spLocks noChangeArrowheads="1"/>
            </p:cNvSpPr>
            <p:nvPr/>
          </p:nvSpPr>
          <p:spPr bwMode="auto">
            <a:xfrm>
              <a:off x="4368" y="2496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Hong Kong</a:t>
              </a:r>
            </a:p>
          </p:txBody>
        </p:sp>
        <p:sp>
          <p:nvSpPr>
            <p:cNvPr id="104480" name="Text Box 32"/>
            <p:cNvSpPr txBox="1">
              <a:spLocks noChangeArrowheads="1"/>
            </p:cNvSpPr>
            <p:nvPr/>
          </p:nvSpPr>
          <p:spPr bwMode="auto">
            <a:xfrm>
              <a:off x="4368" y="312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Moscow</a:t>
              </a:r>
            </a:p>
          </p:txBody>
        </p:sp>
      </p:grpSp>
      <p:sp>
        <p:nvSpPr>
          <p:cNvPr id="104481" name="Line 33"/>
          <p:cNvSpPr>
            <a:spLocks noChangeShapeType="1"/>
          </p:cNvSpPr>
          <p:nvPr/>
        </p:nvSpPr>
        <p:spPr bwMode="auto">
          <a:xfrm>
            <a:off x="5791200" y="2438400"/>
            <a:ext cx="990600" cy="26670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 flipV="1">
            <a:off x="5867400" y="2438400"/>
            <a:ext cx="990600" cy="838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>
            <a:off x="5867400" y="4191000"/>
            <a:ext cx="990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 flipV="1">
            <a:off x="5867400" y="2667000"/>
            <a:ext cx="1066800" cy="23622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095E127-214D-481C-BA4B-4A8E10518668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CEA714CA-CBFD-4685-8E6F-ED9AC41811AC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If the domain of our function f is large, it is convenient to specify f with a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formula</a:t>
            </a:r>
            <a:r>
              <a:rPr lang="en-US" sz="2800" smtClean="0">
                <a:sym typeface="Symbol" panose="05050102010706020507" pitchFamily="18" charset="2"/>
              </a:rPr>
              <a:t>, e.g.: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f: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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f(x) = 2x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This leads to: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f(1) = 2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f(3) = 6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f(-3) = -6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…</a:t>
            </a: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F420FBA-744B-42AD-A5B2-850ED26FE02C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13FA445-5AAA-432A-A54C-6C7A1EF3BED9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Let 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 and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 be functions from A to 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.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Then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sum</a:t>
            </a:r>
            <a:r>
              <a:rPr lang="en-US" sz="2800" smtClean="0">
                <a:sym typeface="Symbol" panose="05050102010706020507" pitchFamily="18" charset="2"/>
              </a:rPr>
              <a:t> and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product</a:t>
            </a:r>
            <a:r>
              <a:rPr lang="en-US" sz="2800" smtClean="0">
                <a:sym typeface="Symbol" panose="05050102010706020507" pitchFamily="18" charset="2"/>
              </a:rPr>
              <a:t> of 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 and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 are also functions from A to 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 defined by: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 +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)(x) =  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(x) +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(x)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)(x) =  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(x)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(x)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(x) = 3x, 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(x) = x + 5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 +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)(x) =  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(x) +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(x) = 3x + x + 5 = 4x + 5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(f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)(x) =  f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(x) f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(x) = 3x (x + 5) = 3x</a:t>
            </a:r>
            <a:r>
              <a:rPr lang="en-US" sz="2800" baseline="30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 + 15x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41F1F621-4C62-4A8A-95FD-F082D7A03E6A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F76E3D9-EEC1-4E2E-812A-923D3BB1FD68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Functions</a:t>
            </a:r>
            <a:endParaRPr lang="en-CA" sz="36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800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We already know that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range</a:t>
            </a:r>
            <a:r>
              <a:rPr lang="en-US" sz="2800" smtClean="0">
                <a:sym typeface="Symbol" panose="05050102010706020507" pitchFamily="18" charset="2"/>
              </a:rPr>
              <a:t> of a function f:AB is the set of all images of elements aA.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If we only regard a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subset</a:t>
            </a:r>
            <a:r>
              <a:rPr lang="en-US" sz="2800" smtClean="0">
                <a:sym typeface="Symbol" panose="05050102010706020507" pitchFamily="18" charset="2"/>
              </a:rPr>
              <a:t> SA, the set of all images of elements sS is called 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image</a:t>
            </a:r>
            <a:r>
              <a:rPr lang="en-US" sz="2800" smtClean="0">
                <a:sym typeface="Symbol" panose="05050102010706020507" pitchFamily="18" charset="2"/>
              </a:rPr>
              <a:t> of S.</a:t>
            </a:r>
          </a:p>
          <a:p>
            <a:pPr marL="0" indent="0"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We denote the image of S by f(S):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f(S) = {f(s) | sS}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  <a:sym typeface="Symbol" panose="05050102010706020507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  <a:sym typeface="Symbol" panose="05050102010706020507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1812</Words>
  <Application>Microsoft Office PowerPoint</Application>
  <PresentationFormat>On-screen Show (4:3)</PresentationFormat>
  <Paragraphs>390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Comic Sans MS</vt:lpstr>
      <vt:lpstr>Symbol</vt:lpstr>
      <vt:lpstr>Arial</vt:lpstr>
      <vt:lpstr>Times New Roman</vt:lpstr>
      <vt:lpstr>Default Design</vt:lpstr>
      <vt:lpstr>… and the following mathematical appetizer is about…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Properties of Functions</vt:lpstr>
      <vt:lpstr>Inversion</vt:lpstr>
      <vt:lpstr>Inversion</vt:lpstr>
      <vt:lpstr>Inversion</vt:lpstr>
      <vt:lpstr>Composition</vt:lpstr>
      <vt:lpstr>Composition</vt:lpstr>
      <vt:lpstr>Composition</vt:lpstr>
      <vt:lpstr>Graphs</vt:lpstr>
      <vt:lpstr>Floor and Ceiling Functions</vt:lpstr>
      <vt:lpstr>Custom Show 1</vt:lpstr>
    </vt:vector>
  </TitlesOfParts>
  <Company>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Pomplun</dc:creator>
  <cp:lastModifiedBy>OUAHID</cp:lastModifiedBy>
  <cp:revision>40</cp:revision>
  <dcterms:created xsi:type="dcterms:W3CDTF">2001-02-24T00:16:35Z</dcterms:created>
  <dcterms:modified xsi:type="dcterms:W3CDTF">2014-06-26T07:53:36Z</dcterms:modified>
</cp:coreProperties>
</file>