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p:scale>
          <a:sx n="66" d="100"/>
          <a:sy n="66" d="100"/>
        </p:scale>
        <p:origin x="-147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7" name="Date Placeholder 6"/>
          <p:cNvSpPr>
            <a:spLocks noGrp="1"/>
          </p:cNvSpPr>
          <p:nvPr>
            <p:ph type="dt" sz="half" idx="10"/>
          </p:nvPr>
        </p:nvSpPr>
        <p:spPr/>
        <p:txBody>
          <a:bodyPr/>
          <a:lstStyle/>
          <a:p>
            <a:fld id="{D2BEFCEF-2612-48B9-B380-8A608F803819}" type="datetimeFigureOut">
              <a:rPr lang="ar-SA" smtClean="0"/>
              <a:pPr/>
              <a:t>06/08/41</a:t>
            </a:fld>
            <a:endParaRPr lang="ar-SA"/>
          </a:p>
        </p:txBody>
      </p:sp>
      <p:sp>
        <p:nvSpPr>
          <p:cNvPr id="8" name="Slide Number Placeholder 7"/>
          <p:cNvSpPr>
            <a:spLocks noGrp="1"/>
          </p:cNvSpPr>
          <p:nvPr>
            <p:ph type="sldNum" sz="quarter" idx="11"/>
          </p:nvPr>
        </p:nvSpPr>
        <p:spPr/>
        <p:txBody>
          <a:bodyPr/>
          <a:lstStyle/>
          <a:p>
            <a:fld id="{EB960BBC-1850-43BE-88DC-FEEEE5A494C5}" type="slidenum">
              <a:rPr lang="ar-SA" smtClean="0"/>
              <a:pPr/>
              <a:t>‹#›</a:t>
            </a:fld>
            <a:endParaRPr lang="ar-SA"/>
          </a:p>
        </p:txBody>
      </p:sp>
      <p:sp>
        <p:nvSpPr>
          <p:cNvPr id="9" name="Footer Placeholder 8"/>
          <p:cNvSpPr>
            <a:spLocks noGrp="1"/>
          </p:cNvSpPr>
          <p:nvPr>
            <p:ph type="ftr" sz="quarter" idx="12"/>
          </p:nvPr>
        </p:nvSpPr>
        <p:spPr/>
        <p:txBody>
          <a:bodyPr/>
          <a:lstStyle/>
          <a:p>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D2BEFCEF-2612-48B9-B380-8A608F803819}" type="datetimeFigureOut">
              <a:rPr lang="ar-SA" smtClean="0"/>
              <a:pPr/>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B960BBC-1850-43BE-88DC-FEEEE5A494C5}"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D2BEFCEF-2612-48B9-B380-8A608F803819}" type="datetimeFigureOut">
              <a:rPr lang="ar-SA" smtClean="0"/>
              <a:pPr/>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B960BBC-1850-43BE-88DC-FEEEE5A494C5}"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D2BEFCEF-2612-48B9-B380-8A608F803819}" type="datetimeFigureOut">
              <a:rPr lang="ar-SA" smtClean="0"/>
              <a:pPr/>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B960BBC-1850-43BE-88DC-FEEEE5A494C5}"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D2BEFCEF-2612-48B9-B380-8A608F803819}" type="datetimeFigureOut">
              <a:rPr lang="ar-SA" smtClean="0"/>
              <a:pPr/>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B960BBC-1850-43BE-88DC-FEEEE5A494C5}" type="slidenum">
              <a:rPr lang="ar-SA" smtClean="0"/>
              <a:pPr/>
              <a:t>‹#›</a:t>
            </a:fld>
            <a:endParaRPr lang="ar-SA"/>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D2BEFCEF-2612-48B9-B380-8A608F803819}" type="datetimeFigureOut">
              <a:rPr lang="ar-SA" smtClean="0"/>
              <a:pPr/>
              <a:t>06/08/41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B960BBC-1850-43BE-88DC-FEEEE5A494C5}" type="slidenum">
              <a:rPr lang="ar-SA" smtClean="0"/>
              <a:pPr/>
              <a:t>‹#›</a:t>
            </a:fld>
            <a:endParaRPr lang="ar-SA"/>
          </a:p>
        </p:txBody>
      </p:sp>
      <p:sp>
        <p:nvSpPr>
          <p:cNvPr id="9" name="Content Placeholder 8"/>
          <p:cNvSpPr>
            <a:spLocks noGrp="1"/>
          </p:cNvSpPr>
          <p:nvPr>
            <p:ph sz="quarter" idx="13"/>
          </p:nvPr>
        </p:nvSpPr>
        <p:spPr>
          <a:xfrm>
            <a:off x="365760" y="1600200"/>
            <a:ext cx="4041648" cy="4526280"/>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العنوان الرئيسي</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7" name="Date Placeholder 6"/>
          <p:cNvSpPr>
            <a:spLocks noGrp="1"/>
          </p:cNvSpPr>
          <p:nvPr>
            <p:ph type="dt" sz="half" idx="10"/>
          </p:nvPr>
        </p:nvSpPr>
        <p:spPr/>
        <p:txBody>
          <a:bodyPr/>
          <a:lstStyle/>
          <a:p>
            <a:fld id="{D2BEFCEF-2612-48B9-B380-8A608F803819}" type="datetimeFigureOut">
              <a:rPr lang="ar-SA" smtClean="0"/>
              <a:pPr/>
              <a:t>06/08/41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EB960BBC-1850-43BE-88DC-FEEEE5A494C5}" type="slidenum">
              <a:rPr lang="ar-SA" smtClean="0"/>
              <a:pPr/>
              <a:t>‹#›</a:t>
            </a:fld>
            <a:endParaRPr lang="ar-SA"/>
          </a:p>
        </p:txBody>
      </p:sp>
      <p:sp>
        <p:nvSpPr>
          <p:cNvPr id="11" name="Content Placeholder 10"/>
          <p:cNvSpPr>
            <a:spLocks noGrp="1"/>
          </p:cNvSpPr>
          <p:nvPr>
            <p:ph sz="quarter" idx="13"/>
          </p:nvPr>
        </p:nvSpPr>
        <p:spPr>
          <a:xfrm>
            <a:off x="457200" y="2212848"/>
            <a:ext cx="4041648" cy="3913632"/>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D2BEFCEF-2612-48B9-B380-8A608F803819}" type="datetimeFigureOut">
              <a:rPr lang="ar-SA" smtClean="0"/>
              <a:pPr/>
              <a:t>06/08/41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EB960BBC-1850-43BE-88DC-FEEEE5A494C5}"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BEFCEF-2612-48B9-B380-8A608F803819}" type="datetimeFigureOut">
              <a:rPr lang="ar-SA" smtClean="0"/>
              <a:pPr/>
              <a:t>06/08/41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EB960BBC-1850-43BE-88DC-FEEEE5A494C5}"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ar-SA"/>
              <a:t>انقر لتحرير نمط العنوان الرئيسي</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D2BEFCEF-2612-48B9-B380-8A608F803819}" type="datetimeFigureOut">
              <a:rPr lang="ar-SA" smtClean="0"/>
              <a:pPr/>
              <a:t>06/08/41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B960BBC-1850-43BE-88DC-FEEEE5A494C5}"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ar-SA"/>
              <a:t>انقر لتحرير نمط العنوان الرئيسي</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D2BEFCEF-2612-48B9-B380-8A608F803819}" type="datetimeFigureOut">
              <a:rPr lang="ar-SA" smtClean="0"/>
              <a:pPr/>
              <a:t>06/08/41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B960BBC-1850-43BE-88DC-FEEEE5A494C5}"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D2BEFCEF-2612-48B9-B380-8A608F803819}" type="datetimeFigureOut">
              <a:rPr lang="ar-SA" smtClean="0"/>
              <a:pPr/>
              <a:t>06/08/41</a:t>
            </a:fld>
            <a:endParaRPr lang="ar-SA"/>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ar-SA"/>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EB960BBC-1850-43BE-88DC-FEEEE5A494C5}" type="slidenum">
              <a:rPr lang="ar-SA" smtClean="0"/>
              <a:pPr/>
              <a:t>‹#›</a:t>
            </a:fld>
            <a:endParaRPr lang="ar-SA"/>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r" defTabSz="914400" rtl="1"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0" y="2060848"/>
            <a:ext cx="4806280" cy="2862322"/>
          </a:xfrm>
          <a:prstGeom prst="rect">
            <a:avLst/>
          </a:prstGeom>
        </p:spPr>
        <p:txBody>
          <a:bodyPr wrap="square">
            <a:spAutoFit/>
          </a:bodyPr>
          <a:lstStyle/>
          <a:p>
            <a:r>
              <a:rPr lang="ar-SA" dirty="0"/>
              <a:t>                            </a:t>
            </a:r>
            <a:r>
              <a:rPr lang="ar-SA" sz="4800" b="1" dirty="0"/>
              <a:t> </a:t>
            </a:r>
            <a:r>
              <a:rPr lang="ar-SA"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القسمة  </a:t>
            </a:r>
            <a:endParaRPr lang="en-US"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a:p>
            <a:pPr algn="ctr"/>
            <a:r>
              <a:rPr lang="en-US"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Division                         </a:t>
            </a:r>
          </a:p>
          <a:p>
            <a:endParaRPr lang="en-US" dirty="0"/>
          </a:p>
          <a:p>
            <a:endParaRPr lang="ar-SA" dirty="0"/>
          </a:p>
        </p:txBody>
      </p:sp>
    </p:spTree>
    <p:extLst>
      <p:ext uri="{BB962C8B-B14F-4D97-AF65-F5344CB8AC3E}">
        <p14:creationId xmlns:p14="http://schemas.microsoft.com/office/powerpoint/2010/main" xmlns="" val="2456280451"/>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99592" y="980727"/>
            <a:ext cx="7128792" cy="4678204"/>
          </a:xfrm>
          <a:prstGeom prst="rect">
            <a:avLst/>
          </a:prstGeom>
        </p:spPr>
        <p:txBody>
          <a:bodyPr wrap="square">
            <a:spAutoFit/>
          </a:bodyPr>
          <a:lstStyle/>
          <a:p>
            <a:pPr algn="ctr"/>
            <a:r>
              <a:rPr lang="ar-SA" sz="2800" b="1" dirty="0">
                <a:solidFill>
                  <a:srgbClr val="FF0000"/>
                </a:solidFill>
              </a:rPr>
              <a:t>وصف العلاج</a:t>
            </a:r>
          </a:p>
          <a:p>
            <a:pPr algn="ctr"/>
            <a:endParaRPr lang="ar-SA" sz="2800" b="1" dirty="0">
              <a:solidFill>
                <a:srgbClr val="FF0000"/>
              </a:solidFill>
            </a:endParaRPr>
          </a:p>
          <a:p>
            <a:r>
              <a:rPr lang="ar-SA" sz="2800" b="1" dirty="0"/>
              <a:t>لتوضيح المفاهيم لا بد من استخدام وسائل مساعدة (الأشكال الهندسية الألوان) لتوضيح الخانات العشرية أو أي أدوات أخرى حتى تسهل على الطالب مفهوم القسمة ويحبذ أن يبدأ العمل مع الطالب على مسائل لا يكون الصفر جزءا من ناتج القسمة ومن ثم العمل على مسائل تحتوي الصفر في ناتج القسمة. حيث إن مثل هذا الإجراء يساعد الطالبة ماري على اكتساب الخبرة المناسبة قبل تعاملها مع مسائل تعد صعبة لها وتسبب لها مشاكل في الفهم.</a:t>
            </a:r>
          </a:p>
          <a:p>
            <a:endParaRPr lang="ar-SA" dirty="0"/>
          </a:p>
        </p:txBody>
      </p:sp>
    </p:spTree>
    <p:extLst>
      <p:ext uri="{BB962C8B-B14F-4D97-AF65-F5344CB8AC3E}">
        <p14:creationId xmlns:p14="http://schemas.microsoft.com/office/powerpoint/2010/main" xmlns="" val="1148267261"/>
      </p:ext>
    </p:extLst>
  </p:cSld>
  <p:clrMapOvr>
    <a:masterClrMapping/>
  </p:clrMapOvr>
  <p:transition spd="slow">
    <p:cover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187367" y="1484784"/>
            <a:ext cx="5889754" cy="523220"/>
          </a:xfrm>
          <a:prstGeom prst="rect">
            <a:avLst/>
          </a:prstGeom>
        </p:spPr>
        <p:txBody>
          <a:bodyPr wrap="none">
            <a:spAutoFit/>
          </a:bodyPr>
          <a:lstStyle/>
          <a:p>
            <a:r>
              <a:rPr lang="ar-SA" sz="2800" dirty="0"/>
              <a:t>الخطأ النمطي الثالث في عملية القسمة للطالبة ماري</a:t>
            </a: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498581" y="1196752"/>
            <a:ext cx="5267325" cy="4470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830417304"/>
      </p:ext>
    </p:extLst>
  </p:cSld>
  <p:clrMapOvr>
    <a:masterClrMapping/>
  </p:clrMapOvr>
  <mc:AlternateContent xmlns:mc="http://schemas.openxmlformats.org/markup-compatibility/2006">
    <mc:Choice xmlns:p14="http://schemas.microsoft.com/office/powerpoint/2010/main" xmlns="" Requires="p14">
      <p:transition spd="slow" p14:dur="3400">
        <p14:reveal thruBlk="1" dir="r"/>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620688"/>
            <a:ext cx="7344816" cy="5693866"/>
          </a:xfrm>
          <a:prstGeom prst="rect">
            <a:avLst/>
          </a:prstGeom>
        </p:spPr>
        <p:txBody>
          <a:bodyPr wrap="square">
            <a:spAutoFit/>
          </a:bodyPr>
          <a:lstStyle/>
          <a:p>
            <a:pPr algn="ctr"/>
            <a:r>
              <a:rPr lang="ar-SA" sz="2800" b="1" dirty="0">
                <a:solidFill>
                  <a:srgbClr val="FF0000"/>
                </a:solidFill>
              </a:rPr>
              <a:t>تشخيص الخطأ</a:t>
            </a:r>
          </a:p>
          <a:p>
            <a:pPr algn="ctr"/>
            <a:endParaRPr lang="ar-SA" sz="2800" b="1" dirty="0">
              <a:solidFill>
                <a:srgbClr val="FF0000"/>
              </a:solidFill>
            </a:endParaRPr>
          </a:p>
          <a:p>
            <a:r>
              <a:rPr lang="ar-SA" sz="2800" b="1" dirty="0"/>
              <a:t>بالنظر إلى المسألة الخاطئة نجد بأن ماري لم تقم بكتابة باقي القسمة في نهاية الحل لهذه المسألة  إلا أن مثل هذا الأمر يختلف عليه المدرسون فبعضهم يعتبر بأن عدم كتابة باقي القسمة بشكل صريح أمرا غير خاطئ والبعض الآخر يعتبره خاطئا كان يقوم الطالب بكتابة الجواب النهائي. </a:t>
            </a:r>
          </a:p>
          <a:p>
            <a:endParaRPr lang="ar-SA" sz="2800" b="1" dirty="0"/>
          </a:p>
          <a:p>
            <a:r>
              <a:rPr lang="ar-SA" sz="2800" b="1" dirty="0"/>
              <a:t>في الواقع إن مثل هذا التعنت قد يكون غير مبرر إذا كان الباقي واضحا في نهاية الحل ولكن وعندما لا يكون الباقي واضحا يجب التأكيد على الطالب بأن يقوم بتنفيذ كتابة آخر عملية طرح في تنفيذ القسمة والتي يكون ناتجها هو باقي القسمة ويحبذ أن يشجع الطالب على كتابة الباقي بشكل صريح ويعتاد على ذلك.</a:t>
            </a:r>
          </a:p>
        </p:txBody>
      </p:sp>
    </p:spTree>
    <p:extLst>
      <p:ext uri="{BB962C8B-B14F-4D97-AF65-F5344CB8AC3E}">
        <p14:creationId xmlns:p14="http://schemas.microsoft.com/office/powerpoint/2010/main" xmlns="" val="2131036160"/>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835696" y="1196753"/>
            <a:ext cx="5022304" cy="3539430"/>
          </a:xfrm>
          <a:prstGeom prst="rect">
            <a:avLst/>
          </a:prstGeom>
        </p:spPr>
        <p:txBody>
          <a:bodyPr wrap="square">
            <a:spAutoFit/>
          </a:bodyPr>
          <a:lstStyle/>
          <a:p>
            <a:pPr algn="ctr"/>
            <a:r>
              <a:rPr lang="ar-SA" sz="3200" b="1" dirty="0">
                <a:solidFill>
                  <a:srgbClr val="FF0000"/>
                </a:solidFill>
              </a:rPr>
              <a:t>وصف العلاج</a:t>
            </a:r>
          </a:p>
          <a:p>
            <a:pPr algn="ctr"/>
            <a:endParaRPr lang="ar-SA" sz="3200" b="1" dirty="0">
              <a:solidFill>
                <a:srgbClr val="FF0000"/>
              </a:solidFill>
            </a:endParaRPr>
          </a:p>
          <a:p>
            <a:r>
              <a:rPr lang="ar-SA" sz="3200" b="1" dirty="0"/>
              <a:t>من الواضح بأن الخطأ المرتكب هو خطأ إجرائي ويؤكد على ذلك الحلول</a:t>
            </a:r>
          </a:p>
          <a:p>
            <a:r>
              <a:rPr lang="ar-SA" sz="3200" b="1" dirty="0"/>
              <a:t>الصحيحة للمسائل ويجب التأكيد على ماري بأن تقوم بكتابة باقي القسمة بشكل </a:t>
            </a:r>
            <a:r>
              <a:rPr lang="ar-SA" sz="3200" b="1" dirty="0" err="1"/>
              <a:t>صریح</a:t>
            </a:r>
            <a:r>
              <a:rPr lang="ar-SA" sz="3200" b="1" dirty="0"/>
              <a:t>.</a:t>
            </a:r>
          </a:p>
        </p:txBody>
      </p:sp>
    </p:spTree>
    <p:extLst>
      <p:ext uri="{BB962C8B-B14F-4D97-AF65-F5344CB8AC3E}">
        <p14:creationId xmlns:p14="http://schemas.microsoft.com/office/powerpoint/2010/main" xmlns="" val="3874093443"/>
      </p:ext>
    </p:extLst>
  </p:cSld>
  <p:clrMapOvr>
    <a:masterClrMapping/>
  </p:clrMapOvr>
  <p:transition spd="slow">
    <p:cover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131840" y="2852936"/>
            <a:ext cx="3312367" cy="1015663"/>
          </a:xfrm>
          <a:prstGeom prst="rect">
            <a:avLst/>
          </a:prstGeom>
        </p:spPr>
        <p:txBody>
          <a:bodyPr wrap="square">
            <a:spAutoFit/>
          </a:bodyPr>
          <a:lstStyle/>
          <a:p>
            <a:pPr algn="ctr"/>
            <a:r>
              <a:rPr lang="ar-SA" sz="6000" b="1" dirty="0"/>
              <a:t>الأسئلة</a:t>
            </a:r>
          </a:p>
        </p:txBody>
      </p:sp>
    </p:spTree>
    <p:extLst>
      <p:ext uri="{BB962C8B-B14F-4D97-AF65-F5344CB8AC3E}">
        <p14:creationId xmlns:p14="http://schemas.microsoft.com/office/powerpoint/2010/main" xmlns="" val="948513449"/>
      </p:ext>
    </p:extLst>
  </p:cSld>
  <p:clrMapOvr>
    <a:masterClrMapping/>
  </p:clrMapOvr>
  <mc:AlternateContent xmlns:mc="http://schemas.openxmlformats.org/markup-compatibility/2006">
    <mc:Choice xmlns:p14="http://schemas.microsoft.com/office/powerpoint/2010/main" xmlns="" Requires="p14">
      <p:transition spd="slow" p14:dur="4000">
        <p14:vortex/>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619672" y="620688"/>
            <a:ext cx="6048672" cy="6124754"/>
          </a:xfrm>
          <a:prstGeom prst="rect">
            <a:avLst/>
          </a:prstGeom>
        </p:spPr>
        <p:txBody>
          <a:bodyPr wrap="square">
            <a:spAutoFit/>
          </a:bodyPr>
          <a:lstStyle/>
          <a:p>
            <a:r>
              <a:rPr lang="ar-SA" sz="2800" b="1" dirty="0">
                <a:solidFill>
                  <a:srgbClr val="FF0000"/>
                </a:solidFill>
              </a:rPr>
              <a:t>تمثل قسمة الأعداد الصحيحة الموجبة في الواقع بفكرتي</a:t>
            </a:r>
            <a:r>
              <a:rPr lang="ar-SA" sz="2800" b="1" dirty="0"/>
              <a:t>......</a:t>
            </a:r>
          </a:p>
          <a:p>
            <a:r>
              <a:rPr lang="ar-SA" sz="2800" b="1" dirty="0"/>
              <a:t>أ‌-	التجزئة و العناصر </a:t>
            </a:r>
          </a:p>
          <a:p>
            <a:r>
              <a:rPr lang="ar-SA" sz="2800" b="1" dirty="0"/>
              <a:t>ب‌-	 التجزئة و المجموعات</a:t>
            </a:r>
          </a:p>
          <a:p>
            <a:pPr marL="457200" indent="-457200">
              <a:buAutoNum type="arabic1Minus" startAt="3"/>
            </a:pPr>
            <a:r>
              <a:rPr lang="ar-SA" sz="2800" b="1" dirty="0"/>
              <a:t>التجزئة و القياس</a:t>
            </a:r>
          </a:p>
          <a:p>
            <a:endParaRPr lang="ar-SA" sz="2800" b="1" dirty="0"/>
          </a:p>
          <a:p>
            <a:r>
              <a:rPr lang="ar-SA" sz="2800" b="1" dirty="0">
                <a:solidFill>
                  <a:srgbClr val="FF0000"/>
                </a:solidFill>
              </a:rPr>
              <a:t>عندما لا يضع الطالب الصفر في ناتج القسمة. يكون هنا وقع في خطأ بال</a:t>
            </a:r>
            <a:r>
              <a:rPr lang="ar-SA" sz="2800" b="1" dirty="0"/>
              <a:t>.......</a:t>
            </a:r>
          </a:p>
          <a:p>
            <a:r>
              <a:rPr lang="ar-SA" sz="2800" b="1" dirty="0"/>
              <a:t>أ‌-	المفهوم</a:t>
            </a:r>
          </a:p>
          <a:p>
            <a:r>
              <a:rPr lang="ar-SA" sz="2800" b="1" dirty="0"/>
              <a:t>ب‌-	الإجراء</a:t>
            </a:r>
          </a:p>
          <a:p>
            <a:pPr marL="457200" indent="-457200">
              <a:buAutoNum type="arabic1Minus" startAt="3"/>
            </a:pPr>
            <a:r>
              <a:rPr lang="ar-SA" sz="2800" b="1" dirty="0"/>
              <a:t>جميع ما سبق</a:t>
            </a:r>
          </a:p>
          <a:p>
            <a:endParaRPr lang="ar-SA" sz="2800" b="1" dirty="0"/>
          </a:p>
          <a:p>
            <a:r>
              <a:rPr lang="ar-SA" sz="2800" b="1" dirty="0"/>
              <a:t>(٫٫٫٫٫٫) </a:t>
            </a:r>
            <a:r>
              <a:rPr lang="ar-SA" sz="2800" b="1" dirty="0">
                <a:solidFill>
                  <a:srgbClr val="FF0000"/>
                </a:solidFill>
              </a:rPr>
              <a:t>يختلف المدرسون في ضرورة كتابة الباقي في مسائل القسمة بشكل صريح.</a:t>
            </a:r>
          </a:p>
        </p:txBody>
      </p:sp>
    </p:spTree>
    <p:extLst>
      <p:ext uri="{BB962C8B-B14F-4D97-AF65-F5344CB8AC3E}">
        <p14:creationId xmlns:p14="http://schemas.microsoft.com/office/powerpoint/2010/main" xmlns="" val="3350562540"/>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67544" y="692696"/>
            <a:ext cx="7992888" cy="5693866"/>
          </a:xfrm>
          <a:prstGeom prst="rect">
            <a:avLst/>
          </a:prstGeom>
        </p:spPr>
        <p:txBody>
          <a:bodyPr wrap="square">
            <a:spAutoFit/>
          </a:bodyPr>
          <a:lstStyle/>
          <a:p>
            <a:r>
              <a:rPr lang="ar-SA" sz="2800" b="1" dirty="0">
                <a:solidFill>
                  <a:srgbClr val="FF0000"/>
                </a:solidFill>
              </a:rPr>
              <a:t>تمثل قسمة الأعداد الصحيحة الموجبة في الواقع بفكرتي</a:t>
            </a:r>
            <a:r>
              <a:rPr lang="ar-SA" sz="2800" b="1" dirty="0"/>
              <a:t>......</a:t>
            </a:r>
          </a:p>
          <a:p>
            <a:r>
              <a:rPr lang="ar-SA" sz="2800" b="1" dirty="0"/>
              <a:t>أ‌-	التجزئة و العناصر </a:t>
            </a:r>
          </a:p>
          <a:p>
            <a:r>
              <a:rPr lang="ar-SA" sz="2800" b="1" dirty="0"/>
              <a:t>ب‌-	 التجزئة و المجموعات</a:t>
            </a:r>
          </a:p>
          <a:p>
            <a:pPr marL="514350" indent="-514350">
              <a:buAutoNum type="arabic1Minus" startAt="3"/>
            </a:pPr>
            <a:r>
              <a:rPr lang="ar-SA" sz="2800" b="1" u="sng" dirty="0"/>
              <a:t>      </a:t>
            </a:r>
            <a:r>
              <a:rPr lang="ar-SA" sz="2800" b="1" u="sng" dirty="0" err="1"/>
              <a:t>التجزىة</a:t>
            </a:r>
            <a:r>
              <a:rPr lang="ar-SA" sz="2800" b="1" u="sng" dirty="0"/>
              <a:t> و القياس</a:t>
            </a:r>
          </a:p>
          <a:p>
            <a:endParaRPr lang="ar-SA" sz="2800" b="1" dirty="0"/>
          </a:p>
          <a:p>
            <a:r>
              <a:rPr lang="ar-SA" sz="2800" b="1" dirty="0">
                <a:solidFill>
                  <a:srgbClr val="FF0000"/>
                </a:solidFill>
              </a:rPr>
              <a:t>عندما لا يضع الطالب الصفر في ناتج القسمة. يكون هنا وقع في خطأ بال</a:t>
            </a:r>
            <a:r>
              <a:rPr lang="ar-SA" sz="2800" b="1" dirty="0"/>
              <a:t>.......</a:t>
            </a:r>
          </a:p>
          <a:p>
            <a:r>
              <a:rPr lang="ar-SA" sz="2800" b="1" u="sng" dirty="0"/>
              <a:t>أ‌-	المفهوم</a:t>
            </a:r>
          </a:p>
          <a:p>
            <a:r>
              <a:rPr lang="ar-SA" sz="2800" b="1" dirty="0"/>
              <a:t>ب‌-	الإجراء</a:t>
            </a:r>
          </a:p>
          <a:p>
            <a:pPr marL="514350" indent="-514350">
              <a:buAutoNum type="arabic1Minus" startAt="3"/>
            </a:pPr>
            <a:r>
              <a:rPr lang="ar-SA" sz="2800" b="1" dirty="0"/>
              <a:t>جميع ما سبق</a:t>
            </a:r>
          </a:p>
          <a:p>
            <a:endParaRPr lang="ar-SA" sz="2800" b="1" dirty="0"/>
          </a:p>
          <a:p>
            <a:r>
              <a:rPr lang="ar-SA" sz="2800" b="1" dirty="0"/>
              <a:t>( صح ) </a:t>
            </a:r>
            <a:r>
              <a:rPr lang="ar-SA" sz="2800" b="1" dirty="0">
                <a:solidFill>
                  <a:srgbClr val="FF0000"/>
                </a:solidFill>
              </a:rPr>
              <a:t>يختلف المدرسون في ضرورة كتابة الباقي في مسائل القسمة بشكل صريح.</a:t>
            </a:r>
          </a:p>
        </p:txBody>
      </p:sp>
    </p:spTree>
    <p:extLst>
      <p:ext uri="{BB962C8B-B14F-4D97-AF65-F5344CB8AC3E}">
        <p14:creationId xmlns:p14="http://schemas.microsoft.com/office/powerpoint/2010/main" xmlns="" val="3732335592"/>
      </p:ext>
    </p:extLst>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547664" y="1340768"/>
            <a:ext cx="5688632" cy="3785652"/>
          </a:xfrm>
          <a:prstGeom prst="rect">
            <a:avLst/>
          </a:prstGeom>
        </p:spPr>
        <p:txBody>
          <a:bodyPr wrap="square">
            <a:spAutoFit/>
          </a:bodyPr>
          <a:lstStyle/>
          <a:p>
            <a:pPr algn="ctr"/>
            <a:r>
              <a:rPr lang="ar-SA" sz="2400" b="1" dirty="0">
                <a:solidFill>
                  <a:srgbClr val="FF0000"/>
                </a:solidFill>
              </a:rPr>
              <a:t>ما القسمة؟</a:t>
            </a:r>
          </a:p>
          <a:p>
            <a:pPr algn="ctr"/>
            <a:endParaRPr lang="ar-SA" sz="2400" b="1" dirty="0">
              <a:solidFill>
                <a:srgbClr val="FF0000"/>
              </a:solidFill>
            </a:endParaRPr>
          </a:p>
          <a:p>
            <a:pPr algn="ctr"/>
            <a:r>
              <a:rPr lang="ar-SA" sz="2400" b="1" dirty="0"/>
              <a:t>تمثل قسمة الأعداد الصحيحة الموجبة في الواقع بفكرتي التجزئة </a:t>
            </a:r>
            <a:r>
              <a:rPr lang="en-US" sz="2400" b="1" dirty="0"/>
              <a:t>Partitioning</a:t>
            </a:r>
          </a:p>
          <a:p>
            <a:pPr algn="ctr"/>
            <a:r>
              <a:rPr lang="ar-SA" sz="2400" b="1" dirty="0"/>
              <a:t>والقياس </a:t>
            </a:r>
            <a:r>
              <a:rPr lang="en-US" sz="2400" b="1" dirty="0"/>
              <a:t>Measurement .</a:t>
            </a:r>
          </a:p>
          <a:p>
            <a:pPr algn="ctr"/>
            <a:r>
              <a:rPr lang="ar-SA" sz="2400" b="1" dirty="0"/>
              <a:t>إن بداية تعلم القسمة لا بد أن يتعلم فيها الطالب مواقف مختلفة تتضمن</a:t>
            </a:r>
          </a:p>
          <a:p>
            <a:pPr algn="ctr"/>
            <a:r>
              <a:rPr lang="ar-SA" sz="2400" b="1" dirty="0"/>
              <a:t>هاتين الفكرتين، ومن المهم للأطفال أن يفهموا بأن القسمة تتضمن تقسيم مجموعة</a:t>
            </a:r>
          </a:p>
          <a:p>
            <a:pPr algn="ctr"/>
            <a:r>
              <a:rPr lang="ar-SA" sz="2400" b="1" dirty="0"/>
              <a:t>ما إلى أجزاء أما بتجزئة المجموعة أو قياسها. </a:t>
            </a:r>
          </a:p>
        </p:txBody>
      </p:sp>
    </p:spTree>
    <p:extLst>
      <p:ext uri="{BB962C8B-B14F-4D97-AF65-F5344CB8AC3E}">
        <p14:creationId xmlns:p14="http://schemas.microsoft.com/office/powerpoint/2010/main" xmlns="" val="1483852744"/>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259632" y="836712"/>
            <a:ext cx="6408712" cy="4524315"/>
          </a:xfrm>
          <a:prstGeom prst="rect">
            <a:avLst/>
          </a:prstGeom>
        </p:spPr>
        <p:txBody>
          <a:bodyPr wrap="square">
            <a:spAutoFit/>
          </a:bodyPr>
          <a:lstStyle/>
          <a:p>
            <a:pPr algn="ctr"/>
            <a:r>
              <a:rPr lang="ar-SA" sz="2400" b="1" dirty="0">
                <a:solidFill>
                  <a:srgbClr val="FF0000"/>
                </a:solidFill>
              </a:rPr>
              <a:t>ما الذي يجب على الطلاب فهمه حول عملية القسمة؟</a:t>
            </a:r>
          </a:p>
          <a:p>
            <a:pPr algn="ctr"/>
            <a:endParaRPr lang="ar-SA" sz="2400" b="1" dirty="0">
              <a:solidFill>
                <a:srgbClr val="FF0000"/>
              </a:solidFill>
            </a:endParaRPr>
          </a:p>
          <a:p>
            <a:r>
              <a:rPr lang="ar-SA" sz="2400" b="1" dirty="0"/>
              <a:t>يجب أن يركز تدريس الطلاب في الصفوف الابتدائية الثالث والرابع والخامس على إدراك وفهم الطلاب لمفاهيم القسمة (والضرب) واستكشاف استراتيجيات لحسابها سواء تلك التي يبتكرها الطلاب أو يدونوها أو يناقشونها. وعلى المدرس أن يؤسس الطلاب لتطوير وفهم خوارزميات دقيقة وفاعلة لحساب ناتج القسمة كما يجب أن يستند التأسيس لمثل هذه الخوارزميات على أساس إدراك الطلاب لمفهوم هذه العملية ذلك أن غياب الفهم لماهية العملية والتركيز على الحساب فقط يؤدي بالطلاب إلى نسيان العملية لاحقا أو تذكرها بشكل خاطئ (2000 ,</a:t>
            </a:r>
            <a:r>
              <a:rPr lang="en-US" sz="2400" b="1" dirty="0"/>
              <a:t>NCTM. </a:t>
            </a:r>
            <a:r>
              <a:rPr lang="ar-SA" sz="2400" b="1" dirty="0"/>
              <a:t>)</a:t>
            </a:r>
          </a:p>
        </p:txBody>
      </p:sp>
    </p:spTree>
    <p:extLst>
      <p:ext uri="{BB962C8B-B14F-4D97-AF65-F5344CB8AC3E}">
        <p14:creationId xmlns:p14="http://schemas.microsoft.com/office/powerpoint/2010/main" xmlns="" val="689915069"/>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691680" y="908720"/>
            <a:ext cx="5760640" cy="4401205"/>
          </a:xfrm>
          <a:prstGeom prst="rect">
            <a:avLst/>
          </a:prstGeom>
        </p:spPr>
        <p:txBody>
          <a:bodyPr wrap="square">
            <a:spAutoFit/>
          </a:bodyPr>
          <a:lstStyle/>
          <a:p>
            <a:pPr algn="ctr"/>
            <a:r>
              <a:rPr lang="ar-SA" sz="2800" b="1" dirty="0">
                <a:solidFill>
                  <a:srgbClr val="FF0000"/>
                </a:solidFill>
              </a:rPr>
              <a:t>بخصوص الطالبة ماري</a:t>
            </a:r>
          </a:p>
          <a:p>
            <a:pPr algn="ctr"/>
            <a:endParaRPr lang="ar-SA" sz="2800" b="1" dirty="0">
              <a:solidFill>
                <a:srgbClr val="FF0000"/>
              </a:solidFill>
            </a:endParaRPr>
          </a:p>
          <a:p>
            <a:r>
              <a:rPr lang="ar-SA" sz="2800" b="1" dirty="0"/>
              <a:t>إن ماري طالبة في الصف السادس الابتدائي عمرها 12 سنة وهي تمتاز بحبها للعمل داخل المجموعات وتمتاز أيضا بحبها لصفها ولزميلتها في نفس المقعد. ونظرا لانفتاحها على الآخرين فهي تميل إلى الانضمام إلى التجمعات الطلابية المختلفة مثل النوادي المدرسية وعندها قدرة كبيرة على التواصل مع الآخرين لما تمتاز به من شخصية اجتماعية ولباقة في الحوار.</a:t>
            </a:r>
          </a:p>
        </p:txBody>
      </p:sp>
    </p:spTree>
    <p:extLst>
      <p:ext uri="{BB962C8B-B14F-4D97-AF65-F5344CB8AC3E}">
        <p14:creationId xmlns:p14="http://schemas.microsoft.com/office/powerpoint/2010/main" xmlns="" val="3078940573"/>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5652120" y="2204864"/>
            <a:ext cx="2232248" cy="2736304"/>
          </a:xfrm>
          <a:prstGeom prst="rect">
            <a:avLst/>
          </a:prstGeom>
          <a:ln>
            <a:no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pic>
        <p:nvPicPr>
          <p:cNvPr id="1029" name="Picture 5"/>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134581" y="1124744"/>
            <a:ext cx="5267325" cy="36349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71599" y="1196752"/>
            <a:ext cx="5267325" cy="34909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مستطيل 3"/>
          <p:cNvSpPr/>
          <p:nvPr/>
        </p:nvSpPr>
        <p:spPr>
          <a:xfrm>
            <a:off x="1547664" y="647690"/>
            <a:ext cx="6408712" cy="523220"/>
          </a:xfrm>
          <a:prstGeom prst="rect">
            <a:avLst/>
          </a:prstGeom>
        </p:spPr>
        <p:txBody>
          <a:bodyPr wrap="square">
            <a:spAutoFit/>
          </a:bodyPr>
          <a:lstStyle/>
          <a:p>
            <a:pPr lvl="0"/>
            <a:r>
              <a:rPr lang="ar-SA" sz="2800" dirty="0">
                <a:solidFill>
                  <a:prstClr val="black"/>
                </a:solidFill>
              </a:rPr>
              <a:t>الخطأ </a:t>
            </a:r>
            <a:r>
              <a:rPr lang="ar-SA" sz="2800">
                <a:solidFill>
                  <a:prstClr val="black"/>
                </a:solidFill>
              </a:rPr>
              <a:t>النمطي الاول </a:t>
            </a:r>
            <a:r>
              <a:rPr lang="ar-SA" sz="2800" dirty="0">
                <a:solidFill>
                  <a:prstClr val="black"/>
                </a:solidFill>
              </a:rPr>
              <a:t>في عملية القسمة للطالبة ماري</a:t>
            </a:r>
          </a:p>
        </p:txBody>
      </p:sp>
    </p:spTree>
    <p:extLst>
      <p:ext uri="{BB962C8B-B14F-4D97-AF65-F5344CB8AC3E}">
        <p14:creationId xmlns:p14="http://schemas.microsoft.com/office/powerpoint/2010/main" xmlns="" val="2384807241"/>
      </p:ext>
    </p:extLst>
  </p:cSld>
  <p:clrMapOvr>
    <a:masterClrMapping/>
  </p:clrMapOvr>
  <mc:AlternateContent xmlns:mc="http://schemas.openxmlformats.org/markup-compatibility/2006">
    <mc:Choice xmlns:p14="http://schemas.microsoft.com/office/powerpoint/2010/main" xmlns="" Requires="p14">
      <p:transition spd="slow" p14:dur="3400">
        <p14:reveal thruBlk="1" dir="r"/>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59632" y="764704"/>
            <a:ext cx="6480720" cy="4832092"/>
          </a:xfrm>
          <a:prstGeom prst="rect">
            <a:avLst/>
          </a:prstGeom>
        </p:spPr>
        <p:txBody>
          <a:bodyPr wrap="square">
            <a:spAutoFit/>
          </a:bodyPr>
          <a:lstStyle/>
          <a:p>
            <a:pPr algn="ctr"/>
            <a:r>
              <a:rPr lang="ar-SA" sz="2800" b="1" dirty="0">
                <a:solidFill>
                  <a:srgbClr val="FF0000"/>
                </a:solidFill>
              </a:rPr>
              <a:t>تشخيص الخطأ</a:t>
            </a:r>
          </a:p>
          <a:p>
            <a:pPr algn="ctr"/>
            <a:endParaRPr lang="ar-SA" sz="2800" b="1" dirty="0">
              <a:solidFill>
                <a:srgbClr val="FF0000"/>
              </a:solidFill>
            </a:endParaRPr>
          </a:p>
          <a:p>
            <a:r>
              <a:rPr lang="ar-SA" sz="2800" b="1" dirty="0"/>
              <a:t>بالنظر إلى المسألة الخاطئة الأولى للطالبة ماري وهي المسألة رقم (1) </a:t>
            </a:r>
          </a:p>
          <a:p>
            <a:r>
              <a:rPr lang="ar-SA" sz="2800" b="1" dirty="0"/>
              <a:t>نجد بأن ماري قامت بقسمة العدد ۸ على العدد ۲ وحصلت على 4 وقامت بتسجيلها في خانة الآحاد لناتج القسمة ومن ثم قامت بضرب العدد 4 بالعدد ۲لتحصل على ۸ وهي ما تحتويه خانة العشرات في العدد المقسوم. وبعد ذلك قامت بقسمة العدد 6 على العدد ۲ لتحصل على 3 وتسجلها في خانة العشرات لناتج القسمة.</a:t>
            </a:r>
          </a:p>
        </p:txBody>
      </p:sp>
    </p:spTree>
    <p:extLst>
      <p:ext uri="{BB962C8B-B14F-4D97-AF65-F5344CB8AC3E}">
        <p14:creationId xmlns:p14="http://schemas.microsoft.com/office/powerpoint/2010/main" xmlns="" val="1649937257"/>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03648" y="332656"/>
            <a:ext cx="6624736" cy="5970865"/>
          </a:xfrm>
          <a:prstGeom prst="rect">
            <a:avLst/>
          </a:prstGeom>
        </p:spPr>
        <p:txBody>
          <a:bodyPr wrap="square">
            <a:spAutoFit/>
          </a:bodyPr>
          <a:lstStyle/>
          <a:p>
            <a:pPr algn="ctr"/>
            <a:r>
              <a:rPr lang="ar-SA" sz="2800" b="1" dirty="0">
                <a:solidFill>
                  <a:srgbClr val="FF0000"/>
                </a:solidFill>
              </a:rPr>
              <a:t>وصف العلاج</a:t>
            </a:r>
          </a:p>
          <a:p>
            <a:pPr algn="ctr"/>
            <a:endParaRPr lang="ar-SA" sz="2800" b="1" dirty="0">
              <a:solidFill>
                <a:srgbClr val="FF0000"/>
              </a:solidFill>
            </a:endParaRPr>
          </a:p>
          <a:p>
            <a:r>
              <a:rPr lang="ar-SA" sz="2800" b="1" dirty="0"/>
              <a:t>من الواضح أن هذه الطالبة تقوم بتسجيل خانات ناتج القسمة من اليمين إلى اليسار وقد يعود السبب في ذلك إلى أنه في عمليات الجمع والطرح والضرب يتعلم الطالب بأن اتجاه العمل يكون في هذه العمليات من اليمين إلى اليسار بخلاف عملية القسمة ونتيجة لذلك قامت ماري باستنتاج خاطئ بخصوص عملية القسمة بناء على معلوماتها السابقة بخصوص عمليات الجمع والطرح والضرب مما أدى إلى استراتيجيتها الخاطئة في الإجابة عن أسئلة الاختبار.</a:t>
            </a:r>
          </a:p>
          <a:p>
            <a:r>
              <a:rPr lang="ar-SA" sz="2800" b="1" dirty="0"/>
              <a:t>وقد يعد خطأ ماري هنا خطأ مفاهيمي وذلك بأنها لا تعرف السبب وراء خانات ناتج القسمة بالكيفية الصحيحة. </a:t>
            </a:r>
          </a:p>
          <a:p>
            <a:endParaRPr lang="ar-SA" dirty="0"/>
          </a:p>
        </p:txBody>
      </p:sp>
    </p:spTree>
    <p:extLst>
      <p:ext uri="{BB962C8B-B14F-4D97-AF65-F5344CB8AC3E}">
        <p14:creationId xmlns:p14="http://schemas.microsoft.com/office/powerpoint/2010/main" xmlns="" val="899485742"/>
      </p:ext>
    </p:extLst>
  </p:cSld>
  <p:clrMapOvr>
    <a:masterClrMapping/>
  </p:clrMapOvr>
  <p:transition spd="slow">
    <p:cover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907704" y="1052736"/>
            <a:ext cx="6120680" cy="523220"/>
          </a:xfrm>
          <a:prstGeom prst="rect">
            <a:avLst/>
          </a:prstGeom>
        </p:spPr>
        <p:txBody>
          <a:bodyPr wrap="square">
            <a:spAutoFit/>
          </a:bodyPr>
          <a:lstStyle/>
          <a:p>
            <a:r>
              <a:rPr lang="ar-SA" sz="2800" dirty="0"/>
              <a:t>الخطأ النمطي الثاني في عملية القسمة للطالبة ماري</a:t>
            </a:r>
          </a:p>
        </p:txBody>
      </p:sp>
      <p:pic>
        <p:nvPicPr>
          <p:cNvPr id="2052"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67744" y="980728"/>
            <a:ext cx="5267325" cy="4470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89049695"/>
      </p:ext>
    </p:extLst>
  </p:cSld>
  <p:clrMapOvr>
    <a:masterClrMapping/>
  </p:clrMapOvr>
  <mc:AlternateContent xmlns:mc="http://schemas.openxmlformats.org/markup-compatibility/2006">
    <mc:Choice xmlns:p14="http://schemas.microsoft.com/office/powerpoint/2010/main" xmlns="" Requires="p14">
      <p:transition spd="slow" p14:dur="3400">
        <p14:reveal thruBlk="1" dir="r"/>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547664" y="1196751"/>
            <a:ext cx="6120680" cy="3970318"/>
          </a:xfrm>
          <a:prstGeom prst="rect">
            <a:avLst/>
          </a:prstGeom>
        </p:spPr>
        <p:txBody>
          <a:bodyPr wrap="square">
            <a:spAutoFit/>
          </a:bodyPr>
          <a:lstStyle/>
          <a:p>
            <a:pPr algn="ctr"/>
            <a:r>
              <a:rPr lang="ar-SA" sz="2800" b="1" dirty="0">
                <a:solidFill>
                  <a:srgbClr val="FF0000"/>
                </a:solidFill>
              </a:rPr>
              <a:t>تشخيص الخطأ</a:t>
            </a:r>
          </a:p>
          <a:p>
            <a:pPr algn="ctr"/>
            <a:endParaRPr lang="ar-SA" sz="2800" b="1" dirty="0"/>
          </a:p>
          <a:p>
            <a:r>
              <a:rPr lang="ar-SA" sz="2800" b="1" dirty="0"/>
              <a:t>عند النظر إلى المسألة الخاطئة نجد بأن ماري لم تسجل العدد صفر في ناتج القسمة وهذا هو الخطأ الوحيد المرتكب في حلها لهذه المسألة. ولا شك بأن مثل هذا الخطأ هو خطأ في المفهوم، وهذا يدل على أن ماري تقوم بإجراء القسمة دون الانتباه إلى أن الإجابة التي تنتهي إليها قد تكون غير مقنعة ومنطقية.</a:t>
            </a:r>
          </a:p>
        </p:txBody>
      </p:sp>
    </p:spTree>
    <p:extLst>
      <p:ext uri="{BB962C8B-B14F-4D97-AF65-F5344CB8AC3E}">
        <p14:creationId xmlns:p14="http://schemas.microsoft.com/office/powerpoint/2010/main" xmlns="" val="3249608547"/>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دير تنفيذي">
  <a:themeElements>
    <a:clrScheme name="مدير تنفيذي">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مدير تنفيذي">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دير تنفيذي">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143</TotalTime>
  <Words>695</Words>
  <Application>Microsoft Office PowerPoint</Application>
  <PresentationFormat>عرض على الشاشة (3:4)‏</PresentationFormat>
  <Paragraphs>64</Paragraphs>
  <Slides>16</Slides>
  <Notes>0</Notes>
  <HiddenSlides>0</HiddenSlides>
  <MMClips>0</MMClips>
  <ScaleCrop>false</ScaleCrop>
  <HeadingPairs>
    <vt:vector size="4" baseType="variant">
      <vt:variant>
        <vt:lpstr>سمة</vt:lpstr>
      </vt:variant>
      <vt:variant>
        <vt:i4>1</vt:i4>
      </vt:variant>
      <vt:variant>
        <vt:lpstr>عناوين الشرائح</vt:lpstr>
      </vt:variant>
      <vt:variant>
        <vt:i4>16</vt:i4>
      </vt:variant>
    </vt:vector>
  </HeadingPairs>
  <TitlesOfParts>
    <vt:vector size="17" baseType="lpstr">
      <vt:lpstr>مدير تنفيذي</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seven</dc:creator>
  <cp:lastModifiedBy>user</cp:lastModifiedBy>
  <cp:revision>13</cp:revision>
  <dcterms:created xsi:type="dcterms:W3CDTF">2020-03-25T14:45:34Z</dcterms:created>
  <dcterms:modified xsi:type="dcterms:W3CDTF">2020-03-30T04:26:20Z</dcterms:modified>
</cp:coreProperties>
</file>