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Default Extension="docx" ContentType="application/vnd.openxmlformats-officedocument.wordprocessingml.document"/>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73"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p:scale>
          <a:sx n="66" d="100"/>
          <a:sy n="66" d="100"/>
        </p:scale>
        <p:origin x="-1470"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CD77E25F-D559-4836-B796-1534792B7991}" type="datetimeFigureOut">
              <a:rPr lang="ar-SA" smtClean="0"/>
              <a:pPr/>
              <a:t>06/08/41</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1FCC26B8-CC61-4251-831C-8C15F213FF0C}" type="slidenum">
              <a:rPr lang="ar-SA" smtClean="0"/>
              <a:pPr/>
              <a:t>‹#›</a:t>
            </a:fld>
            <a:endParaRPr lang="ar-SA"/>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ar-SA"/>
              <a:t>انقر لتحرير نمط العنوان الرئيسي</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العنوان الرئيسي</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Date Placeholder 3"/>
          <p:cNvSpPr>
            <a:spLocks noGrp="1"/>
          </p:cNvSpPr>
          <p:nvPr>
            <p:ph type="dt" sz="half" idx="10"/>
          </p:nvPr>
        </p:nvSpPr>
        <p:spPr/>
        <p:txBody>
          <a:bodyPr/>
          <a:lstStyle/>
          <a:p>
            <a:fld id="{CD77E25F-D559-4836-B796-1534792B7991}" type="datetimeFigureOut">
              <a:rPr lang="ar-SA" smtClean="0"/>
              <a:pPr/>
              <a:t>06/08/41</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1FCC26B8-CC61-4251-831C-8C15F213FF0C}"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ar-SA"/>
              <a:t>انقر لتحرير نمط العنوان الرئيسي</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CD77E25F-D559-4836-B796-1534792B7991}" type="datetimeFigureOut">
              <a:rPr lang="ar-SA" smtClean="0"/>
              <a:pPr/>
              <a:t>06/08/41</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1FCC26B8-CC61-4251-831C-8C15F213FF0C}"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D77E25F-D559-4836-B796-1534792B7991}" type="datetimeFigureOut">
              <a:rPr lang="ar-SA" smtClean="0"/>
              <a:pPr/>
              <a:t>06/08/41</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1FCC26B8-CC61-4251-831C-8C15F213FF0C}" type="slidenum">
              <a:rPr lang="ar-SA" smtClean="0"/>
              <a:pPr/>
              <a:t>‹#›</a:t>
            </a:fld>
            <a:endParaRPr lang="ar-SA"/>
          </a:p>
        </p:txBody>
      </p:sp>
      <p:sp>
        <p:nvSpPr>
          <p:cNvPr id="8" name="Title 7"/>
          <p:cNvSpPr>
            <a:spLocks noGrp="1"/>
          </p:cNvSpPr>
          <p:nvPr>
            <p:ph type="title"/>
          </p:nvPr>
        </p:nvSpPr>
        <p:spPr/>
        <p:txBody>
          <a:bodyPr/>
          <a:lstStyle/>
          <a:p>
            <a:r>
              <a:rPr lang="ar-SA"/>
              <a:t>انقر لتحرير نمط العنوان الرئيسي</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ar-SA"/>
              <a:t>انقر لتحرير نمط العنوان الرئيسي</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Date Placeholder 3"/>
          <p:cNvSpPr>
            <a:spLocks noGrp="1"/>
          </p:cNvSpPr>
          <p:nvPr>
            <p:ph type="dt" sz="half" idx="10"/>
          </p:nvPr>
        </p:nvSpPr>
        <p:spPr/>
        <p:txBody>
          <a:bodyPr/>
          <a:lstStyle/>
          <a:p>
            <a:fld id="{CD77E25F-D559-4836-B796-1534792B7991}" type="datetimeFigureOut">
              <a:rPr lang="ar-SA" smtClean="0"/>
              <a:pPr/>
              <a:t>06/08/41</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1FCC26B8-CC61-4251-831C-8C15F213FF0C}"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D77E25F-D559-4836-B796-1534792B7991}" type="datetimeFigureOut">
              <a:rPr lang="ar-SA" smtClean="0"/>
              <a:pPr/>
              <a:t>06/08/41</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1FCC26B8-CC61-4251-831C-8C15F213FF0C}" type="slidenum">
              <a:rPr lang="ar-SA" smtClean="0"/>
              <a:pPr/>
              <a:t>‹#›</a:t>
            </a:fld>
            <a:endParaRPr lang="ar-SA"/>
          </a:p>
        </p:txBody>
      </p:sp>
      <p:sp>
        <p:nvSpPr>
          <p:cNvPr id="8" name="Title 7"/>
          <p:cNvSpPr>
            <a:spLocks noGrp="1"/>
          </p:cNvSpPr>
          <p:nvPr>
            <p:ph type="title"/>
          </p:nvPr>
        </p:nvSpPr>
        <p:spPr/>
        <p:txBody>
          <a:bodyPr/>
          <a:lstStyle/>
          <a:p>
            <a:r>
              <a:rPr lang="ar-SA"/>
              <a:t>انقر لتحرير نمط العنوان الرئيسي</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ar-SA"/>
              <a:t>انقر لتحرير أنماط النص الرئيسي</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7" name="Date Placeholder 6"/>
          <p:cNvSpPr>
            <a:spLocks noGrp="1"/>
          </p:cNvSpPr>
          <p:nvPr>
            <p:ph type="dt" sz="half" idx="10"/>
          </p:nvPr>
        </p:nvSpPr>
        <p:spPr/>
        <p:txBody>
          <a:bodyPr/>
          <a:lstStyle/>
          <a:p>
            <a:fld id="{CD77E25F-D559-4836-B796-1534792B7991}" type="datetimeFigureOut">
              <a:rPr lang="ar-SA" smtClean="0"/>
              <a:pPr/>
              <a:t>06/08/41</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1FCC26B8-CC61-4251-831C-8C15F213FF0C}" type="slidenum">
              <a:rPr lang="ar-SA" smtClean="0"/>
              <a:pPr/>
              <a:t>‹#›</a:t>
            </a:fld>
            <a:endParaRPr lang="ar-SA"/>
          </a:p>
        </p:txBody>
      </p:sp>
      <p:sp>
        <p:nvSpPr>
          <p:cNvPr id="10" name="Title 9"/>
          <p:cNvSpPr>
            <a:spLocks noGrp="1"/>
          </p:cNvSpPr>
          <p:nvPr>
            <p:ph type="title"/>
          </p:nvPr>
        </p:nvSpPr>
        <p:spPr/>
        <p:txBody>
          <a:bodyPr/>
          <a:lstStyle/>
          <a:p>
            <a:r>
              <a:rPr lang="ar-SA"/>
              <a:t>انقر لتحرير نمط العنوان الرئيسي</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العنوان الرئيسي</a:t>
            </a:r>
            <a:endParaRPr lang="en-US" dirty="0"/>
          </a:p>
        </p:txBody>
      </p:sp>
      <p:sp>
        <p:nvSpPr>
          <p:cNvPr id="3" name="Date Placeholder 2"/>
          <p:cNvSpPr>
            <a:spLocks noGrp="1"/>
          </p:cNvSpPr>
          <p:nvPr>
            <p:ph type="dt" sz="half" idx="10"/>
          </p:nvPr>
        </p:nvSpPr>
        <p:spPr/>
        <p:txBody>
          <a:bodyPr/>
          <a:lstStyle/>
          <a:p>
            <a:fld id="{CD77E25F-D559-4836-B796-1534792B7991}" type="datetimeFigureOut">
              <a:rPr lang="ar-SA" smtClean="0"/>
              <a:pPr/>
              <a:t>06/08/41</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1FCC26B8-CC61-4251-831C-8C15F213FF0C}"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77E25F-D559-4836-B796-1534792B7991}" type="datetimeFigureOut">
              <a:rPr lang="ar-SA" smtClean="0"/>
              <a:pPr/>
              <a:t>06/08/41</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1FCC26B8-CC61-4251-831C-8C15F213FF0C}"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ar-SA"/>
              <a:t>انقر لتحرير نمط العنوان الرئيسي</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Date Placeholder 4"/>
          <p:cNvSpPr>
            <a:spLocks noGrp="1"/>
          </p:cNvSpPr>
          <p:nvPr>
            <p:ph type="dt" sz="half" idx="10"/>
          </p:nvPr>
        </p:nvSpPr>
        <p:spPr/>
        <p:txBody>
          <a:bodyPr/>
          <a:lstStyle/>
          <a:p>
            <a:fld id="{CD77E25F-D559-4836-B796-1534792B7991}" type="datetimeFigureOut">
              <a:rPr lang="ar-SA" smtClean="0"/>
              <a:pPr/>
              <a:t>06/08/41</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1FCC26B8-CC61-4251-831C-8C15F213FF0C}"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a:t>انقر فوق الأيقونة لإضافة صورة</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Date Placeholder 4"/>
          <p:cNvSpPr>
            <a:spLocks noGrp="1"/>
          </p:cNvSpPr>
          <p:nvPr>
            <p:ph type="dt" sz="half" idx="10"/>
          </p:nvPr>
        </p:nvSpPr>
        <p:spPr/>
        <p:txBody>
          <a:bodyPr/>
          <a:lstStyle/>
          <a:p>
            <a:fld id="{CD77E25F-D559-4836-B796-1534792B7991}" type="datetimeFigureOut">
              <a:rPr lang="ar-SA" smtClean="0"/>
              <a:pPr/>
              <a:t>06/08/41</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1FCC26B8-CC61-4251-831C-8C15F213FF0C}" type="slidenum">
              <a:rPr lang="ar-SA" smtClean="0"/>
              <a:pPr/>
              <a:t>‹#›</a:t>
            </a:fld>
            <a:endParaRPr lang="ar-SA"/>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ar-SA"/>
              <a:t>انقر لتحرير نمط العنوان الرئيسي</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ar-SA"/>
              <a:t>انقر لتحرير نمط العنوان الرئيسي</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CD77E25F-D559-4836-B796-1534792B7991}" type="datetimeFigureOut">
              <a:rPr lang="ar-SA" smtClean="0"/>
              <a:pPr/>
              <a:t>06/08/41</a:t>
            </a:fld>
            <a:endParaRPr lang="ar-SA"/>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ar-SA"/>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1FCC26B8-CC61-4251-831C-8C15F213FF0C}"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320040" indent="-320040" algn="r" defTabSz="914400" rtl="1"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2860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package" Target="../embeddings/Microsoft_Office_Word_Document1.docx"/><Relationship Id="rId2" Type="http://schemas.openxmlformats.org/officeDocument/2006/relationships/slideLayout" Target="../slideLayouts/slideLayout7.xml"/><Relationship Id="rId1" Type="http://schemas.openxmlformats.org/officeDocument/2006/relationships/vmlDrawing" Target="../drawings/vmlDrawing1.v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555776" y="2420889"/>
            <a:ext cx="4464496" cy="1446550"/>
          </a:xfrm>
          <a:prstGeom prst="rect">
            <a:avLst/>
          </a:prstGeom>
        </p:spPr>
        <p:txBody>
          <a:bodyPr wrap="square">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ar-SA" sz="44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glow rad="139700">
                    <a:schemeClr val="accent1">
                      <a:satMod val="175000"/>
                      <a:alpha val="40000"/>
                    </a:schemeClr>
                  </a:glow>
                  <a:reflection blurRad="12700" stA="50000" endPos="50000" dist="5000" dir="5400000" sy="-100000" rotWithShape="0"/>
                </a:effectLst>
              </a:rPr>
              <a:t>الضرب</a:t>
            </a:r>
          </a:p>
          <a:p>
            <a:pPr algn="ctr"/>
            <a:r>
              <a:rPr lang="en-US" sz="44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glow rad="139700">
                    <a:schemeClr val="accent1">
                      <a:satMod val="175000"/>
                      <a:alpha val="40000"/>
                    </a:schemeClr>
                  </a:glow>
                  <a:reflection blurRad="12700" stA="50000" endPos="50000" dist="5000" dir="5400000" sy="-100000" rotWithShape="0"/>
                </a:effectLst>
              </a:rPr>
              <a:t>Multipli</a:t>
            </a:r>
            <a:r>
              <a:rPr lang="en-US" sz="40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glow rad="139700">
                    <a:schemeClr val="accent1">
                      <a:satMod val="175000"/>
                      <a:alpha val="40000"/>
                    </a:schemeClr>
                  </a:glow>
                  <a:reflection blurRad="12700" stA="50000" endPos="50000" dist="5000" dir="5400000" sy="-100000" rotWithShape="0"/>
                </a:effectLst>
              </a:rPr>
              <a:t>cation</a:t>
            </a:r>
          </a:p>
        </p:txBody>
      </p:sp>
    </p:spTree>
    <p:extLst>
      <p:ext uri="{BB962C8B-B14F-4D97-AF65-F5344CB8AC3E}">
        <p14:creationId xmlns:p14="http://schemas.microsoft.com/office/powerpoint/2010/main" xmlns="" val="7809680"/>
      </p:ext>
    </p:extLst>
  </p:cSld>
  <p:clrMapOvr>
    <a:masterClrMapping/>
  </p:clrMapOvr>
  <mc:AlternateContent xmlns:mc="http://schemas.openxmlformats.org/markup-compatibility/2006">
    <mc:Choice xmlns:p14="http://schemas.microsoft.com/office/powerpoint/2010/main" xmlns="" Requires="p14">
      <p:transition spd="slow" p14:dur="1500">
        <p14:window dir="vert"/>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043608" y="1340768"/>
            <a:ext cx="7128792" cy="3416320"/>
          </a:xfrm>
          <a:prstGeom prst="rect">
            <a:avLst/>
          </a:prstGeom>
        </p:spPr>
        <p:txBody>
          <a:bodyPr wrap="square">
            <a:spAutoFit/>
          </a:bodyPr>
          <a:lstStyle/>
          <a:p>
            <a:pPr algn="ctr"/>
            <a:r>
              <a:rPr lang="ar-SA" sz="2400" b="1" dirty="0">
                <a:solidFill>
                  <a:srgbClr val="FF0000"/>
                </a:solidFill>
              </a:rPr>
              <a:t>تشخيص الخطأ </a:t>
            </a:r>
          </a:p>
          <a:p>
            <a:pPr algn="ctr"/>
            <a:endParaRPr lang="ar-SA" sz="2400" b="1" dirty="0">
              <a:solidFill>
                <a:srgbClr val="FF0000"/>
              </a:solidFill>
            </a:endParaRPr>
          </a:p>
          <a:p>
            <a:r>
              <a:rPr lang="ar-SA" sz="2400" dirty="0"/>
              <a:t>بخصوص تحليل الأخطاء المرتكبة فإننا نلاحظ في المسألة الخاطئة الأولى وهي مسالة رقم (۱) بأن البيرتو لا يلجأ إلى إعادة التجميع عندما يكون ناتج ضرب إحدى خانات العدد المضروب بإحدى خانات العدد المضروب فيه أكبر من عشرة يكتفي </a:t>
            </a:r>
            <a:r>
              <a:rPr lang="ar-SA" sz="2400" dirty="0" err="1"/>
              <a:t>بتسجیل</a:t>
            </a:r>
            <a:r>
              <a:rPr lang="ar-SA" sz="2400" dirty="0"/>
              <a:t> خانة الآحاد لناتج الضرب دون أن يسجل خانة عشراته فوق الخانة التالية في العدد المضروب فيه . </a:t>
            </a:r>
          </a:p>
        </p:txBody>
      </p:sp>
    </p:spTree>
    <p:extLst>
      <p:ext uri="{BB962C8B-B14F-4D97-AF65-F5344CB8AC3E}">
        <p14:creationId xmlns:p14="http://schemas.microsoft.com/office/powerpoint/2010/main" xmlns="" val="4106177108"/>
      </p:ext>
    </p:extLst>
  </p:cSld>
  <p:clrMapOvr>
    <a:masterClrMapping/>
  </p:clrMapOvr>
  <mc:AlternateContent xmlns:mc="http://schemas.openxmlformats.org/markup-compatibility/2006">
    <mc:Choice xmlns:p14="http://schemas.microsoft.com/office/powerpoint/2010/main" xmlns="" Requires="p14">
      <p:transition spd="slow" p14:dur="1100">
        <p14:switch dir="l"/>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755576" y="1556792"/>
            <a:ext cx="7416824" cy="2308324"/>
          </a:xfrm>
          <a:prstGeom prst="rect">
            <a:avLst/>
          </a:prstGeom>
        </p:spPr>
        <p:txBody>
          <a:bodyPr wrap="square">
            <a:spAutoFit/>
          </a:bodyPr>
          <a:lstStyle/>
          <a:p>
            <a:pPr algn="ctr"/>
            <a:r>
              <a:rPr lang="ar-SA" sz="2400" b="1" dirty="0">
                <a:solidFill>
                  <a:srgbClr val="FF0000"/>
                </a:solidFill>
              </a:rPr>
              <a:t>وصف العلاج</a:t>
            </a:r>
          </a:p>
          <a:p>
            <a:pPr algn="ctr"/>
            <a:endParaRPr lang="ar-SA" sz="2400" b="1" dirty="0">
              <a:solidFill>
                <a:srgbClr val="FF0000"/>
              </a:solidFill>
            </a:endParaRPr>
          </a:p>
          <a:p>
            <a:r>
              <a:rPr lang="ar-SA" sz="2400" dirty="0"/>
              <a:t>يجب على البيرتو أن </a:t>
            </a:r>
            <a:r>
              <a:rPr lang="ar-SA" sz="2400" dirty="0" err="1"/>
              <a:t>یكتب</a:t>
            </a:r>
            <a:r>
              <a:rPr lang="ar-SA" sz="2400" dirty="0"/>
              <a:t> خانة عشرات ناتج ضرب إحدى خانات العدد المضروب بأي خانة في العدد المضروب فيه</a:t>
            </a:r>
          </a:p>
          <a:p>
            <a:r>
              <a:rPr lang="ar-SA" sz="2400" dirty="0"/>
              <a:t> عندما يكون ناتج الضرب أكبر من أو يساوي عشرة فوق </a:t>
            </a:r>
          </a:p>
          <a:p>
            <a:r>
              <a:rPr lang="ar-SA" sz="2400" dirty="0"/>
              <a:t> الخانة التالية في العدد المضروب فيه.</a:t>
            </a:r>
          </a:p>
        </p:txBody>
      </p:sp>
    </p:spTree>
    <p:extLst>
      <p:ext uri="{BB962C8B-B14F-4D97-AF65-F5344CB8AC3E}">
        <p14:creationId xmlns:p14="http://schemas.microsoft.com/office/powerpoint/2010/main" xmlns="" val="3829680378"/>
      </p:ext>
    </p:extLst>
  </p:cSld>
  <p:clrMapOvr>
    <a:masterClrMapping/>
  </p:clrMapOvr>
  <mc:AlternateContent xmlns:mc="http://schemas.openxmlformats.org/markup-compatibility/2006">
    <mc:Choice xmlns:p14="http://schemas.microsoft.com/office/powerpoint/2010/main" xmlns="" Requires="p14">
      <p:transition spd="slow" p14:dur="1100">
        <p14:switch dir="l"/>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9" name="Picture 7"/>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866900" y="1268760"/>
            <a:ext cx="5945460" cy="410445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1396047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123728" y="2132856"/>
            <a:ext cx="4896544" cy="2308324"/>
          </a:xfrm>
          <a:prstGeom prst="rect">
            <a:avLst/>
          </a:prstGeom>
        </p:spPr>
        <p:txBody>
          <a:bodyPr wrap="square">
            <a:spAutoFit/>
          </a:bodyPr>
          <a:lstStyle/>
          <a:p>
            <a:pPr algn="ctr"/>
            <a:r>
              <a:rPr lang="ar-SA" sz="2400" b="1" dirty="0">
                <a:solidFill>
                  <a:srgbClr val="FF0000"/>
                </a:solidFill>
              </a:rPr>
              <a:t>تشخيص الخطأ</a:t>
            </a:r>
          </a:p>
          <a:p>
            <a:pPr algn="ctr"/>
            <a:endParaRPr lang="ar-SA" sz="2400" b="1" dirty="0">
              <a:solidFill>
                <a:srgbClr val="FF0000"/>
              </a:solidFill>
            </a:endParaRPr>
          </a:p>
          <a:p>
            <a:r>
              <a:rPr lang="ar-SA" sz="2400" dirty="0"/>
              <a:t>عند النظر في المسألة الخاطئة  نجد بأن البيرتو أضاف العدد ۳ إلى العدد 1 ليحصل على 4 ومن ثم قام بضربها بالعدد 5 ليحصل على ۲۰.</a:t>
            </a:r>
          </a:p>
        </p:txBody>
      </p:sp>
    </p:spTree>
    <p:extLst>
      <p:ext uri="{BB962C8B-B14F-4D97-AF65-F5344CB8AC3E}">
        <p14:creationId xmlns:p14="http://schemas.microsoft.com/office/powerpoint/2010/main" xmlns="" val="4178961233"/>
      </p:ext>
    </p:extLst>
  </p:cSld>
  <p:clrMapOvr>
    <a:masterClrMapping/>
  </p:clrMapOvr>
  <p:transition spd="slow">
    <p:pull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619672" y="1443840"/>
            <a:ext cx="5832648" cy="4093428"/>
          </a:xfrm>
          <a:prstGeom prst="rect">
            <a:avLst/>
          </a:prstGeom>
        </p:spPr>
        <p:txBody>
          <a:bodyPr wrap="square">
            <a:spAutoFit/>
          </a:bodyPr>
          <a:lstStyle/>
          <a:p>
            <a:pPr algn="ctr"/>
            <a:r>
              <a:rPr lang="ar-SA" sz="2000" b="1" dirty="0">
                <a:solidFill>
                  <a:srgbClr val="FF0000"/>
                </a:solidFill>
              </a:rPr>
              <a:t>وصف العلاج</a:t>
            </a:r>
          </a:p>
          <a:p>
            <a:pPr algn="ctr"/>
            <a:endParaRPr lang="ar-SA" sz="2000" b="1" dirty="0">
              <a:solidFill>
                <a:srgbClr val="FF0000"/>
              </a:solidFill>
            </a:endParaRPr>
          </a:p>
          <a:p>
            <a:r>
              <a:rPr lang="ar-SA" sz="2000" dirty="0"/>
              <a:t>من الواضح أن الخطأ النمطي الذي ارتكبه البيرتو هو من الأخطاء الإجرائية حيث إنه وعندما يريد أن يضرب إحدى خانات العدد المضروب بإحدى خانات العدد المضروب فيه فإنه يقوم بإضافة الخانة في العدد المضروب فيه إلى العدد المكتوب فوقها والناتج عن إعادة التجميع في عملية الضرب السابقة ومن ثم يضرب خانة العدد المضروب بناتج الجمع في حين أن </a:t>
            </a:r>
            <a:r>
              <a:rPr lang="ar-SA" sz="2000" u="sng" dirty="0"/>
              <a:t>الصحيح أن يضرب خانة العدد المضروب بخانة العدد المضروب فيه ومن ثم يضيف الرقم المكتوب فوق خانة العدد المضروب فيه الناتج من إعادة التجميع المذكورة.</a:t>
            </a:r>
            <a:r>
              <a:rPr lang="ar-SA" sz="2000" dirty="0"/>
              <a:t> وهذا يدل على أنه يقوم بتنفيذ عمليته دون التفكير بالمفهوم المصاحب لها </a:t>
            </a:r>
          </a:p>
        </p:txBody>
      </p:sp>
    </p:spTree>
    <p:extLst>
      <p:ext uri="{BB962C8B-B14F-4D97-AF65-F5344CB8AC3E}">
        <p14:creationId xmlns:p14="http://schemas.microsoft.com/office/powerpoint/2010/main" xmlns="" val="3968447387"/>
      </p:ext>
    </p:extLst>
  </p:cSld>
  <p:clrMapOvr>
    <a:masterClrMapping/>
  </p:clrMapOvr>
  <p:transition spd="slow">
    <p:pull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483768" y="2522512"/>
            <a:ext cx="4536504" cy="923330"/>
          </a:xfrm>
          <a:prstGeom prst="rect">
            <a:avLst/>
          </a:prstGeom>
          <a:noFill/>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ar-SA" sz="5400" b="1" cap="all" dirty="0">
                <a:ln/>
                <a:solidFill>
                  <a:schemeClr val="accent6">
                    <a:lumMod val="75000"/>
                  </a:schemeClr>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الاسئلة</a:t>
            </a:r>
          </a:p>
        </p:txBody>
      </p:sp>
    </p:spTree>
    <p:extLst>
      <p:ext uri="{BB962C8B-B14F-4D97-AF65-F5344CB8AC3E}">
        <p14:creationId xmlns:p14="http://schemas.microsoft.com/office/powerpoint/2010/main" xmlns="" val="1606622557"/>
      </p:ext>
    </p:extLst>
  </p:cSld>
  <p:clrMapOvr>
    <a:masterClrMapping/>
  </p:clrMapOvr>
  <mc:AlternateContent xmlns:mc="http://schemas.openxmlformats.org/markup-compatibility/2006">
    <mc:Choice xmlns:p14="http://schemas.microsoft.com/office/powerpoint/2010/main" xmlns="" Requires="p14">
      <p:transition spd="slow" p14:dur="4400">
        <p14:honeycomb/>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835696" y="1268760"/>
            <a:ext cx="5472608" cy="4001095"/>
          </a:xfrm>
          <a:prstGeom prst="rect">
            <a:avLst/>
          </a:prstGeom>
        </p:spPr>
        <p:txBody>
          <a:bodyPr wrap="square">
            <a:spAutoFit/>
          </a:bodyPr>
          <a:lstStyle/>
          <a:p>
            <a:r>
              <a:rPr lang="ar-SA" sz="2400" b="1" dirty="0">
                <a:solidFill>
                  <a:srgbClr val="FF0000"/>
                </a:solidFill>
              </a:rPr>
              <a:t>ضعي المصطلح المناسب</a:t>
            </a:r>
          </a:p>
          <a:p>
            <a:r>
              <a:rPr lang="ar-SA" sz="2000" b="1" dirty="0"/>
              <a:t>——— هو العدد الكلي لعناصر جميع المجموعات عندما نوحدها في مجموعة واحدة.</a:t>
            </a:r>
          </a:p>
          <a:p>
            <a:endParaRPr lang="ar-SA" dirty="0"/>
          </a:p>
          <a:p>
            <a:r>
              <a:rPr lang="ar-SA" sz="2400" b="1" dirty="0">
                <a:solidFill>
                  <a:srgbClr val="FF0000"/>
                </a:solidFill>
              </a:rPr>
              <a:t>ضعي صح أو خطأ </a:t>
            </a:r>
          </a:p>
          <a:p>
            <a:r>
              <a:rPr lang="ar-SA" sz="2000" b="1" dirty="0"/>
              <a:t>(٫٫٫٫) يجب أن </a:t>
            </a:r>
            <a:r>
              <a:rPr lang="ar-SA" sz="2000" b="1" dirty="0" err="1"/>
              <a:t>یرکز</a:t>
            </a:r>
            <a:r>
              <a:rPr lang="ar-SA" sz="2000" b="1" dirty="0"/>
              <a:t> تدريس عملية الضرب في بداية تعلمها على مفهوم عملية الجمع.</a:t>
            </a:r>
          </a:p>
          <a:p>
            <a:endParaRPr lang="ar-SA" sz="2000" dirty="0"/>
          </a:p>
          <a:p>
            <a:r>
              <a:rPr lang="ar-SA" sz="2400" b="1" dirty="0">
                <a:solidFill>
                  <a:srgbClr val="FF0000"/>
                </a:solidFill>
              </a:rPr>
              <a:t>حدي المجموعة والعناصر في المسألة التالية:</a:t>
            </a:r>
          </a:p>
          <a:p>
            <a:r>
              <a:rPr lang="ar-SA" sz="2000" b="1" dirty="0"/>
              <a:t>لو كان لديك حقيبتين وكل حقيبة بها ٥ أقلام </a:t>
            </a:r>
          </a:p>
        </p:txBody>
      </p:sp>
    </p:spTree>
    <p:extLst>
      <p:ext uri="{BB962C8B-B14F-4D97-AF65-F5344CB8AC3E}">
        <p14:creationId xmlns:p14="http://schemas.microsoft.com/office/powerpoint/2010/main" xmlns="" val="1639905744"/>
      </p:ext>
    </p:extLst>
  </p:cSld>
  <p:clrMapOvr>
    <a:masterClrMapping/>
  </p:clrMapOvr>
  <mc:AlternateContent xmlns:mc="http://schemas.openxmlformats.org/markup-compatibility/2006">
    <mc:Choice xmlns:p14="http://schemas.microsoft.com/office/powerpoint/2010/main" xmlns="" Requires="p14">
      <p:transition spd="slow" p14:dur="1400">
        <p14:ripple/>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979712" y="1268760"/>
            <a:ext cx="5310336" cy="3600986"/>
          </a:xfrm>
          <a:prstGeom prst="rect">
            <a:avLst/>
          </a:prstGeom>
        </p:spPr>
        <p:txBody>
          <a:bodyPr wrap="square">
            <a:spAutoFit/>
          </a:bodyPr>
          <a:lstStyle/>
          <a:p>
            <a:r>
              <a:rPr lang="ar-SA" sz="2400" b="1" dirty="0">
                <a:solidFill>
                  <a:schemeClr val="accent1">
                    <a:lumMod val="75000"/>
                  </a:schemeClr>
                </a:solidFill>
              </a:rPr>
              <a:t>الحل</a:t>
            </a:r>
          </a:p>
          <a:p>
            <a:endParaRPr lang="ar-SA" sz="2400" b="1" dirty="0">
              <a:solidFill>
                <a:schemeClr val="accent1">
                  <a:lumMod val="75000"/>
                </a:schemeClr>
              </a:solidFill>
            </a:endParaRPr>
          </a:p>
          <a:p>
            <a:r>
              <a:rPr lang="ar-SA" b="1" dirty="0">
                <a:solidFill>
                  <a:srgbClr val="FF0000"/>
                </a:solidFill>
              </a:rPr>
              <a:t>ضعي المصطلح المناسب</a:t>
            </a:r>
          </a:p>
          <a:p>
            <a:r>
              <a:rPr lang="ar-SA" b="1" dirty="0"/>
              <a:t>الضرب هو العدد الكلي لعناصر جميع المجموعات عندما نوحدها في مجموعة واحدة.</a:t>
            </a:r>
          </a:p>
          <a:p>
            <a:r>
              <a:rPr lang="ar-SA" b="1" dirty="0">
                <a:solidFill>
                  <a:srgbClr val="FF0000"/>
                </a:solidFill>
              </a:rPr>
              <a:t>ضعي صح أو خطأ </a:t>
            </a:r>
          </a:p>
          <a:p>
            <a:r>
              <a:rPr lang="ar-SA" b="1" dirty="0"/>
              <a:t>( صح ) يجب أن </a:t>
            </a:r>
            <a:r>
              <a:rPr lang="ar-SA" b="1" dirty="0" err="1"/>
              <a:t>یرکز</a:t>
            </a:r>
            <a:r>
              <a:rPr lang="ar-SA" b="1" dirty="0"/>
              <a:t> </a:t>
            </a:r>
            <a:r>
              <a:rPr lang="ar-SA" b="1" dirty="0" err="1"/>
              <a:t>تدریس</a:t>
            </a:r>
            <a:r>
              <a:rPr lang="ar-SA" b="1" dirty="0"/>
              <a:t> عملية الضرب في بداية تعلمها على مفهوم عملية الجمع.</a:t>
            </a:r>
          </a:p>
          <a:p>
            <a:r>
              <a:rPr lang="ar-SA" b="1" dirty="0">
                <a:solidFill>
                  <a:srgbClr val="FF0000"/>
                </a:solidFill>
              </a:rPr>
              <a:t>حدي المجموعة والعناصر في المسألة التالية:</a:t>
            </a:r>
          </a:p>
          <a:p>
            <a:r>
              <a:rPr lang="ar-SA" b="1" dirty="0"/>
              <a:t>لو كان لديك حقيبتين وكل حقيبة بها ٥ أقلام </a:t>
            </a:r>
          </a:p>
          <a:p>
            <a:r>
              <a:rPr lang="ar-SA" b="1" dirty="0"/>
              <a:t>المجموعة = الحقيبتين.</a:t>
            </a:r>
          </a:p>
          <a:p>
            <a:r>
              <a:rPr lang="ar-SA" b="1" dirty="0"/>
              <a:t>العناصر = الأقلام </a:t>
            </a:r>
          </a:p>
        </p:txBody>
      </p:sp>
    </p:spTree>
    <p:extLst>
      <p:ext uri="{BB962C8B-B14F-4D97-AF65-F5344CB8AC3E}">
        <p14:creationId xmlns:p14="http://schemas.microsoft.com/office/powerpoint/2010/main" xmlns="" val="2669510769"/>
      </p:ext>
    </p:extLst>
  </p:cSld>
  <p:clrMapOvr>
    <a:masterClrMapping/>
  </p:clrMapOvr>
  <mc:AlternateContent xmlns:mc="http://schemas.openxmlformats.org/markup-compatibility/2006">
    <mc:Choice xmlns:p14="http://schemas.microsoft.com/office/powerpoint/2010/main" xmlns="" Requires="p14">
      <p:transition spd="slow" p14:dur="1400">
        <p14:ripple/>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971600" y="1305342"/>
            <a:ext cx="7344816" cy="4462760"/>
          </a:xfrm>
          <a:prstGeom prst="rect">
            <a:avLst/>
          </a:prstGeom>
        </p:spPr>
        <p:txBody>
          <a:bodyPr wrap="square">
            <a:spAutoFit/>
          </a:bodyPr>
          <a:lstStyle/>
          <a:p>
            <a:r>
              <a:rPr lang="ar-SA" sz="2000" b="1" dirty="0">
                <a:solidFill>
                  <a:srgbClr val="FF0000"/>
                </a:solidFill>
              </a:rPr>
              <a:t>ما الضرب؟</a:t>
            </a:r>
          </a:p>
          <a:p>
            <a:r>
              <a:rPr lang="ar-SA" sz="2400" dirty="0"/>
              <a:t>يمثل ضرب الأعداد الصحيحة الموجبة باتحاد عدة مجموعات تحتوي على العدد نفسه من العناصر .</a:t>
            </a:r>
          </a:p>
          <a:p>
            <a:r>
              <a:rPr lang="ar-SA" sz="2400" dirty="0"/>
              <a:t>ويجب أن </a:t>
            </a:r>
            <a:r>
              <a:rPr lang="ar-SA" sz="2400" dirty="0" err="1"/>
              <a:t>یرکز</a:t>
            </a:r>
            <a:r>
              <a:rPr lang="ar-SA" sz="2400" dirty="0"/>
              <a:t> </a:t>
            </a:r>
            <a:r>
              <a:rPr lang="ar-SA" sz="2400" dirty="0" err="1"/>
              <a:t>تدریس</a:t>
            </a:r>
            <a:r>
              <a:rPr lang="ar-SA" sz="2400" dirty="0"/>
              <a:t> عملية الضرب في بداية تعلمها على مفهوم عملية الضرب والذي هو في الأساس عملية جمع لعدد معين عدة مرات ويجب أن تقدم فكرة الضرب للأطفال من خلال مواقف تعبر عنها وبالاستعانة بالوسائل التوضيحية مثل الحبوب والعدادات وغيرها.</a:t>
            </a:r>
          </a:p>
          <a:p>
            <a:r>
              <a:rPr lang="ar-SA" sz="2400" dirty="0"/>
              <a:t>ومن الضروري أن يدرك الأطفال العلاقة بين الأرقام المستخدمة في عملية الضرب حيث يمثل أحدها عدد المجموعات المستخدمة ويمثل الآخر عدد العناصر الموجودة في كل من هذه المجموعات .</a:t>
            </a:r>
          </a:p>
        </p:txBody>
      </p:sp>
    </p:spTree>
    <p:extLst>
      <p:ext uri="{BB962C8B-B14F-4D97-AF65-F5344CB8AC3E}">
        <p14:creationId xmlns:p14="http://schemas.microsoft.com/office/powerpoint/2010/main" xmlns="" val="3105225315"/>
      </p:ext>
    </p:extLst>
  </p:cSld>
  <p:clrMapOvr>
    <a:masterClrMapping/>
  </p:clrMapOvr>
  <mc:AlternateContent xmlns:mc="http://schemas.openxmlformats.org/markup-compatibility/2006">
    <mc:Choice xmlns:p14="http://schemas.microsoft.com/office/powerpoint/2010/main" xmlns="" Requires="p14">
      <p:transition spd="slow" p14:dur="1200">
        <p:dissolve/>
      </p:transition>
    </mc:Choice>
    <mc:Fallback>
      <p:transition spd="slow">
        <p:dissolv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شكل بيضاوي 7"/>
          <p:cNvSpPr/>
          <p:nvPr/>
        </p:nvSpPr>
        <p:spPr>
          <a:xfrm>
            <a:off x="5508104" y="1947044"/>
            <a:ext cx="2232248" cy="3888432"/>
          </a:xfrm>
          <a:prstGeom prst="ellipse">
            <a:avLst/>
          </a:prstGeom>
        </p:spPr>
        <p:style>
          <a:lnRef idx="2">
            <a:schemeClr val="accent4"/>
          </a:lnRef>
          <a:fillRef idx="1">
            <a:schemeClr val="lt1"/>
          </a:fillRef>
          <a:effectRef idx="0">
            <a:schemeClr val="accent4"/>
          </a:effectRef>
          <a:fontRef idx="minor">
            <a:schemeClr val="dk1"/>
          </a:fontRef>
        </p:style>
        <p:txBody>
          <a:bodyPr rtlCol="1" anchor="ctr"/>
          <a:lstStyle/>
          <a:p>
            <a:pPr algn="ctr"/>
            <a:endParaRPr lang="ar-SA"/>
          </a:p>
        </p:txBody>
      </p:sp>
      <p:sp>
        <p:nvSpPr>
          <p:cNvPr id="3" name="مستطيل 2"/>
          <p:cNvSpPr/>
          <p:nvPr/>
        </p:nvSpPr>
        <p:spPr>
          <a:xfrm>
            <a:off x="827584" y="260648"/>
            <a:ext cx="7704856" cy="1200329"/>
          </a:xfrm>
          <a:prstGeom prst="rect">
            <a:avLst/>
          </a:prstGeom>
        </p:spPr>
        <p:txBody>
          <a:bodyPr wrap="square">
            <a:spAutoFit/>
          </a:bodyPr>
          <a:lstStyle/>
          <a:p>
            <a:r>
              <a:rPr lang="ar-SA" dirty="0"/>
              <a:t>فعلى سبيل المثال لو كان عندنا طفلان امتلك كل منهم أربعة قلوب واحتجنا لحساب العدد الكلي للقلوب لديهما معا فإننا نلاحظ أن المطلوب هو تماما ناتج الضرب 4×2 ونتوصل إلى ذلك من خلال الاستعانة بمجموعتين تحتوي كل منهما على أربعة قلوب كما في الشكل التالي:</a:t>
            </a: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907704" y="1947044"/>
            <a:ext cx="2249487" cy="39084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2" name="قلب 1"/>
          <p:cNvSpPr/>
          <p:nvPr/>
        </p:nvSpPr>
        <p:spPr>
          <a:xfrm>
            <a:off x="6444208" y="2636912"/>
            <a:ext cx="648072" cy="648072"/>
          </a:xfrm>
          <a:prstGeom prst="hear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1028" name="Picture 4"/>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6876256" y="3621894"/>
            <a:ext cx="676275" cy="6588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5791082" y="3577657"/>
            <a:ext cx="676275" cy="6588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6424898" y="4581128"/>
            <a:ext cx="676275" cy="6588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1" name="Picture 7"/>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2694309" y="2780928"/>
            <a:ext cx="676275" cy="6588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2" name="Picture 8"/>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2018034" y="3717032"/>
            <a:ext cx="676275" cy="6588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3" name="Picture 9"/>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2671160" y="4725144"/>
            <a:ext cx="676275" cy="6588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4" name="Picture 10"/>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3203848" y="3733790"/>
            <a:ext cx="676275" cy="6588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22892812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979712" y="2348880"/>
            <a:ext cx="5256584" cy="1569660"/>
          </a:xfrm>
          <a:prstGeom prst="rect">
            <a:avLst/>
          </a:prstGeom>
        </p:spPr>
        <p:txBody>
          <a:bodyPr wrap="square">
            <a:spAutoFit/>
          </a:bodyPr>
          <a:lstStyle/>
          <a:p>
            <a:pPr algn="ctr"/>
            <a:r>
              <a:rPr lang="ar-SA" sz="2400" b="1" dirty="0">
                <a:solidFill>
                  <a:srgbClr val="FF0000"/>
                </a:solidFill>
              </a:rPr>
              <a:t>مفهوم الضرب</a:t>
            </a:r>
          </a:p>
          <a:p>
            <a:r>
              <a:rPr lang="ar-SA" sz="2400" dirty="0"/>
              <a:t>الضرب هو العدد الكلي لعناصر جميع المجموعات عندما نوحدها في مجموعة واحدة.</a:t>
            </a:r>
          </a:p>
        </p:txBody>
      </p:sp>
    </p:spTree>
    <p:extLst>
      <p:ext uri="{BB962C8B-B14F-4D97-AF65-F5344CB8AC3E}">
        <p14:creationId xmlns:p14="http://schemas.microsoft.com/office/powerpoint/2010/main" xmlns="" val="3578459662"/>
      </p:ext>
    </p:extLst>
  </p:cSld>
  <p:clrMapOvr>
    <a:masterClrMapping/>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115616" y="836712"/>
            <a:ext cx="6840760" cy="5755422"/>
          </a:xfrm>
          <a:prstGeom prst="rect">
            <a:avLst/>
          </a:prstGeom>
        </p:spPr>
        <p:txBody>
          <a:bodyPr wrap="square">
            <a:spAutoFit/>
          </a:bodyPr>
          <a:lstStyle/>
          <a:p>
            <a:r>
              <a:rPr lang="ar-SA" sz="2000" b="1" dirty="0">
                <a:solidFill>
                  <a:srgbClr val="FF0000"/>
                </a:solidFill>
              </a:rPr>
              <a:t>بخصوص الطالب البيرتو</a:t>
            </a:r>
          </a:p>
          <a:p>
            <a:r>
              <a:rPr lang="ar-SA" sz="2000" dirty="0"/>
              <a:t>إن البيرتو طالب مميز في الصف السادس ابتدائي ويحب المدرسة كثيرا ويستمتع بالأنشطة التعلمية والعلاقات الاجتماعية فيها. كما أن لديه شخصية سوية وهو محبوب من قبل الطلاب في مدرسته.</a:t>
            </a:r>
          </a:p>
          <a:p>
            <a:r>
              <a:rPr lang="ar-SA" sz="2000" dirty="0"/>
              <a:t>وفيما يتعلق بالحقائق الرياضية فإن البيرتو يمتاز بقدرة سريعة على تذكرها حيث إنه يعرف حقائق الجمع والطرح والضرب والقسمة ويعرف كيف يحسبها إلا أنه بطئ في فهم المفاهيم المجردة لهذه العمليات. ونظرا لقراءته السريعة وإغفاله لبعض التفاصيل فإنه يعاني بعض المشاكل في الرياضيات ويتضح ذلك في المسائل التي يحتاج حلها إلى عدة خطوات قد يغفل عن بعضها وفي المسائل اللفظية (</a:t>
            </a:r>
            <a:r>
              <a:rPr lang="en-US" sz="2000" dirty="0"/>
              <a:t>Word Problems </a:t>
            </a:r>
            <a:r>
              <a:rPr lang="ar-SA" sz="2000" dirty="0"/>
              <a:t>)التي تحتاج إلى قراءة متأنية لفهمها لا إلى قراءة سريعة مثل قراءة البيرتو.</a:t>
            </a:r>
          </a:p>
          <a:p>
            <a:endParaRPr lang="ar-SA" dirty="0"/>
          </a:p>
          <a:p>
            <a:endParaRPr lang="ar-SA" dirty="0"/>
          </a:p>
          <a:p>
            <a:endParaRPr lang="ar-SA" dirty="0"/>
          </a:p>
          <a:p>
            <a:endParaRPr lang="ar-SA" dirty="0"/>
          </a:p>
          <a:p>
            <a:endParaRPr lang="ar-SA" dirty="0"/>
          </a:p>
          <a:p>
            <a:endParaRPr lang="ar-SA" dirty="0"/>
          </a:p>
        </p:txBody>
      </p:sp>
    </p:spTree>
    <p:extLst>
      <p:ext uri="{BB962C8B-B14F-4D97-AF65-F5344CB8AC3E}">
        <p14:creationId xmlns:p14="http://schemas.microsoft.com/office/powerpoint/2010/main" xmlns="" val="3725575258"/>
      </p:ext>
    </p:extLst>
  </p:cSld>
  <p:clrMapOvr>
    <a:masterClrMapping/>
  </p:clrMapOvr>
  <mc:AlternateContent xmlns:mc="http://schemas.openxmlformats.org/markup-compatibility/2006">
    <mc:Choice xmlns:p14="http://schemas.microsoft.com/office/powerpoint/2010/main" xmlns="" Requires="p14">
      <p:transition spd="slow" p14:dur="2500">
        <p:checker/>
      </p:transition>
    </mc:Choice>
    <mc:Fallback>
      <p:transition spd="slow">
        <p:checker/>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403648" y="260648"/>
            <a:ext cx="6408712" cy="626469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22801988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187624" y="1484784"/>
            <a:ext cx="6552728" cy="3785652"/>
          </a:xfrm>
          <a:prstGeom prst="rect">
            <a:avLst/>
          </a:prstGeom>
        </p:spPr>
        <p:txBody>
          <a:bodyPr wrap="square">
            <a:spAutoFit/>
          </a:bodyPr>
          <a:lstStyle/>
          <a:p>
            <a:pPr algn="ctr"/>
            <a:r>
              <a:rPr lang="ar-SA" sz="2400" b="1" dirty="0">
                <a:solidFill>
                  <a:srgbClr val="FF0000"/>
                </a:solidFill>
              </a:rPr>
              <a:t>تشخيص الخطأ</a:t>
            </a:r>
          </a:p>
          <a:p>
            <a:r>
              <a:rPr lang="ar-SA" sz="2400" dirty="0"/>
              <a:t>لقد أظهر </a:t>
            </a:r>
            <a:r>
              <a:rPr lang="ar-SA" sz="2400" dirty="0" err="1"/>
              <a:t>تصحیح</a:t>
            </a:r>
            <a:r>
              <a:rPr lang="ar-SA" sz="2400" dirty="0"/>
              <a:t> ورقة الاختبار الأول للطالب البيرتو بأنه متمكن من ضرب الأرقام بشكل قوي الا انه وعند الانتقال إلى ضرب خانة جديدة في العدد المضروب بخانات العدد المضروب فيه فانه يقوم وبشكل خاطئ بجمع بعض الأرقام التي نتجت عند ضرب الخانة السابقة في العدد المضروب بخانات العدد المضروب فيه مما يؤدي إلى حصوله على اجابات خاطئة تشعره بالإحباط كونه يعرف وبشكل كبير جداول الضرب.</a:t>
            </a:r>
          </a:p>
        </p:txBody>
      </p:sp>
    </p:spTree>
    <p:extLst>
      <p:ext uri="{BB962C8B-B14F-4D97-AF65-F5344CB8AC3E}">
        <p14:creationId xmlns:p14="http://schemas.microsoft.com/office/powerpoint/2010/main" xmlns="" val="717635936"/>
      </p:ext>
    </p:extLst>
  </p:cSld>
  <p:clrMapOvr>
    <a:masterClrMapping/>
  </p:clrMapOvr>
  <mc:AlternateContent xmlns:mc="http://schemas.openxmlformats.org/markup-compatibility/2006">
    <mc:Choice xmlns:p14="http://schemas.microsoft.com/office/powerpoint/2010/main" xmlns="" Requires="p14">
      <p:transition spd="slow" p14:dur="1600">
        <p:blinds dir="vert"/>
      </p:transition>
    </mc:Choice>
    <mc:Fallback>
      <p:transition spd="slow">
        <p:blinds dir="ver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539552" y="548680"/>
            <a:ext cx="7920880" cy="5293757"/>
          </a:xfrm>
          <a:prstGeom prst="rect">
            <a:avLst/>
          </a:prstGeom>
        </p:spPr>
        <p:txBody>
          <a:bodyPr wrap="square">
            <a:spAutoFit/>
          </a:bodyPr>
          <a:lstStyle/>
          <a:p>
            <a:pPr algn="ctr"/>
            <a:r>
              <a:rPr lang="ar-SA" sz="2000" b="1" dirty="0">
                <a:solidFill>
                  <a:srgbClr val="FF0000"/>
                </a:solidFill>
              </a:rPr>
              <a:t>وصف العلاج</a:t>
            </a:r>
          </a:p>
          <a:p>
            <a:r>
              <a:rPr lang="ar-SA" sz="2000" dirty="0"/>
              <a:t>من الواضح أن هذا الطالب ينفذ الخطوة الأولى في الضرب العمودي بشكل صحيح حيث إنه وفي جميع مسائل الاختبار يقوم بضرب خانة الآحاد في العدد المضروب بخانات العدد المضروب فيه بشكل صحيح ويتقن إعادة التجميع إن وجدت بحيث إنه إذا كان ناتج الضرب يزيد عن عشرة فإنه يسجل خانة الآحاد لهذا الناتج ويسجل خانة عشرات هذا الناتج فوق الخانة التالية إن وجدت في العدد المضروب فيه . </a:t>
            </a:r>
          </a:p>
          <a:p>
            <a:r>
              <a:rPr lang="ar-SA" sz="2000" dirty="0"/>
              <a:t>ولكنه عندما يبدأ بضرب خانة العشرات في العدد المضروب (كما في المسألة رقم 5) بخانات العدد المضروب فيه يبدأ بارتكاب الأخطاء حيث إنه لا يقوم بشطب الأرقام التي نتجت عن إعادة التجميع في الخطوة السابقة (ضرب خانة الآحاد في العدد المضروب بخانات العدد المضروب فيه ) ويجمعها لنواتج الضرب في هذه المرحلة وهذا يتضح من خلال ما قام به في مسألة رقم 5 حيث إنه وعندما ضرب خانة العشرات في العدد المضروب وهي ۱ بخانة العشرات في العدد المضروب فيه وهي 5 أضاف الرقم 3 وهو ما نتج عن إعادة التجميع سابقا ( كان الأولى أن يشطبه ) ليحصل على الإجابة ثمانية بدلا من الإجابة الصحيحة 5. </a:t>
            </a:r>
          </a:p>
          <a:p>
            <a:endParaRPr lang="ar-SA" dirty="0"/>
          </a:p>
        </p:txBody>
      </p:sp>
    </p:spTree>
    <p:extLst>
      <p:ext uri="{BB962C8B-B14F-4D97-AF65-F5344CB8AC3E}">
        <p14:creationId xmlns:p14="http://schemas.microsoft.com/office/powerpoint/2010/main" xmlns="" val="1036451724"/>
      </p:ext>
    </p:extLst>
  </p:cSld>
  <p:clrMapOvr>
    <a:masterClrMapping/>
  </p:clrMapOvr>
  <mc:AlternateContent xmlns:mc="http://schemas.openxmlformats.org/markup-compatibility/2006">
    <mc:Choice xmlns:p14="http://schemas.microsoft.com/office/powerpoint/2010/main" xmlns="" Requires="p14">
      <p:transition spd="slow" p14:dur="1600">
        <p:blinds dir="vert"/>
      </p:transition>
    </mc:Choice>
    <mc:Fallback>
      <p:transition spd="slow">
        <p:blinds dir="ver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1691680" y="404664"/>
            <a:ext cx="6048672" cy="489749"/>
          </a:xfrm>
          <a:prstGeom prst="rect">
            <a:avLst/>
          </a:prstGeom>
        </p:spPr>
        <p:txBody>
          <a:bodyPr wrap="square">
            <a:spAutoFit/>
          </a:bodyPr>
          <a:lstStyle/>
          <a:p>
            <a:pPr algn="ctr">
              <a:lnSpc>
                <a:spcPct val="115000"/>
              </a:lnSpc>
              <a:spcAft>
                <a:spcPts val="1000"/>
              </a:spcAft>
            </a:pPr>
            <a:r>
              <a:rPr lang="ar-SA" sz="2400" b="1" dirty="0">
                <a:solidFill>
                  <a:srgbClr val="FF0000"/>
                </a:solidFill>
                <a:latin typeface="Calibri"/>
                <a:ea typeface="Calibri"/>
                <a:cs typeface="Arial"/>
              </a:rPr>
              <a:t>الخطأ النمطي الثاني في عملية الضرب للطالب البيرتو</a:t>
            </a:r>
            <a:endParaRPr lang="en-US" sz="1400" dirty="0">
              <a:effectLst/>
              <a:latin typeface="Calibri"/>
              <a:ea typeface="Calibri"/>
              <a:cs typeface="Arial"/>
            </a:endParaRPr>
          </a:p>
        </p:txBody>
      </p:sp>
      <p:graphicFrame>
        <p:nvGraphicFramePr>
          <p:cNvPr id="4" name="كائن 3"/>
          <p:cNvGraphicFramePr>
            <a:graphicFrameLocks noChangeAspect="1"/>
          </p:cNvGraphicFramePr>
          <p:nvPr>
            <p:extLst>
              <p:ext uri="{D42A27DB-BD31-4B8C-83A1-F6EECF244321}">
                <p14:modId xmlns:p14="http://schemas.microsoft.com/office/powerpoint/2010/main" xmlns="" val="2094075286"/>
              </p:ext>
            </p:extLst>
          </p:nvPr>
        </p:nvGraphicFramePr>
        <p:xfrm>
          <a:off x="1866900" y="900113"/>
          <a:ext cx="5410200" cy="5059362"/>
        </p:xfrm>
        <a:graphic>
          <a:graphicData uri="http://schemas.openxmlformats.org/presentationml/2006/ole">
            <p:oleObj spid="_x0000_s1025" name="مستند" r:id="rId3" imgW="5409885" imgH="5059977" progId="Word.Document.12">
              <p:embed/>
            </p:oleObj>
          </a:graphicData>
        </a:graphic>
      </p:graphicFrame>
    </p:spTree>
    <p:extLst>
      <p:ext uri="{BB962C8B-B14F-4D97-AF65-F5344CB8AC3E}">
        <p14:creationId xmlns:p14="http://schemas.microsoft.com/office/powerpoint/2010/main" xmlns="" val="2506032928"/>
      </p:ext>
    </p:extLst>
  </p:cSld>
  <p:clrMapOvr>
    <a:masterClrMapping/>
  </p:clrMapOvr>
</p:sld>
</file>

<file path=ppt/theme/theme1.xml><?xml version="1.0" encoding="utf-8"?>
<a:theme xmlns:a="http://schemas.openxmlformats.org/drawingml/2006/main" name="دفق الهواء">
  <a:themeElements>
    <a:clrScheme name="دفق الهواء">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دفق الهواء">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دفق الهواء">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104</TotalTime>
  <Words>861</Words>
  <Application>Microsoft Office PowerPoint</Application>
  <PresentationFormat>عرض على الشاشة (3:4)‏</PresentationFormat>
  <Paragraphs>55</Paragraphs>
  <Slides>17</Slides>
  <Notes>0</Notes>
  <HiddenSlides>0</HiddenSlides>
  <MMClips>0</MMClips>
  <ScaleCrop>false</ScaleCrop>
  <HeadingPairs>
    <vt:vector size="6" baseType="variant">
      <vt:variant>
        <vt:lpstr>سمة</vt:lpstr>
      </vt:variant>
      <vt:variant>
        <vt:i4>1</vt:i4>
      </vt:variant>
      <vt:variant>
        <vt:lpstr>خوادم OLE مضمنة</vt:lpstr>
      </vt:variant>
      <vt:variant>
        <vt:i4>1</vt:i4>
      </vt:variant>
      <vt:variant>
        <vt:lpstr>عناوين الشرائح</vt:lpstr>
      </vt:variant>
      <vt:variant>
        <vt:i4>17</vt:i4>
      </vt:variant>
    </vt:vector>
  </HeadingPairs>
  <TitlesOfParts>
    <vt:vector size="19" baseType="lpstr">
      <vt:lpstr>دفق الهواء</vt:lpstr>
      <vt:lpstr>مستند</vt:lpstr>
      <vt:lpstr>الشريحة 1</vt:lpstr>
      <vt:lpstr>الشريحة 2</vt:lpstr>
      <vt:lpstr>الشريحة 3</vt:lpstr>
      <vt:lpstr>الشريحة 4</vt:lpstr>
      <vt:lpstr>الشريحة 5</vt:lpstr>
      <vt:lpstr>الشريحة 6</vt:lpstr>
      <vt:lpstr>الشريحة 7</vt:lpstr>
      <vt:lpstr>الشريحة 8</vt:lpstr>
      <vt:lpstr>الشريحة 9</vt:lpstr>
      <vt:lpstr>الشريحة 10</vt:lpstr>
      <vt:lpstr>الشريحة 11</vt:lpstr>
      <vt:lpstr>الشريحة 12</vt:lpstr>
      <vt:lpstr>الشريحة 13</vt:lpstr>
      <vt:lpstr>الشريحة 14</vt:lpstr>
      <vt:lpstr>الشريحة 15</vt:lpstr>
      <vt:lpstr>الشريحة 16</vt:lpstr>
      <vt:lpstr>الشريحة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seven</dc:creator>
  <cp:lastModifiedBy>user</cp:lastModifiedBy>
  <cp:revision>12</cp:revision>
  <dcterms:created xsi:type="dcterms:W3CDTF">2020-03-24T16:07:36Z</dcterms:created>
  <dcterms:modified xsi:type="dcterms:W3CDTF">2020-03-30T04:25:46Z</dcterms:modified>
</cp:coreProperties>
</file>