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286" r:id="rId2"/>
    <p:sldId id="275" r:id="rId3"/>
    <p:sldId id="290" r:id="rId4"/>
    <p:sldId id="262" r:id="rId5"/>
    <p:sldId id="295" r:id="rId6"/>
    <p:sldId id="294" r:id="rId7"/>
    <p:sldId id="257" r:id="rId8"/>
    <p:sldId id="289" r:id="rId9"/>
    <p:sldId id="291" r:id="rId10"/>
    <p:sldId id="278" r:id="rId11"/>
    <p:sldId id="293" r:id="rId12"/>
    <p:sldId id="282" r:id="rId13"/>
    <p:sldId id="265" r:id="rId14"/>
    <p:sldId id="283" r:id="rId15"/>
    <p:sldId id="285"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69696"/>
    <a:srgbClr val="FFFF99"/>
    <a:srgbClr val="0033CC"/>
    <a:srgbClr val="0066FF"/>
    <a:srgbClr val="F97588"/>
    <a:srgbClr val="F975CD"/>
    <a:srgbClr val="FF0505"/>
    <a:srgbClr val="FB7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A0D7FD-B37A-4D83-A5AD-5B3CD8924EDC}" type="datetimeFigureOut">
              <a:rPr lang="ar-SA" smtClean="0"/>
              <a:pPr/>
              <a:t>01/01/40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043E91-03D5-4FE8-BBDA-9CD46CB3EA3B}" type="slidenum">
              <a:rPr lang="ar-SA" smtClean="0"/>
              <a:pPr/>
              <a:t>‹#›</a:t>
            </a:fld>
            <a:endParaRPr lang="ar-SA"/>
          </a:p>
        </p:txBody>
      </p:sp>
    </p:spTree>
    <p:extLst>
      <p:ext uri="{BB962C8B-B14F-4D97-AF65-F5344CB8AC3E}">
        <p14:creationId xmlns:p14="http://schemas.microsoft.com/office/powerpoint/2010/main" val="35130635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B043E91-03D5-4FE8-BBDA-9CD46CB3EA3B}"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B043E91-03D5-4FE8-BBDA-9CD46CB3EA3B}" type="slidenum">
              <a:rPr lang="ar-SA" smtClean="0"/>
              <a:pPr/>
              <a:t>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B043E91-03D5-4FE8-BBDA-9CD46CB3EA3B}"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B043E91-03D5-4FE8-BBDA-9CD46CB3EA3B}" type="slidenum">
              <a:rPr lang="ar-SA" smtClean="0"/>
              <a:pPr/>
              <a:t>10</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B043E91-03D5-4FE8-BBDA-9CD46CB3EA3B}" type="slidenum">
              <a:rPr lang="ar-SA" smtClean="0"/>
              <a:pPr/>
              <a:t>11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982632CD-F2A0-443F-A6E3-E7CA074301F9}" type="datetimeFigureOut">
              <a:rPr lang="ar-SA" smtClean="0"/>
              <a:pPr/>
              <a:t>01/01/40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11237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222833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4709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4189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97892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3" name="Date Placeholder 2"/>
          <p:cNvSpPr>
            <a:spLocks noGrp="1"/>
          </p:cNvSpPr>
          <p:nvPr>
            <p:ph type="dt" sz="half" idx="10"/>
          </p:nvPr>
        </p:nvSpPr>
        <p:spPr/>
        <p:txBody>
          <a:bodyPr/>
          <a:lstStyle/>
          <a:p>
            <a:fld id="{982632CD-F2A0-443F-A6E3-E7CA074301F9}" type="datetimeFigureOut">
              <a:rPr lang="ar-SA" smtClean="0"/>
              <a:pPr/>
              <a:t>01/01/40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261151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3" name="Date Placeholder 2"/>
          <p:cNvSpPr>
            <a:spLocks noGrp="1"/>
          </p:cNvSpPr>
          <p:nvPr>
            <p:ph type="dt" sz="half" idx="10"/>
          </p:nvPr>
        </p:nvSpPr>
        <p:spPr/>
        <p:txBody>
          <a:bodyPr/>
          <a:lstStyle/>
          <a:p>
            <a:fld id="{982632CD-F2A0-443F-A6E3-E7CA074301F9}" type="datetimeFigureOut">
              <a:rPr lang="ar-SA" smtClean="0"/>
              <a:pPr/>
              <a:t>01/01/40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383537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82632CD-F2A0-443F-A6E3-E7CA074301F9}" type="datetimeFigureOut">
              <a:rPr lang="ar-SA" smtClean="0"/>
              <a:pPr/>
              <a:t>01/01/40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239446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82632CD-F2A0-443F-A6E3-E7CA074301F9}" type="datetimeFigureOut">
              <a:rPr lang="ar-SA" smtClean="0"/>
              <a:pPr/>
              <a:t>01/01/40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3453159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fld id="{982632CD-F2A0-443F-A6E3-E7CA074301F9}" type="datetimeFigureOut">
              <a:rPr lang="ar-SA" smtClean="0"/>
              <a:pPr/>
              <a:t>01/01/40</a:t>
            </a:fld>
            <a:endParaRPr lang="ar-SA"/>
          </a:p>
        </p:txBody>
      </p:sp>
      <p:sp>
        <p:nvSpPr>
          <p:cNvPr id="5" name="عنصر نائب للتذييل 4"/>
          <p:cNvSpPr>
            <a:spLocks noGrp="1"/>
          </p:cNvSpPr>
          <p:nvPr>
            <p:ph type="ftr" sz="quarter" idx="11"/>
          </p:nvPr>
        </p:nvSpPr>
        <p:spPr/>
        <p:txBody>
          <a:bodyPr/>
          <a:lstStyle>
            <a:lvl1pPr>
              <a:defRPr/>
            </a:lvl1pPr>
          </a:lstStyle>
          <a:p>
            <a:endParaRPr lang="ar-SA"/>
          </a:p>
        </p:txBody>
      </p:sp>
      <p:sp>
        <p:nvSpPr>
          <p:cNvPr id="6" name="عنصر نائب لرقم الشريحة 5"/>
          <p:cNvSpPr>
            <a:spLocks noGrp="1"/>
          </p:cNvSpPr>
          <p:nvPr>
            <p:ph type="sldNum" sz="quarter" idx="12"/>
          </p:nvPr>
        </p:nvSpPr>
        <p:spPr/>
        <p:txBody>
          <a:bodyPr/>
          <a:lstStyle>
            <a:lvl1pPr>
              <a:defRPr/>
            </a:lvl1pPr>
          </a:lstStyle>
          <a:p>
            <a:fld id="{A1D08086-6C8B-4101-876D-D2451CCE0E68}" type="slidenum">
              <a:rPr lang="ar-SA" smtClean="0"/>
              <a:pPr/>
              <a:t>‹#›</a:t>
            </a:fld>
            <a:endParaRPr lang="ar-SA"/>
          </a:p>
        </p:txBody>
      </p:sp>
    </p:spTree>
    <p:extLst>
      <p:ext uri="{BB962C8B-B14F-4D97-AF65-F5344CB8AC3E}">
        <p14:creationId xmlns:p14="http://schemas.microsoft.com/office/powerpoint/2010/main" val="289120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82632CD-F2A0-443F-A6E3-E7CA074301F9}" type="datetimeFigureOut">
              <a:rPr lang="ar-SA" smtClean="0"/>
              <a:pPr/>
              <a:t>01/01/40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373915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982632CD-F2A0-443F-A6E3-E7CA074301F9}" type="datetimeFigureOut">
              <a:rPr lang="ar-SA" smtClean="0"/>
              <a:pPr/>
              <a:t>01/01/40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49323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130113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2" name="Content Placeholder 3"/>
          <p:cNvSpPr>
            <a:spLocks noGrp="1"/>
          </p:cNvSpPr>
          <p:nvPr>
            <p:ph sz="quarter" idx="13"/>
          </p:nvPr>
        </p:nvSpPr>
        <p:spPr>
          <a:xfrm>
            <a:off x="685331" y="3051013"/>
            <a:ext cx="3829520" cy="274018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3" name="Content Placeholder 5"/>
          <p:cNvSpPr>
            <a:spLocks noGrp="1"/>
          </p:cNvSpPr>
          <p:nvPr>
            <p:ph sz="quarter" idx="14"/>
          </p:nvPr>
        </p:nvSpPr>
        <p:spPr>
          <a:xfrm>
            <a:off x="4629150" y="3051013"/>
            <a:ext cx="3829051" cy="274018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82632CD-F2A0-443F-A6E3-E7CA074301F9}" type="datetimeFigureOut">
              <a:rPr lang="ar-SA" smtClean="0"/>
              <a:pPr/>
              <a:t>01/01/40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208781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982632CD-F2A0-443F-A6E3-E7CA074301F9}" type="datetimeFigureOut">
              <a:rPr lang="ar-SA" smtClean="0"/>
              <a:pPr/>
              <a:t>01/01/40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80694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82632CD-F2A0-443F-A6E3-E7CA074301F9}" type="datetimeFigureOut">
              <a:rPr lang="ar-SA" smtClean="0"/>
              <a:pPr/>
              <a:t>01/01/40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390263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316971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982632CD-F2A0-443F-A6E3-E7CA074301F9}" type="datetimeFigureOut">
              <a:rPr lang="ar-SA" smtClean="0"/>
              <a:pPr/>
              <a:t>01/01/40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D08086-6C8B-4101-876D-D2451CCE0E68}" type="slidenum">
              <a:rPr lang="ar-SA" smtClean="0"/>
              <a:pPr/>
              <a:t>‹#›</a:t>
            </a:fld>
            <a:endParaRPr lang="ar-SA"/>
          </a:p>
        </p:txBody>
      </p:sp>
    </p:spTree>
    <p:extLst>
      <p:ext uri="{BB962C8B-B14F-4D97-AF65-F5344CB8AC3E}">
        <p14:creationId xmlns:p14="http://schemas.microsoft.com/office/powerpoint/2010/main" val="288319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82632CD-F2A0-443F-A6E3-E7CA074301F9}" type="datetimeFigureOut">
              <a:rPr lang="ar-SA" smtClean="0"/>
              <a:pPr/>
              <a:t>01/01/40</a:t>
            </a:fld>
            <a:endParaRPr lang="ar-SA"/>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1D08086-6C8B-4101-876D-D2451CCE0E68}" type="slidenum">
              <a:rPr lang="ar-SA" smtClean="0"/>
              <a:pPr/>
              <a:t>‹#›</a:t>
            </a:fld>
            <a:endParaRPr lang="ar-SA"/>
          </a:p>
        </p:txBody>
      </p:sp>
    </p:spTree>
    <p:extLst>
      <p:ext uri="{BB962C8B-B14F-4D97-AF65-F5344CB8AC3E}">
        <p14:creationId xmlns:p14="http://schemas.microsoft.com/office/powerpoint/2010/main" val="1056554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hyperlink" Target="http://rafat0004.net/vb/showthread.php?t=10764" TargetMode="External"/><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مستطيل 4"/>
          <p:cNvSpPr/>
          <p:nvPr/>
        </p:nvSpPr>
        <p:spPr>
          <a:xfrm>
            <a:off x="1835696" y="5229200"/>
            <a:ext cx="5688632" cy="830997"/>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2400" b="1" dirty="0">
                <a:effectLst>
                  <a:outerShdw blurRad="38100" dist="38100" dir="2700000" algn="tl">
                    <a:srgbClr val="000000">
                      <a:alpha val="43137"/>
                    </a:srgbClr>
                  </a:outerShdw>
                </a:effectLst>
                <a:cs typeface="+mj-cs"/>
              </a:rPr>
              <a:t>Demonstrator: </a:t>
            </a:r>
            <a:r>
              <a:rPr lang="en-US" sz="2400" b="1" dirty="0" err="1">
                <a:effectLst>
                  <a:outerShdw blurRad="38100" dist="38100" dir="2700000" algn="tl">
                    <a:srgbClr val="000000">
                      <a:alpha val="43137"/>
                    </a:srgbClr>
                  </a:outerShdw>
                </a:effectLst>
                <a:cs typeface="+mj-cs"/>
              </a:rPr>
              <a:t>Moudy</a:t>
            </a:r>
            <a:r>
              <a:rPr lang="en-US" sz="2400" b="1" dirty="0">
                <a:effectLst>
                  <a:outerShdw blurRad="38100" dist="38100" dir="2700000" algn="tl">
                    <a:srgbClr val="000000">
                      <a:alpha val="43137"/>
                    </a:srgbClr>
                  </a:outerShdw>
                </a:effectLst>
                <a:cs typeface="+mj-cs"/>
              </a:rPr>
              <a:t> Bin Saleh  </a:t>
            </a:r>
          </a:p>
          <a:p>
            <a:pPr algn="ctr"/>
            <a:r>
              <a:rPr lang="en-US" sz="2400" b="1" dirty="0">
                <a:effectLst>
                  <a:outerShdw blurRad="38100" dist="38100" dir="2700000" algn="tl">
                    <a:srgbClr val="000000">
                      <a:alpha val="43137"/>
                    </a:srgbClr>
                  </a:outerShdw>
                </a:effectLst>
                <a:cs typeface="+mj-cs"/>
              </a:rPr>
              <a:t>Revised by : Dr. Sawsan Omar</a:t>
            </a:r>
          </a:p>
        </p:txBody>
      </p:sp>
      <p:sp>
        <p:nvSpPr>
          <p:cNvPr id="6" name="مستطيل 5"/>
          <p:cNvSpPr/>
          <p:nvPr/>
        </p:nvSpPr>
        <p:spPr>
          <a:xfrm>
            <a:off x="2195736" y="1412776"/>
            <a:ext cx="5212220" cy="3416320"/>
          </a:xfrm>
          <a:prstGeom prst="rect">
            <a:avLst/>
          </a:prstGeom>
          <a:solidFill>
            <a:schemeClr val="bg1"/>
          </a:solidFill>
          <a:ln>
            <a:solidFill>
              <a:schemeClr val="bg2">
                <a:lumMod val="60000"/>
                <a:lumOff val="40000"/>
              </a:schemeClr>
            </a:solidFill>
          </a:ln>
        </p:spPr>
        <p:txBody>
          <a:bodyPr wrap="square">
            <a:spAutoFit/>
          </a:bodyPr>
          <a:lstStyle/>
          <a:p>
            <a:pPr algn="ctr" rtl="0">
              <a:defRPr/>
            </a:pPr>
            <a:endParaRPr lang="ar-SA" altLang="zh-CN" sz="7200" b="1" dirty="0">
              <a:solidFill>
                <a:schemeClr val="accent4">
                  <a:lumMod val="75000"/>
                </a:schemeClr>
              </a:solidFill>
              <a:latin typeface="Algerian" pitchFamily="82" charset="0"/>
              <a:cs typeface="+mj-cs"/>
            </a:endParaRPr>
          </a:p>
          <a:p>
            <a:pPr algn="ctr" rtl="0">
              <a:defRPr/>
            </a:pPr>
            <a:r>
              <a:rPr lang="en-US" altLang="zh-CN" sz="7200" b="1" dirty="0">
                <a:solidFill>
                  <a:schemeClr val="accent4">
                    <a:lumMod val="75000"/>
                  </a:schemeClr>
                </a:solidFill>
                <a:effectLst>
                  <a:outerShdw blurRad="38100" dist="38100" dir="2700000" algn="tl">
                    <a:srgbClr val="000000">
                      <a:alpha val="43137"/>
                    </a:srgbClr>
                  </a:outerShdw>
                </a:effectLst>
                <a:latin typeface="Algerian" pitchFamily="82" charset="0"/>
                <a:cs typeface="+mj-cs"/>
              </a:rPr>
              <a:t>212 Zoo</a:t>
            </a:r>
          </a:p>
          <a:p>
            <a:pPr algn="ctr" rtl="0">
              <a:defRPr/>
            </a:pPr>
            <a:endParaRPr lang="en-US" altLang="zh-CN" sz="7200" b="1" dirty="0">
              <a:solidFill>
                <a:schemeClr val="accent4">
                  <a:lumMod val="75000"/>
                </a:schemeClr>
              </a:solidFill>
              <a:latin typeface="Algerian" pitchFamily="82" charset="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3384550" y="8073421"/>
            <a:ext cx="2286000" cy="369332"/>
          </a:xfrm>
          <a:prstGeom prst="rect">
            <a:avLst/>
          </a:prstGeom>
        </p:spPr>
        <p:txBody>
          <a:bodyPr>
            <a:spAutoFit/>
          </a:bodyPr>
          <a:lstStyle/>
          <a:p>
            <a:endParaRPr lang="ar-SA" dirty="0"/>
          </a:p>
        </p:txBody>
      </p:sp>
      <p:sp>
        <p:nvSpPr>
          <p:cNvPr id="7" name="مستطيل 6"/>
          <p:cNvSpPr/>
          <p:nvPr/>
        </p:nvSpPr>
        <p:spPr>
          <a:xfrm>
            <a:off x="2555776" y="692696"/>
            <a:ext cx="3741152" cy="646331"/>
          </a:xfrm>
          <a:prstGeom prst="rect">
            <a:avLst/>
          </a:prstGeom>
        </p:spPr>
        <p:txBody>
          <a:bodyPr wrap="none">
            <a:spAutoFit/>
          </a:bodyPr>
          <a:lstStyle/>
          <a:p>
            <a:pPr algn="ctr">
              <a:buNone/>
            </a:pPr>
            <a:r>
              <a:rPr lang="en-US" altLang="zh-CN" sz="3600" b="1" dirty="0">
                <a:solidFill>
                  <a:schemeClr val="bg2">
                    <a:lumMod val="50000"/>
                  </a:schemeClr>
                </a:solidFill>
                <a:effectLst>
                  <a:outerShdw blurRad="38100" dist="38100" dir="2700000" algn="tl">
                    <a:srgbClr val="000000"/>
                  </a:outerShdw>
                </a:effectLst>
              </a:rPr>
              <a:t>Types of Parasites</a:t>
            </a:r>
            <a:endParaRPr lang="en-US" sz="3600" b="1" dirty="0">
              <a:solidFill>
                <a:schemeClr val="bg2">
                  <a:lumMod val="50000"/>
                </a:schemeClr>
              </a:solidFill>
            </a:endParaRPr>
          </a:p>
        </p:txBody>
      </p:sp>
      <p:sp>
        <p:nvSpPr>
          <p:cNvPr id="8" name="مستطيل 7"/>
          <p:cNvSpPr/>
          <p:nvPr/>
        </p:nvSpPr>
        <p:spPr>
          <a:xfrm>
            <a:off x="1115616" y="1844824"/>
            <a:ext cx="7776864" cy="4893647"/>
          </a:xfrm>
          <a:prstGeom prst="rect">
            <a:avLst/>
          </a:prstGeom>
        </p:spPr>
        <p:txBody>
          <a:bodyPr wrap="square">
            <a:spAutoFit/>
          </a:bodyPr>
          <a:lstStyle/>
          <a:p>
            <a:pPr algn="l" rtl="0">
              <a:buFont typeface="Wingdings" pitchFamily="2" charset="2"/>
              <a:buChar char="v"/>
              <a:defRPr/>
            </a:pPr>
            <a:r>
              <a:rPr lang="en-US" altLang="zh-CN" sz="2400" b="1" dirty="0" err="1">
                <a:solidFill>
                  <a:schemeClr val="accent4">
                    <a:lumMod val="75000"/>
                  </a:schemeClr>
                </a:solidFill>
              </a:rPr>
              <a:t>Ectoparasite</a:t>
            </a:r>
            <a:r>
              <a:rPr lang="en-US" altLang="zh-CN" sz="2400" b="1" dirty="0">
                <a:solidFill>
                  <a:schemeClr val="accent4">
                    <a:lumMod val="75000"/>
                  </a:schemeClr>
                </a:solidFill>
              </a:rPr>
              <a:t>: </a:t>
            </a:r>
            <a:r>
              <a:rPr lang="en-US" sz="2400" dirty="0"/>
              <a:t>Parasites that live on the surface of the host</a:t>
            </a:r>
            <a:r>
              <a:rPr lang="en-US" sz="2400" dirty="0">
                <a:solidFill>
                  <a:schemeClr val="accent4">
                    <a:lumMod val="75000"/>
                  </a:schemeClr>
                </a:solidFill>
              </a:rPr>
              <a:t>.</a:t>
            </a:r>
          </a:p>
          <a:p>
            <a:pPr algn="l" rtl="0">
              <a:defRPr/>
            </a:pPr>
            <a:r>
              <a:rPr lang="ar-SA" altLang="zh-CN" sz="2400" dirty="0">
                <a:solidFill>
                  <a:schemeClr val="accent4">
                    <a:lumMod val="75000"/>
                  </a:schemeClr>
                </a:solidFill>
              </a:rPr>
              <a:t>   </a:t>
            </a:r>
            <a:endParaRPr lang="en-US" altLang="zh-CN" sz="2400" dirty="0">
              <a:solidFill>
                <a:schemeClr val="accent4">
                  <a:lumMod val="75000"/>
                </a:schemeClr>
              </a:solidFill>
            </a:endParaRPr>
          </a:p>
          <a:p>
            <a:pPr algn="l" rtl="0">
              <a:buFont typeface="Wingdings" pitchFamily="2" charset="2"/>
              <a:buChar char="v"/>
              <a:defRPr/>
            </a:pPr>
            <a:r>
              <a:rPr lang="en-US" altLang="zh-CN" sz="2400" b="1" dirty="0">
                <a:solidFill>
                  <a:schemeClr val="accent4">
                    <a:lumMod val="75000"/>
                  </a:schemeClr>
                </a:solidFill>
              </a:rPr>
              <a:t> Temporary parasite : </a:t>
            </a:r>
            <a:r>
              <a:rPr lang="en-US" altLang="zh-CN" sz="2400" dirty="0"/>
              <a:t>An organism accidentally ingested that survives briefly in the intestine or the parasite can lives free of its host during part of its life cycle.</a:t>
            </a:r>
            <a:r>
              <a:rPr lang="en-US" altLang="zh-CN" sz="2400" b="1" dirty="0"/>
              <a:t>.</a:t>
            </a:r>
          </a:p>
          <a:p>
            <a:pPr algn="l" rtl="0">
              <a:defRPr/>
            </a:pPr>
            <a:endParaRPr lang="en-US" altLang="zh-CN" sz="2400" b="1" dirty="0">
              <a:solidFill>
                <a:schemeClr val="accent4">
                  <a:lumMod val="75000"/>
                </a:schemeClr>
              </a:solidFill>
            </a:endParaRPr>
          </a:p>
          <a:p>
            <a:pPr algn="l" rtl="0">
              <a:buFont typeface="Wingdings" pitchFamily="2" charset="2"/>
              <a:buChar char="v"/>
              <a:defRPr/>
            </a:pPr>
            <a:r>
              <a:rPr lang="en-US" altLang="zh-CN" sz="2400" b="1" dirty="0">
                <a:solidFill>
                  <a:schemeClr val="accent4">
                    <a:lumMod val="75000"/>
                  </a:schemeClr>
                </a:solidFill>
              </a:rPr>
              <a:t> Permanent parasite :</a:t>
            </a:r>
            <a:r>
              <a:rPr lang="en-US" altLang="zh-CN" sz="2400" dirty="0">
                <a:solidFill>
                  <a:schemeClr val="accent4">
                    <a:lumMod val="75000"/>
                  </a:schemeClr>
                </a:solidFill>
              </a:rPr>
              <a:t> </a:t>
            </a:r>
            <a:r>
              <a:rPr lang="en-US" sz="2400" dirty="0"/>
              <a:t>Parasite that lives its entire adult life within or on a host.</a:t>
            </a:r>
          </a:p>
          <a:p>
            <a:pPr algn="l" rtl="0">
              <a:defRPr/>
            </a:pPr>
            <a:endParaRPr lang="en-US" altLang="zh-CN" sz="2400" dirty="0">
              <a:solidFill>
                <a:schemeClr val="accent4">
                  <a:lumMod val="75000"/>
                </a:schemeClr>
              </a:solidFill>
            </a:endParaRPr>
          </a:p>
          <a:p>
            <a:pPr algn="l" rtl="0">
              <a:buFont typeface="Wingdings" pitchFamily="2" charset="2"/>
              <a:buChar char="v"/>
              <a:defRPr/>
            </a:pPr>
            <a:r>
              <a:rPr lang="en-US" altLang="zh-CN" sz="2400" b="1" dirty="0">
                <a:solidFill>
                  <a:schemeClr val="accent4">
                    <a:lumMod val="75000"/>
                  </a:schemeClr>
                </a:solidFill>
              </a:rPr>
              <a:t>Obligatory parasite</a:t>
            </a:r>
            <a:r>
              <a:rPr lang="en-US" altLang="zh-CN" sz="2400" dirty="0"/>
              <a:t> : An organism </a:t>
            </a:r>
            <a:r>
              <a:rPr lang="en-US" sz="2400" dirty="0"/>
              <a:t>that is entirely dependent upon a host for its survival.</a:t>
            </a:r>
            <a:endParaRPr lang="en-US" altLang="zh-CN" sz="2400" b="1" dirty="0">
              <a:solidFill>
                <a:schemeClr val="accent4">
                  <a:lumMod val="75000"/>
                </a:schemeClr>
              </a:solidFill>
            </a:endParaRPr>
          </a:p>
          <a:p>
            <a:pPr algn="l" rtl="0">
              <a:defRPr/>
            </a:pPr>
            <a:endParaRPr lang="en-US" altLang="zh-CN" sz="2400" b="1" dirty="0">
              <a:solidFill>
                <a:schemeClr val="accent4">
                  <a:lumMod val="75000"/>
                </a:schemeClr>
              </a:solidFill>
            </a:endParaRPr>
          </a:p>
          <a:p>
            <a:pPr algn="l" rtl="0">
              <a:defRPr/>
            </a:pPr>
            <a:endParaRPr lang="en-US" altLang="zh-CN" sz="2400" b="1" dirty="0">
              <a:solidFill>
                <a:schemeClr val="accent4">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3384550" y="8073421"/>
            <a:ext cx="2286000" cy="369332"/>
          </a:xfrm>
          <a:prstGeom prst="rect">
            <a:avLst/>
          </a:prstGeom>
        </p:spPr>
        <p:txBody>
          <a:bodyPr>
            <a:spAutoFit/>
          </a:bodyPr>
          <a:lstStyle/>
          <a:p>
            <a:endParaRPr lang="ar-SA" dirty="0"/>
          </a:p>
        </p:txBody>
      </p:sp>
      <p:sp>
        <p:nvSpPr>
          <p:cNvPr id="7" name="مستطيل 6"/>
          <p:cNvSpPr/>
          <p:nvPr/>
        </p:nvSpPr>
        <p:spPr>
          <a:xfrm>
            <a:off x="2165961" y="692696"/>
            <a:ext cx="4520788" cy="584775"/>
          </a:xfrm>
          <a:prstGeom prst="rect">
            <a:avLst/>
          </a:prstGeom>
        </p:spPr>
        <p:txBody>
          <a:bodyPr wrap="none">
            <a:spAutoFit/>
          </a:bodyPr>
          <a:lstStyle/>
          <a:p>
            <a:pPr algn="ctr">
              <a:buNone/>
            </a:pPr>
            <a:r>
              <a:rPr lang="ar-SA" altLang="zh-CN" sz="3200" b="1" dirty="0">
                <a:solidFill>
                  <a:schemeClr val="bg2">
                    <a:lumMod val="50000"/>
                  </a:schemeClr>
                </a:solidFill>
                <a:effectLst>
                  <a:outerShdw blurRad="38100" dist="38100" dir="2700000" algn="tl">
                    <a:srgbClr val="000000"/>
                  </a:outerShdw>
                </a:effectLst>
              </a:rPr>
              <a:t> </a:t>
            </a:r>
            <a:r>
              <a:rPr lang="en-US" altLang="zh-CN" sz="3200" b="1" dirty="0">
                <a:solidFill>
                  <a:schemeClr val="bg2">
                    <a:lumMod val="50000"/>
                  </a:schemeClr>
                </a:solidFill>
                <a:effectLst>
                  <a:outerShdw blurRad="38100" dist="38100" dir="2700000" algn="tl">
                    <a:srgbClr val="000000"/>
                  </a:outerShdw>
                </a:effectLst>
              </a:rPr>
              <a:t>Types of Parasites cont. </a:t>
            </a:r>
            <a:endParaRPr lang="en-US" sz="3200" b="1" dirty="0">
              <a:solidFill>
                <a:schemeClr val="bg2">
                  <a:lumMod val="50000"/>
                </a:schemeClr>
              </a:solidFill>
            </a:endParaRPr>
          </a:p>
        </p:txBody>
      </p:sp>
      <p:sp>
        <p:nvSpPr>
          <p:cNvPr id="8" name="مستطيل 7"/>
          <p:cNvSpPr/>
          <p:nvPr/>
        </p:nvSpPr>
        <p:spPr>
          <a:xfrm>
            <a:off x="971600" y="1844824"/>
            <a:ext cx="7776864" cy="4154984"/>
          </a:xfrm>
          <a:prstGeom prst="rect">
            <a:avLst/>
          </a:prstGeom>
        </p:spPr>
        <p:txBody>
          <a:bodyPr wrap="square">
            <a:spAutoFit/>
          </a:bodyPr>
          <a:lstStyle/>
          <a:p>
            <a:pPr algn="l" rtl="0">
              <a:buFont typeface="Wingdings" pitchFamily="2" charset="2"/>
              <a:buChar char="v"/>
              <a:defRPr/>
            </a:pPr>
            <a:r>
              <a:rPr lang="en-US" altLang="zh-CN" sz="2400" b="1" dirty="0">
                <a:solidFill>
                  <a:schemeClr val="accent4">
                    <a:lumMod val="75000"/>
                  </a:schemeClr>
                </a:solidFill>
              </a:rPr>
              <a:t>Facultative parasite : </a:t>
            </a:r>
            <a:r>
              <a:rPr lang="en-US" altLang="zh-CN" sz="2400" dirty="0"/>
              <a:t>Parasite </a:t>
            </a:r>
            <a:r>
              <a:rPr lang="en-US" sz="2400" dirty="0"/>
              <a:t>can exist free living in soil or water or as parasite .</a:t>
            </a:r>
          </a:p>
          <a:p>
            <a:pPr algn="l" rtl="0">
              <a:defRPr/>
            </a:pPr>
            <a:endParaRPr lang="en-US" altLang="zh-CN" sz="2400" dirty="0">
              <a:solidFill>
                <a:schemeClr val="accent4">
                  <a:lumMod val="75000"/>
                </a:schemeClr>
              </a:solidFill>
            </a:endParaRPr>
          </a:p>
          <a:p>
            <a:pPr algn="l" rtl="0">
              <a:buFont typeface="Wingdings" pitchFamily="2" charset="2"/>
              <a:buChar char="v"/>
              <a:defRPr/>
            </a:pPr>
            <a:r>
              <a:rPr lang="en-US" altLang="zh-CN" sz="2400" b="1" dirty="0">
                <a:solidFill>
                  <a:schemeClr val="accent4">
                    <a:lumMod val="75000"/>
                  </a:schemeClr>
                </a:solidFill>
              </a:rPr>
              <a:t> Accidental parasite :</a:t>
            </a:r>
            <a:r>
              <a:rPr lang="en-US" sz="2400" dirty="0"/>
              <a:t> one that parasitize an organism other than the usual host.</a:t>
            </a:r>
          </a:p>
          <a:p>
            <a:pPr algn="l" rtl="0">
              <a:defRPr/>
            </a:pPr>
            <a:endParaRPr lang="en-US" altLang="zh-CN" sz="2400" b="1" dirty="0">
              <a:solidFill>
                <a:schemeClr val="accent4">
                  <a:lumMod val="75000"/>
                </a:schemeClr>
              </a:solidFill>
            </a:endParaRPr>
          </a:p>
          <a:p>
            <a:pPr algn="l" rtl="0">
              <a:buFont typeface="Wingdings" pitchFamily="2" charset="2"/>
              <a:buChar char="v"/>
              <a:defRPr/>
            </a:pPr>
            <a:r>
              <a:rPr lang="en-US" altLang="zh-CN" sz="2400" b="1" dirty="0">
                <a:solidFill>
                  <a:schemeClr val="accent4">
                    <a:lumMod val="75000"/>
                  </a:schemeClr>
                </a:solidFill>
              </a:rPr>
              <a:t> Opportunistic parasite : </a:t>
            </a:r>
            <a:r>
              <a:rPr lang="en-US" sz="2400" dirty="0"/>
              <a:t>An organism that is not typically a parasite or Parasite inert  (without symptoms) but may become parasitic under specific conditions.</a:t>
            </a:r>
          </a:p>
          <a:p>
            <a:pPr algn="l" rtl="0">
              <a:buFont typeface="Wingdings" pitchFamily="2" charset="2"/>
              <a:buChar char="v"/>
              <a:defRPr/>
            </a:pPr>
            <a:endParaRPr lang="en-US" altLang="zh-CN" sz="2400" b="1" dirty="0">
              <a:solidFill>
                <a:schemeClr val="accent4">
                  <a:lumMod val="75000"/>
                </a:schemeClr>
              </a:solidFill>
            </a:endParaRPr>
          </a:p>
          <a:p>
            <a:pPr algn="l" rtl="0">
              <a:defRPr/>
            </a:pPr>
            <a:endParaRPr lang="en-US" altLang="zh-CN" sz="2400" b="1" dirty="0">
              <a:solidFill>
                <a:schemeClr val="accent4">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مستدير الزوايا 8"/>
          <p:cNvSpPr/>
          <p:nvPr/>
        </p:nvSpPr>
        <p:spPr>
          <a:xfrm>
            <a:off x="1547664" y="4193750"/>
            <a:ext cx="6247596" cy="1512168"/>
          </a:xfrm>
          <a:prstGeom prst="roundRect">
            <a:avLst>
              <a:gd name="adj" fmla="val 8713"/>
            </a:avLst>
          </a:pr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r>
              <a:rPr lang="en-US" altLang="zh-CN" sz="2400" b="1" dirty="0">
                <a:solidFill>
                  <a:srgbClr val="3333CC"/>
                </a:solidFill>
              </a:rPr>
              <a:t>Infective Stage </a:t>
            </a:r>
            <a:r>
              <a:rPr lang="en-US" altLang="zh-CN" sz="2000" b="1" dirty="0">
                <a:solidFill>
                  <a:schemeClr val="tx1"/>
                </a:solidFill>
              </a:rPr>
              <a:t>is a stage when a parasite can invade human body and live in it .</a:t>
            </a:r>
          </a:p>
          <a:p>
            <a:endParaRPr lang="ar-SA" sz="2000" dirty="0">
              <a:solidFill>
                <a:schemeClr val="accent4">
                  <a:lumMod val="75000"/>
                </a:schemeClr>
              </a:solidFill>
            </a:endParaRPr>
          </a:p>
        </p:txBody>
      </p:sp>
      <p:sp>
        <p:nvSpPr>
          <p:cNvPr id="8" name="مستطيل مستدير الزوايا 7"/>
          <p:cNvSpPr/>
          <p:nvPr/>
        </p:nvSpPr>
        <p:spPr>
          <a:xfrm>
            <a:off x="1403648" y="1607501"/>
            <a:ext cx="6786610" cy="2304256"/>
          </a:xfrm>
          <a:prstGeom prst="roundRect">
            <a:avLst>
              <a:gd name="adj" fmla="val 8713"/>
            </a:avLst>
          </a:prstGeom>
          <a:solidFill>
            <a:schemeClr val="accent3">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buNone/>
              <a:defRPr/>
            </a:pPr>
            <a:r>
              <a:rPr lang="en-US" altLang="zh-CN" sz="2400" b="1" dirty="0">
                <a:solidFill>
                  <a:srgbClr val="3333CC"/>
                </a:solidFill>
              </a:rPr>
              <a:t>Life cycle</a:t>
            </a:r>
            <a:r>
              <a:rPr lang="zh-CN" altLang="en-US" sz="2400" b="1" dirty="0">
                <a:solidFill>
                  <a:srgbClr val="3333CC"/>
                </a:solidFill>
              </a:rPr>
              <a:t> </a:t>
            </a:r>
            <a:r>
              <a:rPr lang="en-US" altLang="zh-CN" sz="2000" b="1" dirty="0">
                <a:solidFill>
                  <a:schemeClr val="tx1"/>
                </a:solidFill>
              </a:rPr>
              <a:t>is the process of a parasite’s growth, development and reproduction, which proceeds in one or  more different hosts depending on the species of parasites.</a:t>
            </a:r>
            <a:r>
              <a:rPr lang="en-US" altLang="zh-CN" sz="2800" b="1" dirty="0">
                <a:solidFill>
                  <a:schemeClr val="tx1"/>
                </a:solidFill>
              </a:rPr>
              <a:t> </a:t>
            </a:r>
          </a:p>
        </p:txBody>
      </p:sp>
      <p:sp>
        <p:nvSpPr>
          <p:cNvPr id="5" name="وسيلة شرح على شكل سحابة 3">
            <a:extLst>
              <a:ext uri="{FF2B5EF4-FFF2-40B4-BE49-F238E27FC236}">
                <a16:creationId xmlns:a16="http://schemas.microsoft.com/office/drawing/2014/main" id="{7050D0BF-DAAF-4A36-AFC4-75474FE48D50}"/>
              </a:ext>
            </a:extLst>
          </p:cNvPr>
          <p:cNvSpPr/>
          <p:nvPr/>
        </p:nvSpPr>
        <p:spPr>
          <a:xfrm>
            <a:off x="-540568" y="188640"/>
            <a:ext cx="9973616" cy="1484784"/>
          </a:xfrm>
          <a:prstGeom prst="cloudCallout">
            <a:avLst>
              <a:gd name="adj1" fmla="val -53678"/>
              <a:gd name="adj2" fmla="val -35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endParaRPr lang="en-US" altLang="zh-CN" sz="3600" b="1" dirty="0">
              <a:solidFill>
                <a:schemeClr val="accent4">
                  <a:lumMod val="75000"/>
                </a:schemeClr>
              </a:solidFill>
              <a:effectLst>
                <a:outerShdw blurRad="38100" dist="38100" dir="2700000" algn="tl">
                  <a:srgbClr val="000000"/>
                </a:outerShdw>
              </a:effectLst>
            </a:endParaRPr>
          </a:p>
          <a:p>
            <a:pPr algn="ctr">
              <a:buNone/>
            </a:pPr>
            <a:r>
              <a:rPr lang="en-US" altLang="zh-CN" sz="3600" b="1" u="sng" dirty="0">
                <a:solidFill>
                  <a:schemeClr val="bg2">
                    <a:lumMod val="50000"/>
                  </a:schemeClr>
                </a:solidFill>
                <a:effectLst>
                  <a:outerShdw blurRad="38100" dist="38100" dir="2700000" algn="tl">
                    <a:srgbClr val="000000"/>
                  </a:outerShdw>
                </a:effectLst>
              </a:rPr>
              <a:t>Terms of </a:t>
            </a:r>
            <a:r>
              <a:rPr lang="en-US" altLang="zh-CN" sz="3600" b="1" u="sng" dirty="0" err="1">
                <a:solidFill>
                  <a:schemeClr val="bg2">
                    <a:lumMod val="50000"/>
                  </a:schemeClr>
                </a:solidFill>
                <a:effectLst>
                  <a:outerShdw blurRad="38100" dist="38100" dir="2700000" algn="tl">
                    <a:srgbClr val="000000"/>
                  </a:outerShdw>
                </a:effectLst>
              </a:rPr>
              <a:t>Parasitology</a:t>
            </a:r>
            <a:r>
              <a:rPr lang="en-US" altLang="zh-CN" sz="3600" b="1" u="sng" dirty="0">
                <a:solidFill>
                  <a:schemeClr val="bg2">
                    <a:lumMod val="50000"/>
                  </a:schemeClr>
                </a:solidFill>
                <a:effectLst>
                  <a:outerShdw blurRad="38100" dist="38100" dir="2700000" algn="tl">
                    <a:srgbClr val="000000"/>
                  </a:outerShdw>
                </a:effectLst>
              </a:rPr>
              <a:t> Life cycle </a:t>
            </a:r>
            <a:br>
              <a:rPr lang="en-US" sz="3600" b="1" u="sng" dirty="0">
                <a:solidFill>
                  <a:schemeClr val="bg2">
                    <a:lumMod val="50000"/>
                  </a:schemeClr>
                </a:solidFill>
              </a:rPr>
            </a:br>
            <a:endParaRPr lang="en-US" sz="3600" b="1" u="sng" dirty="0">
              <a:solidFill>
                <a:schemeClr val="bg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5" name="مستطيل مستدير الزوايا 4"/>
          <p:cNvSpPr/>
          <p:nvPr/>
        </p:nvSpPr>
        <p:spPr>
          <a:xfrm>
            <a:off x="179512" y="1772816"/>
            <a:ext cx="3888432" cy="1368152"/>
          </a:xfrm>
          <a:prstGeom prst="roundRect">
            <a:avLst>
              <a:gd name="adj" fmla="val 8713"/>
            </a:avLst>
          </a:pr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defRPr/>
            </a:pPr>
            <a:r>
              <a:rPr lang="en-US" altLang="zh-CN" sz="2000" b="1" dirty="0">
                <a:solidFill>
                  <a:srgbClr val="3333CC"/>
                </a:solidFill>
              </a:rPr>
              <a:t>Definitive (final) host : </a:t>
            </a:r>
            <a:r>
              <a:rPr lang="en-US" altLang="zh-CN" sz="2000" b="1" dirty="0">
                <a:solidFill>
                  <a:schemeClr val="tx1">
                    <a:lumMod val="95000"/>
                    <a:lumOff val="5000"/>
                  </a:schemeClr>
                </a:solidFill>
              </a:rPr>
              <a:t>harbors adult or sexually reproductive stage of a parasite</a:t>
            </a:r>
            <a:r>
              <a:rPr lang="en-US" altLang="zh-CN" sz="2400" b="1" dirty="0">
                <a:solidFill>
                  <a:schemeClr val="tx1">
                    <a:lumMod val="95000"/>
                    <a:lumOff val="5000"/>
                  </a:schemeClr>
                </a:solidFill>
              </a:rPr>
              <a:t>.</a:t>
            </a:r>
          </a:p>
        </p:txBody>
      </p:sp>
      <p:sp>
        <p:nvSpPr>
          <p:cNvPr id="4" name="وسيلة شرح على شكل سحابة 3"/>
          <p:cNvSpPr/>
          <p:nvPr/>
        </p:nvSpPr>
        <p:spPr>
          <a:xfrm>
            <a:off x="-540568" y="188640"/>
            <a:ext cx="9973616" cy="1484784"/>
          </a:xfrm>
          <a:prstGeom prst="cloudCallout">
            <a:avLst>
              <a:gd name="adj1" fmla="val -53678"/>
              <a:gd name="adj2" fmla="val -35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endParaRPr lang="en-US" altLang="zh-CN" sz="3600" b="1" dirty="0">
              <a:solidFill>
                <a:schemeClr val="accent4">
                  <a:lumMod val="75000"/>
                </a:schemeClr>
              </a:solidFill>
              <a:effectLst>
                <a:outerShdw blurRad="38100" dist="38100" dir="2700000" algn="tl">
                  <a:srgbClr val="000000"/>
                </a:outerShdw>
              </a:effectLst>
            </a:endParaRPr>
          </a:p>
          <a:p>
            <a:pPr algn="ctr">
              <a:buNone/>
            </a:pPr>
            <a:r>
              <a:rPr lang="en-US" altLang="zh-CN" sz="3600" b="1" u="sng" dirty="0">
                <a:solidFill>
                  <a:schemeClr val="bg2">
                    <a:lumMod val="50000"/>
                  </a:schemeClr>
                </a:solidFill>
                <a:effectLst>
                  <a:outerShdw blurRad="38100" dist="38100" dir="2700000" algn="tl">
                    <a:srgbClr val="000000"/>
                  </a:outerShdw>
                </a:effectLst>
              </a:rPr>
              <a:t>Terms of </a:t>
            </a:r>
            <a:r>
              <a:rPr lang="en-US" altLang="zh-CN" sz="3600" b="1" u="sng" dirty="0" err="1">
                <a:solidFill>
                  <a:schemeClr val="bg2">
                    <a:lumMod val="50000"/>
                  </a:schemeClr>
                </a:solidFill>
                <a:effectLst>
                  <a:outerShdw blurRad="38100" dist="38100" dir="2700000" algn="tl">
                    <a:srgbClr val="000000"/>
                  </a:outerShdw>
                </a:effectLst>
              </a:rPr>
              <a:t>Parasitology</a:t>
            </a:r>
            <a:r>
              <a:rPr lang="en-US" altLang="zh-CN" sz="3600" b="1" u="sng" dirty="0">
                <a:solidFill>
                  <a:schemeClr val="bg2">
                    <a:lumMod val="50000"/>
                  </a:schemeClr>
                </a:solidFill>
                <a:effectLst>
                  <a:outerShdw blurRad="38100" dist="38100" dir="2700000" algn="tl">
                    <a:srgbClr val="000000"/>
                  </a:outerShdw>
                </a:effectLst>
              </a:rPr>
              <a:t> Life cycle </a:t>
            </a:r>
            <a:br>
              <a:rPr lang="en-US" sz="3600" b="1" u="sng" dirty="0">
                <a:solidFill>
                  <a:schemeClr val="bg2">
                    <a:lumMod val="50000"/>
                  </a:schemeClr>
                </a:solidFill>
              </a:rPr>
            </a:br>
            <a:endParaRPr lang="en-US" sz="3600" b="1" u="sng" dirty="0">
              <a:solidFill>
                <a:schemeClr val="bg2">
                  <a:lumMod val="50000"/>
                </a:schemeClr>
              </a:solidFill>
            </a:endParaRPr>
          </a:p>
        </p:txBody>
      </p:sp>
      <p:sp>
        <p:nvSpPr>
          <p:cNvPr id="9" name="مستطيل مستدير الزوايا 8"/>
          <p:cNvSpPr/>
          <p:nvPr/>
        </p:nvSpPr>
        <p:spPr>
          <a:xfrm>
            <a:off x="4143372" y="2428868"/>
            <a:ext cx="4608512" cy="1800200"/>
          </a:xfrm>
          <a:prstGeom prst="roundRect">
            <a:avLst>
              <a:gd name="adj" fmla="val 8713"/>
            </a:avLst>
          </a:prstGeom>
          <a:solidFill>
            <a:schemeClr val="accent3">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altLang="zh-CN" sz="2000" b="1" dirty="0">
              <a:solidFill>
                <a:schemeClr val="accent1">
                  <a:lumMod val="50000"/>
                </a:schemeClr>
              </a:solidFill>
              <a:effectLst>
                <a:outerShdw blurRad="38100" dist="38100" dir="2700000" algn="tl">
                  <a:srgbClr val="000000"/>
                </a:outerShdw>
              </a:effectLst>
            </a:endParaRPr>
          </a:p>
          <a:p>
            <a:pPr algn="l" rtl="0"/>
            <a:r>
              <a:rPr lang="en-US" altLang="zh-CN" sz="2000" b="1" dirty="0">
                <a:solidFill>
                  <a:srgbClr val="3333CC"/>
                </a:solidFill>
              </a:rPr>
              <a:t>Reservoir hosts  </a:t>
            </a:r>
            <a:r>
              <a:rPr lang="en-US" altLang="zh-CN" sz="2000" b="1" dirty="0">
                <a:solidFill>
                  <a:schemeClr val="tx1">
                    <a:lumMod val="95000"/>
                    <a:lumOff val="5000"/>
                  </a:schemeClr>
                </a:solidFill>
              </a:rPr>
              <a:t>are the vertebrate hosts which  harbor the same species of parasite at same stage as a human host. They are an important source of infection in epidemiology.</a:t>
            </a:r>
          </a:p>
          <a:p>
            <a:pPr algn="l" rtl="0"/>
            <a:endParaRPr lang="en-US" altLang="zh-CN" sz="2000" b="1" dirty="0">
              <a:solidFill>
                <a:schemeClr val="accent1">
                  <a:lumMod val="50000"/>
                </a:schemeClr>
              </a:solidFill>
              <a:effectLst>
                <a:outerShdw blurRad="38100" dist="38100" dir="2700000" algn="tl">
                  <a:srgbClr val="000000"/>
                </a:outerShdw>
              </a:effectLst>
            </a:endParaRPr>
          </a:p>
        </p:txBody>
      </p:sp>
      <p:sp>
        <p:nvSpPr>
          <p:cNvPr id="8" name="مستطيل مستدير الزوايا 7"/>
          <p:cNvSpPr/>
          <p:nvPr/>
        </p:nvSpPr>
        <p:spPr>
          <a:xfrm>
            <a:off x="179512" y="3429000"/>
            <a:ext cx="3851920" cy="2808312"/>
          </a:xfrm>
          <a:prstGeom prst="roundRect">
            <a:avLst>
              <a:gd name="adj" fmla="val 8713"/>
            </a:avLst>
          </a:prstGeom>
          <a:solidFill>
            <a:schemeClr val="accent3">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r>
              <a:rPr lang="en-US" altLang="zh-CN" sz="2800" b="1" dirty="0">
                <a:solidFill>
                  <a:srgbClr val="3333CC"/>
                </a:solidFill>
              </a:rPr>
              <a:t> </a:t>
            </a:r>
            <a:r>
              <a:rPr lang="en-US" altLang="zh-CN" sz="2000" b="1" dirty="0">
                <a:solidFill>
                  <a:srgbClr val="3333CC"/>
                </a:solidFill>
              </a:rPr>
              <a:t>Intermediate host:  </a:t>
            </a:r>
          </a:p>
          <a:p>
            <a:pPr algn="l">
              <a:buNone/>
              <a:defRPr/>
            </a:pPr>
            <a:r>
              <a:rPr lang="en-US" altLang="zh-CN" sz="2000" b="1" dirty="0">
                <a:solidFill>
                  <a:schemeClr val="tx1">
                    <a:lumMod val="95000"/>
                    <a:lumOff val="5000"/>
                  </a:schemeClr>
                </a:solidFill>
              </a:rPr>
              <a:t>harbors larval or asexually reproductive stage of a parasite, according to priority they are classified into first intermediate host, second intermediate host, third intermediate host.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4" name="وسيلة شرح على شكل سحابة 3"/>
          <p:cNvSpPr/>
          <p:nvPr/>
        </p:nvSpPr>
        <p:spPr>
          <a:xfrm>
            <a:off x="611560" y="260648"/>
            <a:ext cx="7920880" cy="1340768"/>
          </a:xfrm>
          <a:prstGeom prst="cloudCallout">
            <a:avLst>
              <a:gd name="adj1" fmla="val -50958"/>
              <a:gd name="adj2" fmla="val -37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en-US" altLang="zh-CN" sz="3200" b="1" u="sng" dirty="0">
                <a:solidFill>
                  <a:schemeClr val="accent4">
                    <a:lumMod val="75000"/>
                  </a:schemeClr>
                </a:solidFill>
                <a:effectLst>
                  <a:outerShdw blurRad="38100" dist="38100" dir="2700000" algn="tl">
                    <a:srgbClr val="000000"/>
                  </a:outerShdw>
                </a:effectLst>
              </a:rPr>
              <a:t>Transmission</a:t>
            </a:r>
            <a:endParaRPr lang="en-US" sz="3200" b="1" u="sng" dirty="0">
              <a:solidFill>
                <a:schemeClr val="accent4">
                  <a:lumMod val="75000"/>
                </a:schemeClr>
              </a:solidFill>
            </a:endParaRPr>
          </a:p>
        </p:txBody>
      </p:sp>
      <p:sp>
        <p:nvSpPr>
          <p:cNvPr id="8" name="مستطيل مستدير الزوايا 7"/>
          <p:cNvSpPr/>
          <p:nvPr/>
        </p:nvSpPr>
        <p:spPr>
          <a:xfrm>
            <a:off x="4823520" y="2703143"/>
            <a:ext cx="4032448" cy="3888432"/>
          </a:xfrm>
          <a:prstGeom prst="roundRect">
            <a:avLst>
              <a:gd name="adj" fmla="val 8713"/>
            </a:avLst>
          </a:prstGeom>
          <a:solidFill>
            <a:schemeClr val="accent6">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altLang="zh-CN" sz="2400" b="1" dirty="0">
                <a:solidFill>
                  <a:srgbClr val="3333CC"/>
                </a:solidFill>
              </a:rPr>
              <a:t>Biological Transmission: </a:t>
            </a:r>
            <a:r>
              <a:rPr lang="en-US" altLang="zh-CN" sz="2000" b="1" dirty="0">
                <a:solidFill>
                  <a:schemeClr val="tx1"/>
                </a:solidFill>
              </a:rPr>
              <a:t>Arthropods are obligatory vectors. Pathogens have to spend a part of their life cycle in the vector arthropods in which they multiply or develop into the infective stage and then invade the human body under the help of the arthropod, such as </a:t>
            </a:r>
            <a:r>
              <a:rPr lang="en-US" altLang="zh-CN" sz="2000" b="1" i="1" dirty="0">
                <a:solidFill>
                  <a:schemeClr val="tx1"/>
                </a:solidFill>
              </a:rPr>
              <a:t>Anopheles</a:t>
            </a:r>
            <a:r>
              <a:rPr lang="en-US" altLang="zh-CN" sz="2000" b="1" dirty="0">
                <a:solidFill>
                  <a:schemeClr val="tx1"/>
                </a:solidFill>
              </a:rPr>
              <a:t> mosquitoes transmit malaria.       </a:t>
            </a:r>
          </a:p>
        </p:txBody>
      </p:sp>
      <p:sp>
        <p:nvSpPr>
          <p:cNvPr id="11" name="مستطيل مستدير الزوايا 10"/>
          <p:cNvSpPr/>
          <p:nvPr/>
        </p:nvSpPr>
        <p:spPr>
          <a:xfrm>
            <a:off x="251520" y="1736812"/>
            <a:ext cx="4320480" cy="3384376"/>
          </a:xfrm>
          <a:prstGeom prst="roundRect">
            <a:avLst>
              <a:gd name="adj" fmla="val 8713"/>
            </a:avLst>
          </a:prstGeom>
          <a:solidFill>
            <a:schemeClr val="accent6">
              <a:lumMod val="40000"/>
              <a:lumOff val="6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r>
              <a:rPr lang="en-US" altLang="zh-CN" sz="2400" b="1" dirty="0">
                <a:solidFill>
                  <a:srgbClr val="3333CC"/>
                </a:solidFill>
              </a:rPr>
              <a:t>Mechanical Transmission:</a:t>
            </a:r>
          </a:p>
          <a:p>
            <a:pPr algn="l">
              <a:buNone/>
              <a:defRPr/>
            </a:pPr>
            <a:r>
              <a:rPr lang="en-US" altLang="zh-CN" sz="2400" b="1" dirty="0">
                <a:solidFill>
                  <a:srgbClr val="3333CC"/>
                </a:solidFill>
              </a:rPr>
              <a:t> </a:t>
            </a:r>
            <a:r>
              <a:rPr lang="en-US" altLang="zh-CN" sz="2000" b="1" dirty="0">
                <a:solidFill>
                  <a:schemeClr val="tx1"/>
                </a:solidFill>
              </a:rPr>
              <a:t>Arthropods are passive carriers, </a:t>
            </a:r>
            <a:r>
              <a:rPr lang="en-US" altLang="zh-CN" sz="2000" b="1" dirty="0" err="1">
                <a:solidFill>
                  <a:schemeClr val="tx1"/>
                </a:solidFill>
              </a:rPr>
              <a:t>i.e</a:t>
            </a:r>
            <a:r>
              <a:rPr lang="en-US" altLang="zh-CN" sz="2000" b="1" dirty="0">
                <a:solidFill>
                  <a:schemeClr val="tx1"/>
                </a:solidFill>
              </a:rPr>
              <a:t> play a role of the transportation of pathogens, which is not obligatory for the disease transmission, such as flies carry typhoid bacilli, </a:t>
            </a:r>
            <a:r>
              <a:rPr lang="en-US" altLang="zh-CN" sz="2000" b="1" dirty="0" err="1">
                <a:solidFill>
                  <a:schemeClr val="tx1"/>
                </a:solidFill>
              </a:rPr>
              <a:t>ascarid</a:t>
            </a:r>
            <a:r>
              <a:rPr lang="en-US" altLang="zh-CN" sz="2000" b="1" dirty="0">
                <a:solidFill>
                  <a:schemeClr val="tx1"/>
                </a:solidFill>
              </a:rPr>
              <a:t> eggs and amoebic cysts.</a:t>
            </a:r>
            <a:endParaRPr lang="en-US" altLang="zh-CN" sz="2800" b="1" dirty="0">
              <a:solidFill>
                <a:schemeClr val="tx1"/>
              </a:solidFill>
            </a:endParaRPr>
          </a:p>
        </p:txBody>
      </p:sp>
      <p:pic>
        <p:nvPicPr>
          <p:cNvPr id="4098" name="Picture 2" descr="ØµÙØ±Ø© Ø°Ø§Øª ØµÙØ©">
            <a:extLst>
              <a:ext uri="{FF2B5EF4-FFF2-40B4-BE49-F238E27FC236}">
                <a16:creationId xmlns:a16="http://schemas.microsoft.com/office/drawing/2014/main" id="{3094272E-F471-4E06-BE87-0B55BAFEC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77495"/>
            <a:ext cx="2304256" cy="2014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5" name="وسيلة شرح على شكل سحابة 4"/>
          <p:cNvSpPr/>
          <p:nvPr/>
        </p:nvSpPr>
        <p:spPr>
          <a:xfrm>
            <a:off x="0" y="-243408"/>
            <a:ext cx="8964488" cy="1340768"/>
          </a:xfrm>
          <a:prstGeom prst="cloudCallout">
            <a:avLst>
              <a:gd name="adj1" fmla="val -47863"/>
              <a:gd name="adj2" fmla="val -360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en-US" sz="3200" b="1" u="sng" dirty="0">
                <a:solidFill>
                  <a:schemeClr val="accent4">
                    <a:lumMod val="75000"/>
                  </a:schemeClr>
                </a:solidFill>
              </a:rPr>
              <a:t>Examples  of Parasites.. </a:t>
            </a:r>
          </a:p>
        </p:txBody>
      </p:sp>
      <p:pic>
        <p:nvPicPr>
          <p:cNvPr id="19458" name="Picture 2" descr="http://www.stanford.edu/class/humbio103/ParaSites2002/fasciolopsiasis/Fasciolopsis_buski_adult_DP.JPG"/>
          <p:cNvPicPr>
            <a:picLocks noChangeAspect="1" noChangeArrowheads="1"/>
          </p:cNvPicPr>
          <p:nvPr/>
        </p:nvPicPr>
        <p:blipFill>
          <a:blip r:embed="rId2" cstate="print"/>
          <a:srcRect/>
          <a:stretch>
            <a:fillRect/>
          </a:stretch>
        </p:blipFill>
        <p:spPr bwMode="auto">
          <a:xfrm>
            <a:off x="539552" y="3789040"/>
            <a:ext cx="2448272" cy="2438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مخطط انسيابي: تحضير 12"/>
          <p:cNvSpPr/>
          <p:nvPr/>
        </p:nvSpPr>
        <p:spPr>
          <a:xfrm>
            <a:off x="899592" y="3717032"/>
            <a:ext cx="2664296" cy="864096"/>
          </a:xfrm>
          <a:prstGeom prst="flowChartPreparati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err="1">
                <a:solidFill>
                  <a:schemeClr val="bg1"/>
                </a:solidFill>
              </a:rPr>
              <a:t>Fasciolopsis</a:t>
            </a:r>
            <a:r>
              <a:rPr lang="en-US" b="1" i="1" dirty="0">
                <a:solidFill>
                  <a:schemeClr val="bg1"/>
                </a:solidFill>
              </a:rPr>
              <a:t> </a:t>
            </a:r>
            <a:r>
              <a:rPr lang="en-US" b="1" i="1" dirty="0" err="1">
                <a:solidFill>
                  <a:schemeClr val="bg1"/>
                </a:solidFill>
              </a:rPr>
              <a:t>buski</a:t>
            </a:r>
            <a:endParaRPr lang="en-US" sz="1400" b="1" dirty="0">
              <a:solidFill>
                <a:schemeClr val="bg1"/>
              </a:solidFill>
              <a:effectLst>
                <a:outerShdw blurRad="38100" dist="38100" dir="2700000" algn="tl">
                  <a:srgbClr val="000000">
                    <a:alpha val="43137"/>
                  </a:srgbClr>
                </a:outerShdw>
              </a:effectLst>
            </a:endParaRPr>
          </a:p>
        </p:txBody>
      </p:sp>
      <p:pic>
        <p:nvPicPr>
          <p:cNvPr id="19462" name="Picture 6" descr="http://static.ddmcdn.com/gif/malaria-2.jpg"/>
          <p:cNvPicPr>
            <a:picLocks noChangeAspect="1" noChangeArrowheads="1"/>
          </p:cNvPicPr>
          <p:nvPr/>
        </p:nvPicPr>
        <p:blipFill>
          <a:blip r:embed="rId3" cstate="print"/>
          <a:srcRect/>
          <a:stretch>
            <a:fillRect/>
          </a:stretch>
        </p:blipFill>
        <p:spPr bwMode="auto">
          <a:xfrm>
            <a:off x="3203848" y="3789040"/>
            <a:ext cx="258202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مخطط انسيابي: تحضير 16"/>
          <p:cNvSpPr/>
          <p:nvPr/>
        </p:nvSpPr>
        <p:spPr>
          <a:xfrm>
            <a:off x="2411760" y="5993904"/>
            <a:ext cx="4464496" cy="864096"/>
          </a:xfrm>
          <a:prstGeom prst="flowChartPreparati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i="1" dirty="0">
                <a:solidFill>
                  <a:schemeClr val="tx1">
                    <a:lumMod val="95000"/>
                    <a:lumOff val="5000"/>
                  </a:schemeClr>
                </a:solidFill>
                <a:effectLst>
                  <a:outerShdw blurRad="38100" dist="38100" dir="2700000" algn="tl">
                    <a:srgbClr val="000000">
                      <a:alpha val="43137"/>
                    </a:srgbClr>
                  </a:outerShdw>
                </a:effectLst>
              </a:rPr>
              <a:t>P. </a:t>
            </a:r>
            <a:r>
              <a:rPr lang="en-US" sz="2000" b="1" i="1" dirty="0" err="1">
                <a:solidFill>
                  <a:schemeClr val="tx1">
                    <a:lumMod val="95000"/>
                    <a:lumOff val="5000"/>
                  </a:schemeClr>
                </a:solidFill>
                <a:effectLst>
                  <a:outerShdw blurRad="38100" dist="38100" dir="2700000" algn="tl">
                    <a:srgbClr val="000000">
                      <a:alpha val="43137"/>
                    </a:srgbClr>
                  </a:outerShdw>
                </a:effectLst>
              </a:rPr>
              <a:t>vivax</a:t>
            </a:r>
            <a:r>
              <a:rPr lang="en-US" sz="2000" b="1" dirty="0">
                <a:solidFill>
                  <a:schemeClr val="tx1">
                    <a:lumMod val="95000"/>
                    <a:lumOff val="5000"/>
                  </a:schemeClr>
                </a:solidFill>
                <a:effectLst>
                  <a:outerShdw blurRad="38100" dist="38100" dir="2700000" algn="tl">
                    <a:srgbClr val="000000">
                      <a:alpha val="43137"/>
                    </a:srgbClr>
                  </a:outerShdw>
                </a:effectLst>
              </a:rPr>
              <a:t> parasites.</a:t>
            </a:r>
            <a:endParaRPr lang="ar-SA" sz="2000" b="1" dirty="0">
              <a:solidFill>
                <a:schemeClr val="tx1">
                  <a:lumMod val="95000"/>
                  <a:lumOff val="5000"/>
                </a:schemeClr>
              </a:solidFill>
              <a:effectLst>
                <a:outerShdw blurRad="38100" dist="38100" dir="2700000" algn="tl">
                  <a:srgbClr val="000000">
                    <a:alpha val="43137"/>
                  </a:srgbClr>
                </a:outerShdw>
              </a:effectLst>
            </a:endParaRPr>
          </a:p>
          <a:p>
            <a:pPr algn="ctr"/>
            <a:r>
              <a:rPr lang="en-US" b="1" i="1" dirty="0">
                <a:solidFill>
                  <a:srgbClr val="FFFF00"/>
                </a:solidFill>
                <a:effectLst>
                  <a:outerShdw blurRad="38100" dist="38100" dir="2700000" algn="tl">
                    <a:srgbClr val="000000">
                      <a:alpha val="43137"/>
                    </a:srgbClr>
                  </a:outerShdw>
                </a:effectLst>
              </a:rPr>
              <a:t>..</a:t>
            </a:r>
            <a:r>
              <a:rPr lang="en-US" sz="1400" b="1" i="1" dirty="0">
                <a:solidFill>
                  <a:srgbClr val="FFFF00"/>
                </a:solidFill>
                <a:effectLst>
                  <a:outerShdw blurRad="38100" dist="38100" dir="2700000" algn="tl">
                    <a:srgbClr val="000000">
                      <a:alpha val="43137"/>
                    </a:srgbClr>
                  </a:outerShdw>
                </a:effectLst>
              </a:rPr>
              <a:t>.</a:t>
            </a:r>
            <a:endParaRPr lang="en-US" sz="1400" b="1" dirty="0">
              <a:solidFill>
                <a:srgbClr val="FFFF00"/>
              </a:solidFill>
              <a:effectLst>
                <a:outerShdw blurRad="38100" dist="38100" dir="2700000" algn="tl">
                  <a:srgbClr val="000000">
                    <a:alpha val="43137"/>
                  </a:srgbClr>
                </a:outerShdw>
              </a:effectLst>
            </a:endParaRPr>
          </a:p>
        </p:txBody>
      </p:sp>
      <p:sp>
        <p:nvSpPr>
          <p:cNvPr id="21" name="مستطيل 20"/>
          <p:cNvSpPr/>
          <p:nvPr/>
        </p:nvSpPr>
        <p:spPr>
          <a:xfrm>
            <a:off x="683568" y="2852936"/>
            <a:ext cx="1872208" cy="646331"/>
          </a:xfrm>
          <a:prstGeom prst="rect">
            <a:avLst/>
          </a:prstGeom>
        </p:spPr>
        <p:txBody>
          <a:bodyPr wrap="square">
            <a:spAutoFit/>
          </a:bodyPr>
          <a:lstStyle/>
          <a:p>
            <a:r>
              <a:rPr lang="en-US" dirty="0"/>
              <a:t>Larvae of </a:t>
            </a:r>
            <a:r>
              <a:rPr lang="en-US" i="1" dirty="0" err="1"/>
              <a:t>Ascaris</a:t>
            </a:r>
            <a:r>
              <a:rPr lang="en-US" i="1" dirty="0"/>
              <a:t> </a:t>
            </a:r>
            <a:r>
              <a:rPr lang="en-US" i="1" dirty="0" err="1"/>
              <a:t>lumbricoides</a:t>
            </a:r>
            <a:r>
              <a:rPr lang="en-US" i="1" dirty="0"/>
              <a:t> </a:t>
            </a:r>
            <a:endParaRPr lang="ar-SA" dirty="0"/>
          </a:p>
        </p:txBody>
      </p:sp>
      <p:pic>
        <p:nvPicPr>
          <p:cNvPr id="19466" name="Picture 10" descr="A. lumbricoides with larva inside the egg"/>
          <p:cNvPicPr>
            <a:picLocks noChangeAspect="1" noChangeArrowheads="1"/>
          </p:cNvPicPr>
          <p:nvPr/>
        </p:nvPicPr>
        <p:blipFill>
          <a:blip r:embed="rId4" cstate="print"/>
          <a:srcRect/>
          <a:stretch>
            <a:fillRect/>
          </a:stretch>
        </p:blipFill>
        <p:spPr bwMode="auto">
          <a:xfrm>
            <a:off x="251520" y="1124744"/>
            <a:ext cx="2304256"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مستطيل 19"/>
          <p:cNvSpPr/>
          <p:nvPr/>
        </p:nvSpPr>
        <p:spPr>
          <a:xfrm>
            <a:off x="179512" y="2780928"/>
            <a:ext cx="2448272" cy="646331"/>
          </a:xfrm>
          <a:prstGeom prst="rect">
            <a:avLst/>
          </a:prstGeom>
        </p:spPr>
        <p:txBody>
          <a:bodyPr wrap="square">
            <a:spAutoFit/>
          </a:bodyPr>
          <a:lstStyle/>
          <a:p>
            <a:pPr algn="ctr"/>
            <a:r>
              <a:rPr lang="en-US" b="1" dirty="0">
                <a:solidFill>
                  <a:schemeClr val="tx1">
                    <a:lumMod val="95000"/>
                    <a:lumOff val="5000"/>
                  </a:schemeClr>
                </a:solidFill>
              </a:rPr>
              <a:t>Mature egg  of </a:t>
            </a:r>
            <a:r>
              <a:rPr lang="en-US" b="1" i="1" dirty="0" err="1">
                <a:solidFill>
                  <a:schemeClr val="tx1">
                    <a:lumMod val="95000"/>
                    <a:lumOff val="5000"/>
                  </a:schemeClr>
                </a:solidFill>
              </a:rPr>
              <a:t>Ascaris</a:t>
            </a:r>
            <a:r>
              <a:rPr lang="en-US" b="1" i="1" dirty="0">
                <a:solidFill>
                  <a:schemeClr val="tx1">
                    <a:lumMod val="95000"/>
                    <a:lumOff val="5000"/>
                  </a:schemeClr>
                </a:solidFill>
              </a:rPr>
              <a:t> </a:t>
            </a:r>
            <a:r>
              <a:rPr lang="en-US" b="1" i="1" dirty="0" err="1">
                <a:solidFill>
                  <a:schemeClr val="tx1">
                    <a:lumMod val="95000"/>
                    <a:lumOff val="5000"/>
                  </a:schemeClr>
                </a:solidFill>
              </a:rPr>
              <a:t>lumbricoides</a:t>
            </a:r>
            <a:r>
              <a:rPr lang="en-US" b="1" i="1" dirty="0">
                <a:solidFill>
                  <a:schemeClr val="tx1">
                    <a:lumMod val="95000"/>
                    <a:lumOff val="5000"/>
                  </a:schemeClr>
                </a:solidFill>
              </a:rPr>
              <a:t> </a:t>
            </a:r>
            <a:endParaRPr lang="ar-SA" b="1" dirty="0">
              <a:solidFill>
                <a:schemeClr val="tx1">
                  <a:lumMod val="95000"/>
                  <a:lumOff val="5000"/>
                </a:schemeClr>
              </a:solidFill>
            </a:endParaRPr>
          </a:p>
        </p:txBody>
      </p:sp>
      <p:pic>
        <p:nvPicPr>
          <p:cNvPr id="19467" name="Picture 11" descr="Toxoplasma gondii cyst, hematoxylin and eosin stain"/>
          <p:cNvPicPr>
            <a:picLocks noChangeAspect="1" noChangeArrowheads="1"/>
          </p:cNvPicPr>
          <p:nvPr/>
        </p:nvPicPr>
        <p:blipFill>
          <a:blip r:embed="rId5" cstate="print"/>
          <a:srcRect/>
          <a:stretch>
            <a:fillRect/>
          </a:stretch>
        </p:blipFill>
        <p:spPr bwMode="auto">
          <a:xfrm>
            <a:off x="2771800" y="836712"/>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مستطيل 24"/>
          <p:cNvSpPr/>
          <p:nvPr/>
        </p:nvSpPr>
        <p:spPr>
          <a:xfrm>
            <a:off x="3059832" y="3068960"/>
            <a:ext cx="2818336" cy="369332"/>
          </a:xfrm>
          <a:prstGeom prst="rect">
            <a:avLst/>
          </a:prstGeom>
        </p:spPr>
        <p:txBody>
          <a:bodyPr wrap="none">
            <a:spAutoFit/>
          </a:bodyPr>
          <a:lstStyle/>
          <a:p>
            <a:r>
              <a:rPr lang="en-US" b="1" dirty="0">
                <a:solidFill>
                  <a:schemeClr val="tx1">
                    <a:lumMod val="95000"/>
                    <a:lumOff val="5000"/>
                  </a:schemeClr>
                </a:solidFill>
              </a:rPr>
              <a:t>Cysts of </a:t>
            </a:r>
            <a:r>
              <a:rPr lang="en-US" b="1" i="1" dirty="0" err="1">
                <a:solidFill>
                  <a:schemeClr val="tx1">
                    <a:lumMod val="95000"/>
                    <a:lumOff val="5000"/>
                  </a:schemeClr>
                </a:solidFill>
              </a:rPr>
              <a:t>Toxoplasma</a:t>
            </a:r>
            <a:r>
              <a:rPr lang="en-US" b="1" i="1" dirty="0">
                <a:solidFill>
                  <a:schemeClr val="tx1">
                    <a:lumMod val="95000"/>
                    <a:lumOff val="5000"/>
                  </a:schemeClr>
                </a:solidFill>
              </a:rPr>
              <a:t> </a:t>
            </a:r>
            <a:r>
              <a:rPr lang="en-US" b="1" i="1" dirty="0" err="1">
                <a:solidFill>
                  <a:schemeClr val="tx1">
                    <a:lumMod val="95000"/>
                    <a:lumOff val="5000"/>
                  </a:schemeClr>
                </a:solidFill>
              </a:rPr>
              <a:t>gondii</a:t>
            </a:r>
            <a:r>
              <a:rPr lang="en-US" b="1" dirty="0">
                <a:solidFill>
                  <a:schemeClr val="tx1">
                    <a:lumMod val="95000"/>
                    <a:lumOff val="5000"/>
                  </a:schemeClr>
                </a:solidFill>
              </a:rPr>
              <a:t> </a:t>
            </a:r>
            <a:endParaRPr lang="ar-SA" b="1" dirty="0">
              <a:solidFill>
                <a:schemeClr val="tx1">
                  <a:lumMod val="95000"/>
                  <a:lumOff val="5000"/>
                </a:schemeClr>
              </a:solidFill>
            </a:endParaRPr>
          </a:p>
        </p:txBody>
      </p:sp>
      <p:pic>
        <p:nvPicPr>
          <p:cNvPr id="19468" name="Picture 12" descr="C. parvum oocysts DIC"/>
          <p:cNvPicPr>
            <a:picLocks noChangeAspect="1" noChangeArrowheads="1"/>
          </p:cNvPicPr>
          <p:nvPr/>
        </p:nvPicPr>
        <p:blipFill>
          <a:blip r:embed="rId6" cstate="print"/>
          <a:srcRect/>
          <a:stretch>
            <a:fillRect/>
          </a:stretch>
        </p:blipFill>
        <p:spPr bwMode="auto">
          <a:xfrm>
            <a:off x="6084168" y="620688"/>
            <a:ext cx="2808312" cy="2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مستطيل 27"/>
          <p:cNvSpPr/>
          <p:nvPr/>
        </p:nvSpPr>
        <p:spPr>
          <a:xfrm>
            <a:off x="5868144" y="2636912"/>
            <a:ext cx="2987824" cy="646331"/>
          </a:xfrm>
          <a:prstGeom prst="rect">
            <a:avLst/>
          </a:prstGeom>
        </p:spPr>
        <p:txBody>
          <a:bodyPr wrap="square">
            <a:spAutoFit/>
          </a:bodyPr>
          <a:lstStyle/>
          <a:p>
            <a:pPr algn="ctr"/>
            <a:r>
              <a:rPr lang="en-US" b="1" i="1" dirty="0">
                <a:solidFill>
                  <a:schemeClr val="tx1">
                    <a:lumMod val="95000"/>
                    <a:lumOff val="5000"/>
                  </a:schemeClr>
                </a:solidFill>
                <a:effectLst>
                  <a:outerShdw blurRad="38100" dist="38100" dir="2700000" algn="tl">
                    <a:srgbClr val="000000">
                      <a:alpha val="43137"/>
                    </a:srgbClr>
                  </a:outerShdw>
                </a:effectLst>
              </a:rPr>
              <a:t>Cryptosporidium </a:t>
            </a:r>
            <a:r>
              <a:rPr lang="en-US" b="1" i="1" dirty="0" err="1">
                <a:solidFill>
                  <a:schemeClr val="tx1">
                    <a:lumMod val="95000"/>
                    <a:lumOff val="5000"/>
                  </a:schemeClr>
                </a:solidFill>
                <a:effectLst>
                  <a:outerShdw blurRad="38100" dist="38100" dir="2700000" algn="tl">
                    <a:srgbClr val="000000">
                      <a:alpha val="43137"/>
                    </a:srgbClr>
                  </a:outerShdw>
                </a:effectLst>
              </a:rPr>
              <a:t>parvum</a:t>
            </a:r>
            <a:r>
              <a:rPr lang="en-US" b="1" dirty="0">
                <a:solidFill>
                  <a:schemeClr val="tx1">
                    <a:lumMod val="95000"/>
                    <a:lumOff val="5000"/>
                  </a:schemeClr>
                </a:solidFill>
                <a:effectLst>
                  <a:outerShdw blurRad="38100" dist="38100" dir="2700000" algn="tl">
                    <a:srgbClr val="000000">
                      <a:alpha val="43137"/>
                    </a:srgbClr>
                  </a:outerShdw>
                </a:effectLst>
              </a:rPr>
              <a:t> </a:t>
            </a:r>
            <a:r>
              <a:rPr lang="en-US" b="1" dirty="0" err="1">
                <a:solidFill>
                  <a:schemeClr val="tx1">
                    <a:lumMod val="95000"/>
                    <a:lumOff val="5000"/>
                  </a:schemeClr>
                </a:solidFill>
                <a:effectLst>
                  <a:outerShdw blurRad="38100" dist="38100" dir="2700000" algn="tl">
                    <a:srgbClr val="000000">
                      <a:alpha val="43137"/>
                    </a:srgbClr>
                  </a:outerShdw>
                </a:effectLst>
              </a:rPr>
              <a:t>oocysts</a:t>
            </a:r>
            <a:r>
              <a:rPr lang="en-US" b="1" dirty="0">
                <a:solidFill>
                  <a:schemeClr val="tx1">
                    <a:lumMod val="95000"/>
                    <a:lumOff val="5000"/>
                  </a:schemeClr>
                </a:solidFill>
                <a:effectLst>
                  <a:outerShdw blurRad="38100" dist="38100" dir="2700000" algn="tl">
                    <a:srgbClr val="000000">
                      <a:alpha val="43137"/>
                    </a:srgbClr>
                  </a:outerShdw>
                </a:effectLst>
              </a:rPr>
              <a:t> </a:t>
            </a:r>
            <a:endParaRPr lang="ar-SA" b="1" dirty="0">
              <a:solidFill>
                <a:schemeClr val="tx1">
                  <a:lumMod val="95000"/>
                  <a:lumOff val="5000"/>
                </a:schemeClr>
              </a:solidFill>
              <a:effectLst>
                <a:outerShdw blurRad="38100" dist="38100" dir="2700000" algn="tl">
                  <a:srgbClr val="000000">
                    <a:alpha val="43137"/>
                  </a:srgbClr>
                </a:outerShdw>
              </a:effectLst>
            </a:endParaRPr>
          </a:p>
        </p:txBody>
      </p:sp>
      <p:pic>
        <p:nvPicPr>
          <p:cNvPr id="7172" name="Picture 4" descr="بعوضة الملاريا Anopheles">
            <a:hlinkClick r:id="rId7"/>
          </p:cNvPr>
          <p:cNvPicPr>
            <a:picLocks noChangeAspect="1" noChangeArrowheads="1"/>
          </p:cNvPicPr>
          <p:nvPr/>
        </p:nvPicPr>
        <p:blipFill>
          <a:blip r:embed="rId8" cstate="print"/>
          <a:srcRect/>
          <a:stretch>
            <a:fillRect/>
          </a:stretch>
        </p:blipFill>
        <p:spPr bwMode="auto">
          <a:xfrm>
            <a:off x="6084168" y="3356992"/>
            <a:ext cx="2736304"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مستطيل 21"/>
          <p:cNvSpPr/>
          <p:nvPr/>
        </p:nvSpPr>
        <p:spPr>
          <a:xfrm>
            <a:off x="2843808" y="5373216"/>
            <a:ext cx="4572000" cy="646331"/>
          </a:xfrm>
          <a:prstGeom prst="rect">
            <a:avLst/>
          </a:prstGeom>
        </p:spPr>
        <p:txBody>
          <a:bodyPr>
            <a:spAutoFit/>
          </a:bodyPr>
          <a:lstStyle/>
          <a:p>
            <a:r>
              <a:rPr lang="en-US" b="1" dirty="0">
                <a:solidFill>
                  <a:schemeClr val="tx1">
                    <a:lumMod val="95000"/>
                    <a:lumOff val="5000"/>
                  </a:schemeClr>
                </a:solidFill>
                <a:effectLst>
                  <a:outerShdw blurRad="38100" dist="38100" dir="2700000" algn="tl">
                    <a:srgbClr val="000000">
                      <a:alpha val="43137"/>
                    </a:srgbClr>
                  </a:outerShdw>
                </a:effectLst>
              </a:rPr>
              <a:t>Anopheles</a:t>
            </a:r>
            <a:br>
              <a:rPr lang="en-US" dirty="0"/>
            </a:b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1619672" y="2636912"/>
            <a:ext cx="5760640" cy="1440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a:ln w="10541" cmpd="sng">
                <a:solidFill>
                  <a:srgbClr val="7D7D7D">
                    <a:tint val="100000"/>
                    <a:shade val="100000"/>
                    <a:satMod val="110000"/>
                  </a:srgbClr>
                </a:solidFill>
                <a:prstDash val="solid"/>
              </a:ln>
              <a:solidFill>
                <a:srgbClr val="F97588"/>
              </a:solidFill>
              <a:effectLst>
                <a:outerShdw blurRad="38100" dist="38100" dir="2700000" algn="tl">
                  <a:srgbClr val="000000">
                    <a:alpha val="43137"/>
                  </a:srgbClr>
                </a:outerShdw>
              </a:effectLst>
            </a:endParaRPr>
          </a:p>
        </p:txBody>
      </p:sp>
      <p:sp>
        <p:nvSpPr>
          <p:cNvPr id="6" name="مستطيل 5"/>
          <p:cNvSpPr/>
          <p:nvPr/>
        </p:nvSpPr>
        <p:spPr>
          <a:xfrm>
            <a:off x="2676589" y="3140968"/>
            <a:ext cx="3813865" cy="830997"/>
          </a:xfrm>
          <a:prstGeom prst="rect">
            <a:avLst/>
          </a:prstGeom>
        </p:spPr>
        <p:txBody>
          <a:bodyPr wrap="none">
            <a:spAutoFit/>
          </a:bodyPr>
          <a:lstStyle/>
          <a:p>
            <a:pPr algn="ctr"/>
            <a:r>
              <a:rPr lang="en-US" sz="4800" b="1" u="sng" dirty="0">
                <a:ln w="10541" cmpd="sng">
                  <a:solidFill>
                    <a:srgbClr val="7D7D7D">
                      <a:tint val="100000"/>
                      <a:shade val="100000"/>
                      <a:satMod val="110000"/>
                    </a:srgbClr>
                  </a:solidFill>
                  <a:prstDash val="solid"/>
                </a:ln>
                <a:solidFill>
                  <a:schemeClr val="bg2">
                    <a:lumMod val="75000"/>
                  </a:schemeClr>
                </a:solidFill>
                <a:effectLst>
                  <a:outerShdw blurRad="38100" dist="38100" dir="2700000" algn="tl">
                    <a:srgbClr val="000000">
                      <a:alpha val="43137"/>
                    </a:srgbClr>
                  </a:outerShdw>
                </a:effectLst>
              </a:rPr>
              <a:t>Thank you… </a:t>
            </a:r>
            <a:endParaRPr lang="ar-SA" sz="4800" b="1" u="sng" dirty="0">
              <a:ln w="10541" cmpd="sng">
                <a:solidFill>
                  <a:srgbClr val="7D7D7D">
                    <a:tint val="100000"/>
                    <a:shade val="100000"/>
                    <a:satMod val="110000"/>
                  </a:srgbClr>
                </a:solidFill>
                <a:prstDash val="solid"/>
              </a:ln>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043608" y="1700808"/>
            <a:ext cx="7597352" cy="2520280"/>
          </a:xfrm>
          <a:prstGeom prst="roundRect">
            <a:avLst>
              <a:gd name="adj" fmla="val 87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defRPr/>
            </a:pPr>
            <a:r>
              <a:rPr lang="en-US" sz="2800" b="1" dirty="0" err="1">
                <a:solidFill>
                  <a:schemeClr val="accent4">
                    <a:lumMod val="50000"/>
                  </a:schemeClr>
                </a:solidFill>
              </a:rPr>
              <a:t>Parasitology</a:t>
            </a:r>
            <a:r>
              <a:rPr lang="en-US" sz="2800" b="1" dirty="0">
                <a:solidFill>
                  <a:schemeClr val="accent4">
                    <a:lumMod val="50000"/>
                  </a:schemeClr>
                </a:solidFill>
              </a:rPr>
              <a:t> is the study of </a:t>
            </a:r>
            <a:r>
              <a:rPr lang="en-US" sz="2800" b="1" dirty="0">
                <a:solidFill>
                  <a:srgbClr val="3333CC"/>
                </a:solidFill>
              </a:rPr>
              <a:t>parasites</a:t>
            </a:r>
            <a:r>
              <a:rPr lang="en-US" sz="2800" b="1" dirty="0">
                <a:solidFill>
                  <a:schemeClr val="accent4">
                    <a:lumMod val="50000"/>
                  </a:schemeClr>
                </a:solidFill>
              </a:rPr>
              <a:t>, their </a:t>
            </a:r>
            <a:r>
              <a:rPr lang="en-US" sz="2800" b="1" dirty="0">
                <a:solidFill>
                  <a:srgbClr val="3333CC"/>
                </a:solidFill>
              </a:rPr>
              <a:t>hosts</a:t>
            </a:r>
            <a:r>
              <a:rPr lang="en-US" sz="2800" b="1" dirty="0">
                <a:solidFill>
                  <a:schemeClr val="accent4">
                    <a:lumMod val="50000"/>
                  </a:schemeClr>
                </a:solidFill>
              </a:rPr>
              <a:t>, and the relationship between them. </a:t>
            </a:r>
            <a:endParaRPr lang="ar-SA" sz="6600" b="1" cap="none" spc="50" dirty="0">
              <a:ln w="13500">
                <a:solidFill>
                  <a:schemeClr val="accent1">
                    <a:shade val="2500"/>
                    <a:alpha val="6500"/>
                  </a:schemeClr>
                </a:solidFill>
                <a:prstDash val="solid"/>
              </a:ln>
              <a:solidFill>
                <a:schemeClr val="accent4">
                  <a:lumMod val="50000"/>
                </a:schemeClr>
              </a:solidFill>
              <a:effectLst>
                <a:innerShdw blurRad="50900" dist="38500" dir="13500000">
                  <a:srgbClr val="000000">
                    <a:alpha val="60000"/>
                  </a:srgbClr>
                </a:innerShdw>
              </a:effectLst>
            </a:endParaRPr>
          </a:p>
        </p:txBody>
      </p:sp>
      <p:sp>
        <p:nvSpPr>
          <p:cNvPr id="6" name="مستطيل 5"/>
          <p:cNvSpPr/>
          <p:nvPr/>
        </p:nvSpPr>
        <p:spPr>
          <a:xfrm>
            <a:off x="1979712" y="836712"/>
            <a:ext cx="5109092" cy="646331"/>
          </a:xfrm>
          <a:prstGeom prst="rect">
            <a:avLst/>
          </a:prstGeom>
        </p:spPr>
        <p:txBody>
          <a:bodyPr wrap="none">
            <a:spAutoFit/>
          </a:bodyPr>
          <a:lstStyle/>
          <a:p>
            <a:pPr algn="ctr">
              <a:buNone/>
            </a:pPr>
            <a:r>
              <a:rPr lang="ar-SA" sz="3600" b="1" dirty="0">
                <a:solidFill>
                  <a:schemeClr val="bg2">
                    <a:lumMod val="50000"/>
                  </a:schemeClr>
                </a:solidFill>
                <a:effectLst>
                  <a:outerShdw blurRad="38100" dist="38100" dir="2700000" algn="tl">
                    <a:srgbClr val="000000">
                      <a:alpha val="43137"/>
                    </a:srgbClr>
                  </a:outerShdw>
                </a:effectLst>
              </a:rPr>
              <a:t> </a:t>
            </a:r>
            <a:r>
              <a:rPr lang="en-US" sz="3600" b="1" dirty="0">
                <a:solidFill>
                  <a:schemeClr val="bg2">
                    <a:lumMod val="50000"/>
                  </a:schemeClr>
                </a:solidFill>
                <a:effectLst>
                  <a:outerShdw blurRad="38100" dist="38100" dir="2700000" algn="tl">
                    <a:srgbClr val="000000">
                      <a:alpha val="43137"/>
                    </a:srgbClr>
                  </a:outerShdw>
                </a:effectLst>
              </a:rPr>
              <a:t>What is a </a:t>
            </a:r>
            <a:r>
              <a:rPr lang="en-US" sz="3600" b="1" dirty="0" err="1">
                <a:solidFill>
                  <a:schemeClr val="bg2">
                    <a:lumMod val="50000"/>
                  </a:schemeClr>
                </a:solidFill>
                <a:effectLst>
                  <a:outerShdw blurRad="38100" dist="38100" dir="2700000" algn="tl">
                    <a:srgbClr val="000000">
                      <a:alpha val="43137"/>
                    </a:srgbClr>
                  </a:outerShdw>
                </a:effectLst>
              </a:rPr>
              <a:t>Parasitology</a:t>
            </a:r>
            <a:r>
              <a:rPr lang="en-US" sz="3600" b="1" dirty="0">
                <a:solidFill>
                  <a:schemeClr val="bg2">
                    <a:lumMod val="50000"/>
                  </a:schemeClr>
                </a:solidFill>
                <a:effectLst>
                  <a:outerShdw blurRad="38100" dist="38100" dir="2700000" algn="tl">
                    <a:srgbClr val="000000">
                      <a:alpha val="43137"/>
                    </a:srgbClr>
                  </a:outerShdw>
                </a:effectLst>
              </a:rPr>
              <a:t>? </a:t>
            </a:r>
          </a:p>
        </p:txBody>
      </p:sp>
      <p:pic>
        <p:nvPicPr>
          <p:cNvPr id="1026" name="Picture 2" descr="ÙØªÙØ¬Ø© Ø¨Ø­Ø« Ø§ÙØµÙØ± Ø¹Ù âªi love parasitologyâ¬â">
            <a:extLst>
              <a:ext uri="{FF2B5EF4-FFF2-40B4-BE49-F238E27FC236}">
                <a16:creationId xmlns:a16="http://schemas.microsoft.com/office/drawing/2014/main" id="{FE0E291D-0DD0-4130-A057-3C997BFB4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0581">
            <a:off x="993395" y="4179588"/>
            <a:ext cx="2428875" cy="23907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928662" y="1643050"/>
            <a:ext cx="7776864" cy="3378106"/>
          </a:xfrm>
          <a:prstGeom prst="roundRect">
            <a:avLst>
              <a:gd name="adj" fmla="val 87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l" rtl="0">
              <a:buFont typeface="+mj-lt"/>
              <a:buAutoNum type="arabicPeriod"/>
              <a:defRPr/>
            </a:pPr>
            <a:endParaRPr lang="en-US" sz="2400" b="1" dirty="0">
              <a:solidFill>
                <a:srgbClr val="FF0000"/>
              </a:solidFill>
            </a:endParaRPr>
          </a:p>
          <a:p>
            <a:pPr marL="457200" indent="-457200" algn="l" rtl="0">
              <a:buFont typeface="+mj-lt"/>
              <a:buAutoNum type="arabicPeriod"/>
              <a:defRPr/>
            </a:pPr>
            <a:endParaRPr lang="en-US" sz="2400" b="1" dirty="0">
              <a:solidFill>
                <a:srgbClr val="FF0000"/>
              </a:solidFill>
            </a:endParaRPr>
          </a:p>
          <a:p>
            <a:pPr marL="457200" indent="-457200" algn="l" rtl="0">
              <a:buFont typeface="+mj-lt"/>
              <a:buAutoNum type="arabicPeriod"/>
              <a:defRPr/>
            </a:pPr>
            <a:r>
              <a:rPr lang="en-US" sz="2400" b="1" dirty="0">
                <a:solidFill>
                  <a:schemeClr val="tx2">
                    <a:lumMod val="50000"/>
                  </a:schemeClr>
                </a:solidFill>
              </a:rPr>
              <a:t>It is a  </a:t>
            </a:r>
            <a:r>
              <a:rPr lang="en-US" sz="2400" b="1" dirty="0">
                <a:solidFill>
                  <a:schemeClr val="accent4">
                    <a:lumMod val="50000"/>
                  </a:schemeClr>
                </a:solidFill>
              </a:rPr>
              <a:t>form of </a:t>
            </a:r>
            <a:r>
              <a:rPr lang="en-US" sz="2400" b="1" dirty="0">
                <a:solidFill>
                  <a:schemeClr val="tx2">
                    <a:lumMod val="50000"/>
                  </a:schemeClr>
                </a:solidFill>
              </a:rPr>
              <a:t>relationship between two species which one benefits at  the expense of the other </a:t>
            </a:r>
            <a:r>
              <a:rPr lang="en-US" altLang="zh-CN" sz="2400" b="1" dirty="0">
                <a:solidFill>
                  <a:schemeClr val="tx2">
                    <a:lumMod val="50000"/>
                  </a:schemeClr>
                </a:solidFill>
              </a:rPr>
              <a:t>in metabolic dependency </a:t>
            </a:r>
            <a:r>
              <a:rPr lang="en-US" altLang="zh-CN" sz="2400" b="1" dirty="0">
                <a:solidFill>
                  <a:srgbClr val="0033CC"/>
                </a:solidFill>
              </a:rPr>
              <a:t>( </a:t>
            </a:r>
            <a:r>
              <a:rPr lang="en-US" altLang="zh-CN" sz="2400" b="1" u="sng" dirty="0">
                <a:solidFill>
                  <a:srgbClr val="0033CC"/>
                </a:solidFill>
              </a:rPr>
              <a:t>developmental stimuli</a:t>
            </a:r>
            <a:r>
              <a:rPr lang="en-US" altLang="zh-CN" sz="2400" b="1" dirty="0">
                <a:solidFill>
                  <a:srgbClr val="0033CC"/>
                </a:solidFill>
              </a:rPr>
              <a:t>, </a:t>
            </a:r>
            <a:r>
              <a:rPr lang="en-US" altLang="zh-CN" sz="2400" b="1" u="sng" dirty="0">
                <a:solidFill>
                  <a:srgbClr val="0033CC"/>
                </a:solidFill>
              </a:rPr>
              <a:t>nutritional dependence </a:t>
            </a:r>
            <a:r>
              <a:rPr lang="en-US" altLang="zh-CN" sz="2400" b="1" dirty="0">
                <a:solidFill>
                  <a:srgbClr val="0033CC"/>
                </a:solidFill>
              </a:rPr>
              <a:t>,</a:t>
            </a:r>
            <a:r>
              <a:rPr lang="en-US" altLang="zh-CN" sz="2400" b="1" u="sng" dirty="0">
                <a:solidFill>
                  <a:srgbClr val="0033CC"/>
                </a:solidFill>
              </a:rPr>
              <a:t>digestive enzymes </a:t>
            </a:r>
            <a:r>
              <a:rPr lang="en-US" altLang="zh-CN" sz="2400" b="1" dirty="0">
                <a:solidFill>
                  <a:srgbClr val="0033CC"/>
                </a:solidFill>
              </a:rPr>
              <a:t>,</a:t>
            </a:r>
            <a:r>
              <a:rPr lang="en-US" altLang="zh-CN" sz="2400" b="1" u="sng" dirty="0">
                <a:solidFill>
                  <a:srgbClr val="0033CC"/>
                </a:solidFill>
              </a:rPr>
              <a:t> control of maturation</a:t>
            </a:r>
            <a:r>
              <a:rPr lang="en-US" altLang="zh-CN" sz="2400" b="1" dirty="0">
                <a:solidFill>
                  <a:srgbClr val="0033CC"/>
                </a:solidFill>
              </a:rPr>
              <a:t>) </a:t>
            </a:r>
            <a:r>
              <a:rPr lang="en-US" sz="2400" b="1" dirty="0">
                <a:solidFill>
                  <a:srgbClr val="0033CC"/>
                </a:solidFill>
              </a:rPr>
              <a:t> </a:t>
            </a:r>
            <a:r>
              <a:rPr lang="en-US" sz="2400" b="1" dirty="0">
                <a:solidFill>
                  <a:schemeClr val="tx2">
                    <a:lumMod val="50000"/>
                  </a:schemeClr>
                </a:solidFill>
              </a:rPr>
              <a:t>sometimes without killing it. </a:t>
            </a:r>
          </a:p>
          <a:p>
            <a:pPr algn="l">
              <a:buNone/>
              <a:defRPr/>
            </a:pPr>
            <a:r>
              <a:rPr lang="en-US" altLang="zh-CN" sz="2400" b="1" dirty="0">
                <a:solidFill>
                  <a:srgbClr val="FF0000"/>
                </a:solidFill>
              </a:rPr>
              <a:t> </a:t>
            </a:r>
            <a:endParaRPr lang="ar-SA" sz="6000" b="1" cap="none" spc="50" dirty="0">
              <a:ln w="13500">
                <a:solidFill>
                  <a:schemeClr val="accent1">
                    <a:shade val="2500"/>
                    <a:alpha val="6500"/>
                  </a:schemeClr>
                </a:solidFill>
                <a:prstDash val="solid"/>
              </a:ln>
              <a:solidFill>
                <a:schemeClr val="accent4">
                  <a:lumMod val="50000"/>
                </a:schemeClr>
              </a:solidFill>
            </a:endParaRPr>
          </a:p>
        </p:txBody>
      </p:sp>
      <p:sp>
        <p:nvSpPr>
          <p:cNvPr id="7" name="مستطيل 6"/>
          <p:cNvSpPr/>
          <p:nvPr/>
        </p:nvSpPr>
        <p:spPr>
          <a:xfrm>
            <a:off x="2622593" y="764704"/>
            <a:ext cx="4160114" cy="646331"/>
          </a:xfrm>
          <a:prstGeom prst="rect">
            <a:avLst/>
          </a:prstGeom>
        </p:spPr>
        <p:txBody>
          <a:bodyPr wrap="none">
            <a:spAutoFit/>
          </a:bodyPr>
          <a:lstStyle/>
          <a:p>
            <a:pPr algn="ctr">
              <a:buNone/>
            </a:pPr>
            <a:r>
              <a:rPr lang="en-US" sz="3600" b="1" dirty="0">
                <a:solidFill>
                  <a:schemeClr val="bg2">
                    <a:lumMod val="50000"/>
                  </a:schemeClr>
                </a:solidFill>
                <a:effectLst>
                  <a:outerShdw blurRad="38100" dist="38100" dir="2700000" algn="tl">
                    <a:srgbClr val="000000">
                      <a:alpha val="43137"/>
                    </a:srgbClr>
                  </a:outerShdw>
                </a:effectLst>
              </a:rPr>
              <a:t>What is Parasitism?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259632" y="2060848"/>
            <a:ext cx="7128792" cy="3456384"/>
          </a:xfrm>
          <a:prstGeom prst="roundRect">
            <a:avLst>
              <a:gd name="adj" fmla="val 87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endParaRPr lang="en-US" altLang="zh-CN" sz="3200" b="1" dirty="0">
              <a:solidFill>
                <a:schemeClr val="accent4">
                  <a:lumMod val="50000"/>
                </a:schemeClr>
              </a:solidFill>
              <a:cs typeface="+mj-cs"/>
            </a:endParaRPr>
          </a:p>
          <a:p>
            <a:pPr algn="l">
              <a:buNone/>
              <a:defRPr/>
            </a:pPr>
            <a:endParaRPr lang="ar-SA" altLang="zh-CN" sz="3200" b="1" u="sng" dirty="0">
              <a:solidFill>
                <a:schemeClr val="accent4">
                  <a:lumMod val="50000"/>
                </a:schemeClr>
              </a:solidFill>
              <a:cs typeface="+mj-cs"/>
            </a:endParaRPr>
          </a:p>
          <a:p>
            <a:pPr>
              <a:defRPr/>
            </a:pPr>
            <a:r>
              <a:rPr lang="en-US" altLang="zh-CN" sz="3200" b="1" u="sng" dirty="0">
                <a:solidFill>
                  <a:schemeClr val="bg2">
                    <a:lumMod val="50000"/>
                  </a:schemeClr>
                </a:solidFill>
                <a:cs typeface="+mj-cs"/>
              </a:rPr>
              <a:t>Parasite</a:t>
            </a:r>
            <a:r>
              <a:rPr lang="ar-SA" altLang="zh-CN" sz="3200" b="1" u="sng" dirty="0">
                <a:solidFill>
                  <a:schemeClr val="bg2">
                    <a:lumMod val="50000"/>
                  </a:schemeClr>
                </a:solidFill>
                <a:cs typeface="+mj-cs"/>
              </a:rPr>
              <a:t>:</a:t>
            </a:r>
            <a:endParaRPr lang="en-US" altLang="zh-CN" sz="3200" b="1" u="sng" dirty="0">
              <a:solidFill>
                <a:schemeClr val="bg2">
                  <a:lumMod val="50000"/>
                </a:schemeClr>
              </a:solidFill>
              <a:cs typeface="+mj-cs"/>
            </a:endParaRPr>
          </a:p>
          <a:p>
            <a:pPr>
              <a:defRPr/>
            </a:pPr>
            <a:endParaRPr lang="en-US" altLang="zh-CN" sz="2800" b="1" dirty="0">
              <a:solidFill>
                <a:schemeClr val="bg2">
                  <a:lumMod val="50000"/>
                </a:schemeClr>
              </a:solidFill>
            </a:endParaRPr>
          </a:p>
          <a:p>
            <a:pPr algn="l">
              <a:buNone/>
              <a:defRPr/>
            </a:pPr>
            <a:r>
              <a:rPr lang="en-US" altLang="zh-CN" sz="2400" b="1" dirty="0">
                <a:solidFill>
                  <a:schemeClr val="tx1"/>
                </a:solidFill>
              </a:rPr>
              <a:t>     It is the benefited partner. It is an animal organism which lives in or on the host in order to obtain nourishment and shelter from the host.</a:t>
            </a:r>
          </a:p>
          <a:p>
            <a:pPr algn="l">
              <a:buNone/>
              <a:defRPr/>
            </a:pPr>
            <a:r>
              <a:rPr lang="en-US" altLang="zh-CN" sz="2800" b="1" dirty="0">
                <a:solidFill>
                  <a:schemeClr val="accent4">
                    <a:lumMod val="50000"/>
                  </a:schemeClr>
                </a:solidFill>
              </a:rPr>
              <a:t> </a:t>
            </a:r>
            <a:endParaRPr lang="ar-SA" altLang="zh-CN" sz="2800" b="1" dirty="0">
              <a:solidFill>
                <a:schemeClr val="accent4">
                  <a:lumMod val="50000"/>
                </a:schemeClr>
              </a:solidFill>
            </a:endParaRPr>
          </a:p>
          <a:p>
            <a:pPr algn="l"/>
            <a:endParaRPr lang="en-US" sz="4800" b="1" cap="none" spc="50" dirty="0">
              <a:ln w="13500">
                <a:solidFill>
                  <a:schemeClr val="accent1">
                    <a:shade val="2500"/>
                    <a:alpha val="6500"/>
                  </a:schemeClr>
                </a:solidFill>
                <a:prstDash val="solid"/>
              </a:ln>
              <a:solidFill>
                <a:schemeClr val="accent4">
                  <a:lumMod val="50000"/>
                </a:schemeClr>
              </a:solidFill>
            </a:endParaRPr>
          </a:p>
          <a:p>
            <a:pPr algn="l"/>
            <a:endParaRPr lang="ar-SA" sz="5400" b="1" cap="none" spc="50" dirty="0">
              <a:ln w="13500">
                <a:solidFill>
                  <a:schemeClr val="accent1">
                    <a:shade val="2500"/>
                    <a:alpha val="6500"/>
                  </a:schemeClr>
                </a:solidFill>
                <a:prstDash val="solid"/>
              </a:ln>
              <a:solidFill>
                <a:schemeClr val="accent4">
                  <a:lumMod val="50000"/>
                </a:schemeClr>
              </a:solidFill>
            </a:endParaRPr>
          </a:p>
        </p:txBody>
      </p:sp>
      <p:sp>
        <p:nvSpPr>
          <p:cNvPr id="7" name="مستطيل 6"/>
          <p:cNvSpPr/>
          <p:nvPr/>
        </p:nvSpPr>
        <p:spPr>
          <a:xfrm>
            <a:off x="2339752" y="692696"/>
            <a:ext cx="4617867" cy="646331"/>
          </a:xfrm>
          <a:prstGeom prst="rect">
            <a:avLst/>
          </a:prstGeom>
        </p:spPr>
        <p:txBody>
          <a:bodyPr wrap="none">
            <a:spAutoFit/>
          </a:bodyPr>
          <a:lstStyle/>
          <a:p>
            <a:pPr algn="ctr">
              <a:buNone/>
            </a:pPr>
            <a:r>
              <a:rPr lang="en-US" altLang="zh-CN" sz="3600" b="1" dirty="0">
                <a:solidFill>
                  <a:schemeClr val="bg2">
                    <a:lumMod val="50000"/>
                  </a:schemeClr>
                </a:solidFill>
                <a:effectLst>
                  <a:outerShdw blurRad="38100" dist="38100" dir="2700000" algn="tl">
                    <a:srgbClr val="000000"/>
                  </a:outerShdw>
                </a:effectLst>
              </a:rPr>
              <a:t>Terms of </a:t>
            </a:r>
            <a:r>
              <a:rPr lang="en-US" altLang="zh-CN" sz="3600" b="1" dirty="0" err="1">
                <a:solidFill>
                  <a:schemeClr val="bg2">
                    <a:lumMod val="50000"/>
                  </a:schemeClr>
                </a:solidFill>
                <a:effectLst>
                  <a:outerShdw blurRad="38100" dist="38100" dir="2700000" algn="tl">
                    <a:srgbClr val="000000"/>
                  </a:outerShdw>
                </a:effectLst>
              </a:rPr>
              <a:t>Parasitology</a:t>
            </a:r>
            <a:r>
              <a:rPr lang="en-US" altLang="zh-CN" sz="3600" b="1" dirty="0">
                <a:solidFill>
                  <a:schemeClr val="bg2">
                    <a:lumMod val="50000"/>
                  </a:schemeClr>
                </a:solidFill>
                <a:effectLst>
                  <a:outerShdw blurRad="38100" dist="38100" dir="2700000" algn="tl">
                    <a:srgbClr val="000000"/>
                  </a:outerShdw>
                </a:effectLst>
              </a:rPr>
              <a:t> </a:t>
            </a:r>
            <a:endParaRPr lang="en-US" sz="3600" b="1" dirty="0">
              <a:solidFill>
                <a:schemeClr val="bg2">
                  <a:lumMod val="50000"/>
                </a:schemeClr>
              </a:solidFill>
            </a:endParaRPr>
          </a:p>
        </p:txBody>
      </p:sp>
      <p:pic>
        <p:nvPicPr>
          <p:cNvPr id="2052" name="Picture 4" descr="https://i.kinja-img.com/gawker-media/image/upload/i5azmd9bl2kg8zjribiy.png">
            <a:extLst>
              <a:ext uri="{FF2B5EF4-FFF2-40B4-BE49-F238E27FC236}">
                <a16:creationId xmlns:a16="http://schemas.microsoft.com/office/drawing/2014/main" id="{7A92EA67-8E1A-4677-A102-30C2CD0B71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461635"/>
            <a:ext cx="3384376" cy="2180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007604" y="1700808"/>
            <a:ext cx="7128792" cy="3456384"/>
          </a:xfrm>
          <a:prstGeom prst="roundRect">
            <a:avLst>
              <a:gd name="adj" fmla="val 87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endParaRPr lang="en-US" altLang="zh-CN" sz="3200" b="1" dirty="0">
              <a:solidFill>
                <a:schemeClr val="accent4">
                  <a:lumMod val="50000"/>
                </a:schemeClr>
              </a:solidFill>
              <a:cs typeface="+mj-cs"/>
            </a:endParaRPr>
          </a:p>
          <a:p>
            <a:pPr algn="l">
              <a:buNone/>
              <a:defRPr/>
            </a:pPr>
            <a:endParaRPr lang="ar-SA" altLang="zh-CN" sz="3200" b="1" u="sng" dirty="0">
              <a:solidFill>
                <a:schemeClr val="accent4">
                  <a:lumMod val="50000"/>
                </a:schemeClr>
              </a:solidFill>
              <a:cs typeface="+mj-cs"/>
            </a:endParaRPr>
          </a:p>
          <a:p>
            <a:pPr>
              <a:defRPr/>
            </a:pPr>
            <a:r>
              <a:rPr lang="en-US" altLang="zh-CN" sz="3200" b="1" u="sng" dirty="0">
                <a:solidFill>
                  <a:schemeClr val="bg2">
                    <a:lumMod val="50000"/>
                  </a:schemeClr>
                </a:solidFill>
                <a:cs typeface="+mj-cs"/>
              </a:rPr>
              <a:t>Host</a:t>
            </a:r>
            <a:r>
              <a:rPr lang="ar-SA" altLang="zh-CN" sz="3200" b="1" u="sng" dirty="0">
                <a:solidFill>
                  <a:schemeClr val="bg2">
                    <a:lumMod val="50000"/>
                  </a:schemeClr>
                </a:solidFill>
                <a:cs typeface="+mj-cs"/>
              </a:rPr>
              <a:t>:</a:t>
            </a:r>
            <a:endParaRPr lang="en-US" altLang="zh-CN" sz="3200" b="1" u="sng" dirty="0">
              <a:solidFill>
                <a:schemeClr val="bg2">
                  <a:lumMod val="50000"/>
                </a:schemeClr>
              </a:solidFill>
              <a:cs typeface="+mj-cs"/>
            </a:endParaRPr>
          </a:p>
          <a:p>
            <a:pPr>
              <a:defRPr/>
            </a:pPr>
            <a:endParaRPr lang="en-US" altLang="zh-CN" sz="2800" b="1" dirty="0">
              <a:solidFill>
                <a:schemeClr val="bg2">
                  <a:lumMod val="50000"/>
                </a:schemeClr>
              </a:solidFill>
            </a:endParaRPr>
          </a:p>
          <a:p>
            <a:pPr>
              <a:defRPr/>
            </a:pPr>
            <a:r>
              <a:rPr lang="en-US" altLang="zh-CN" sz="2400" b="1" dirty="0">
                <a:solidFill>
                  <a:schemeClr val="tx1"/>
                </a:solidFill>
              </a:rPr>
              <a:t>     In parasitism, it supplies the parasite with nourishment and shelter .</a:t>
            </a:r>
            <a:endParaRPr lang="en-US" sz="2400" b="1" spc="50" dirty="0">
              <a:ln w="13500">
                <a:solidFill>
                  <a:schemeClr val="accent1">
                    <a:shade val="2500"/>
                    <a:alpha val="6500"/>
                  </a:schemeClr>
                </a:solidFill>
                <a:prstDash val="solid"/>
              </a:ln>
              <a:solidFill>
                <a:schemeClr val="tx1"/>
              </a:solidFill>
            </a:endParaRPr>
          </a:p>
          <a:p>
            <a:pPr algn="l">
              <a:buNone/>
              <a:defRPr/>
            </a:pPr>
            <a:endParaRPr lang="en-US" altLang="zh-CN" sz="2400" b="1" dirty="0">
              <a:solidFill>
                <a:schemeClr val="tx1"/>
              </a:solidFill>
            </a:endParaRPr>
          </a:p>
          <a:p>
            <a:pPr algn="l">
              <a:buNone/>
              <a:defRPr/>
            </a:pPr>
            <a:r>
              <a:rPr lang="en-US" altLang="zh-CN" sz="2800" b="1" dirty="0">
                <a:solidFill>
                  <a:schemeClr val="accent4">
                    <a:lumMod val="50000"/>
                  </a:schemeClr>
                </a:solidFill>
              </a:rPr>
              <a:t> </a:t>
            </a:r>
            <a:endParaRPr lang="ar-SA" altLang="zh-CN" sz="2800" b="1" dirty="0">
              <a:solidFill>
                <a:schemeClr val="accent4">
                  <a:lumMod val="50000"/>
                </a:schemeClr>
              </a:solidFill>
            </a:endParaRPr>
          </a:p>
          <a:p>
            <a:pPr algn="l"/>
            <a:endParaRPr lang="en-US" sz="4800" b="1" cap="none" spc="50" dirty="0">
              <a:ln w="13500">
                <a:solidFill>
                  <a:schemeClr val="accent1">
                    <a:shade val="2500"/>
                    <a:alpha val="6500"/>
                  </a:schemeClr>
                </a:solidFill>
                <a:prstDash val="solid"/>
              </a:ln>
              <a:solidFill>
                <a:schemeClr val="accent4">
                  <a:lumMod val="50000"/>
                </a:schemeClr>
              </a:solidFill>
            </a:endParaRPr>
          </a:p>
          <a:p>
            <a:pPr algn="l"/>
            <a:endParaRPr lang="ar-SA" sz="5400" b="1" cap="none" spc="50" dirty="0">
              <a:ln w="13500">
                <a:solidFill>
                  <a:schemeClr val="accent1">
                    <a:shade val="2500"/>
                    <a:alpha val="6500"/>
                  </a:schemeClr>
                </a:solidFill>
                <a:prstDash val="solid"/>
              </a:ln>
              <a:solidFill>
                <a:schemeClr val="accent4">
                  <a:lumMod val="50000"/>
                </a:schemeClr>
              </a:solidFill>
            </a:endParaRPr>
          </a:p>
        </p:txBody>
      </p:sp>
      <p:sp>
        <p:nvSpPr>
          <p:cNvPr id="7" name="مستطيل 6"/>
          <p:cNvSpPr/>
          <p:nvPr/>
        </p:nvSpPr>
        <p:spPr>
          <a:xfrm>
            <a:off x="2339752" y="692696"/>
            <a:ext cx="4617867" cy="646331"/>
          </a:xfrm>
          <a:prstGeom prst="rect">
            <a:avLst/>
          </a:prstGeom>
        </p:spPr>
        <p:txBody>
          <a:bodyPr wrap="none">
            <a:spAutoFit/>
          </a:bodyPr>
          <a:lstStyle/>
          <a:p>
            <a:pPr algn="ctr">
              <a:buNone/>
            </a:pPr>
            <a:r>
              <a:rPr lang="en-US" altLang="zh-CN" sz="3600" b="1" dirty="0">
                <a:solidFill>
                  <a:schemeClr val="bg2">
                    <a:lumMod val="50000"/>
                  </a:schemeClr>
                </a:solidFill>
                <a:effectLst>
                  <a:outerShdw blurRad="38100" dist="38100" dir="2700000" algn="tl">
                    <a:srgbClr val="000000"/>
                  </a:outerShdw>
                </a:effectLst>
              </a:rPr>
              <a:t>Terms of </a:t>
            </a:r>
            <a:r>
              <a:rPr lang="en-US" altLang="zh-CN" sz="3600" b="1" dirty="0" err="1">
                <a:solidFill>
                  <a:schemeClr val="bg2">
                    <a:lumMod val="50000"/>
                  </a:schemeClr>
                </a:solidFill>
                <a:effectLst>
                  <a:outerShdw blurRad="38100" dist="38100" dir="2700000" algn="tl">
                    <a:srgbClr val="000000"/>
                  </a:outerShdw>
                </a:effectLst>
              </a:rPr>
              <a:t>Parasitology</a:t>
            </a:r>
            <a:r>
              <a:rPr lang="en-US" altLang="zh-CN" sz="3600" b="1" dirty="0">
                <a:solidFill>
                  <a:schemeClr val="bg2">
                    <a:lumMod val="50000"/>
                  </a:schemeClr>
                </a:solidFill>
                <a:effectLst>
                  <a:outerShdw blurRad="38100" dist="38100" dir="2700000" algn="tl">
                    <a:srgbClr val="000000"/>
                  </a:outerShdw>
                </a:effectLst>
              </a:rPr>
              <a:t> </a:t>
            </a:r>
            <a:endParaRPr lang="en-US" sz="3600" b="1" dirty="0">
              <a:solidFill>
                <a:schemeClr val="bg2">
                  <a:lumMod val="50000"/>
                </a:schemeClr>
              </a:solidFill>
            </a:endParaRPr>
          </a:p>
        </p:txBody>
      </p:sp>
      <p:pic>
        <p:nvPicPr>
          <p:cNvPr id="3074" name="Picture 2" descr="ÙØªÙØ¬Ø© Ø¨Ø­Ø« Ø§ÙØµÙØ± Ø¹Ù âªhostâ¬â">
            <a:extLst>
              <a:ext uri="{FF2B5EF4-FFF2-40B4-BE49-F238E27FC236}">
                <a16:creationId xmlns:a16="http://schemas.microsoft.com/office/drawing/2014/main" id="{06BB77DA-6ABF-44D9-BC90-66D8E4749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452217"/>
            <a:ext cx="3409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6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323528" y="2348880"/>
            <a:ext cx="4824536" cy="3456384"/>
          </a:xfrm>
          <a:prstGeom prst="roundRect">
            <a:avLst>
              <a:gd name="adj" fmla="val 87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buNone/>
              <a:defRPr/>
            </a:pPr>
            <a:endParaRPr lang="en-US" altLang="zh-CN" sz="3200" b="1" dirty="0">
              <a:solidFill>
                <a:schemeClr val="accent4">
                  <a:lumMod val="50000"/>
                </a:schemeClr>
              </a:solidFill>
              <a:cs typeface="+mj-cs"/>
            </a:endParaRPr>
          </a:p>
          <a:p>
            <a:pPr algn="l">
              <a:buNone/>
              <a:defRPr/>
            </a:pPr>
            <a:endParaRPr lang="ar-SA" altLang="zh-CN" sz="3200" b="1" u="sng" dirty="0">
              <a:solidFill>
                <a:schemeClr val="accent4">
                  <a:lumMod val="50000"/>
                </a:schemeClr>
              </a:solidFill>
              <a:cs typeface="+mj-cs"/>
            </a:endParaRPr>
          </a:p>
          <a:p>
            <a:pPr>
              <a:defRPr/>
            </a:pPr>
            <a:r>
              <a:rPr lang="en-US" altLang="zh-CN" sz="3200" b="1" u="sng" dirty="0">
                <a:solidFill>
                  <a:schemeClr val="bg2">
                    <a:lumMod val="50000"/>
                  </a:schemeClr>
                </a:solidFill>
              </a:rPr>
              <a:t>Zoonosis </a:t>
            </a:r>
            <a:r>
              <a:rPr lang="ar-SA" altLang="zh-CN" sz="3200" b="1" u="sng" dirty="0">
                <a:solidFill>
                  <a:schemeClr val="bg2">
                    <a:lumMod val="50000"/>
                  </a:schemeClr>
                </a:solidFill>
                <a:cs typeface="+mj-cs"/>
              </a:rPr>
              <a:t>:</a:t>
            </a:r>
            <a:endParaRPr lang="en-US" altLang="zh-CN" sz="3200" b="1" u="sng" dirty="0">
              <a:solidFill>
                <a:schemeClr val="bg2">
                  <a:lumMod val="50000"/>
                </a:schemeClr>
              </a:solidFill>
              <a:cs typeface="+mj-cs"/>
            </a:endParaRPr>
          </a:p>
          <a:p>
            <a:pPr>
              <a:defRPr/>
            </a:pPr>
            <a:endParaRPr lang="en-US" altLang="zh-CN" sz="2800" b="1" dirty="0">
              <a:solidFill>
                <a:schemeClr val="bg2">
                  <a:lumMod val="50000"/>
                </a:schemeClr>
              </a:solidFill>
            </a:endParaRPr>
          </a:p>
          <a:p>
            <a:pPr>
              <a:defRPr/>
            </a:pPr>
            <a:r>
              <a:rPr lang="en-US" altLang="zh-CN" sz="2400" b="1" dirty="0">
                <a:solidFill>
                  <a:schemeClr val="tx1"/>
                </a:solidFill>
              </a:rPr>
              <a:t>     refers to animal’s diseases which can be transmitted to man. (These animals infected with parasites are called reservoir hosts).</a:t>
            </a:r>
            <a:endParaRPr lang="en-US" sz="2400" b="1" spc="50" dirty="0">
              <a:ln w="13500">
                <a:solidFill>
                  <a:schemeClr val="accent1">
                    <a:shade val="2500"/>
                    <a:alpha val="6500"/>
                  </a:schemeClr>
                </a:solidFill>
                <a:prstDash val="solid"/>
              </a:ln>
              <a:solidFill>
                <a:schemeClr val="tx1"/>
              </a:solidFill>
            </a:endParaRPr>
          </a:p>
          <a:p>
            <a:pPr algn="l">
              <a:buNone/>
              <a:defRPr/>
            </a:pPr>
            <a:endParaRPr lang="en-US" altLang="zh-CN" sz="2400" b="1" dirty="0">
              <a:solidFill>
                <a:schemeClr val="tx1"/>
              </a:solidFill>
            </a:endParaRPr>
          </a:p>
          <a:p>
            <a:pPr algn="l">
              <a:buNone/>
              <a:defRPr/>
            </a:pPr>
            <a:r>
              <a:rPr lang="en-US" altLang="zh-CN" sz="2800" b="1" dirty="0">
                <a:solidFill>
                  <a:schemeClr val="accent4">
                    <a:lumMod val="50000"/>
                  </a:schemeClr>
                </a:solidFill>
              </a:rPr>
              <a:t> </a:t>
            </a:r>
            <a:endParaRPr lang="ar-SA" altLang="zh-CN" sz="2800" b="1" dirty="0">
              <a:solidFill>
                <a:schemeClr val="accent4">
                  <a:lumMod val="50000"/>
                </a:schemeClr>
              </a:solidFill>
            </a:endParaRPr>
          </a:p>
          <a:p>
            <a:pPr algn="l"/>
            <a:endParaRPr lang="en-US" sz="4800" b="1" cap="none" spc="50" dirty="0">
              <a:ln w="13500">
                <a:solidFill>
                  <a:schemeClr val="accent1">
                    <a:shade val="2500"/>
                    <a:alpha val="6500"/>
                  </a:schemeClr>
                </a:solidFill>
                <a:prstDash val="solid"/>
              </a:ln>
              <a:solidFill>
                <a:schemeClr val="accent4">
                  <a:lumMod val="50000"/>
                </a:schemeClr>
              </a:solidFill>
            </a:endParaRPr>
          </a:p>
          <a:p>
            <a:pPr algn="l"/>
            <a:endParaRPr lang="ar-SA" sz="5400" b="1" cap="none" spc="50" dirty="0">
              <a:ln w="13500">
                <a:solidFill>
                  <a:schemeClr val="accent1">
                    <a:shade val="2500"/>
                    <a:alpha val="6500"/>
                  </a:schemeClr>
                </a:solidFill>
                <a:prstDash val="solid"/>
              </a:ln>
              <a:solidFill>
                <a:schemeClr val="accent4">
                  <a:lumMod val="50000"/>
                </a:schemeClr>
              </a:solidFill>
            </a:endParaRPr>
          </a:p>
        </p:txBody>
      </p:sp>
      <p:sp>
        <p:nvSpPr>
          <p:cNvPr id="7" name="مستطيل 6"/>
          <p:cNvSpPr/>
          <p:nvPr/>
        </p:nvSpPr>
        <p:spPr>
          <a:xfrm>
            <a:off x="2339752" y="692696"/>
            <a:ext cx="4617867" cy="646331"/>
          </a:xfrm>
          <a:prstGeom prst="rect">
            <a:avLst/>
          </a:prstGeom>
        </p:spPr>
        <p:txBody>
          <a:bodyPr wrap="none">
            <a:spAutoFit/>
          </a:bodyPr>
          <a:lstStyle/>
          <a:p>
            <a:pPr algn="ctr">
              <a:buNone/>
            </a:pPr>
            <a:r>
              <a:rPr lang="en-US" altLang="zh-CN" sz="3600" b="1" dirty="0">
                <a:solidFill>
                  <a:schemeClr val="bg2">
                    <a:lumMod val="50000"/>
                  </a:schemeClr>
                </a:solidFill>
                <a:effectLst>
                  <a:outerShdw blurRad="38100" dist="38100" dir="2700000" algn="tl">
                    <a:srgbClr val="000000"/>
                  </a:outerShdw>
                </a:effectLst>
              </a:rPr>
              <a:t>Terms of </a:t>
            </a:r>
            <a:r>
              <a:rPr lang="en-US" altLang="zh-CN" sz="3600" b="1" dirty="0" err="1">
                <a:solidFill>
                  <a:schemeClr val="bg2">
                    <a:lumMod val="50000"/>
                  </a:schemeClr>
                </a:solidFill>
                <a:effectLst>
                  <a:outerShdw blurRad="38100" dist="38100" dir="2700000" algn="tl">
                    <a:srgbClr val="000000"/>
                  </a:outerShdw>
                </a:effectLst>
              </a:rPr>
              <a:t>Parasitology</a:t>
            </a:r>
            <a:r>
              <a:rPr lang="en-US" altLang="zh-CN" sz="3600" b="1" dirty="0">
                <a:solidFill>
                  <a:schemeClr val="bg2">
                    <a:lumMod val="50000"/>
                  </a:schemeClr>
                </a:solidFill>
                <a:effectLst>
                  <a:outerShdw blurRad="38100" dist="38100" dir="2700000" algn="tl">
                    <a:srgbClr val="000000"/>
                  </a:outerShdw>
                </a:effectLst>
              </a:rPr>
              <a:t> </a:t>
            </a:r>
            <a:endParaRPr lang="en-US" sz="3600" b="1" dirty="0">
              <a:solidFill>
                <a:schemeClr val="bg2">
                  <a:lumMod val="50000"/>
                </a:schemeClr>
              </a:solidFill>
            </a:endParaRPr>
          </a:p>
        </p:txBody>
      </p:sp>
      <p:pic>
        <p:nvPicPr>
          <p:cNvPr id="3" name="صورة 2">
            <a:extLst>
              <a:ext uri="{FF2B5EF4-FFF2-40B4-BE49-F238E27FC236}">
                <a16:creationId xmlns:a16="http://schemas.microsoft.com/office/drawing/2014/main" id="{13447683-214A-4A13-BBE1-4FAA4FBAE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420889"/>
            <a:ext cx="3744416" cy="4266892"/>
          </a:xfrm>
          <a:prstGeom prst="rect">
            <a:avLst/>
          </a:prstGeom>
        </p:spPr>
      </p:pic>
    </p:spTree>
    <p:extLst>
      <p:ext uri="{BB962C8B-B14F-4D97-AF65-F5344CB8AC3E}">
        <p14:creationId xmlns:p14="http://schemas.microsoft.com/office/powerpoint/2010/main" val="97190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bwMode="auto">
          <a:xfrm>
            <a:off x="0" y="0"/>
            <a:ext cx="9396536" cy="68580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5" name="وسيلة شرح على شكل سحابة 4"/>
          <p:cNvSpPr/>
          <p:nvPr/>
        </p:nvSpPr>
        <p:spPr>
          <a:xfrm>
            <a:off x="863080" y="620688"/>
            <a:ext cx="8280920" cy="1800200"/>
          </a:xfrm>
          <a:prstGeom prst="cloudCallout">
            <a:avLst>
              <a:gd name="adj1" fmla="val -50924"/>
              <a:gd name="adj2" fmla="val -424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en-US" sz="4000" b="1" u="sng" dirty="0">
                <a:solidFill>
                  <a:schemeClr val="bg2">
                    <a:lumMod val="50000"/>
                  </a:schemeClr>
                </a:solidFill>
                <a:effectLst>
                  <a:outerShdw blurRad="38100" dist="38100" dir="2700000" algn="tl">
                    <a:srgbClr val="000000">
                      <a:alpha val="43137"/>
                    </a:srgbClr>
                  </a:outerShdw>
                </a:effectLst>
              </a:rPr>
              <a:t>Major Parasite Groups</a:t>
            </a:r>
            <a:endParaRPr lang="en-US" sz="5400" b="1" u="sng" dirty="0">
              <a:solidFill>
                <a:schemeClr val="bg2">
                  <a:lumMod val="50000"/>
                </a:schemeClr>
              </a:solidFill>
              <a:effectLst>
                <a:outerShdw blurRad="38100" dist="38100" dir="2700000" algn="tl">
                  <a:srgbClr val="000000">
                    <a:alpha val="43137"/>
                  </a:srgbClr>
                </a:outerShdw>
              </a:effectLst>
            </a:endParaRPr>
          </a:p>
        </p:txBody>
      </p:sp>
      <p:sp>
        <p:nvSpPr>
          <p:cNvPr id="4" name="مستطيل مستدير الزوايا 3"/>
          <p:cNvSpPr/>
          <p:nvPr/>
        </p:nvSpPr>
        <p:spPr>
          <a:xfrm>
            <a:off x="107504" y="2285492"/>
            <a:ext cx="3312368" cy="3168352"/>
          </a:xfrm>
          <a:prstGeom prst="roundRect">
            <a:avLst>
              <a:gd name="adj" fmla="val 8713"/>
            </a:avLst>
          </a:prstGeom>
          <a:solidFill>
            <a:schemeClr val="accent3">
              <a:lumMod val="9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en-US" sz="3200" b="1" dirty="0">
                <a:solidFill>
                  <a:schemeClr val="tx1"/>
                </a:solidFill>
                <a:effectLst>
                  <a:outerShdw blurRad="38100" dist="38100" dir="2700000" algn="tl">
                    <a:srgbClr val="000000">
                      <a:alpha val="43137"/>
                    </a:srgbClr>
                  </a:outerShdw>
                </a:effectLst>
              </a:rPr>
              <a:t>Protozoa</a:t>
            </a:r>
          </a:p>
          <a:p>
            <a:pPr algn="ctr">
              <a:buNone/>
            </a:pPr>
            <a:r>
              <a:rPr lang="en-US" sz="2800" dirty="0" err="1">
                <a:solidFill>
                  <a:schemeClr val="accent4">
                    <a:lumMod val="50000"/>
                  </a:schemeClr>
                </a:solidFill>
              </a:rPr>
              <a:t>Sarcomastigophora</a:t>
            </a:r>
            <a:endParaRPr lang="en-US" sz="2800" dirty="0">
              <a:solidFill>
                <a:schemeClr val="accent4">
                  <a:lumMod val="50000"/>
                </a:schemeClr>
              </a:solidFill>
            </a:endParaRPr>
          </a:p>
          <a:p>
            <a:pPr algn="ctr">
              <a:buNone/>
            </a:pPr>
            <a:r>
              <a:rPr lang="en-US" sz="2800" dirty="0" err="1">
                <a:solidFill>
                  <a:schemeClr val="accent4">
                    <a:lumMod val="50000"/>
                  </a:schemeClr>
                </a:solidFill>
              </a:rPr>
              <a:t>Apicomplexa</a:t>
            </a:r>
            <a:endParaRPr lang="en-US" sz="2800" dirty="0">
              <a:solidFill>
                <a:schemeClr val="accent4">
                  <a:lumMod val="50000"/>
                </a:schemeClr>
              </a:solidFill>
            </a:endParaRPr>
          </a:p>
          <a:p>
            <a:pPr algn="ctr">
              <a:buNone/>
            </a:pPr>
            <a:r>
              <a:rPr lang="en-US" sz="2800" dirty="0" err="1">
                <a:solidFill>
                  <a:schemeClr val="accent4">
                    <a:lumMod val="50000"/>
                  </a:schemeClr>
                </a:solidFill>
              </a:rPr>
              <a:t>Ciliophora</a:t>
            </a:r>
            <a:endParaRPr lang="en-US" sz="2800" dirty="0">
              <a:solidFill>
                <a:schemeClr val="accent4">
                  <a:lumMod val="50000"/>
                </a:schemeClr>
              </a:solidFill>
            </a:endParaRPr>
          </a:p>
          <a:p>
            <a:pPr algn="ctr">
              <a:buNone/>
            </a:pPr>
            <a:endParaRPr lang="ar-SA" sz="2800" dirty="0">
              <a:solidFill>
                <a:schemeClr val="accent4">
                  <a:lumMod val="50000"/>
                </a:schemeClr>
              </a:solidFill>
            </a:endParaRPr>
          </a:p>
        </p:txBody>
      </p:sp>
      <p:sp>
        <p:nvSpPr>
          <p:cNvPr id="6" name="مستطيل مستدير الزوايا 5"/>
          <p:cNvSpPr/>
          <p:nvPr/>
        </p:nvSpPr>
        <p:spPr>
          <a:xfrm>
            <a:off x="3725652" y="2666694"/>
            <a:ext cx="2592288" cy="2755304"/>
          </a:xfrm>
          <a:prstGeom prst="roundRect">
            <a:avLst>
              <a:gd name="adj" fmla="val 8713"/>
            </a:avLst>
          </a:prstGeom>
          <a:solidFill>
            <a:schemeClr val="accent3">
              <a:lumMod val="9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endParaRPr lang="en-US" sz="2800" b="1" dirty="0">
              <a:solidFill>
                <a:schemeClr val="accent4">
                  <a:lumMod val="50000"/>
                </a:schemeClr>
              </a:solidFill>
            </a:endParaRPr>
          </a:p>
          <a:p>
            <a:pPr algn="ctr">
              <a:buNone/>
            </a:pPr>
            <a:r>
              <a:rPr lang="en-US" sz="3200" b="1" dirty="0" err="1">
                <a:solidFill>
                  <a:schemeClr val="tx1"/>
                </a:solidFill>
                <a:effectLst>
                  <a:outerShdw blurRad="38100" dist="38100" dir="2700000" algn="tl">
                    <a:srgbClr val="000000">
                      <a:alpha val="43137"/>
                    </a:srgbClr>
                  </a:outerShdw>
                </a:effectLst>
              </a:rPr>
              <a:t>Helminths</a:t>
            </a:r>
            <a:endParaRPr lang="en-US" sz="3200" b="1" dirty="0">
              <a:solidFill>
                <a:schemeClr val="tx1"/>
              </a:solidFill>
              <a:effectLst>
                <a:outerShdw blurRad="38100" dist="38100" dir="2700000" algn="tl">
                  <a:srgbClr val="000000">
                    <a:alpha val="43137"/>
                  </a:srgbClr>
                </a:outerShdw>
              </a:effectLst>
            </a:endParaRPr>
          </a:p>
          <a:p>
            <a:pPr algn="ctr">
              <a:buNone/>
            </a:pPr>
            <a:r>
              <a:rPr lang="en-US" sz="2800" dirty="0">
                <a:solidFill>
                  <a:schemeClr val="accent4">
                    <a:lumMod val="50000"/>
                  </a:schemeClr>
                </a:solidFill>
              </a:rPr>
              <a:t>Flat Worms</a:t>
            </a:r>
          </a:p>
          <a:p>
            <a:pPr algn="ctr">
              <a:buNone/>
            </a:pPr>
            <a:r>
              <a:rPr lang="en-US" sz="2800" dirty="0">
                <a:solidFill>
                  <a:schemeClr val="accent4">
                    <a:lumMod val="50000"/>
                  </a:schemeClr>
                </a:solidFill>
              </a:rPr>
              <a:t>Round Worms</a:t>
            </a:r>
          </a:p>
          <a:p>
            <a:pPr algn="ctr">
              <a:buNone/>
            </a:pPr>
            <a:endParaRPr lang="ar-SA" sz="2800" b="1" dirty="0">
              <a:solidFill>
                <a:schemeClr val="accent4">
                  <a:lumMod val="50000"/>
                </a:schemeClr>
              </a:solidFill>
            </a:endParaRPr>
          </a:p>
        </p:txBody>
      </p:sp>
      <p:sp>
        <p:nvSpPr>
          <p:cNvPr id="7" name="مستطيل مستدير الزوايا 6"/>
          <p:cNvSpPr/>
          <p:nvPr/>
        </p:nvSpPr>
        <p:spPr>
          <a:xfrm>
            <a:off x="6506834" y="3271088"/>
            <a:ext cx="2592288" cy="2539280"/>
          </a:xfrm>
          <a:prstGeom prst="roundRect">
            <a:avLst>
              <a:gd name="adj" fmla="val 8713"/>
            </a:avLst>
          </a:prstGeom>
          <a:solidFill>
            <a:schemeClr val="accent3">
              <a:lumMod val="9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None/>
            </a:pPr>
            <a:r>
              <a:rPr lang="en-US" sz="3200" b="1" dirty="0">
                <a:solidFill>
                  <a:schemeClr val="tx1"/>
                </a:solidFill>
                <a:effectLst>
                  <a:outerShdw blurRad="38100" dist="38100" dir="2700000" algn="tl">
                    <a:srgbClr val="000000">
                      <a:alpha val="43137"/>
                    </a:srgbClr>
                  </a:outerShdw>
                </a:effectLst>
              </a:rPr>
              <a:t>Arthropods</a:t>
            </a:r>
          </a:p>
          <a:p>
            <a:pPr algn="ctr">
              <a:buNone/>
            </a:pPr>
            <a:r>
              <a:rPr lang="en-US" sz="2800" dirty="0">
                <a:solidFill>
                  <a:schemeClr val="accent4">
                    <a:lumMod val="50000"/>
                  </a:schemeClr>
                </a:solidFill>
              </a:rPr>
              <a:t>Insects</a:t>
            </a:r>
          </a:p>
          <a:p>
            <a:pPr algn="ctr">
              <a:buNone/>
            </a:pPr>
            <a:r>
              <a:rPr lang="en-US" sz="2800" dirty="0">
                <a:solidFill>
                  <a:schemeClr val="accent4">
                    <a:lumMod val="50000"/>
                  </a:schemeClr>
                </a:solidFill>
              </a:rPr>
              <a:t>Ticks &amp; mites</a:t>
            </a:r>
            <a:endParaRPr lang="ar-SA" sz="2800" dirty="0">
              <a:solidFill>
                <a:schemeClr val="accent4">
                  <a:lumMod val="50000"/>
                </a:schemeClr>
              </a:solidFill>
            </a:endParaRPr>
          </a:p>
        </p:txBody>
      </p:sp>
      <p:sp>
        <p:nvSpPr>
          <p:cNvPr id="8" name="شكل بيضاوي 7"/>
          <p:cNvSpPr/>
          <p:nvPr/>
        </p:nvSpPr>
        <p:spPr>
          <a:xfrm>
            <a:off x="539552" y="2348880"/>
            <a:ext cx="432048"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1</a:t>
            </a:r>
            <a:endParaRPr lang="ar-SA" b="1" dirty="0">
              <a:solidFill>
                <a:schemeClr val="tx2"/>
              </a:solidFill>
            </a:endParaRPr>
          </a:p>
        </p:txBody>
      </p:sp>
      <p:sp>
        <p:nvSpPr>
          <p:cNvPr id="9" name="شكل بيضاوي 8"/>
          <p:cNvSpPr/>
          <p:nvPr/>
        </p:nvSpPr>
        <p:spPr>
          <a:xfrm>
            <a:off x="6732240" y="3356992"/>
            <a:ext cx="432048"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3</a:t>
            </a:r>
            <a:endParaRPr lang="ar-SA" b="1" dirty="0">
              <a:solidFill>
                <a:schemeClr val="tx2"/>
              </a:solidFill>
            </a:endParaRPr>
          </a:p>
        </p:txBody>
      </p:sp>
      <p:sp>
        <p:nvSpPr>
          <p:cNvPr id="10" name="شكل بيضاوي 9"/>
          <p:cNvSpPr/>
          <p:nvPr/>
        </p:nvSpPr>
        <p:spPr>
          <a:xfrm>
            <a:off x="3851920" y="2780928"/>
            <a:ext cx="432048"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2"/>
                </a:solidFill>
              </a:rPr>
              <a:t>2</a:t>
            </a:r>
            <a:endParaRPr lang="ar-SA" b="1"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6" name="مستطيل 45"/>
          <p:cNvSpPr/>
          <p:nvPr/>
        </p:nvSpPr>
        <p:spPr bwMode="auto">
          <a:xfrm>
            <a:off x="0" y="0"/>
            <a:ext cx="9144000" cy="6858000"/>
          </a:xfrm>
          <a:prstGeom prst="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39" name="سهم إلى اليمين 38"/>
          <p:cNvSpPr/>
          <p:nvPr/>
        </p:nvSpPr>
        <p:spPr>
          <a:xfrm>
            <a:off x="3419872" y="6309320"/>
            <a:ext cx="1944216" cy="288032"/>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سهم إلى اليمين 32"/>
          <p:cNvSpPr/>
          <p:nvPr/>
        </p:nvSpPr>
        <p:spPr>
          <a:xfrm rot="4212412">
            <a:off x="-1108835" y="4399622"/>
            <a:ext cx="4238474" cy="260983"/>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سهم إلى اليمين 25"/>
          <p:cNvSpPr/>
          <p:nvPr/>
        </p:nvSpPr>
        <p:spPr>
          <a:xfrm rot="2412544">
            <a:off x="2883154" y="2531248"/>
            <a:ext cx="875785" cy="239665"/>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سهم إلى اليمين 27"/>
          <p:cNvSpPr/>
          <p:nvPr/>
        </p:nvSpPr>
        <p:spPr>
          <a:xfrm>
            <a:off x="3131840" y="1988840"/>
            <a:ext cx="576064"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itle 1"/>
          <p:cNvSpPr>
            <a:spLocks noGrp="1"/>
          </p:cNvSpPr>
          <p:nvPr>
            <p:ph type="title"/>
          </p:nvPr>
        </p:nvSpPr>
        <p:spPr/>
        <p:txBody>
          <a:bodyPr>
            <a:normAutofit/>
          </a:bodyPr>
          <a:lstStyle/>
          <a:p>
            <a:br>
              <a:rPr lang="en-US" b="1" dirty="0"/>
            </a:br>
            <a:endParaRPr lang="en-US" dirty="0"/>
          </a:p>
        </p:txBody>
      </p:sp>
      <p:sp>
        <p:nvSpPr>
          <p:cNvPr id="5" name="مستطيل مستدير الزوايا 4"/>
          <p:cNvSpPr/>
          <p:nvPr/>
        </p:nvSpPr>
        <p:spPr>
          <a:xfrm>
            <a:off x="1835696" y="1700808"/>
            <a:ext cx="1656184" cy="151216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Sarcomastigo-</a:t>
            </a:r>
            <a:r>
              <a:rPr lang="en-GB" sz="1600" b="1" dirty="0" err="1">
                <a:solidFill>
                  <a:schemeClr val="accent4">
                    <a:lumMod val="75000"/>
                  </a:schemeClr>
                </a:solidFill>
                <a:effectLst>
                  <a:outerShdw blurRad="38100" dist="38100" dir="2700000" algn="tl">
                    <a:srgbClr val="000000">
                      <a:alpha val="43137"/>
                    </a:srgbClr>
                  </a:outerShdw>
                </a:effectLst>
              </a:rPr>
              <a:t>phora</a:t>
            </a:r>
            <a:endParaRPr lang="en-GB" sz="1600" b="1" dirty="0">
              <a:solidFill>
                <a:schemeClr val="accent4">
                  <a:lumMod val="75000"/>
                </a:schemeClr>
              </a:solidFill>
              <a:effectLst>
                <a:outerShdw blurRad="38100" dist="38100" dir="2700000" algn="tl">
                  <a:srgbClr val="000000">
                    <a:alpha val="43137"/>
                  </a:srgbClr>
                </a:outerShdw>
              </a:effectLst>
            </a:endParaRPr>
          </a:p>
          <a:p>
            <a:pPr lvl="0" algn="ctr" rtl="0" fontAlgn="base">
              <a:spcBef>
                <a:spcPct val="20000"/>
              </a:spcBef>
              <a:spcAft>
                <a:spcPct val="0"/>
              </a:spcAft>
            </a:pPr>
            <a:r>
              <a:rPr lang="en-GB" sz="1400" b="1" dirty="0">
                <a:solidFill>
                  <a:schemeClr val="accent4">
                    <a:lumMod val="75000"/>
                  </a:schemeClr>
                </a:solidFill>
                <a:effectLst>
                  <a:outerShdw blurRad="38100" dist="38100" dir="2700000" algn="tl">
                    <a:srgbClr val="000000">
                      <a:alpha val="43137"/>
                    </a:srgbClr>
                  </a:outerShdw>
                </a:effectLst>
              </a:rPr>
              <a:t>further divided into</a:t>
            </a:r>
          </a:p>
        </p:txBody>
      </p:sp>
      <p:sp>
        <p:nvSpPr>
          <p:cNvPr id="9" name="مستطيل مستدير الزوايا 8"/>
          <p:cNvSpPr/>
          <p:nvPr/>
        </p:nvSpPr>
        <p:spPr>
          <a:xfrm>
            <a:off x="1835696" y="6093296"/>
            <a:ext cx="1728192" cy="76470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Microspora</a:t>
            </a:r>
            <a:endParaRPr lang="en-GB" sz="1600" b="1" dirty="0">
              <a:solidFill>
                <a:schemeClr val="accent4">
                  <a:lumMod val="75000"/>
                </a:schemeClr>
              </a:solidFill>
              <a:effectLst>
                <a:outerShdw blurRad="38100" dist="38100" dir="2700000" algn="tl">
                  <a:srgbClr val="000000">
                    <a:alpha val="43137"/>
                  </a:srgbClr>
                </a:outerShdw>
              </a:effectLst>
            </a:endParaRPr>
          </a:p>
          <a:p>
            <a:pPr lvl="0" algn="ctr" rtl="0" fontAlgn="base">
              <a:spcBef>
                <a:spcPct val="20000"/>
              </a:spcBef>
              <a:spcAft>
                <a:spcPct val="0"/>
              </a:spcAft>
            </a:pPr>
            <a:r>
              <a:rPr lang="en-GB" sz="1600" b="1" dirty="0">
                <a:solidFill>
                  <a:schemeClr val="accent4">
                    <a:lumMod val="75000"/>
                  </a:schemeClr>
                </a:solidFill>
                <a:effectLst>
                  <a:outerShdw blurRad="38100" dist="38100" dir="2700000" algn="tl">
                    <a:srgbClr val="000000">
                      <a:alpha val="43137"/>
                    </a:srgbClr>
                  </a:outerShdw>
                </a:effectLst>
              </a:rPr>
              <a:t>Spore-forming</a:t>
            </a:r>
          </a:p>
        </p:txBody>
      </p:sp>
      <p:sp>
        <p:nvSpPr>
          <p:cNvPr id="11" name="مستطيل مستدير الزوايا 10"/>
          <p:cNvSpPr/>
          <p:nvPr/>
        </p:nvSpPr>
        <p:spPr>
          <a:xfrm>
            <a:off x="7308304" y="1556792"/>
            <a:ext cx="1835696" cy="7920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E. </a:t>
            </a:r>
            <a:r>
              <a:rPr lang="en-GB" b="1" i="1" dirty="0" err="1">
                <a:solidFill>
                  <a:schemeClr val="tx1"/>
                </a:solidFill>
                <a:effectLst>
                  <a:outerShdw blurRad="38100" dist="38100" dir="2700000" algn="tl">
                    <a:srgbClr val="000000">
                      <a:alpha val="43137"/>
                    </a:srgbClr>
                  </a:outerShdw>
                </a:effectLst>
              </a:rPr>
              <a:t>histolytica</a:t>
            </a:r>
            <a:endParaRPr lang="en-GB" b="1" i="1" dirty="0">
              <a:solidFill>
                <a:schemeClr val="tx1"/>
              </a:solidFill>
              <a:effectLst>
                <a:outerShdw blurRad="38100" dist="38100" dir="2700000" algn="tl">
                  <a:srgbClr val="000000">
                    <a:alpha val="43137"/>
                  </a:srgbClr>
                </a:outerShdw>
              </a:effectLst>
            </a:endParaRPr>
          </a:p>
        </p:txBody>
      </p:sp>
      <p:sp>
        <p:nvSpPr>
          <p:cNvPr id="12" name="مستطيل ذو زاويتين مستديرتين في نفس الجانب 11"/>
          <p:cNvSpPr/>
          <p:nvPr/>
        </p:nvSpPr>
        <p:spPr>
          <a:xfrm>
            <a:off x="0" y="764704"/>
            <a:ext cx="1403648" cy="648072"/>
          </a:xfrm>
          <a:prstGeom prst="round2SameRect">
            <a:avLst/>
          </a:prstGeom>
          <a:solidFill>
            <a:schemeClr val="bg2">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lumMod val="95000"/>
                    <a:lumOff val="5000"/>
                  </a:schemeClr>
                </a:solidFill>
                <a:effectLst>
                  <a:outerShdw blurRad="38100" dist="38100" dir="2700000" algn="tl">
                    <a:srgbClr val="000000">
                      <a:alpha val="43137"/>
                    </a:srgbClr>
                  </a:outerShdw>
                </a:effectLst>
              </a:rPr>
              <a:t>Sub Kingdom </a:t>
            </a:r>
            <a:endParaRPr lang="ar-SA" b="1" dirty="0">
              <a:solidFill>
                <a:schemeClr val="tx1">
                  <a:lumMod val="95000"/>
                  <a:lumOff val="5000"/>
                </a:schemeClr>
              </a:solidFill>
              <a:effectLst>
                <a:outerShdw blurRad="38100" dist="38100" dir="2700000" algn="tl">
                  <a:srgbClr val="000000">
                    <a:alpha val="43137"/>
                  </a:srgbClr>
                </a:outerShdw>
              </a:effectLst>
            </a:endParaRPr>
          </a:p>
        </p:txBody>
      </p:sp>
      <p:sp>
        <p:nvSpPr>
          <p:cNvPr id="14" name="مستطيل ذو زاويتين مستديرتين في نفس الجانب 13"/>
          <p:cNvSpPr/>
          <p:nvPr/>
        </p:nvSpPr>
        <p:spPr>
          <a:xfrm>
            <a:off x="1835696" y="764704"/>
            <a:ext cx="1512168" cy="648072"/>
          </a:xfrm>
          <a:prstGeom prst="round2SameRect">
            <a:avLst/>
          </a:prstGeom>
          <a:solidFill>
            <a:schemeClr val="bg2">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lumMod val="95000"/>
                    <a:lumOff val="5000"/>
                  </a:schemeClr>
                </a:solidFill>
                <a:effectLst>
                  <a:outerShdw blurRad="38100" dist="38100" dir="2700000" algn="tl">
                    <a:srgbClr val="000000">
                      <a:alpha val="43137"/>
                    </a:srgbClr>
                  </a:outerShdw>
                </a:effectLst>
              </a:rPr>
              <a:t>Phylum </a:t>
            </a:r>
            <a:endParaRPr lang="ar-SA" b="1" dirty="0">
              <a:solidFill>
                <a:schemeClr val="tx1">
                  <a:lumMod val="95000"/>
                  <a:lumOff val="5000"/>
                </a:schemeClr>
              </a:solidFill>
              <a:effectLst>
                <a:outerShdw blurRad="38100" dist="38100" dir="2700000" algn="tl">
                  <a:srgbClr val="000000">
                    <a:alpha val="43137"/>
                  </a:srgbClr>
                </a:outerShdw>
              </a:effectLst>
            </a:endParaRPr>
          </a:p>
        </p:txBody>
      </p:sp>
      <p:sp>
        <p:nvSpPr>
          <p:cNvPr id="15" name="مستطيل ذو زاويتين مستديرتين في نفس الجانب 14"/>
          <p:cNvSpPr/>
          <p:nvPr/>
        </p:nvSpPr>
        <p:spPr>
          <a:xfrm>
            <a:off x="3707904" y="764704"/>
            <a:ext cx="1512168" cy="648072"/>
          </a:xfrm>
          <a:prstGeom prst="round2SameRect">
            <a:avLst/>
          </a:prstGeom>
          <a:solidFill>
            <a:schemeClr val="bg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b="1" dirty="0">
                <a:solidFill>
                  <a:schemeClr val="tx1">
                    <a:lumMod val="95000"/>
                    <a:lumOff val="5000"/>
                  </a:schemeClr>
                </a:solidFill>
                <a:effectLst>
                  <a:outerShdw blurRad="38100" dist="38100" dir="2700000" algn="tl">
                    <a:srgbClr val="000000">
                      <a:alpha val="43137"/>
                    </a:srgbClr>
                  </a:outerShdw>
                </a:effectLst>
              </a:rPr>
              <a:t>Sub-phylum</a:t>
            </a:r>
            <a:endParaRPr lang="ar-SA" sz="2000" b="1" dirty="0">
              <a:solidFill>
                <a:schemeClr val="tx1">
                  <a:lumMod val="95000"/>
                  <a:lumOff val="5000"/>
                </a:schemeClr>
              </a:solidFill>
              <a:effectLst>
                <a:outerShdw blurRad="38100" dist="38100" dir="2700000" algn="tl">
                  <a:srgbClr val="000000">
                    <a:alpha val="43137"/>
                  </a:srgbClr>
                </a:outerShdw>
              </a:effectLst>
            </a:endParaRPr>
          </a:p>
        </p:txBody>
      </p:sp>
      <p:sp>
        <p:nvSpPr>
          <p:cNvPr id="16" name="مستطيل ذو زاويتين مستديرتين في نفس الجانب 15"/>
          <p:cNvSpPr/>
          <p:nvPr/>
        </p:nvSpPr>
        <p:spPr>
          <a:xfrm>
            <a:off x="7308304" y="764704"/>
            <a:ext cx="1835696" cy="648072"/>
          </a:xfrm>
          <a:prstGeom prst="round2SameRect">
            <a:avLst/>
          </a:prstGeom>
          <a:solidFill>
            <a:schemeClr val="bg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sz="1600" b="1" dirty="0">
                <a:solidFill>
                  <a:schemeClr val="tx1">
                    <a:lumMod val="95000"/>
                    <a:lumOff val="5000"/>
                  </a:schemeClr>
                </a:solidFill>
                <a:effectLst>
                  <a:outerShdw blurRad="38100" dist="38100" dir="2700000" algn="tl">
                    <a:srgbClr val="000000">
                      <a:alpha val="43137"/>
                    </a:srgbClr>
                  </a:outerShdw>
                </a:effectLst>
              </a:rPr>
              <a:t>Species- examples</a:t>
            </a:r>
          </a:p>
        </p:txBody>
      </p:sp>
      <p:sp>
        <p:nvSpPr>
          <p:cNvPr id="17" name="مستطيل ذو زاويتين مستديرتين في نفس الجانب 16"/>
          <p:cNvSpPr/>
          <p:nvPr/>
        </p:nvSpPr>
        <p:spPr>
          <a:xfrm>
            <a:off x="5508104" y="764704"/>
            <a:ext cx="1440160" cy="648072"/>
          </a:xfrm>
          <a:prstGeom prst="round2SameRect">
            <a:avLst/>
          </a:prstGeom>
          <a:solidFill>
            <a:schemeClr val="bg2">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a:solidFill>
                  <a:schemeClr val="tx1">
                    <a:lumMod val="95000"/>
                    <a:lumOff val="5000"/>
                  </a:schemeClr>
                </a:solidFill>
                <a:effectLst>
                  <a:outerShdw blurRad="38100" dist="38100" dir="2700000" algn="tl">
                    <a:srgbClr val="000000">
                      <a:alpha val="43137"/>
                    </a:srgbClr>
                  </a:outerShdw>
                </a:effectLst>
              </a:rPr>
              <a:t>Genus- examples</a:t>
            </a:r>
          </a:p>
        </p:txBody>
      </p:sp>
      <p:sp>
        <p:nvSpPr>
          <p:cNvPr id="21" name="مستطيل مستدير الزوايا 20"/>
          <p:cNvSpPr/>
          <p:nvPr/>
        </p:nvSpPr>
        <p:spPr>
          <a:xfrm>
            <a:off x="7308304" y="2492896"/>
            <a:ext cx="1835696" cy="6480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G. </a:t>
            </a:r>
            <a:r>
              <a:rPr lang="en-GB" b="1" i="1" dirty="0" err="1">
                <a:solidFill>
                  <a:schemeClr val="tx1"/>
                </a:solidFill>
                <a:effectLst>
                  <a:outerShdw blurRad="38100" dist="38100" dir="2700000" algn="tl">
                    <a:srgbClr val="000000">
                      <a:alpha val="43137"/>
                    </a:srgbClr>
                  </a:outerShdw>
                </a:effectLst>
              </a:rPr>
              <a:t>lamblia</a:t>
            </a:r>
            <a:endParaRPr lang="en-GB" b="1" i="1" dirty="0">
              <a:solidFill>
                <a:schemeClr val="tx1"/>
              </a:solidFill>
              <a:effectLst>
                <a:outerShdw blurRad="38100" dist="38100" dir="2700000" algn="tl">
                  <a:srgbClr val="000000">
                    <a:alpha val="43137"/>
                  </a:srgbClr>
                </a:outerShdw>
              </a:effectLst>
            </a:endParaRPr>
          </a:p>
        </p:txBody>
      </p:sp>
      <p:sp>
        <p:nvSpPr>
          <p:cNvPr id="25" name="سهم إلى اليمين 24"/>
          <p:cNvSpPr/>
          <p:nvPr/>
        </p:nvSpPr>
        <p:spPr>
          <a:xfrm>
            <a:off x="1403648" y="2132856"/>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سهم إلى اليمين 26"/>
          <p:cNvSpPr/>
          <p:nvPr/>
        </p:nvSpPr>
        <p:spPr>
          <a:xfrm>
            <a:off x="6948264" y="5157192"/>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سهم إلى اليمين 28"/>
          <p:cNvSpPr/>
          <p:nvPr/>
        </p:nvSpPr>
        <p:spPr>
          <a:xfrm>
            <a:off x="5076056" y="2852936"/>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سهم إلى اليمين 29"/>
          <p:cNvSpPr/>
          <p:nvPr/>
        </p:nvSpPr>
        <p:spPr>
          <a:xfrm>
            <a:off x="3419872" y="4005064"/>
            <a:ext cx="2016224" cy="288032"/>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سهم إلى اليمين 30"/>
          <p:cNvSpPr/>
          <p:nvPr/>
        </p:nvSpPr>
        <p:spPr>
          <a:xfrm rot="4147008">
            <a:off x="239585" y="3006064"/>
            <a:ext cx="2025186" cy="290372"/>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سهم إلى اليمين 31"/>
          <p:cNvSpPr/>
          <p:nvPr/>
        </p:nvSpPr>
        <p:spPr>
          <a:xfrm>
            <a:off x="5076056" y="1916832"/>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مستدير الزوايا 34"/>
          <p:cNvSpPr/>
          <p:nvPr/>
        </p:nvSpPr>
        <p:spPr>
          <a:xfrm>
            <a:off x="7452320" y="4941168"/>
            <a:ext cx="1691680" cy="7920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B. coli</a:t>
            </a:r>
          </a:p>
        </p:txBody>
      </p:sp>
      <p:sp>
        <p:nvSpPr>
          <p:cNvPr id="36" name="مستطيل مستدير الزوايا 35"/>
          <p:cNvSpPr/>
          <p:nvPr/>
        </p:nvSpPr>
        <p:spPr>
          <a:xfrm>
            <a:off x="7524328" y="5921896"/>
            <a:ext cx="1619672" cy="9361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E. </a:t>
            </a:r>
            <a:r>
              <a:rPr lang="en-GB" b="1" i="1" dirty="0" err="1">
                <a:solidFill>
                  <a:schemeClr val="tx1"/>
                </a:solidFill>
                <a:effectLst>
                  <a:outerShdw blurRad="38100" dist="38100" dir="2700000" algn="tl">
                    <a:srgbClr val="000000">
                      <a:alpha val="43137"/>
                    </a:srgbClr>
                  </a:outerShdw>
                </a:effectLst>
              </a:rPr>
              <a:t>bienusi</a:t>
            </a:r>
            <a:endParaRPr lang="en-GB" b="1" i="1" dirty="0">
              <a:solidFill>
                <a:schemeClr val="tx1"/>
              </a:solidFill>
              <a:effectLst>
                <a:outerShdw blurRad="38100" dist="38100" dir="2700000" algn="tl">
                  <a:srgbClr val="000000">
                    <a:alpha val="43137"/>
                  </a:srgbClr>
                </a:outerShdw>
              </a:effectLst>
            </a:endParaRPr>
          </a:p>
        </p:txBody>
      </p:sp>
      <p:sp>
        <p:nvSpPr>
          <p:cNvPr id="37" name="مستطيل مستدير الزوايا 36"/>
          <p:cNvSpPr/>
          <p:nvPr/>
        </p:nvSpPr>
        <p:spPr>
          <a:xfrm>
            <a:off x="7380312" y="3356992"/>
            <a:ext cx="1763688" cy="15121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err="1">
                <a:solidFill>
                  <a:schemeClr val="tx1"/>
                </a:solidFill>
                <a:effectLst>
                  <a:outerShdw blurRad="38100" dist="38100" dir="2700000" algn="tl">
                    <a:srgbClr val="000000">
                      <a:alpha val="43137"/>
                    </a:srgbClr>
                  </a:outerShdw>
                </a:effectLst>
              </a:rPr>
              <a:t>P.falciparum</a:t>
            </a:r>
            <a:r>
              <a:rPr lang="en-GB" b="1" i="1" dirty="0">
                <a:solidFill>
                  <a:schemeClr val="tx1"/>
                </a:solidFill>
                <a:effectLst>
                  <a:outerShdw blurRad="38100" dist="38100" dir="2700000" algn="tl">
                    <a:srgbClr val="000000">
                      <a:alpha val="43137"/>
                    </a:srgbClr>
                  </a:outerShdw>
                </a:effectLst>
              </a:rPr>
              <a:t>, </a:t>
            </a:r>
          </a:p>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P. </a:t>
            </a:r>
            <a:r>
              <a:rPr lang="en-GB" b="1" i="1" dirty="0" err="1">
                <a:solidFill>
                  <a:schemeClr val="tx1"/>
                </a:solidFill>
                <a:effectLst>
                  <a:outerShdw blurRad="38100" dist="38100" dir="2700000" algn="tl">
                    <a:srgbClr val="000000">
                      <a:alpha val="43137"/>
                    </a:srgbClr>
                  </a:outerShdw>
                </a:effectLst>
              </a:rPr>
              <a:t>vivax</a:t>
            </a:r>
            <a:r>
              <a:rPr lang="en-GB" b="1" i="1" dirty="0">
                <a:solidFill>
                  <a:schemeClr val="tx1"/>
                </a:solidFill>
                <a:effectLst>
                  <a:outerShdw blurRad="38100" dist="38100" dir="2700000" algn="tl">
                    <a:srgbClr val="000000">
                      <a:alpha val="43137"/>
                    </a:srgbClr>
                  </a:outerShdw>
                </a:effectLst>
              </a:rPr>
              <a:t>, </a:t>
            </a:r>
          </a:p>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P. </a:t>
            </a:r>
            <a:r>
              <a:rPr lang="en-GB" b="1" i="1" dirty="0" err="1">
                <a:solidFill>
                  <a:schemeClr val="tx1"/>
                </a:solidFill>
                <a:effectLst>
                  <a:outerShdw blurRad="38100" dist="38100" dir="2700000" algn="tl">
                    <a:srgbClr val="000000">
                      <a:alpha val="43137"/>
                    </a:srgbClr>
                  </a:outerShdw>
                </a:effectLst>
              </a:rPr>
              <a:t>malariae</a:t>
            </a:r>
            <a:r>
              <a:rPr lang="en-GB" b="1" i="1" dirty="0">
                <a:solidFill>
                  <a:schemeClr val="tx1"/>
                </a:solidFill>
                <a:effectLst>
                  <a:outerShdw blurRad="38100" dist="38100" dir="2700000" algn="tl">
                    <a:srgbClr val="000000">
                      <a:alpha val="43137"/>
                    </a:srgbClr>
                  </a:outerShdw>
                </a:effectLst>
              </a:rPr>
              <a:t>, </a:t>
            </a:r>
          </a:p>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P. </a:t>
            </a:r>
            <a:r>
              <a:rPr lang="en-GB" b="1" i="1" dirty="0" err="1">
                <a:solidFill>
                  <a:schemeClr val="tx1"/>
                </a:solidFill>
                <a:effectLst>
                  <a:outerShdw blurRad="38100" dist="38100" dir="2700000" algn="tl">
                    <a:srgbClr val="000000">
                      <a:alpha val="43137"/>
                    </a:srgbClr>
                  </a:outerShdw>
                </a:effectLst>
              </a:rPr>
              <a:t>ovale</a:t>
            </a:r>
            <a:endParaRPr lang="en-GB" sz="1600" b="1" i="1" dirty="0">
              <a:solidFill>
                <a:schemeClr val="tx1"/>
              </a:solidFill>
              <a:effectLst>
                <a:outerShdw blurRad="38100" dist="38100" dir="2700000" algn="tl">
                  <a:srgbClr val="000000">
                    <a:alpha val="43137"/>
                  </a:srgbClr>
                </a:outerShdw>
              </a:effectLst>
            </a:endParaRPr>
          </a:p>
        </p:txBody>
      </p:sp>
      <p:sp>
        <p:nvSpPr>
          <p:cNvPr id="38" name="سهم إلى اليمين 37"/>
          <p:cNvSpPr/>
          <p:nvPr/>
        </p:nvSpPr>
        <p:spPr>
          <a:xfrm>
            <a:off x="3491880" y="5301208"/>
            <a:ext cx="1872208" cy="288032"/>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3707904" y="1628800"/>
            <a:ext cx="1512168" cy="7920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dirty="0" err="1">
                <a:solidFill>
                  <a:schemeClr val="accent4">
                    <a:lumMod val="75000"/>
                  </a:schemeClr>
                </a:solidFill>
              </a:rPr>
              <a:t>Sarcodina</a:t>
            </a:r>
            <a:r>
              <a:rPr lang="en-GB" sz="1600" b="1" dirty="0">
                <a:solidFill>
                  <a:schemeClr val="accent4">
                    <a:lumMod val="75000"/>
                  </a:schemeClr>
                </a:solidFill>
              </a:rPr>
              <a:t>- </a:t>
            </a:r>
            <a:r>
              <a:rPr lang="en-GB" sz="1100" b="1" dirty="0">
                <a:solidFill>
                  <a:schemeClr val="accent4">
                    <a:lumMod val="75000"/>
                  </a:schemeClr>
                </a:solidFill>
              </a:rPr>
              <a:t>move by pseudopodia</a:t>
            </a:r>
            <a:endParaRPr lang="en-GB" b="1" dirty="0">
              <a:solidFill>
                <a:schemeClr val="accent4">
                  <a:lumMod val="75000"/>
                </a:schemeClr>
              </a:solidFill>
            </a:endParaRPr>
          </a:p>
        </p:txBody>
      </p:sp>
      <p:sp>
        <p:nvSpPr>
          <p:cNvPr id="19" name="مستطيل مستدير الزوايا 18"/>
          <p:cNvSpPr/>
          <p:nvPr/>
        </p:nvSpPr>
        <p:spPr>
          <a:xfrm>
            <a:off x="3707904" y="2492896"/>
            <a:ext cx="1512168" cy="8640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Mastigo</a:t>
            </a:r>
            <a:r>
              <a:rPr lang="ar-SA" b="1" dirty="0" err="1">
                <a:solidFill>
                  <a:schemeClr val="accent4">
                    <a:lumMod val="75000"/>
                  </a:schemeClr>
                </a:solidFill>
                <a:effectLst>
                  <a:outerShdw blurRad="38100" dist="38100" dir="2700000" algn="tl">
                    <a:srgbClr val="000000">
                      <a:alpha val="43137"/>
                    </a:srgbClr>
                  </a:outerShdw>
                </a:effectLst>
              </a:rPr>
              <a:t>-</a:t>
            </a:r>
            <a:endParaRPr lang="ar-SA" b="1" dirty="0">
              <a:solidFill>
                <a:schemeClr val="accent4">
                  <a:lumMod val="75000"/>
                </a:schemeClr>
              </a:solidFill>
              <a:effectLst>
                <a:outerShdw blurRad="38100" dist="38100" dir="2700000" algn="tl">
                  <a:srgbClr val="000000">
                    <a:alpha val="43137"/>
                  </a:srgbClr>
                </a:outerShdw>
              </a:effectLst>
            </a:endParaRPr>
          </a:p>
          <a:p>
            <a:pPr lvl="0" algn="l"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phora</a:t>
            </a:r>
            <a:endParaRPr lang="en-GB" sz="1600" b="1" dirty="0">
              <a:solidFill>
                <a:schemeClr val="accent4">
                  <a:lumMod val="75000"/>
                </a:schemeClr>
              </a:solidFill>
              <a:effectLst>
                <a:outerShdw blurRad="38100" dist="38100" dir="2700000" algn="tl">
                  <a:srgbClr val="000000">
                    <a:alpha val="43137"/>
                  </a:srgbClr>
                </a:outerShdw>
              </a:effectLst>
            </a:endParaRPr>
          </a:p>
          <a:p>
            <a:pPr lvl="0" algn="l" rtl="0" fontAlgn="base">
              <a:spcBef>
                <a:spcPct val="20000"/>
              </a:spcBef>
              <a:spcAft>
                <a:spcPct val="0"/>
              </a:spcAft>
            </a:pPr>
            <a:r>
              <a:rPr lang="en-GB" sz="1100" b="1" dirty="0">
                <a:solidFill>
                  <a:schemeClr val="accent4">
                    <a:lumMod val="75000"/>
                  </a:schemeClr>
                </a:solidFill>
                <a:effectLst>
                  <a:outerShdw blurRad="38100" dist="38100" dir="2700000" algn="tl">
                    <a:srgbClr val="000000">
                      <a:alpha val="43137"/>
                    </a:srgbClr>
                  </a:outerShdw>
                </a:effectLst>
              </a:rPr>
              <a:t>move by flagella</a:t>
            </a:r>
            <a:endParaRPr lang="en-GB" b="1" dirty="0">
              <a:solidFill>
                <a:schemeClr val="accent4">
                  <a:lumMod val="75000"/>
                </a:schemeClr>
              </a:solidFill>
              <a:effectLst>
                <a:outerShdw blurRad="38100" dist="38100" dir="2700000" algn="tl">
                  <a:srgbClr val="000000">
                    <a:alpha val="43137"/>
                  </a:srgbClr>
                </a:outerShdw>
              </a:effectLst>
            </a:endParaRPr>
          </a:p>
        </p:txBody>
      </p:sp>
      <p:sp>
        <p:nvSpPr>
          <p:cNvPr id="41" name="سهم إلى اليمين 40"/>
          <p:cNvSpPr/>
          <p:nvPr/>
        </p:nvSpPr>
        <p:spPr>
          <a:xfrm>
            <a:off x="6804248" y="2780928"/>
            <a:ext cx="504056"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سهم إلى اليمين 41"/>
          <p:cNvSpPr/>
          <p:nvPr/>
        </p:nvSpPr>
        <p:spPr>
          <a:xfrm>
            <a:off x="6732240" y="1844824"/>
            <a:ext cx="576064"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مستدير الزوايا 19"/>
          <p:cNvSpPr/>
          <p:nvPr/>
        </p:nvSpPr>
        <p:spPr>
          <a:xfrm>
            <a:off x="5508104" y="1628800"/>
            <a:ext cx="1440160" cy="7920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Entamoeba</a:t>
            </a:r>
            <a:endParaRPr lang="en-GB" sz="1400" b="1" dirty="0">
              <a:solidFill>
                <a:schemeClr val="accent4">
                  <a:lumMod val="75000"/>
                </a:schemeClr>
              </a:solidFill>
              <a:effectLst>
                <a:outerShdw blurRad="38100" dist="38100" dir="2700000" algn="tl">
                  <a:srgbClr val="000000">
                    <a:alpha val="43137"/>
                  </a:srgbClr>
                </a:outerShdw>
              </a:effectLst>
            </a:endParaRPr>
          </a:p>
        </p:txBody>
      </p:sp>
      <p:sp>
        <p:nvSpPr>
          <p:cNvPr id="18" name="مستطيل مستدير الزوايا 17"/>
          <p:cNvSpPr/>
          <p:nvPr/>
        </p:nvSpPr>
        <p:spPr>
          <a:xfrm>
            <a:off x="5580112" y="2564904"/>
            <a:ext cx="1440160" cy="7200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Giardia</a:t>
            </a:r>
            <a:endParaRPr lang="en-GB" sz="2000" b="1" dirty="0">
              <a:solidFill>
                <a:schemeClr val="accent4">
                  <a:lumMod val="75000"/>
                </a:schemeClr>
              </a:solidFill>
              <a:effectLst>
                <a:outerShdw blurRad="38100" dist="38100" dir="2700000" algn="tl">
                  <a:srgbClr val="000000">
                    <a:alpha val="43137"/>
                  </a:srgbClr>
                </a:outerShdw>
              </a:effectLst>
            </a:endParaRPr>
          </a:p>
        </p:txBody>
      </p:sp>
      <p:sp>
        <p:nvSpPr>
          <p:cNvPr id="43" name="سهم إلى اليمين 42"/>
          <p:cNvSpPr/>
          <p:nvPr/>
        </p:nvSpPr>
        <p:spPr>
          <a:xfrm>
            <a:off x="6948264" y="4005064"/>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سهم إلى اليمين 43"/>
          <p:cNvSpPr/>
          <p:nvPr/>
        </p:nvSpPr>
        <p:spPr>
          <a:xfrm>
            <a:off x="7020272" y="6309320"/>
            <a:ext cx="360040"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5436096" y="6021288"/>
            <a:ext cx="1656184" cy="8367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Enterocyto</a:t>
            </a:r>
            <a:r>
              <a:rPr lang="ar-SA" b="1" dirty="0" err="1">
                <a:solidFill>
                  <a:schemeClr val="accent4">
                    <a:lumMod val="75000"/>
                  </a:schemeClr>
                </a:solidFill>
                <a:effectLst>
                  <a:outerShdw blurRad="38100" dist="38100" dir="2700000" algn="tl">
                    <a:srgbClr val="000000">
                      <a:alpha val="43137"/>
                    </a:srgbClr>
                  </a:outerShdw>
                </a:effectLst>
              </a:rPr>
              <a:t>-</a:t>
            </a:r>
            <a:endParaRPr lang="ar-SA" b="1" dirty="0">
              <a:solidFill>
                <a:schemeClr val="accent4">
                  <a:lumMod val="75000"/>
                </a:schemeClr>
              </a:solidFill>
              <a:effectLst>
                <a:outerShdw blurRad="38100" dist="38100" dir="2700000" algn="tl">
                  <a:srgbClr val="000000">
                    <a:alpha val="43137"/>
                  </a:srgbClr>
                </a:outerShdw>
              </a:effectLst>
            </a:endParaRPr>
          </a:p>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zoa</a:t>
            </a:r>
            <a:endParaRPr lang="en-GB" b="1" dirty="0">
              <a:solidFill>
                <a:schemeClr val="accent4">
                  <a:lumMod val="75000"/>
                </a:schemeClr>
              </a:solidFill>
              <a:effectLst>
                <a:outerShdw blurRad="38100" dist="38100" dir="2700000" algn="tl">
                  <a:srgbClr val="000000">
                    <a:alpha val="43137"/>
                  </a:srgbClr>
                </a:outerShdw>
              </a:effectLst>
            </a:endParaRPr>
          </a:p>
        </p:txBody>
      </p:sp>
      <p:sp>
        <p:nvSpPr>
          <p:cNvPr id="23" name="مستطيل مستدير الزوايا 22"/>
          <p:cNvSpPr/>
          <p:nvPr/>
        </p:nvSpPr>
        <p:spPr>
          <a:xfrm>
            <a:off x="5508104" y="4941168"/>
            <a:ext cx="1512168" cy="7920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Balantidium</a:t>
            </a:r>
            <a:endParaRPr lang="en-US" sz="1600" b="1" dirty="0">
              <a:solidFill>
                <a:schemeClr val="accent4">
                  <a:lumMod val="75000"/>
                </a:schemeClr>
              </a:solidFill>
              <a:effectLst>
                <a:outerShdw blurRad="38100" dist="38100" dir="2700000" algn="tl">
                  <a:srgbClr val="000000">
                    <a:alpha val="43137"/>
                  </a:srgbClr>
                </a:outerShdw>
              </a:effectLst>
            </a:endParaRPr>
          </a:p>
        </p:txBody>
      </p:sp>
      <p:sp>
        <p:nvSpPr>
          <p:cNvPr id="24" name="مستطيل مستدير الزوايا 23"/>
          <p:cNvSpPr/>
          <p:nvPr/>
        </p:nvSpPr>
        <p:spPr>
          <a:xfrm>
            <a:off x="5508104" y="3501008"/>
            <a:ext cx="1584176" cy="12241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a:solidFill>
                  <a:schemeClr val="accent4">
                    <a:lumMod val="75000"/>
                  </a:schemeClr>
                </a:solidFill>
                <a:effectLst>
                  <a:outerShdw blurRad="38100" dist="38100" dir="2700000" algn="tl">
                    <a:srgbClr val="000000">
                      <a:alpha val="43137"/>
                    </a:srgbClr>
                  </a:outerShdw>
                </a:effectLst>
              </a:rPr>
              <a:t>Plasmodium</a:t>
            </a:r>
          </a:p>
          <a:p>
            <a:pPr lvl="0" algn="l" rtl="0" fontAlgn="base">
              <a:spcBef>
                <a:spcPct val="20000"/>
              </a:spcBef>
              <a:spcAft>
                <a:spcPct val="0"/>
              </a:spcAft>
            </a:pPr>
            <a:endParaRPr lang="en-GB" b="1" dirty="0">
              <a:solidFill>
                <a:schemeClr val="accent4">
                  <a:lumMod val="75000"/>
                </a:schemeClr>
              </a:solidFill>
              <a:effectLst>
                <a:outerShdw blurRad="38100" dist="38100" dir="2700000" algn="tl">
                  <a:srgbClr val="000000">
                    <a:alpha val="43137"/>
                  </a:srgbClr>
                </a:outerShdw>
              </a:effectLst>
              <a:latin typeface="Arial" pitchFamily="34" charset="0"/>
            </a:endParaRPr>
          </a:p>
        </p:txBody>
      </p:sp>
      <p:sp>
        <p:nvSpPr>
          <p:cNvPr id="7" name="مستطيل مستدير الزوايا 6"/>
          <p:cNvSpPr/>
          <p:nvPr/>
        </p:nvSpPr>
        <p:spPr>
          <a:xfrm>
            <a:off x="1763688" y="3645024"/>
            <a:ext cx="1728192" cy="10081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Apicomplexa</a:t>
            </a:r>
            <a:endParaRPr lang="en-GB" b="1" dirty="0">
              <a:solidFill>
                <a:schemeClr val="accent4">
                  <a:lumMod val="75000"/>
                </a:schemeClr>
              </a:solidFill>
              <a:effectLst>
                <a:outerShdw blurRad="38100" dist="38100" dir="2700000" algn="tl">
                  <a:srgbClr val="000000">
                    <a:alpha val="43137"/>
                  </a:srgbClr>
                </a:outerShdw>
              </a:effectLst>
            </a:endParaRPr>
          </a:p>
          <a:p>
            <a:pPr lvl="0" algn="ctr" rtl="0" fontAlgn="base">
              <a:spcBef>
                <a:spcPct val="20000"/>
              </a:spcBef>
              <a:spcAft>
                <a:spcPct val="0"/>
              </a:spcAft>
            </a:pPr>
            <a:r>
              <a:rPr lang="en-GB" sz="1400" b="1" dirty="0">
                <a:solidFill>
                  <a:schemeClr val="accent4">
                    <a:lumMod val="75000"/>
                  </a:schemeClr>
                </a:solidFill>
                <a:effectLst>
                  <a:outerShdw blurRad="38100" dist="38100" dir="2700000" algn="tl">
                    <a:srgbClr val="000000">
                      <a:alpha val="43137"/>
                    </a:srgbClr>
                  </a:outerShdw>
                </a:effectLst>
              </a:rPr>
              <a:t>no organelle of</a:t>
            </a:r>
          </a:p>
          <a:p>
            <a:pPr lvl="0" algn="ctr" rtl="0" fontAlgn="base">
              <a:spcBef>
                <a:spcPct val="20000"/>
              </a:spcBef>
              <a:spcAft>
                <a:spcPct val="0"/>
              </a:spcAft>
            </a:pPr>
            <a:r>
              <a:rPr lang="en-GB" sz="1400" b="1" dirty="0">
                <a:solidFill>
                  <a:schemeClr val="accent4">
                    <a:lumMod val="75000"/>
                  </a:schemeClr>
                </a:solidFill>
                <a:effectLst>
                  <a:outerShdw blurRad="38100" dist="38100" dir="2700000" algn="tl">
                    <a:srgbClr val="000000">
                      <a:alpha val="43137"/>
                    </a:srgbClr>
                  </a:outerShdw>
                </a:effectLst>
              </a:rPr>
              <a:t>locomotion</a:t>
            </a:r>
          </a:p>
        </p:txBody>
      </p:sp>
      <p:sp>
        <p:nvSpPr>
          <p:cNvPr id="45" name="مستطيل 44"/>
          <p:cNvSpPr/>
          <p:nvPr/>
        </p:nvSpPr>
        <p:spPr>
          <a:xfrm>
            <a:off x="971600" y="0"/>
            <a:ext cx="7271478" cy="646331"/>
          </a:xfrm>
          <a:prstGeom prst="rect">
            <a:avLst/>
          </a:prstGeom>
          <a:solidFill>
            <a:schemeClr val="tx1">
              <a:lumMod val="50000"/>
              <a:lumOff val="50000"/>
              <a:alpha val="26000"/>
            </a:schemeClr>
          </a:solidFill>
        </p:spPr>
        <p:txBody>
          <a:bodyPr wrap="none">
            <a:spAutoFit/>
          </a:bodyPr>
          <a:lstStyle/>
          <a:p>
            <a:r>
              <a:rPr lang="en-GB" sz="3600" b="1" dirty="0">
                <a:effectLst>
                  <a:outerShdw blurRad="38100" dist="38100" dir="2700000" algn="tl">
                    <a:srgbClr val="000000">
                      <a:alpha val="43137"/>
                    </a:srgbClr>
                  </a:outerShdw>
                </a:effectLst>
              </a:rPr>
              <a:t>Taxonomic classification of protozoa</a:t>
            </a:r>
            <a:endParaRPr lang="ar-SA" sz="3600" b="1" dirty="0">
              <a:effectLst>
                <a:outerShdw blurRad="38100" dist="38100" dir="2700000" algn="tl">
                  <a:srgbClr val="000000">
                    <a:alpha val="43137"/>
                  </a:srgbClr>
                </a:outerShdw>
              </a:effectLst>
            </a:endParaRPr>
          </a:p>
        </p:txBody>
      </p:sp>
      <p:sp>
        <p:nvSpPr>
          <p:cNvPr id="34" name="سهم إلى اليمين 33"/>
          <p:cNvSpPr/>
          <p:nvPr/>
        </p:nvSpPr>
        <p:spPr>
          <a:xfrm rot="4111937">
            <a:off x="-468584" y="3731336"/>
            <a:ext cx="3230040" cy="31081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مستدير الزوايا 9"/>
          <p:cNvSpPr/>
          <p:nvPr/>
        </p:nvSpPr>
        <p:spPr>
          <a:xfrm>
            <a:off x="0" y="1700808"/>
            <a:ext cx="1403648" cy="86409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sz="2000" b="1" dirty="0">
                <a:solidFill>
                  <a:schemeClr val="accent4">
                    <a:lumMod val="75000"/>
                  </a:schemeClr>
                </a:solidFill>
                <a:effectLst>
                  <a:outerShdw blurRad="38100" dist="38100" dir="2700000" algn="tl">
                    <a:srgbClr val="000000">
                      <a:alpha val="43137"/>
                    </a:srgbClr>
                  </a:outerShdw>
                </a:effectLst>
              </a:rPr>
              <a:t>Protozoa</a:t>
            </a:r>
          </a:p>
        </p:txBody>
      </p:sp>
      <p:sp>
        <p:nvSpPr>
          <p:cNvPr id="8" name="مستطيل مستدير الزوايا 7"/>
          <p:cNvSpPr/>
          <p:nvPr/>
        </p:nvSpPr>
        <p:spPr>
          <a:xfrm>
            <a:off x="1835696" y="5013176"/>
            <a:ext cx="1728192" cy="79208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Ciliophora</a:t>
            </a:r>
            <a:endParaRPr lang="en-GB" b="1" dirty="0">
              <a:solidFill>
                <a:schemeClr val="accent4">
                  <a:lumMod val="75000"/>
                </a:schemeClr>
              </a:solidFill>
              <a:effectLst>
                <a:outerShdw blurRad="38100" dist="38100" dir="2700000" algn="tl">
                  <a:srgbClr val="000000">
                    <a:alpha val="43137"/>
                  </a:srgbClr>
                </a:outerShdw>
              </a:effectLst>
            </a:endParaRPr>
          </a:p>
          <a:p>
            <a:pPr lvl="0" algn="ctr" rtl="0" fontAlgn="base">
              <a:spcBef>
                <a:spcPct val="20000"/>
              </a:spcBef>
              <a:spcAft>
                <a:spcPct val="0"/>
              </a:spcAft>
            </a:pPr>
            <a:r>
              <a:rPr lang="en-GB" sz="1600" b="1" dirty="0">
                <a:solidFill>
                  <a:schemeClr val="accent4">
                    <a:lumMod val="75000"/>
                  </a:schemeClr>
                </a:solidFill>
                <a:effectLst>
                  <a:outerShdw blurRad="38100" dist="38100" dir="2700000" algn="tl">
                    <a:srgbClr val="000000">
                      <a:alpha val="43137"/>
                    </a:srgbClr>
                  </a:outerShdw>
                </a:effectLst>
              </a:rPr>
              <a:t>move by </a:t>
            </a:r>
            <a:r>
              <a:rPr lang="en-GB" sz="1600" b="1" dirty="0" err="1">
                <a:solidFill>
                  <a:schemeClr val="accent4">
                    <a:lumMod val="75000"/>
                  </a:schemeClr>
                </a:solidFill>
                <a:effectLst>
                  <a:outerShdw blurRad="38100" dist="38100" dir="2700000" algn="tl">
                    <a:srgbClr val="000000">
                      <a:alpha val="43137"/>
                    </a:srgbClr>
                  </a:outerShdw>
                </a:effectLst>
              </a:rPr>
              <a:t>cillia</a:t>
            </a:r>
            <a:endParaRPr lang="en-GB" sz="1600" b="1" dirty="0">
              <a:solidFill>
                <a:schemeClr val="accent4">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ستطيل 22"/>
          <p:cNvSpPr/>
          <p:nvPr/>
        </p:nvSpPr>
        <p:spPr bwMode="auto">
          <a:xfrm>
            <a:off x="0" y="0"/>
            <a:ext cx="9144000" cy="6858000"/>
          </a:xfrm>
          <a:prstGeom prst="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ar-SA" sz="2400" b="0" i="0" u="none" strike="noStrike" cap="none" normalizeH="0" baseline="0">
              <a:ln>
                <a:noFill/>
              </a:ln>
              <a:solidFill>
                <a:schemeClr val="tx1"/>
              </a:solidFill>
              <a:effectLst/>
              <a:latin typeface="Times New Roman" pitchFamily="18" charset="0"/>
              <a:ea typeface="SimSun" pitchFamily="2" charset="-122"/>
            </a:endParaRPr>
          </a:p>
        </p:txBody>
      </p:sp>
      <p:sp>
        <p:nvSpPr>
          <p:cNvPr id="30" name="سهم إلى اليمين 29"/>
          <p:cNvSpPr/>
          <p:nvPr/>
        </p:nvSpPr>
        <p:spPr>
          <a:xfrm>
            <a:off x="3707904" y="2276872"/>
            <a:ext cx="2736304" cy="288032"/>
          </a:xfrm>
          <a:prstGeom prst="rightArrow">
            <a:avLst>
              <a:gd name="adj1" fmla="val 50000"/>
              <a:gd name="adj2" fmla="val 10240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1259632" y="1484784"/>
            <a:ext cx="2520280" cy="18722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sz="2000" b="1" dirty="0">
                <a:solidFill>
                  <a:schemeClr val="accent4">
                    <a:lumMod val="75000"/>
                  </a:schemeClr>
                </a:solidFill>
                <a:effectLst>
                  <a:outerShdw blurRad="38100" dist="38100" dir="2700000" algn="tl">
                    <a:srgbClr val="000000">
                      <a:alpha val="43137"/>
                    </a:srgbClr>
                  </a:outerShdw>
                </a:effectLst>
              </a:rPr>
              <a:t>Nematodes</a:t>
            </a:r>
          </a:p>
          <a:p>
            <a:pPr lvl="0" algn="l" rtl="0" fontAlgn="base">
              <a:spcBef>
                <a:spcPct val="20000"/>
              </a:spcBef>
              <a:spcAft>
                <a:spcPct val="0"/>
              </a:spcAft>
            </a:pPr>
            <a:r>
              <a:rPr lang="en-GB" sz="1600" b="1" dirty="0">
                <a:solidFill>
                  <a:schemeClr val="accent4">
                    <a:lumMod val="75000"/>
                  </a:schemeClr>
                </a:solidFill>
              </a:rPr>
              <a:t>Round worms; appear round in cross section, they have body cavities, a straight alimentary canal and an anus</a:t>
            </a:r>
          </a:p>
        </p:txBody>
      </p:sp>
      <p:sp>
        <p:nvSpPr>
          <p:cNvPr id="11" name="مستطيل مستدير الزوايا 10"/>
          <p:cNvSpPr/>
          <p:nvPr/>
        </p:nvSpPr>
        <p:spPr>
          <a:xfrm>
            <a:off x="6516216" y="1484784"/>
            <a:ext cx="2627784" cy="19442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 </a:t>
            </a:r>
            <a:r>
              <a:rPr lang="en-GB" sz="1600" b="1" i="1" dirty="0" err="1">
                <a:solidFill>
                  <a:schemeClr val="tx1"/>
                </a:solidFill>
                <a:effectLst>
                  <a:outerShdw blurRad="38100" dist="38100" dir="2700000" algn="tl">
                    <a:srgbClr val="000000">
                      <a:alpha val="43137"/>
                    </a:srgbClr>
                  </a:outerShdw>
                </a:effectLst>
              </a:rPr>
              <a:t>Ascaris</a:t>
            </a:r>
            <a:r>
              <a:rPr lang="en-GB" sz="1400" b="1" i="1" dirty="0">
                <a:solidFill>
                  <a:schemeClr val="tx1"/>
                </a:solidFill>
                <a:effectLst>
                  <a:outerShdw blurRad="38100" dist="38100" dir="2700000" algn="tl">
                    <a:srgbClr val="000000">
                      <a:alpha val="43137"/>
                    </a:srgbClr>
                  </a:outerShdw>
                </a:effectLst>
              </a:rPr>
              <a:t> (roundworm)</a:t>
            </a:r>
          </a:p>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a:t>
            </a:r>
            <a:r>
              <a:rPr lang="en-GB" sz="1600" b="1" i="1" dirty="0">
                <a:solidFill>
                  <a:schemeClr val="tx1"/>
                </a:solidFill>
                <a:effectLst>
                  <a:outerShdw blurRad="38100" dist="38100" dir="2700000" algn="tl">
                    <a:srgbClr val="000000">
                      <a:alpha val="43137"/>
                    </a:srgbClr>
                  </a:outerShdw>
                </a:effectLst>
              </a:rPr>
              <a:t> </a:t>
            </a:r>
            <a:r>
              <a:rPr lang="en-GB" sz="1600" b="1" i="1" dirty="0" err="1">
                <a:solidFill>
                  <a:schemeClr val="tx1"/>
                </a:solidFill>
                <a:effectLst>
                  <a:outerShdw blurRad="38100" dist="38100" dir="2700000" algn="tl">
                    <a:srgbClr val="000000">
                      <a:alpha val="43137"/>
                    </a:srgbClr>
                  </a:outerShdw>
                </a:effectLst>
              </a:rPr>
              <a:t>Trichuris</a:t>
            </a:r>
            <a:r>
              <a:rPr lang="en-GB" sz="1600" b="1" i="1" dirty="0">
                <a:solidFill>
                  <a:schemeClr val="tx1"/>
                </a:solidFill>
                <a:effectLst>
                  <a:outerShdw blurRad="38100" dist="38100" dir="2700000" algn="tl">
                    <a:srgbClr val="000000">
                      <a:alpha val="43137"/>
                    </a:srgbClr>
                  </a:outerShdw>
                </a:effectLst>
              </a:rPr>
              <a:t> </a:t>
            </a:r>
            <a:r>
              <a:rPr lang="en-GB" sz="1400" b="1" i="1" dirty="0">
                <a:solidFill>
                  <a:schemeClr val="tx1"/>
                </a:solidFill>
                <a:effectLst>
                  <a:outerShdw blurRad="38100" dist="38100" dir="2700000" algn="tl">
                    <a:srgbClr val="000000">
                      <a:alpha val="43137"/>
                    </a:srgbClr>
                  </a:outerShdw>
                </a:effectLst>
              </a:rPr>
              <a:t>(whipworm)</a:t>
            </a:r>
          </a:p>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a:t>
            </a:r>
            <a:r>
              <a:rPr lang="en-GB" sz="1600" b="1" i="1" dirty="0">
                <a:solidFill>
                  <a:schemeClr val="tx1"/>
                </a:solidFill>
                <a:effectLst>
                  <a:outerShdw blurRad="38100" dist="38100" dir="2700000" algn="tl">
                    <a:srgbClr val="000000">
                      <a:alpha val="43137"/>
                    </a:srgbClr>
                  </a:outerShdw>
                </a:effectLst>
              </a:rPr>
              <a:t> </a:t>
            </a:r>
            <a:r>
              <a:rPr lang="en-GB" sz="1600" b="1" i="1" dirty="0" err="1">
                <a:solidFill>
                  <a:schemeClr val="tx1"/>
                </a:solidFill>
                <a:effectLst>
                  <a:outerShdw blurRad="38100" dist="38100" dir="2700000" algn="tl">
                    <a:srgbClr val="000000">
                      <a:alpha val="43137"/>
                    </a:srgbClr>
                  </a:outerShdw>
                </a:effectLst>
              </a:rPr>
              <a:t>Ancylostoma</a:t>
            </a:r>
            <a:r>
              <a:rPr lang="en-GB" sz="1600" b="1" i="1" dirty="0">
                <a:solidFill>
                  <a:schemeClr val="tx1"/>
                </a:solidFill>
                <a:effectLst>
                  <a:outerShdw blurRad="38100" dist="38100" dir="2700000" algn="tl">
                    <a:srgbClr val="000000">
                      <a:alpha val="43137"/>
                    </a:srgbClr>
                  </a:outerShdw>
                </a:effectLst>
              </a:rPr>
              <a:t> </a:t>
            </a:r>
            <a:r>
              <a:rPr lang="en-GB" sz="1400" b="1" i="1" dirty="0">
                <a:solidFill>
                  <a:schemeClr val="tx1"/>
                </a:solidFill>
                <a:effectLst>
                  <a:outerShdw blurRad="38100" dist="38100" dir="2700000" algn="tl">
                    <a:srgbClr val="000000">
                      <a:alpha val="43137"/>
                    </a:srgbClr>
                  </a:outerShdw>
                </a:effectLst>
              </a:rPr>
              <a:t>(hookworm)</a:t>
            </a:r>
          </a:p>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 </a:t>
            </a:r>
            <a:r>
              <a:rPr lang="en-GB" sz="1600" b="1" i="1" dirty="0" err="1">
                <a:solidFill>
                  <a:schemeClr val="tx1"/>
                </a:solidFill>
                <a:effectLst>
                  <a:outerShdw blurRad="38100" dist="38100" dir="2700000" algn="tl">
                    <a:srgbClr val="000000">
                      <a:alpha val="43137"/>
                    </a:srgbClr>
                  </a:outerShdw>
                </a:effectLst>
              </a:rPr>
              <a:t>Necator</a:t>
            </a:r>
            <a:r>
              <a:rPr lang="en-GB" sz="1400" b="1" i="1" dirty="0">
                <a:solidFill>
                  <a:schemeClr val="tx1"/>
                </a:solidFill>
                <a:effectLst>
                  <a:outerShdw blurRad="38100" dist="38100" dir="2700000" algn="tl">
                    <a:srgbClr val="000000">
                      <a:alpha val="43137"/>
                    </a:srgbClr>
                  </a:outerShdw>
                </a:effectLst>
              </a:rPr>
              <a:t> (hookworm)</a:t>
            </a:r>
          </a:p>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 </a:t>
            </a:r>
            <a:r>
              <a:rPr lang="en-GB" sz="1600" b="1" i="1" dirty="0" err="1">
                <a:solidFill>
                  <a:schemeClr val="tx1"/>
                </a:solidFill>
                <a:effectLst>
                  <a:outerShdw blurRad="38100" dist="38100" dir="2700000" algn="tl">
                    <a:srgbClr val="000000">
                      <a:alpha val="43137"/>
                    </a:srgbClr>
                  </a:outerShdw>
                </a:effectLst>
              </a:rPr>
              <a:t>Enterobius</a:t>
            </a:r>
            <a:r>
              <a:rPr lang="en-GB" sz="1400" b="1" i="1" dirty="0">
                <a:solidFill>
                  <a:schemeClr val="tx1"/>
                </a:solidFill>
                <a:effectLst>
                  <a:outerShdw blurRad="38100" dist="38100" dir="2700000" algn="tl">
                    <a:srgbClr val="000000">
                      <a:alpha val="43137"/>
                    </a:srgbClr>
                  </a:outerShdw>
                </a:effectLst>
              </a:rPr>
              <a:t> (pinworm or threadworm)</a:t>
            </a:r>
          </a:p>
          <a:p>
            <a:pPr lvl="0" algn="l" rtl="0" fontAlgn="base">
              <a:spcBef>
                <a:spcPct val="20000"/>
              </a:spcBef>
              <a:spcAft>
                <a:spcPct val="0"/>
              </a:spcAft>
            </a:pPr>
            <a:r>
              <a:rPr lang="en-GB" sz="1400" b="1" i="1" dirty="0">
                <a:solidFill>
                  <a:schemeClr val="tx1"/>
                </a:solidFill>
                <a:effectLst>
                  <a:outerShdw blurRad="38100" dist="38100" dir="2700000" algn="tl">
                    <a:srgbClr val="000000">
                      <a:alpha val="43137"/>
                    </a:srgbClr>
                  </a:outerShdw>
                </a:effectLst>
              </a:rPr>
              <a:t>- </a:t>
            </a:r>
            <a:r>
              <a:rPr lang="en-GB" sz="1400" b="1" i="1" dirty="0" err="1">
                <a:solidFill>
                  <a:schemeClr val="tx1"/>
                </a:solidFill>
                <a:effectLst>
                  <a:outerShdw blurRad="38100" dist="38100" dir="2700000" algn="tl">
                    <a:srgbClr val="000000">
                      <a:alpha val="43137"/>
                    </a:srgbClr>
                  </a:outerShdw>
                </a:effectLst>
              </a:rPr>
              <a:t>Strongyloides</a:t>
            </a:r>
            <a:endParaRPr lang="en-GB" sz="1400" b="1" i="1" dirty="0">
              <a:solidFill>
                <a:schemeClr val="tx1"/>
              </a:solidFill>
              <a:effectLst>
                <a:outerShdw blurRad="38100" dist="38100" dir="2700000" algn="tl">
                  <a:srgbClr val="000000">
                    <a:alpha val="43137"/>
                  </a:srgbClr>
                </a:outerShdw>
              </a:effectLst>
            </a:endParaRPr>
          </a:p>
        </p:txBody>
      </p:sp>
      <p:sp>
        <p:nvSpPr>
          <p:cNvPr id="12" name="مستطيل ذو زاويتين مستديرتين في نفس الجانب 11"/>
          <p:cNvSpPr/>
          <p:nvPr/>
        </p:nvSpPr>
        <p:spPr>
          <a:xfrm>
            <a:off x="0" y="764704"/>
            <a:ext cx="1331640" cy="648072"/>
          </a:xfrm>
          <a:prstGeom prst="round2SameRect">
            <a:avLst/>
          </a:prstGeom>
          <a:solidFill>
            <a:schemeClr val="bg2">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lumMod val="95000"/>
                    <a:lumOff val="5000"/>
                  </a:schemeClr>
                </a:solidFill>
                <a:effectLst>
                  <a:outerShdw blurRad="38100" dist="38100" dir="2700000" algn="tl">
                    <a:srgbClr val="000000">
                      <a:alpha val="43137"/>
                    </a:srgbClr>
                  </a:outerShdw>
                </a:effectLst>
              </a:rPr>
              <a:t>Sub Kingdom </a:t>
            </a:r>
            <a:endParaRPr lang="ar-SA" sz="2000" b="1" dirty="0">
              <a:solidFill>
                <a:schemeClr val="tx1">
                  <a:lumMod val="95000"/>
                  <a:lumOff val="5000"/>
                </a:schemeClr>
              </a:solidFill>
              <a:effectLst>
                <a:outerShdw blurRad="38100" dist="38100" dir="2700000" algn="tl">
                  <a:srgbClr val="000000">
                    <a:alpha val="43137"/>
                  </a:srgbClr>
                </a:outerShdw>
              </a:effectLst>
            </a:endParaRPr>
          </a:p>
        </p:txBody>
      </p:sp>
      <p:sp>
        <p:nvSpPr>
          <p:cNvPr id="14" name="مستطيل ذو زاويتين مستديرتين في نفس الجانب 13"/>
          <p:cNvSpPr/>
          <p:nvPr/>
        </p:nvSpPr>
        <p:spPr>
          <a:xfrm>
            <a:off x="1403648" y="764704"/>
            <a:ext cx="2304256" cy="648072"/>
          </a:xfrm>
          <a:prstGeom prst="round2SameRect">
            <a:avLst/>
          </a:prstGeom>
          <a:solidFill>
            <a:schemeClr val="bg2">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lumMod val="95000"/>
                    <a:lumOff val="5000"/>
                  </a:schemeClr>
                </a:solidFill>
                <a:effectLst>
                  <a:outerShdw blurRad="38100" dist="38100" dir="2700000" algn="tl">
                    <a:srgbClr val="000000">
                      <a:alpha val="43137"/>
                    </a:srgbClr>
                  </a:outerShdw>
                </a:effectLst>
              </a:rPr>
              <a:t>Phylum </a:t>
            </a:r>
            <a:endParaRPr lang="ar-SA" b="1" dirty="0">
              <a:solidFill>
                <a:schemeClr val="tx1">
                  <a:lumMod val="95000"/>
                  <a:lumOff val="5000"/>
                </a:schemeClr>
              </a:solidFill>
              <a:effectLst>
                <a:outerShdw blurRad="38100" dist="38100" dir="2700000" algn="tl">
                  <a:srgbClr val="000000">
                    <a:alpha val="43137"/>
                  </a:srgbClr>
                </a:outerShdw>
              </a:effectLst>
            </a:endParaRPr>
          </a:p>
        </p:txBody>
      </p:sp>
      <p:sp>
        <p:nvSpPr>
          <p:cNvPr id="15" name="مستطيل ذو زاويتين مستديرتين في نفس الجانب 14"/>
          <p:cNvSpPr/>
          <p:nvPr/>
        </p:nvSpPr>
        <p:spPr>
          <a:xfrm>
            <a:off x="3779912" y="764704"/>
            <a:ext cx="2664296" cy="648072"/>
          </a:xfrm>
          <a:prstGeom prst="round2SameRect">
            <a:avLst/>
          </a:prstGeom>
          <a:solidFill>
            <a:schemeClr val="bg2">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000" b="1" dirty="0">
                <a:solidFill>
                  <a:schemeClr val="tx1">
                    <a:lumMod val="95000"/>
                    <a:lumOff val="5000"/>
                  </a:schemeClr>
                </a:solidFill>
                <a:effectLst>
                  <a:outerShdw blurRad="38100" dist="38100" dir="2700000" algn="tl">
                    <a:srgbClr val="000000">
                      <a:alpha val="43137"/>
                    </a:srgbClr>
                  </a:outerShdw>
                </a:effectLst>
              </a:rPr>
              <a:t>Class</a:t>
            </a:r>
            <a:endParaRPr lang="ar-SA" sz="2400" b="1" dirty="0">
              <a:solidFill>
                <a:schemeClr val="tx1">
                  <a:lumMod val="95000"/>
                  <a:lumOff val="5000"/>
                </a:schemeClr>
              </a:solidFill>
              <a:effectLst>
                <a:outerShdw blurRad="38100" dist="38100" dir="2700000" algn="tl">
                  <a:srgbClr val="000000">
                    <a:alpha val="43137"/>
                  </a:srgbClr>
                </a:outerShdw>
              </a:effectLst>
            </a:endParaRPr>
          </a:p>
        </p:txBody>
      </p:sp>
      <p:sp>
        <p:nvSpPr>
          <p:cNvPr id="16" name="مستطيل ذو زاويتين مستديرتين في نفس الجانب 15"/>
          <p:cNvSpPr/>
          <p:nvPr/>
        </p:nvSpPr>
        <p:spPr>
          <a:xfrm>
            <a:off x="6516216" y="764704"/>
            <a:ext cx="2627784" cy="648072"/>
          </a:xfrm>
          <a:prstGeom prst="round2SameRect">
            <a:avLst/>
          </a:prstGeom>
          <a:solidFill>
            <a:schemeClr val="bg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sz="2000" b="1" dirty="0">
                <a:solidFill>
                  <a:schemeClr val="tx1">
                    <a:lumMod val="95000"/>
                    <a:lumOff val="5000"/>
                  </a:schemeClr>
                </a:solidFill>
                <a:effectLst>
                  <a:outerShdw blurRad="38100" dist="38100" dir="2700000" algn="tl">
                    <a:srgbClr val="000000">
                      <a:alpha val="43137"/>
                    </a:srgbClr>
                  </a:outerShdw>
                </a:effectLst>
              </a:rPr>
              <a:t>Species- examples</a:t>
            </a:r>
          </a:p>
        </p:txBody>
      </p:sp>
      <p:sp>
        <p:nvSpPr>
          <p:cNvPr id="25" name="سهم إلى اليمين 24"/>
          <p:cNvSpPr/>
          <p:nvPr/>
        </p:nvSpPr>
        <p:spPr>
          <a:xfrm>
            <a:off x="971600" y="1916832"/>
            <a:ext cx="432048" cy="288032"/>
          </a:xfrm>
          <a:prstGeom prst="rightArrow">
            <a:avLst>
              <a:gd name="adj1" fmla="val 50000"/>
              <a:gd name="adj2" fmla="val 5739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سهم إلى اليمين 31"/>
          <p:cNvSpPr/>
          <p:nvPr/>
        </p:nvSpPr>
        <p:spPr>
          <a:xfrm>
            <a:off x="5940152" y="5445224"/>
            <a:ext cx="432048" cy="21602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مستدير الزوايا 35"/>
          <p:cNvSpPr/>
          <p:nvPr/>
        </p:nvSpPr>
        <p:spPr>
          <a:xfrm>
            <a:off x="6876256" y="5229200"/>
            <a:ext cx="2267744" cy="1628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sz="1600" b="1" dirty="0">
                <a:solidFill>
                  <a:schemeClr val="accent4">
                    <a:lumMod val="75000"/>
                  </a:schemeClr>
                </a:solidFill>
                <a:effectLst>
                  <a:outerShdw blurRad="38100" dist="38100" dir="2700000" algn="tl">
                    <a:srgbClr val="000000">
                      <a:alpha val="43137"/>
                    </a:srgbClr>
                  </a:outerShdw>
                </a:effectLst>
              </a:rPr>
              <a:t>-</a:t>
            </a:r>
            <a:r>
              <a:rPr lang="en-GB" sz="1600" b="1" dirty="0" err="1">
                <a:solidFill>
                  <a:srgbClr val="002060"/>
                </a:solidFill>
                <a:effectLst>
                  <a:outerShdw blurRad="38100" dist="38100" dir="2700000" algn="tl">
                    <a:srgbClr val="000000">
                      <a:alpha val="43137"/>
                    </a:srgbClr>
                  </a:outerShdw>
                </a:effectLst>
              </a:rPr>
              <a:t>Fasciola</a:t>
            </a:r>
            <a:r>
              <a:rPr lang="en-GB" sz="1600" b="1" dirty="0">
                <a:solidFill>
                  <a:srgbClr val="002060"/>
                </a:solidFill>
                <a:effectLst>
                  <a:outerShdw blurRad="38100" dist="38100" dir="2700000" algn="tl">
                    <a:srgbClr val="000000">
                      <a:alpha val="43137"/>
                    </a:srgbClr>
                  </a:outerShdw>
                </a:effectLst>
              </a:rPr>
              <a:t> hepatica </a:t>
            </a:r>
            <a:r>
              <a:rPr lang="en-GB" sz="1600" b="1" i="1" dirty="0">
                <a:solidFill>
                  <a:srgbClr val="002060"/>
                </a:solidFill>
                <a:effectLst>
                  <a:outerShdw blurRad="38100" dist="38100" dir="2700000" algn="tl">
                    <a:srgbClr val="000000">
                      <a:alpha val="43137"/>
                    </a:srgbClr>
                  </a:outerShdw>
                </a:effectLst>
              </a:rPr>
              <a:t> </a:t>
            </a:r>
            <a:r>
              <a:rPr lang="en-GB" sz="1600" b="1" dirty="0">
                <a:solidFill>
                  <a:srgbClr val="002060"/>
                </a:solidFill>
                <a:effectLst>
                  <a:outerShdw blurRad="38100" dist="38100" dir="2700000" algn="tl">
                    <a:srgbClr val="000000">
                      <a:alpha val="43137"/>
                    </a:srgbClr>
                  </a:outerShdw>
                </a:effectLst>
              </a:rPr>
              <a:t>(liver fluke)</a:t>
            </a:r>
          </a:p>
          <a:p>
            <a:pPr lvl="0" algn="l" rtl="0" fontAlgn="base">
              <a:spcBef>
                <a:spcPct val="20000"/>
              </a:spcBef>
              <a:spcAft>
                <a:spcPct val="0"/>
              </a:spcAft>
            </a:pPr>
            <a:r>
              <a:rPr lang="en-GB" sz="1600" b="1" dirty="0">
                <a:solidFill>
                  <a:srgbClr val="002060"/>
                </a:solidFill>
                <a:effectLst>
                  <a:outerShdw blurRad="38100" dist="38100" dir="2700000" algn="tl">
                    <a:srgbClr val="000000">
                      <a:alpha val="43137"/>
                    </a:srgbClr>
                  </a:outerShdw>
                </a:effectLst>
              </a:rPr>
              <a:t>-</a:t>
            </a:r>
            <a:r>
              <a:rPr lang="en-GB" sz="1600" b="1" dirty="0" err="1">
                <a:solidFill>
                  <a:srgbClr val="002060"/>
                </a:solidFill>
                <a:effectLst>
                  <a:outerShdw blurRad="38100" dist="38100" dir="2700000" algn="tl">
                    <a:srgbClr val="000000">
                      <a:alpha val="43137"/>
                    </a:srgbClr>
                  </a:outerShdw>
                </a:effectLst>
              </a:rPr>
              <a:t>Schistosoma</a:t>
            </a:r>
            <a:endParaRPr lang="en-GB" sz="1600" b="1" dirty="0">
              <a:solidFill>
                <a:srgbClr val="002060"/>
              </a:solidFill>
              <a:effectLst>
                <a:outerShdw blurRad="38100" dist="38100" dir="2700000" algn="tl">
                  <a:srgbClr val="000000">
                    <a:alpha val="43137"/>
                  </a:srgbClr>
                </a:outerShdw>
              </a:effectLst>
            </a:endParaRPr>
          </a:p>
        </p:txBody>
      </p:sp>
      <p:sp>
        <p:nvSpPr>
          <p:cNvPr id="37" name="مستطيل مستدير الزوايا 36"/>
          <p:cNvSpPr/>
          <p:nvPr/>
        </p:nvSpPr>
        <p:spPr>
          <a:xfrm>
            <a:off x="6876256" y="3501008"/>
            <a:ext cx="2267744" cy="16561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i="1" dirty="0">
                <a:solidFill>
                  <a:schemeClr val="tx1"/>
                </a:solidFill>
                <a:effectLst>
                  <a:outerShdw blurRad="38100" dist="38100" dir="2700000" algn="tl">
                    <a:srgbClr val="000000">
                      <a:alpha val="43137"/>
                    </a:srgbClr>
                  </a:outerShdw>
                </a:effectLst>
              </a:rPr>
              <a:t>-</a:t>
            </a:r>
            <a:r>
              <a:rPr lang="en-GB" b="1" i="1" dirty="0" err="1">
                <a:solidFill>
                  <a:schemeClr val="tx1"/>
                </a:solidFill>
                <a:effectLst>
                  <a:outerShdw blurRad="38100" dist="38100" dir="2700000" algn="tl">
                    <a:srgbClr val="000000">
                      <a:alpha val="43137"/>
                    </a:srgbClr>
                  </a:outerShdw>
                </a:effectLst>
              </a:rPr>
              <a:t>Taenia</a:t>
            </a:r>
            <a:r>
              <a:rPr lang="en-GB" b="1" i="1" dirty="0">
                <a:solidFill>
                  <a:schemeClr val="tx1"/>
                </a:solidFill>
                <a:effectLst>
                  <a:outerShdw blurRad="38100" dist="38100" dir="2700000" algn="tl">
                    <a:srgbClr val="000000">
                      <a:alpha val="43137"/>
                    </a:srgbClr>
                  </a:outerShdw>
                </a:effectLst>
              </a:rPr>
              <a:t> (</a:t>
            </a:r>
            <a:r>
              <a:rPr lang="en-GB" sz="1600" b="1" i="1" dirty="0">
                <a:solidFill>
                  <a:schemeClr val="tx1"/>
                </a:solidFill>
                <a:effectLst>
                  <a:outerShdw blurRad="38100" dist="38100" dir="2700000" algn="tl">
                    <a:srgbClr val="000000">
                      <a:alpha val="43137"/>
                    </a:srgbClr>
                  </a:outerShdw>
                </a:effectLst>
              </a:rPr>
              <a:t>tapeworm</a:t>
            </a:r>
            <a:r>
              <a:rPr lang="en-GB" b="1" i="1" dirty="0">
                <a:solidFill>
                  <a:schemeClr val="tx1"/>
                </a:solidFill>
                <a:effectLst>
                  <a:outerShdw blurRad="38100" dist="38100" dir="2700000" algn="tl">
                    <a:srgbClr val="000000">
                      <a:alpha val="43137"/>
                    </a:srgbClr>
                  </a:outerShdw>
                </a:effectLst>
              </a:rPr>
              <a:t>)</a:t>
            </a:r>
          </a:p>
        </p:txBody>
      </p:sp>
      <p:sp>
        <p:nvSpPr>
          <p:cNvPr id="44" name="سهم إلى اليمين 43"/>
          <p:cNvSpPr/>
          <p:nvPr/>
        </p:nvSpPr>
        <p:spPr>
          <a:xfrm>
            <a:off x="6621693" y="5733256"/>
            <a:ext cx="288032" cy="360040"/>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مستطيل 44"/>
          <p:cNvSpPr/>
          <p:nvPr/>
        </p:nvSpPr>
        <p:spPr>
          <a:xfrm>
            <a:off x="539552" y="0"/>
            <a:ext cx="7848872" cy="646331"/>
          </a:xfrm>
          <a:prstGeom prst="rect">
            <a:avLst/>
          </a:prstGeom>
          <a:solidFill>
            <a:schemeClr val="accent4">
              <a:lumMod val="40000"/>
              <a:lumOff val="60000"/>
              <a:alpha val="50000"/>
            </a:schemeClr>
          </a:solidFill>
        </p:spPr>
        <p:txBody>
          <a:bodyPr wrap="square">
            <a:spAutoFit/>
          </a:bodyPr>
          <a:lstStyle/>
          <a:p>
            <a:r>
              <a:rPr lang="en-GB" sz="3600" b="1" dirty="0"/>
              <a:t>Taxonomic classification of </a:t>
            </a:r>
            <a:r>
              <a:rPr lang="en-GB" sz="3600" b="1" dirty="0" err="1"/>
              <a:t>helminths</a:t>
            </a:r>
            <a:endParaRPr lang="ar-SA" sz="3600" b="1" dirty="0"/>
          </a:p>
        </p:txBody>
      </p:sp>
      <p:sp>
        <p:nvSpPr>
          <p:cNvPr id="34" name="سهم إلى اليمين 33"/>
          <p:cNvSpPr/>
          <p:nvPr/>
        </p:nvSpPr>
        <p:spPr>
          <a:xfrm rot="3762794">
            <a:off x="-4090" y="3004613"/>
            <a:ext cx="1661920" cy="305639"/>
          </a:xfrm>
          <a:prstGeom prst="rightArrow">
            <a:avLst>
              <a:gd name="adj1" fmla="val 50000"/>
              <a:gd name="adj2" fmla="val 8545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مستدير الزوايا 9"/>
          <p:cNvSpPr/>
          <p:nvPr/>
        </p:nvSpPr>
        <p:spPr>
          <a:xfrm>
            <a:off x="0" y="1700808"/>
            <a:ext cx="1115616" cy="86409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Metazoa</a:t>
            </a:r>
            <a:endParaRPr lang="en-GB" b="1" dirty="0">
              <a:solidFill>
                <a:schemeClr val="accent4">
                  <a:lumMod val="75000"/>
                </a:schemeClr>
              </a:solidFill>
              <a:effectLst>
                <a:outerShdw blurRad="38100" dist="38100" dir="2700000" algn="tl">
                  <a:srgbClr val="000000">
                    <a:alpha val="43137"/>
                  </a:srgbClr>
                </a:outerShdw>
              </a:effectLst>
            </a:endParaRPr>
          </a:p>
        </p:txBody>
      </p:sp>
      <p:sp>
        <p:nvSpPr>
          <p:cNvPr id="19" name="مستطيل مستدير الزوايا 18"/>
          <p:cNvSpPr/>
          <p:nvPr/>
        </p:nvSpPr>
        <p:spPr>
          <a:xfrm>
            <a:off x="3563887" y="5229200"/>
            <a:ext cx="3057805" cy="16288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b="1" dirty="0" err="1">
                <a:solidFill>
                  <a:schemeClr val="accent4">
                    <a:lumMod val="75000"/>
                  </a:schemeClr>
                </a:solidFill>
                <a:effectLst>
                  <a:outerShdw blurRad="38100" dist="38100" dir="2700000" algn="tl">
                    <a:srgbClr val="000000">
                      <a:alpha val="43137"/>
                    </a:srgbClr>
                  </a:outerShdw>
                </a:effectLst>
              </a:rPr>
              <a:t>Trematodes</a:t>
            </a:r>
            <a:endParaRPr lang="en-GB" b="1" dirty="0">
              <a:solidFill>
                <a:schemeClr val="accent4">
                  <a:lumMod val="75000"/>
                </a:schemeClr>
              </a:solidFill>
              <a:effectLst>
                <a:outerShdw blurRad="38100" dist="38100" dir="2700000" algn="tl">
                  <a:srgbClr val="000000">
                    <a:alpha val="43137"/>
                  </a:srgbClr>
                </a:outerShdw>
              </a:effectLst>
            </a:endParaRPr>
          </a:p>
          <a:p>
            <a:pPr lvl="0" algn="l" rtl="0" fontAlgn="base">
              <a:spcBef>
                <a:spcPct val="20000"/>
              </a:spcBef>
              <a:spcAft>
                <a:spcPct val="0"/>
              </a:spcAft>
            </a:pPr>
            <a:r>
              <a:rPr lang="en-GB" sz="1600" b="1" dirty="0">
                <a:solidFill>
                  <a:schemeClr val="accent4">
                    <a:lumMod val="75000"/>
                  </a:schemeClr>
                </a:solidFill>
              </a:rPr>
              <a:t>Non-segmented, usually leaf-shaped, with two suckers but no distinct head . They have an alimentary canal and are usually hermaphrodite.</a:t>
            </a:r>
          </a:p>
        </p:txBody>
      </p:sp>
      <p:sp>
        <p:nvSpPr>
          <p:cNvPr id="27" name="سهم إلى اليمين 26"/>
          <p:cNvSpPr/>
          <p:nvPr/>
        </p:nvSpPr>
        <p:spPr>
          <a:xfrm>
            <a:off x="6372200" y="4126159"/>
            <a:ext cx="432048" cy="288032"/>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3674045" y="3284984"/>
            <a:ext cx="2808312" cy="187220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sz="2400" b="1" dirty="0" err="1">
                <a:solidFill>
                  <a:schemeClr val="accent4">
                    <a:lumMod val="75000"/>
                  </a:schemeClr>
                </a:solidFill>
                <a:effectLst>
                  <a:outerShdw blurRad="38100" dist="38100" dir="2700000" algn="tl">
                    <a:srgbClr val="000000">
                      <a:alpha val="43137"/>
                    </a:srgbClr>
                  </a:outerShdw>
                </a:effectLst>
              </a:rPr>
              <a:t>Cestodes</a:t>
            </a:r>
            <a:endParaRPr lang="en-GB" sz="2400" b="1" dirty="0">
              <a:solidFill>
                <a:schemeClr val="accent4">
                  <a:lumMod val="75000"/>
                </a:schemeClr>
              </a:solidFill>
              <a:effectLst>
                <a:outerShdw blurRad="38100" dist="38100" dir="2700000" algn="tl">
                  <a:srgbClr val="000000">
                    <a:alpha val="43137"/>
                  </a:srgbClr>
                </a:outerShdw>
              </a:effectLst>
            </a:endParaRPr>
          </a:p>
          <a:p>
            <a:pPr lvl="0" algn="l" rtl="0" fontAlgn="base">
              <a:spcBef>
                <a:spcPct val="20000"/>
              </a:spcBef>
              <a:spcAft>
                <a:spcPct val="0"/>
              </a:spcAft>
            </a:pPr>
            <a:r>
              <a:rPr lang="en-GB" sz="1600" b="1" dirty="0">
                <a:solidFill>
                  <a:schemeClr val="accent4">
                    <a:lumMod val="75000"/>
                  </a:schemeClr>
                </a:solidFill>
              </a:rPr>
              <a:t>Adult tapeworms are found in the intestine of their host</a:t>
            </a:r>
          </a:p>
          <a:p>
            <a:pPr lvl="0" algn="l" rtl="0" fontAlgn="base">
              <a:spcBef>
                <a:spcPct val="20000"/>
              </a:spcBef>
              <a:spcAft>
                <a:spcPct val="0"/>
              </a:spcAft>
            </a:pPr>
            <a:r>
              <a:rPr lang="en-GB" sz="1600" b="1" dirty="0">
                <a:solidFill>
                  <a:schemeClr val="accent4">
                    <a:lumMod val="75000"/>
                  </a:schemeClr>
                </a:solidFill>
              </a:rPr>
              <a:t>They have a head (scolex) with sucking organs, a segmented body but no alimentary canal</a:t>
            </a:r>
          </a:p>
        </p:txBody>
      </p:sp>
      <p:sp>
        <p:nvSpPr>
          <p:cNvPr id="46" name="سهم إلى اليمين 45"/>
          <p:cNvSpPr/>
          <p:nvPr/>
        </p:nvSpPr>
        <p:spPr>
          <a:xfrm>
            <a:off x="3419872" y="4149080"/>
            <a:ext cx="360040" cy="360040"/>
          </a:xfrm>
          <a:prstGeom prst="rightArrow">
            <a:avLst>
              <a:gd name="adj1" fmla="val 50000"/>
              <a:gd name="adj2" fmla="val 5739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سهم إلى اليمين 38"/>
          <p:cNvSpPr/>
          <p:nvPr/>
        </p:nvSpPr>
        <p:spPr>
          <a:xfrm rot="2489304">
            <a:off x="2007459" y="5290086"/>
            <a:ext cx="1835994" cy="344365"/>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1187624" y="3429000"/>
            <a:ext cx="2304256" cy="252028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fontAlgn="base">
              <a:spcBef>
                <a:spcPct val="20000"/>
              </a:spcBef>
              <a:spcAft>
                <a:spcPct val="0"/>
              </a:spcAft>
            </a:pPr>
            <a:r>
              <a:rPr lang="en-GB" sz="2000" b="1" dirty="0" err="1">
                <a:solidFill>
                  <a:schemeClr val="accent4">
                    <a:lumMod val="75000"/>
                  </a:schemeClr>
                </a:solidFill>
                <a:effectLst>
                  <a:outerShdw blurRad="38100" dist="38100" dir="2700000" algn="tl">
                    <a:srgbClr val="000000">
                      <a:alpha val="43137"/>
                    </a:srgbClr>
                  </a:outerShdw>
                </a:effectLst>
              </a:rPr>
              <a:t>Platyhelminthes</a:t>
            </a:r>
            <a:endParaRPr lang="en-GB" b="1" dirty="0">
              <a:solidFill>
                <a:schemeClr val="accent4">
                  <a:lumMod val="75000"/>
                </a:schemeClr>
              </a:solidFill>
              <a:effectLst>
                <a:outerShdw blurRad="38100" dist="38100" dir="2700000" algn="tl">
                  <a:srgbClr val="000000">
                    <a:alpha val="43137"/>
                  </a:srgbClr>
                </a:outerShdw>
              </a:effectLst>
            </a:endParaRPr>
          </a:p>
          <a:p>
            <a:pPr lvl="0" algn="l" rtl="0" fontAlgn="base">
              <a:spcBef>
                <a:spcPct val="20000"/>
              </a:spcBef>
              <a:spcAft>
                <a:spcPct val="0"/>
              </a:spcAft>
            </a:pPr>
            <a:r>
              <a:rPr lang="en-GB" sz="1600" b="1" dirty="0">
                <a:solidFill>
                  <a:schemeClr val="accent4">
                    <a:lumMod val="75000"/>
                  </a:schemeClr>
                </a:solidFill>
              </a:rPr>
              <a:t>Flat worms; </a:t>
            </a:r>
            <a:r>
              <a:rPr lang="en-GB" sz="1600" b="1" dirty="0" err="1">
                <a:solidFill>
                  <a:schemeClr val="accent4">
                    <a:lumMod val="75000"/>
                  </a:schemeClr>
                </a:solidFill>
              </a:rPr>
              <a:t>dorsoventrally</a:t>
            </a:r>
            <a:r>
              <a:rPr lang="en-GB" sz="1600" b="1" dirty="0">
                <a:solidFill>
                  <a:schemeClr val="accent4">
                    <a:lumMod val="75000"/>
                  </a:schemeClr>
                </a:solidFill>
              </a:rPr>
              <a:t> flattened, no body cavity and, if present, the alimentary canal is blind ending</a:t>
            </a:r>
          </a:p>
        </p:txBody>
      </p:sp>
    </p:spTree>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TM04033925[[fn=قطرة]]</Template>
  <TotalTime>4181</TotalTime>
  <Words>739</Words>
  <Application>Microsoft Office PowerPoint</Application>
  <PresentationFormat>عرض على الشاشة (4:3)</PresentationFormat>
  <Paragraphs>152</Paragraphs>
  <Slides>16</Slides>
  <Notes>5</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16</vt:i4>
      </vt:variant>
    </vt:vector>
  </HeadingPairs>
  <TitlesOfParts>
    <vt:vector size="25" baseType="lpstr">
      <vt:lpstr>宋体</vt:lpstr>
      <vt:lpstr>宋体</vt:lpstr>
      <vt:lpstr>Algerian</vt:lpstr>
      <vt:lpstr>Arial</vt:lpstr>
      <vt:lpstr>Calibri</vt:lpstr>
      <vt:lpstr>Times New Roman</vt:lpstr>
      <vt:lpstr>Tw Cen MT</vt:lpstr>
      <vt:lpstr>Wingdings</vt: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Parasitology</dc:title>
  <dc:creator>sony</dc:creator>
  <cp:lastModifiedBy>momo</cp:lastModifiedBy>
  <cp:revision>136</cp:revision>
  <dcterms:created xsi:type="dcterms:W3CDTF">2012-09-02T16:48:50Z</dcterms:created>
  <dcterms:modified xsi:type="dcterms:W3CDTF">2018-09-11T20:13:53Z</dcterms:modified>
</cp:coreProperties>
</file>