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4"/>
  </p:notesMasterIdLst>
  <p:sldIdLst>
    <p:sldId id="256" r:id="rId2"/>
    <p:sldId id="257" r:id="rId3"/>
    <p:sldId id="265" r:id="rId4"/>
    <p:sldId id="258" r:id="rId5"/>
    <p:sldId id="259" r:id="rId6"/>
    <p:sldId id="260" r:id="rId7"/>
    <p:sldId id="261" r:id="rId8"/>
    <p:sldId id="262" r:id="rId9"/>
    <p:sldId id="266" r:id="rId10"/>
    <p:sldId id="263" r:id="rId11"/>
    <p:sldId id="264" r:id="rId12"/>
    <p:sldId id="267" r:id="rId13"/>
    <p:sldId id="270" r:id="rId14"/>
    <p:sldId id="269" r:id="rId15"/>
    <p:sldId id="268" r:id="rId16"/>
    <p:sldId id="271" r:id="rId17"/>
    <p:sldId id="272" r:id="rId18"/>
    <p:sldId id="274" r:id="rId19"/>
    <p:sldId id="275" r:id="rId20"/>
    <p:sldId id="291" r:id="rId21"/>
    <p:sldId id="292" r:id="rId22"/>
    <p:sldId id="293" r:id="rId23"/>
    <p:sldId id="276" r:id="rId24"/>
    <p:sldId id="277" r:id="rId25"/>
    <p:sldId id="294" r:id="rId26"/>
    <p:sldId id="278" r:id="rId27"/>
    <p:sldId id="279" r:id="rId28"/>
    <p:sldId id="280" r:id="rId29"/>
    <p:sldId id="281" r:id="rId30"/>
    <p:sldId id="282" r:id="rId31"/>
    <p:sldId id="283" r:id="rId32"/>
    <p:sldId id="284" r:id="rId33"/>
    <p:sldId id="297" r:id="rId34"/>
    <p:sldId id="298" r:id="rId35"/>
    <p:sldId id="296" r:id="rId36"/>
    <p:sldId id="285" r:id="rId37"/>
    <p:sldId id="286" r:id="rId38"/>
    <p:sldId id="287" r:id="rId39"/>
    <p:sldId id="288" r:id="rId40"/>
    <p:sldId id="299" r:id="rId41"/>
    <p:sldId id="289" r:id="rId42"/>
    <p:sldId id="29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E1BBAD-8A62-4567-A85D-6E3D12E18C9C}" type="datetimeFigureOut">
              <a:rPr lang="en-GB" smtClean="0"/>
              <a:t>30/03/2015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BAE570-E4F1-4F70-9EF3-DF7C7DE306DD}" type="slidenum">
              <a:rPr lang="en-GB" smtClean="0"/>
              <a:t>‹#›</a:t>
            </a:fld>
            <a:endParaRPr lang="en-GB"/>
          </a:p>
        </p:txBody>
      </p:sp>
    </p:spTree>
    <p:extLst>
      <p:ext uri="{BB962C8B-B14F-4D97-AF65-F5344CB8AC3E}">
        <p14:creationId xmlns:p14="http://schemas.microsoft.com/office/powerpoint/2010/main" val="3619434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D35017F-F007-44D9-A98F-41FD6B8474C9}" type="datetime1">
              <a:rPr lang="en-US" smtClean="0"/>
              <a:t>3/30/2015</a:t>
            </a:fld>
            <a:endParaRPr lang="en-US"/>
          </a:p>
        </p:txBody>
      </p:sp>
      <p:sp>
        <p:nvSpPr>
          <p:cNvPr id="17" name="Footer Placeholder 16"/>
          <p:cNvSpPr>
            <a:spLocks noGrp="1"/>
          </p:cNvSpPr>
          <p:nvPr>
            <p:ph type="ftr" sz="quarter" idx="11"/>
          </p:nvPr>
        </p:nvSpPr>
        <p:spPr/>
        <p:txBody>
          <a:bodyPr/>
          <a:lstStyle/>
          <a:p>
            <a:r>
              <a:rPr lang="en-US" smtClean="0"/>
              <a:t>Dr. Lakshmi Kalyanaraman</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1F3698-AF92-4A50-8CC1-EEA3F2C5F461}" type="datetime1">
              <a:rPr lang="en-US" smtClean="0"/>
              <a:t>3/30/2015</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A3CADE-4FB6-4958-B20D-AE64ECB56096}" type="datetime1">
              <a:rPr lang="en-US" smtClean="0"/>
              <a:t>3/30/2015</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B3B443C-807F-479D-BBC8-31E94F390DE1}" type="datetime1">
              <a:rPr lang="en-US" smtClean="0"/>
              <a:t>3/30/2015</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BB7DC9-0001-4441-88E7-4F3EAD35DBC1}" type="datetime1">
              <a:rPr lang="en-US" smtClean="0"/>
              <a:t>3/30/2015</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Dr. Lakshmi Kalyanaraman</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95C06E-B22D-4E5D-BB45-037374A3CBA2}" type="datetime1">
              <a:rPr lang="en-US" smtClean="0"/>
              <a:t>3/30/2015</a:t>
            </a:fld>
            <a:endParaRPr lang="en-US"/>
          </a:p>
        </p:txBody>
      </p:sp>
      <p:sp>
        <p:nvSpPr>
          <p:cNvPr id="6" name="Footer Placeholder 5"/>
          <p:cNvSpPr>
            <a:spLocks noGrp="1"/>
          </p:cNvSpPr>
          <p:nvPr>
            <p:ph type="ftr" sz="quarter" idx="11"/>
          </p:nvPr>
        </p:nvSpPr>
        <p:spPr/>
        <p:txBody>
          <a:bodyPr/>
          <a:lstStyle/>
          <a:p>
            <a:r>
              <a:rPr lang="en-US" smtClean="0"/>
              <a:t>Dr. Lakshmi Kalyanaraman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DC8BACC-12AD-47FF-BB1B-A220DF289048}" type="datetime1">
              <a:rPr lang="en-US" smtClean="0"/>
              <a:t>3/30/2015</a:t>
            </a:fld>
            <a:endParaRPr lang="en-US"/>
          </a:p>
        </p:txBody>
      </p:sp>
      <p:sp>
        <p:nvSpPr>
          <p:cNvPr id="8" name="Footer Placeholder 7"/>
          <p:cNvSpPr>
            <a:spLocks noGrp="1"/>
          </p:cNvSpPr>
          <p:nvPr>
            <p:ph type="ftr" sz="quarter" idx="11"/>
          </p:nvPr>
        </p:nvSpPr>
        <p:spPr/>
        <p:txBody>
          <a:bodyPr/>
          <a:lstStyle/>
          <a:p>
            <a:r>
              <a:rPr lang="en-US" smtClean="0"/>
              <a:t>Dr. Lakshmi Kalyanaraman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59817A-3140-4B05-8790-414A003F6827}" type="datetime1">
              <a:rPr lang="en-US" smtClean="0"/>
              <a:t>3/30/2015</a:t>
            </a:fld>
            <a:endParaRPr lang="en-US"/>
          </a:p>
        </p:txBody>
      </p:sp>
      <p:sp>
        <p:nvSpPr>
          <p:cNvPr id="4" name="Footer Placeholder 3"/>
          <p:cNvSpPr>
            <a:spLocks noGrp="1"/>
          </p:cNvSpPr>
          <p:nvPr>
            <p:ph type="ftr" sz="quarter" idx="11"/>
          </p:nvPr>
        </p:nvSpPr>
        <p:spPr/>
        <p:txBody>
          <a:bodyPr/>
          <a:lstStyle/>
          <a:p>
            <a:r>
              <a:rPr lang="en-US" smtClean="0"/>
              <a:t>Dr. Lakshmi Kalyanaraman</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048702-495F-42DB-B145-D5BED3DB61D5}" type="datetime1">
              <a:rPr lang="en-US" smtClean="0"/>
              <a:t>3/30/2015</a:t>
            </a:fld>
            <a:endParaRPr lang="en-US"/>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AC2258-DA4F-43B9-A35F-6BC7D1243BEB}" type="datetime1">
              <a:rPr lang="en-US" smtClean="0"/>
              <a:t>3/30/2015</a:t>
            </a:fld>
            <a:endParaRPr lang="en-US"/>
          </a:p>
        </p:txBody>
      </p:sp>
      <p:sp>
        <p:nvSpPr>
          <p:cNvPr id="6" name="Footer Placeholder 5"/>
          <p:cNvSpPr>
            <a:spLocks noGrp="1"/>
          </p:cNvSpPr>
          <p:nvPr>
            <p:ph type="ftr" sz="quarter" idx="11"/>
          </p:nvPr>
        </p:nvSpPr>
        <p:spPr/>
        <p:txBody>
          <a:bodyPr/>
          <a:lstStyle/>
          <a:p>
            <a:r>
              <a:rPr lang="en-US" smtClean="0"/>
              <a:t>Dr. Lakshmi Kalyanaraman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B6C4FE4-F1CC-4803-9F46-7FB7359E0FD7}" type="datetime1">
              <a:rPr lang="en-US" smtClean="0"/>
              <a:t>3/30/2015</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Dr. Lakshmi Kalyanaraman</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341A6C0-B54A-4C39-BE63-8AA0A1FCF067}" type="datetime1">
              <a:rPr lang="en-US" smtClean="0"/>
              <a:t>3/30/2015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Dr. Lakshmi Kalyanaraman</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Chapter 9</a:t>
            </a:r>
            <a:endParaRPr lang="en-GB" dirty="0"/>
          </a:p>
        </p:txBody>
      </p:sp>
      <p:sp>
        <p:nvSpPr>
          <p:cNvPr id="2" name="Title 1"/>
          <p:cNvSpPr>
            <a:spLocks noGrp="1"/>
          </p:cNvSpPr>
          <p:nvPr>
            <p:ph type="ctrTitle"/>
          </p:nvPr>
        </p:nvSpPr>
        <p:spPr/>
        <p:txBody>
          <a:bodyPr/>
          <a:lstStyle/>
          <a:p>
            <a:r>
              <a:rPr lang="en-GB" dirty="0" smtClean="0"/>
              <a:t>Foreign exchange markets</a:t>
            </a:r>
            <a:endParaRPr lang="en-GB" dirty="0"/>
          </a:p>
        </p:txBody>
      </p:sp>
      <p:sp>
        <p:nvSpPr>
          <p:cNvPr id="4" name="Footer Placeholder 3"/>
          <p:cNvSpPr>
            <a:spLocks noGrp="1"/>
          </p:cNvSpPr>
          <p:nvPr>
            <p:ph type="ftr" sz="quarter" idx="11"/>
          </p:nvPr>
        </p:nvSpPr>
        <p:spPr/>
        <p:txBody>
          <a:bodyPr/>
          <a:lstStyle/>
          <a:p>
            <a:r>
              <a:rPr lang="en-US" smtClean="0"/>
              <a:t>Dr. Lakshmi Kalyanaraman</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405857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Spot foreign exchange </a:t>
            </a:r>
            <a:r>
              <a:rPr lang="en-GB" dirty="0" smtClean="0"/>
              <a:t>transactions</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Content Placeholder 4"/>
          <p:cNvSpPr>
            <a:spLocks noGrp="1"/>
          </p:cNvSpPr>
          <p:nvPr>
            <p:ph sz="quarter" idx="1"/>
          </p:nvPr>
        </p:nvSpPr>
        <p:spPr/>
        <p:txBody>
          <a:bodyPr/>
          <a:lstStyle/>
          <a:p>
            <a:r>
              <a:rPr lang="en-GB" dirty="0" smtClean="0"/>
              <a:t>Foreign exchange transactions involving the immediate exchange of currencies at the current (or spot) exchange rate.</a:t>
            </a:r>
            <a:endParaRPr lang="en-GB" dirty="0"/>
          </a:p>
        </p:txBody>
      </p:sp>
    </p:spTree>
    <p:extLst>
      <p:ext uri="{BB962C8B-B14F-4D97-AF65-F5344CB8AC3E}">
        <p14:creationId xmlns:p14="http://schemas.microsoft.com/office/powerpoint/2010/main" val="3941783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Forward foreign exchange transaction</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Content Placeholder 4"/>
          <p:cNvSpPr>
            <a:spLocks noGrp="1"/>
          </p:cNvSpPr>
          <p:nvPr>
            <p:ph sz="quarter" idx="1"/>
          </p:nvPr>
        </p:nvSpPr>
        <p:spPr/>
        <p:txBody>
          <a:bodyPr/>
          <a:lstStyle/>
          <a:p>
            <a:r>
              <a:rPr lang="en-GB" dirty="0" smtClean="0"/>
              <a:t>Exchange of currencies at a specified exchange rate (or forward exchange rate) at some specified date in the future.</a:t>
            </a:r>
            <a:endParaRPr lang="en-GB" dirty="0"/>
          </a:p>
        </p:txBody>
      </p:sp>
    </p:spTree>
    <p:extLst>
      <p:ext uri="{BB962C8B-B14F-4D97-AF65-F5344CB8AC3E}">
        <p14:creationId xmlns:p14="http://schemas.microsoft.com/office/powerpoint/2010/main" val="3573223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Return and risk of foreign exchange transactions</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Content Placeholder 4"/>
          <p:cNvSpPr>
            <a:spLocks noGrp="1"/>
          </p:cNvSpPr>
          <p:nvPr>
            <p:ph sz="quarter" idx="1"/>
          </p:nvPr>
        </p:nvSpPr>
        <p:spPr/>
        <p:txBody>
          <a:bodyPr/>
          <a:lstStyle/>
          <a:p>
            <a:pPr marL="342900" lvl="0" indent="-342900" eaLnBrk="0" fontAlgn="base" hangingPunct="0">
              <a:spcBef>
                <a:spcPct val="20000"/>
              </a:spcBef>
              <a:spcAft>
                <a:spcPct val="0"/>
              </a:spcAft>
              <a:buClrTx/>
              <a:buSzTx/>
              <a:buFontTx/>
              <a:buChar char="•"/>
              <a:defRPr/>
            </a:pPr>
            <a:r>
              <a:rPr lang="en-US" kern="0" dirty="0">
                <a:solidFill>
                  <a:srgbClr val="000000"/>
                </a:solidFill>
              </a:rPr>
              <a:t>The risk involved with a spot foreign exchange transaction is that the value of the foreign currency may change relative to </a:t>
            </a:r>
            <a:r>
              <a:rPr lang="en-US" kern="0" dirty="0" smtClean="0">
                <a:solidFill>
                  <a:srgbClr val="000000"/>
                </a:solidFill>
              </a:rPr>
              <a:t>domestic currency</a:t>
            </a:r>
            <a:endParaRPr lang="en-US" kern="0" dirty="0">
              <a:solidFill>
                <a:srgbClr val="000000"/>
              </a:solidFill>
            </a:endParaRPr>
          </a:p>
          <a:p>
            <a:endParaRPr lang="en-GB" dirty="0" smtClean="0"/>
          </a:p>
          <a:p>
            <a:r>
              <a:rPr lang="en-GB" dirty="0" smtClean="0"/>
              <a:t>Foreign exchange risk is introduced by adding foreign currency assets and liabilities to a firm’s balance sheet.</a:t>
            </a:r>
            <a:endParaRPr lang="en-GB" dirty="0"/>
          </a:p>
        </p:txBody>
      </p:sp>
    </p:spTree>
    <p:extLst>
      <p:ext uri="{BB962C8B-B14F-4D97-AF65-F5344CB8AC3E}">
        <p14:creationId xmlns:p14="http://schemas.microsoft.com/office/powerpoint/2010/main" val="1686548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Return and risk of foreign exchange transactions</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Content Placeholder 4"/>
          <p:cNvSpPr>
            <a:spLocks noGrp="1"/>
          </p:cNvSpPr>
          <p:nvPr>
            <p:ph sz="quarter" idx="1"/>
          </p:nvPr>
        </p:nvSpPr>
        <p:spPr/>
        <p:txBody>
          <a:bodyPr/>
          <a:lstStyle/>
          <a:p>
            <a:r>
              <a:rPr lang="en-GB" dirty="0" smtClean="0"/>
              <a:t>Like domestic assets and liabilities, return result from the contractual income from or costs paid on a security.</a:t>
            </a:r>
          </a:p>
          <a:p>
            <a:endParaRPr lang="en-GB" dirty="0"/>
          </a:p>
          <a:p>
            <a:r>
              <a:rPr lang="en-GB" dirty="0" smtClean="0"/>
              <a:t>With foreign assets and liabilities, returns are also affected by changes in </a:t>
            </a:r>
            <a:r>
              <a:rPr lang="en-GB" smtClean="0"/>
              <a:t>foreign exchange rates. </a:t>
            </a:r>
            <a:endParaRPr lang="en-GB" dirty="0"/>
          </a:p>
        </p:txBody>
      </p:sp>
    </p:spTree>
    <p:extLst>
      <p:ext uri="{BB962C8B-B14F-4D97-AF65-F5344CB8AC3E}">
        <p14:creationId xmlns:p14="http://schemas.microsoft.com/office/powerpoint/2010/main" val="1706828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Return and risk of foreign exchange transactions</a:t>
            </a:r>
            <a:endParaRPr lang="en-GB" dirty="0"/>
          </a:p>
        </p:txBody>
      </p:sp>
      <p:sp>
        <p:nvSpPr>
          <p:cNvPr id="3" name="Footer Placeholder 2"/>
          <p:cNvSpPr>
            <a:spLocks noGrp="1"/>
          </p:cNvSpPr>
          <p:nvPr>
            <p:ph type="ftr" sz="quarter" idx="11"/>
          </p:nvPr>
        </p:nvSpPr>
        <p:spPr/>
        <p:txBody>
          <a:bodyPr/>
          <a:lstStyle/>
          <a:p>
            <a:r>
              <a:rPr lang="en-US" smtClean="0">
                <a:solidFill>
                  <a:srgbClr val="696464"/>
                </a:solidFill>
              </a:rPr>
              <a:t>Dr. Lakshmi Kalyanaraman</a:t>
            </a:r>
            <a:endParaRPr lang="en-US">
              <a:solidFill>
                <a:srgbClr val="696464"/>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Content Placeholder 4"/>
          <p:cNvSpPr>
            <a:spLocks noGrp="1"/>
          </p:cNvSpPr>
          <p:nvPr>
            <p:ph sz="quarter" idx="1"/>
          </p:nvPr>
        </p:nvSpPr>
        <p:spPr/>
        <p:txBody>
          <a:bodyPr/>
          <a:lstStyle/>
          <a:p>
            <a:pPr marL="342900" lvl="0" indent="-342900" eaLnBrk="0" fontAlgn="base" hangingPunct="0">
              <a:spcBef>
                <a:spcPct val="20000"/>
              </a:spcBef>
              <a:spcAft>
                <a:spcPct val="0"/>
              </a:spcAft>
              <a:buClrTx/>
              <a:buSzTx/>
              <a:buFontTx/>
              <a:buChar char="•"/>
              <a:defRPr/>
            </a:pPr>
            <a:r>
              <a:rPr lang="en-US" sz="2400" kern="0" dirty="0" smtClean="0">
                <a:solidFill>
                  <a:srgbClr val="000000"/>
                </a:solidFill>
                <a:latin typeface="Times New Roman"/>
              </a:rPr>
              <a:t>Suppose </a:t>
            </a:r>
            <a:r>
              <a:rPr lang="en-US" sz="2400" kern="0" dirty="0">
                <a:solidFill>
                  <a:srgbClr val="000000"/>
                </a:solidFill>
                <a:latin typeface="Times New Roman"/>
              </a:rPr>
              <a:t>a firm makes an investment in a foreign country:</a:t>
            </a:r>
          </a:p>
          <a:p>
            <a:pPr marL="742950" lvl="1" indent="-285750" eaLnBrk="0" fontAlgn="base" hangingPunct="0">
              <a:spcBef>
                <a:spcPct val="20000"/>
              </a:spcBef>
              <a:spcAft>
                <a:spcPct val="0"/>
              </a:spcAft>
              <a:buClrTx/>
              <a:buSzTx/>
              <a:buFontTx/>
              <a:buChar char="–"/>
              <a:defRPr/>
            </a:pPr>
            <a:r>
              <a:rPr lang="en-US" kern="0" dirty="0">
                <a:solidFill>
                  <a:srgbClr val="000000"/>
                </a:solidFill>
                <a:latin typeface="Times New Roman"/>
              </a:rPr>
              <a:t>convert domestic currency to foreign currency at spot rates</a:t>
            </a:r>
          </a:p>
          <a:p>
            <a:pPr marL="742950" lvl="1" indent="-285750" eaLnBrk="0" fontAlgn="base" hangingPunct="0">
              <a:spcBef>
                <a:spcPct val="20000"/>
              </a:spcBef>
              <a:spcAft>
                <a:spcPct val="0"/>
              </a:spcAft>
              <a:buClrTx/>
              <a:buSzTx/>
              <a:buFontTx/>
              <a:buChar char="–"/>
              <a:defRPr/>
            </a:pPr>
            <a:r>
              <a:rPr lang="en-US" kern="0" dirty="0">
                <a:solidFill>
                  <a:srgbClr val="000000"/>
                </a:solidFill>
                <a:latin typeface="Times New Roman"/>
              </a:rPr>
              <a:t>invest in foreign country security</a:t>
            </a:r>
          </a:p>
          <a:p>
            <a:pPr marL="742950" lvl="1" indent="-285750" eaLnBrk="0" fontAlgn="base" hangingPunct="0">
              <a:spcBef>
                <a:spcPct val="20000"/>
              </a:spcBef>
              <a:spcAft>
                <a:spcPct val="0"/>
              </a:spcAft>
              <a:buClrTx/>
              <a:buSzTx/>
              <a:buFontTx/>
              <a:buChar char="–"/>
              <a:defRPr/>
            </a:pPr>
            <a:r>
              <a:rPr lang="en-US" kern="0" dirty="0">
                <a:solidFill>
                  <a:srgbClr val="000000"/>
                </a:solidFill>
                <a:latin typeface="Times New Roman"/>
              </a:rPr>
              <a:t>repatriate foreign investment and investment earnings at prevailing </a:t>
            </a:r>
            <a:r>
              <a:rPr lang="en-US" b="1" kern="0" dirty="0">
                <a:solidFill>
                  <a:srgbClr val="000000"/>
                </a:solidFill>
                <a:latin typeface="Times New Roman"/>
              </a:rPr>
              <a:t>spot rates </a:t>
            </a:r>
            <a:r>
              <a:rPr lang="en-US" kern="0" dirty="0">
                <a:solidFill>
                  <a:srgbClr val="000000"/>
                </a:solidFill>
                <a:latin typeface="Times New Roman"/>
              </a:rPr>
              <a:t>in the future </a:t>
            </a:r>
          </a:p>
          <a:p>
            <a:endParaRPr lang="en-GB" dirty="0"/>
          </a:p>
        </p:txBody>
      </p:sp>
    </p:spTree>
    <p:extLst>
      <p:ext uri="{BB962C8B-B14F-4D97-AF65-F5344CB8AC3E}">
        <p14:creationId xmlns:p14="http://schemas.microsoft.com/office/powerpoint/2010/main" val="1653735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Foreign exchange risk</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Content Placeholder 4"/>
          <p:cNvSpPr>
            <a:spLocks noGrp="1"/>
          </p:cNvSpPr>
          <p:nvPr>
            <p:ph sz="quarter" idx="1"/>
          </p:nvPr>
        </p:nvSpPr>
        <p:spPr/>
        <p:txBody>
          <a:bodyPr/>
          <a:lstStyle/>
          <a:p>
            <a:r>
              <a:rPr lang="en-GB" dirty="0"/>
              <a:t>Firms can hedge their foreign exchange exposure either on or off the balance sheet</a:t>
            </a:r>
          </a:p>
          <a:p>
            <a:endParaRPr lang="en-GB" dirty="0"/>
          </a:p>
        </p:txBody>
      </p:sp>
    </p:spTree>
    <p:extLst>
      <p:ext uri="{BB962C8B-B14F-4D97-AF65-F5344CB8AC3E}">
        <p14:creationId xmlns:p14="http://schemas.microsoft.com/office/powerpoint/2010/main" val="20335473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On-balance-sheet hedging</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Content Placeholder 4"/>
          <p:cNvSpPr>
            <a:spLocks noGrp="1"/>
          </p:cNvSpPr>
          <p:nvPr>
            <p:ph sz="quarter" idx="1"/>
          </p:nvPr>
        </p:nvSpPr>
        <p:spPr/>
        <p:txBody>
          <a:bodyPr>
            <a:normAutofit/>
          </a:bodyPr>
          <a:lstStyle/>
          <a:p>
            <a:pPr marL="342900" lvl="0" indent="-342900" eaLnBrk="0" fontAlgn="base" hangingPunct="0">
              <a:spcBef>
                <a:spcPct val="20000"/>
              </a:spcBef>
              <a:spcAft>
                <a:spcPct val="0"/>
              </a:spcAft>
              <a:buClrTx/>
              <a:buSzTx/>
              <a:buFontTx/>
              <a:buChar char="•"/>
              <a:defRPr/>
            </a:pPr>
            <a:r>
              <a:rPr lang="en-US" sz="3200" kern="0" dirty="0" smtClean="0">
                <a:solidFill>
                  <a:srgbClr val="000000"/>
                </a:solidFill>
                <a:latin typeface="Times New Roman"/>
              </a:rPr>
              <a:t>Involves </a:t>
            </a:r>
            <a:r>
              <a:rPr lang="en-US" sz="3200" kern="0" dirty="0">
                <a:solidFill>
                  <a:srgbClr val="000000"/>
                </a:solidFill>
                <a:latin typeface="Times New Roman"/>
              </a:rPr>
              <a:t>matching foreign assets and liabilities</a:t>
            </a:r>
          </a:p>
          <a:p>
            <a:pPr marL="742950" lvl="1" indent="-285750" eaLnBrk="0" fontAlgn="base" hangingPunct="0">
              <a:spcBef>
                <a:spcPct val="20000"/>
              </a:spcBef>
              <a:spcAft>
                <a:spcPct val="0"/>
              </a:spcAft>
              <a:buClrTx/>
              <a:buSzTx/>
              <a:buFontTx/>
              <a:buChar char="–"/>
              <a:defRPr/>
            </a:pPr>
            <a:r>
              <a:rPr lang="en-US" sz="2800" kern="0" dirty="0">
                <a:solidFill>
                  <a:srgbClr val="000000"/>
                </a:solidFill>
                <a:latin typeface="Times New Roman"/>
              </a:rPr>
              <a:t>as foreign exchange rates move any decreases in foreign asset values are offset by decreases in foreign liability values (and vice versa)</a:t>
            </a:r>
          </a:p>
          <a:p>
            <a:endParaRPr lang="en-GB" sz="3200" dirty="0"/>
          </a:p>
        </p:txBody>
      </p:sp>
    </p:spTree>
    <p:extLst>
      <p:ext uri="{BB962C8B-B14F-4D97-AF65-F5344CB8AC3E}">
        <p14:creationId xmlns:p14="http://schemas.microsoft.com/office/powerpoint/2010/main" val="1382314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Off-balance-sheet hedging</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Content Placeholder 4"/>
          <p:cNvSpPr>
            <a:spLocks noGrp="1"/>
          </p:cNvSpPr>
          <p:nvPr>
            <p:ph sz="quarter" idx="1"/>
          </p:nvPr>
        </p:nvSpPr>
        <p:spPr/>
        <p:txBody>
          <a:bodyPr>
            <a:normAutofit/>
          </a:bodyPr>
          <a:lstStyle/>
          <a:p>
            <a:pPr marL="342900" lvl="0" indent="-342900" eaLnBrk="0" fontAlgn="base" hangingPunct="0">
              <a:spcBef>
                <a:spcPct val="20000"/>
              </a:spcBef>
              <a:spcAft>
                <a:spcPct val="0"/>
              </a:spcAft>
              <a:buClrTx/>
              <a:buSzTx/>
              <a:buFontTx/>
              <a:buChar char="•"/>
              <a:defRPr/>
            </a:pPr>
            <a:r>
              <a:rPr lang="en-US" sz="3200" kern="0" dirty="0" smtClean="0">
                <a:solidFill>
                  <a:srgbClr val="000000"/>
                </a:solidFill>
                <a:latin typeface="Times New Roman"/>
              </a:rPr>
              <a:t>Involves </a:t>
            </a:r>
            <a:r>
              <a:rPr lang="en-US" sz="3200" kern="0" dirty="0">
                <a:solidFill>
                  <a:srgbClr val="000000"/>
                </a:solidFill>
                <a:latin typeface="Times New Roman"/>
              </a:rPr>
              <a:t>the use of forward contracts</a:t>
            </a:r>
          </a:p>
          <a:p>
            <a:pPr marL="742950" lvl="1" indent="-285750" eaLnBrk="0" fontAlgn="base" hangingPunct="0">
              <a:spcBef>
                <a:spcPct val="20000"/>
              </a:spcBef>
              <a:spcAft>
                <a:spcPct val="0"/>
              </a:spcAft>
              <a:buClrTx/>
              <a:buSzTx/>
              <a:buFontTx/>
              <a:buChar char="–"/>
              <a:defRPr/>
            </a:pPr>
            <a:r>
              <a:rPr lang="en-US" sz="2800" kern="0" dirty="0">
                <a:solidFill>
                  <a:srgbClr val="000000"/>
                </a:solidFill>
                <a:latin typeface="Times New Roman"/>
              </a:rPr>
              <a:t>forward contracts are entered into (at t = 0) that specify exchange rates to be used in the future (i.e., no matter what the prevailing spot exchange rates are at t = 1)</a:t>
            </a:r>
          </a:p>
          <a:p>
            <a:endParaRPr lang="en-GB" sz="3200" dirty="0"/>
          </a:p>
        </p:txBody>
      </p:sp>
    </p:spTree>
    <p:extLst>
      <p:ext uri="{BB962C8B-B14F-4D97-AF65-F5344CB8AC3E}">
        <p14:creationId xmlns:p14="http://schemas.microsoft.com/office/powerpoint/2010/main" val="3165047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Role of financial institutions in foreign exchange transactions</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Content Placeholder 4"/>
          <p:cNvSpPr>
            <a:spLocks noGrp="1"/>
          </p:cNvSpPr>
          <p:nvPr>
            <p:ph sz="quarter" idx="1"/>
          </p:nvPr>
        </p:nvSpPr>
        <p:spPr/>
        <p:txBody>
          <a:bodyPr/>
          <a:lstStyle/>
          <a:p>
            <a:r>
              <a:rPr lang="en-GB" dirty="0" smtClean="0"/>
              <a:t>Conducted among dealers mainly over the counter (OTC) using telecommunication and computer networks.</a:t>
            </a:r>
          </a:p>
          <a:p>
            <a:endParaRPr lang="en-GB" dirty="0"/>
          </a:p>
          <a:p>
            <a:r>
              <a:rPr lang="en-GB" dirty="0" smtClean="0"/>
              <a:t>Traders generally specialize in a few currencies.</a:t>
            </a:r>
            <a:endParaRPr lang="en-GB" dirty="0"/>
          </a:p>
        </p:txBody>
      </p:sp>
    </p:spTree>
    <p:extLst>
      <p:ext uri="{BB962C8B-B14F-4D97-AF65-F5344CB8AC3E}">
        <p14:creationId xmlns:p14="http://schemas.microsoft.com/office/powerpoint/2010/main" val="2839108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Foreign exchange</a:t>
            </a:r>
            <a:endParaRPr lang="en-GB" dirty="0"/>
          </a:p>
        </p:txBody>
      </p:sp>
      <p:sp>
        <p:nvSpPr>
          <p:cNvPr id="3" name="Footer Placeholder 2"/>
          <p:cNvSpPr>
            <a:spLocks noGrp="1"/>
          </p:cNvSpPr>
          <p:nvPr>
            <p:ph type="ftr" sz="quarter" idx="11"/>
          </p:nvPr>
        </p:nvSpPr>
        <p:spPr/>
        <p:txBody>
          <a:bodyPr/>
          <a:lstStyle/>
          <a:p>
            <a:r>
              <a:rPr lang="en-US" smtClean="0">
                <a:solidFill>
                  <a:srgbClr val="696464"/>
                </a:solidFill>
              </a:rPr>
              <a:t>Dr. Lakshmi Kalyanaraman</a:t>
            </a:r>
            <a:endParaRPr lang="en-US">
              <a:solidFill>
                <a:srgbClr val="696464"/>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Content Placeholder 4"/>
          <p:cNvSpPr>
            <a:spLocks noGrp="1"/>
          </p:cNvSpPr>
          <p:nvPr>
            <p:ph sz="quarter" idx="1"/>
          </p:nvPr>
        </p:nvSpPr>
        <p:spPr/>
        <p:txBody>
          <a:bodyPr/>
          <a:lstStyle/>
          <a:p>
            <a:pPr marL="342900" lvl="0" indent="-342900" eaLnBrk="0" fontAlgn="base" hangingPunct="0">
              <a:spcBef>
                <a:spcPct val="20000"/>
              </a:spcBef>
              <a:spcAft>
                <a:spcPct val="0"/>
              </a:spcAft>
              <a:buClrTx/>
              <a:buSzTx/>
              <a:buFontTx/>
              <a:buChar char="•"/>
            </a:pPr>
            <a:r>
              <a:rPr lang="en-US" altLang="en-US" sz="2400" kern="0" dirty="0">
                <a:solidFill>
                  <a:srgbClr val="000000"/>
                </a:solidFill>
                <a:latin typeface="Times New Roman"/>
              </a:rPr>
              <a:t>A financial institution’s overall </a:t>
            </a:r>
            <a:r>
              <a:rPr lang="en-US" altLang="en-US" sz="2400" b="1" kern="0" dirty="0">
                <a:solidFill>
                  <a:srgbClr val="000000"/>
                </a:solidFill>
                <a:latin typeface="Times New Roman"/>
              </a:rPr>
              <a:t>net foreign exchange exposure </a:t>
            </a:r>
            <a:r>
              <a:rPr lang="en-US" altLang="en-US" sz="2400" kern="0" dirty="0">
                <a:solidFill>
                  <a:srgbClr val="000000"/>
                </a:solidFill>
                <a:latin typeface="Times New Roman"/>
              </a:rPr>
              <a:t>in any given currency is measured as</a:t>
            </a:r>
          </a:p>
          <a:p>
            <a:pPr marL="342900" lvl="0" indent="-342900" eaLnBrk="0" fontAlgn="base" hangingPunct="0">
              <a:spcBef>
                <a:spcPct val="20000"/>
              </a:spcBef>
              <a:spcAft>
                <a:spcPct val="0"/>
              </a:spcAft>
              <a:buClrTx/>
              <a:buSzTx/>
              <a:buNone/>
            </a:pPr>
            <a:endParaRPr lang="en-US" altLang="en-US" sz="1000" kern="0" dirty="0">
              <a:solidFill>
                <a:srgbClr val="000000"/>
              </a:solidFill>
              <a:latin typeface="Times New Roman"/>
            </a:endParaRPr>
          </a:p>
          <a:p>
            <a:pPr marL="342900" lvl="0" indent="-342900" eaLnBrk="0" fontAlgn="base" hangingPunct="0">
              <a:spcBef>
                <a:spcPct val="20000"/>
              </a:spcBef>
              <a:spcAft>
                <a:spcPct val="0"/>
              </a:spcAft>
              <a:buClrTx/>
              <a:buSzTx/>
              <a:buNone/>
            </a:pPr>
            <a:r>
              <a:rPr lang="en-US" altLang="en-US" sz="2000" b="1" kern="0" dirty="0">
                <a:solidFill>
                  <a:srgbClr val="000000"/>
                </a:solidFill>
                <a:latin typeface="Times New Roman"/>
              </a:rPr>
              <a:t>Net </a:t>
            </a:r>
            <a:r>
              <a:rPr lang="en-US" altLang="en-US" sz="2000" b="1" kern="0" dirty="0" err="1">
                <a:solidFill>
                  <a:srgbClr val="000000"/>
                </a:solidFill>
                <a:latin typeface="Times New Roman"/>
              </a:rPr>
              <a:t>exposure</a:t>
            </a:r>
            <a:r>
              <a:rPr lang="en-US" altLang="en-US" sz="2000" i="1" kern="0" baseline="-25000" dirty="0" err="1">
                <a:solidFill>
                  <a:srgbClr val="000000"/>
                </a:solidFill>
                <a:latin typeface="Times New Roman"/>
              </a:rPr>
              <a:t>i</a:t>
            </a:r>
            <a:r>
              <a:rPr lang="en-US" altLang="en-US" sz="2000" kern="0" dirty="0">
                <a:solidFill>
                  <a:srgbClr val="000000"/>
                </a:solidFill>
                <a:latin typeface="Times New Roman"/>
              </a:rPr>
              <a:t> = (FX </a:t>
            </a:r>
            <a:r>
              <a:rPr lang="en-US" altLang="en-US" sz="2000" kern="0" dirty="0" err="1">
                <a:solidFill>
                  <a:srgbClr val="000000"/>
                </a:solidFill>
                <a:latin typeface="Times New Roman"/>
              </a:rPr>
              <a:t>assets</a:t>
            </a:r>
            <a:r>
              <a:rPr lang="en-US" altLang="en-US" sz="2000" i="1" kern="0" baseline="-25000" dirty="0" err="1">
                <a:solidFill>
                  <a:srgbClr val="000000"/>
                </a:solidFill>
                <a:latin typeface="Times New Roman"/>
              </a:rPr>
              <a:t>i</a:t>
            </a:r>
            <a:r>
              <a:rPr lang="en-US" altLang="en-US" sz="2000" kern="0" dirty="0">
                <a:solidFill>
                  <a:srgbClr val="000000"/>
                </a:solidFill>
                <a:latin typeface="Times New Roman"/>
              </a:rPr>
              <a:t> – FX </a:t>
            </a:r>
            <a:r>
              <a:rPr lang="en-US" altLang="en-US" sz="2000" kern="0" dirty="0" err="1">
                <a:solidFill>
                  <a:srgbClr val="000000"/>
                </a:solidFill>
                <a:latin typeface="Times New Roman"/>
              </a:rPr>
              <a:t>liabilities</a:t>
            </a:r>
            <a:r>
              <a:rPr lang="en-US" altLang="en-US" sz="2000" i="1" kern="0" baseline="-25000" dirty="0" err="1">
                <a:solidFill>
                  <a:srgbClr val="000000"/>
                </a:solidFill>
                <a:latin typeface="Times New Roman"/>
              </a:rPr>
              <a:t>i</a:t>
            </a:r>
            <a:r>
              <a:rPr lang="en-US" altLang="en-US" sz="2000" kern="0" dirty="0">
                <a:solidFill>
                  <a:srgbClr val="000000"/>
                </a:solidFill>
                <a:latin typeface="Times New Roman"/>
              </a:rPr>
              <a:t>) + (FX </a:t>
            </a:r>
            <a:r>
              <a:rPr lang="en-US" altLang="en-US" sz="2000" kern="0" dirty="0" err="1">
                <a:solidFill>
                  <a:srgbClr val="000000"/>
                </a:solidFill>
                <a:latin typeface="Times New Roman"/>
              </a:rPr>
              <a:t>bought</a:t>
            </a:r>
            <a:r>
              <a:rPr lang="en-US" altLang="en-US" sz="2000" i="1" kern="0" baseline="-25000" dirty="0" err="1">
                <a:solidFill>
                  <a:srgbClr val="000000"/>
                </a:solidFill>
                <a:latin typeface="Times New Roman"/>
              </a:rPr>
              <a:t>i</a:t>
            </a:r>
            <a:r>
              <a:rPr lang="en-US" altLang="en-US" sz="2000" kern="0" dirty="0">
                <a:solidFill>
                  <a:srgbClr val="000000"/>
                </a:solidFill>
                <a:latin typeface="Times New Roman"/>
              </a:rPr>
              <a:t> – FX </a:t>
            </a:r>
            <a:r>
              <a:rPr lang="en-US" altLang="en-US" sz="2000" kern="0" dirty="0" err="1">
                <a:solidFill>
                  <a:srgbClr val="000000"/>
                </a:solidFill>
                <a:latin typeface="Times New Roman"/>
              </a:rPr>
              <a:t>sold</a:t>
            </a:r>
            <a:r>
              <a:rPr lang="en-US" altLang="en-US" sz="2000" i="1" kern="0" baseline="-25000" dirty="0" err="1">
                <a:solidFill>
                  <a:srgbClr val="000000"/>
                </a:solidFill>
                <a:latin typeface="Times New Roman"/>
              </a:rPr>
              <a:t>i</a:t>
            </a:r>
            <a:r>
              <a:rPr lang="en-US" altLang="en-US" sz="2000" kern="0" dirty="0">
                <a:solidFill>
                  <a:srgbClr val="000000"/>
                </a:solidFill>
                <a:latin typeface="Times New Roman"/>
              </a:rPr>
              <a:t>)</a:t>
            </a:r>
          </a:p>
          <a:p>
            <a:pPr marL="342900" lvl="0" indent="-342900" eaLnBrk="0" fontAlgn="base" hangingPunct="0">
              <a:spcBef>
                <a:spcPct val="20000"/>
              </a:spcBef>
              <a:spcAft>
                <a:spcPct val="0"/>
              </a:spcAft>
              <a:buClrTx/>
              <a:buSzTx/>
              <a:buNone/>
            </a:pPr>
            <a:r>
              <a:rPr lang="en-US" altLang="en-US" sz="1400" kern="0" dirty="0">
                <a:solidFill>
                  <a:srgbClr val="000000"/>
                </a:solidFill>
                <a:latin typeface="Times New Roman"/>
              </a:rPr>
              <a:t>		             </a:t>
            </a:r>
            <a:r>
              <a:rPr lang="en-US" altLang="en-US" sz="2000" kern="0" dirty="0">
                <a:solidFill>
                  <a:srgbClr val="000000"/>
                </a:solidFill>
                <a:latin typeface="Times New Roman"/>
              </a:rPr>
              <a:t>= net foreign </a:t>
            </a:r>
            <a:r>
              <a:rPr lang="en-US" altLang="en-US" sz="2000" kern="0" dirty="0" err="1">
                <a:solidFill>
                  <a:srgbClr val="000000"/>
                </a:solidFill>
                <a:latin typeface="Times New Roman"/>
              </a:rPr>
              <a:t>assets</a:t>
            </a:r>
            <a:r>
              <a:rPr lang="en-US" altLang="en-US" sz="2000" i="1" kern="0" baseline="-25000" dirty="0" err="1">
                <a:solidFill>
                  <a:srgbClr val="000000"/>
                </a:solidFill>
                <a:latin typeface="Times New Roman"/>
              </a:rPr>
              <a:t>i</a:t>
            </a:r>
            <a:r>
              <a:rPr lang="en-US" altLang="en-US" sz="2000" kern="0" dirty="0">
                <a:solidFill>
                  <a:srgbClr val="000000"/>
                </a:solidFill>
                <a:latin typeface="Times New Roman"/>
              </a:rPr>
              <a:t> + net FX </a:t>
            </a:r>
            <a:r>
              <a:rPr lang="en-US" altLang="en-US" sz="2000" kern="0" dirty="0" err="1">
                <a:solidFill>
                  <a:srgbClr val="000000"/>
                </a:solidFill>
                <a:latin typeface="Times New Roman"/>
              </a:rPr>
              <a:t>bought</a:t>
            </a:r>
            <a:r>
              <a:rPr lang="en-US" altLang="en-US" sz="2000" i="1" kern="0" baseline="-25000" dirty="0" err="1">
                <a:solidFill>
                  <a:srgbClr val="000000"/>
                </a:solidFill>
                <a:latin typeface="Times New Roman"/>
              </a:rPr>
              <a:t>i</a:t>
            </a:r>
            <a:endParaRPr lang="en-US" altLang="en-US" sz="2000" i="1" kern="0" baseline="-25000" dirty="0">
              <a:solidFill>
                <a:srgbClr val="000000"/>
              </a:solidFill>
              <a:latin typeface="Times New Roman"/>
            </a:endParaRPr>
          </a:p>
          <a:p>
            <a:pPr marL="342900" lvl="0" indent="-342900" eaLnBrk="0" fontAlgn="base" hangingPunct="0">
              <a:spcBef>
                <a:spcPct val="20000"/>
              </a:spcBef>
              <a:spcAft>
                <a:spcPct val="0"/>
              </a:spcAft>
              <a:buClrTx/>
              <a:buSzTx/>
              <a:buNone/>
            </a:pPr>
            <a:r>
              <a:rPr lang="en-US" altLang="en-US" sz="2000" kern="0" dirty="0">
                <a:solidFill>
                  <a:srgbClr val="000000"/>
                </a:solidFill>
                <a:latin typeface="Times New Roman"/>
              </a:rPr>
              <a:t>		         = net </a:t>
            </a:r>
            <a:r>
              <a:rPr lang="en-US" altLang="en-US" sz="2000" kern="0" dirty="0" err="1">
                <a:solidFill>
                  <a:srgbClr val="000000"/>
                </a:solidFill>
                <a:latin typeface="Times New Roman"/>
              </a:rPr>
              <a:t>position</a:t>
            </a:r>
            <a:r>
              <a:rPr lang="en-US" altLang="en-US" sz="2000" i="1" kern="0" baseline="-25000" dirty="0" err="1">
                <a:solidFill>
                  <a:srgbClr val="000000"/>
                </a:solidFill>
                <a:latin typeface="Times New Roman"/>
              </a:rPr>
              <a:t>i</a:t>
            </a:r>
            <a:endParaRPr lang="en-US" altLang="en-US" sz="2000" i="1" kern="0" baseline="-25000" dirty="0">
              <a:solidFill>
                <a:srgbClr val="000000"/>
              </a:solidFill>
              <a:latin typeface="Times New Roman"/>
            </a:endParaRPr>
          </a:p>
          <a:p>
            <a:pPr marL="742950" lvl="1" indent="-285750" eaLnBrk="0" fontAlgn="base" hangingPunct="0">
              <a:spcBef>
                <a:spcPct val="20000"/>
              </a:spcBef>
              <a:spcAft>
                <a:spcPct val="0"/>
              </a:spcAft>
              <a:buClrTx/>
              <a:buSzTx/>
              <a:buNone/>
            </a:pPr>
            <a:r>
              <a:rPr lang="en-US" altLang="en-US" sz="2000" kern="0" dirty="0">
                <a:solidFill>
                  <a:srgbClr val="000000"/>
                </a:solidFill>
                <a:latin typeface="Times New Roman"/>
              </a:rPr>
              <a:t>	where</a:t>
            </a:r>
          </a:p>
          <a:p>
            <a:pPr marL="742950" lvl="1" indent="-285750" eaLnBrk="0" fontAlgn="base" hangingPunct="0">
              <a:spcBef>
                <a:spcPct val="20000"/>
              </a:spcBef>
              <a:spcAft>
                <a:spcPct val="0"/>
              </a:spcAft>
              <a:buClrTx/>
              <a:buSzTx/>
              <a:buNone/>
            </a:pPr>
            <a:r>
              <a:rPr lang="en-US" altLang="en-US" sz="2000" kern="0" dirty="0">
                <a:solidFill>
                  <a:srgbClr val="000000"/>
                </a:solidFill>
                <a:latin typeface="Times New Roman"/>
              </a:rPr>
              <a:t>		</a:t>
            </a:r>
            <a:r>
              <a:rPr lang="en-US" altLang="en-US" sz="2000" i="1" kern="0" dirty="0" err="1">
                <a:solidFill>
                  <a:srgbClr val="000000"/>
                </a:solidFill>
                <a:latin typeface="Times New Roman"/>
              </a:rPr>
              <a:t>i</a:t>
            </a:r>
            <a:r>
              <a:rPr lang="en-US" altLang="en-US" sz="2000" kern="0" dirty="0">
                <a:solidFill>
                  <a:srgbClr val="000000"/>
                </a:solidFill>
                <a:latin typeface="Times New Roman"/>
              </a:rPr>
              <a:t> = </a:t>
            </a:r>
            <a:r>
              <a:rPr lang="en-US" altLang="en-US" sz="2000" i="1" kern="0" dirty="0" err="1">
                <a:solidFill>
                  <a:srgbClr val="000000"/>
                </a:solidFill>
                <a:latin typeface="Times New Roman"/>
              </a:rPr>
              <a:t>i</a:t>
            </a:r>
            <a:r>
              <a:rPr lang="en-US" altLang="en-US" sz="2000" kern="0" dirty="0" err="1">
                <a:solidFill>
                  <a:srgbClr val="000000"/>
                </a:solidFill>
                <a:latin typeface="Times New Roman"/>
              </a:rPr>
              <a:t>th</a:t>
            </a:r>
            <a:r>
              <a:rPr lang="en-US" altLang="en-US" sz="2000" kern="0" dirty="0">
                <a:solidFill>
                  <a:srgbClr val="000000"/>
                </a:solidFill>
                <a:latin typeface="Times New Roman"/>
              </a:rPr>
              <a:t> country’s currency</a:t>
            </a:r>
          </a:p>
          <a:p>
            <a:pPr marL="742950" lvl="1" indent="-285750" eaLnBrk="0" fontAlgn="base" hangingPunct="0">
              <a:spcBef>
                <a:spcPct val="20000"/>
              </a:spcBef>
              <a:spcAft>
                <a:spcPct val="0"/>
              </a:spcAft>
              <a:buClrTx/>
              <a:buSzTx/>
              <a:buNone/>
            </a:pPr>
            <a:endParaRPr lang="en-US" altLang="en-US" sz="1000" kern="0" dirty="0">
              <a:solidFill>
                <a:srgbClr val="000000"/>
              </a:solidFill>
              <a:latin typeface="Times New Roman"/>
            </a:endParaRPr>
          </a:p>
          <a:p>
            <a:pPr marL="342900" lvl="0" indent="-342900" eaLnBrk="0" fontAlgn="base" hangingPunct="0">
              <a:spcBef>
                <a:spcPct val="20000"/>
              </a:spcBef>
              <a:spcAft>
                <a:spcPct val="0"/>
              </a:spcAft>
              <a:buClrTx/>
              <a:buSzTx/>
              <a:buFontTx/>
              <a:buChar char="•"/>
            </a:pPr>
            <a:r>
              <a:rPr lang="en-US" altLang="en-US" sz="2400" kern="0" dirty="0">
                <a:solidFill>
                  <a:srgbClr val="000000"/>
                </a:solidFill>
                <a:latin typeface="Times New Roman"/>
              </a:rPr>
              <a:t>A </a:t>
            </a:r>
            <a:r>
              <a:rPr lang="en-US" altLang="en-US" sz="2400" b="1" kern="0" dirty="0">
                <a:solidFill>
                  <a:srgbClr val="000000"/>
                </a:solidFill>
                <a:latin typeface="Times New Roman"/>
              </a:rPr>
              <a:t>net long (short) position </a:t>
            </a:r>
            <a:r>
              <a:rPr lang="en-US" altLang="en-US" sz="2400" kern="0" dirty="0">
                <a:solidFill>
                  <a:srgbClr val="000000"/>
                </a:solidFill>
                <a:latin typeface="Times New Roman"/>
              </a:rPr>
              <a:t>is a position of holding more (fewer) assets than liabilities in a given currency</a:t>
            </a:r>
          </a:p>
          <a:p>
            <a:pPr marL="742950" lvl="1" indent="-285750" eaLnBrk="0" fontAlgn="base" hangingPunct="0">
              <a:spcBef>
                <a:spcPct val="20000"/>
              </a:spcBef>
              <a:spcAft>
                <a:spcPct val="0"/>
              </a:spcAft>
              <a:buClrTx/>
              <a:buSzTx/>
              <a:buNone/>
            </a:pPr>
            <a:endParaRPr lang="en-US" altLang="en-US" sz="2000" kern="0" dirty="0">
              <a:solidFill>
                <a:srgbClr val="000000"/>
              </a:solidFill>
              <a:latin typeface="Times New Roman"/>
            </a:endParaRPr>
          </a:p>
          <a:p>
            <a:endParaRPr lang="en-GB" dirty="0"/>
          </a:p>
        </p:txBody>
      </p:sp>
    </p:spTree>
    <p:extLst>
      <p:ext uri="{BB962C8B-B14F-4D97-AF65-F5344CB8AC3E}">
        <p14:creationId xmlns:p14="http://schemas.microsoft.com/office/powerpoint/2010/main" val="374925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Foreign exchange markets</a:t>
            </a:r>
            <a:endParaRPr lang="en-GB" dirty="0"/>
          </a:p>
        </p:txBody>
      </p:sp>
      <p:sp>
        <p:nvSpPr>
          <p:cNvPr id="3" name="Content Placeholder 2"/>
          <p:cNvSpPr>
            <a:spLocks noGrp="1"/>
          </p:cNvSpPr>
          <p:nvPr>
            <p:ph sz="quarter" idx="1"/>
          </p:nvPr>
        </p:nvSpPr>
        <p:spPr/>
        <p:txBody>
          <a:bodyPr/>
          <a:lstStyle/>
          <a:p>
            <a:r>
              <a:rPr lang="en-GB" dirty="0" smtClean="0"/>
              <a:t>Markets in which cash flows from the sale of products or assets denominated in a foreign currency are transacted. </a:t>
            </a:r>
            <a:endParaRPr lang="en-GB" dirty="0"/>
          </a:p>
        </p:txBody>
      </p:sp>
      <p:sp>
        <p:nvSpPr>
          <p:cNvPr id="4" name="Footer Placeholder 3"/>
          <p:cNvSpPr>
            <a:spLocks noGrp="1"/>
          </p:cNvSpPr>
          <p:nvPr>
            <p:ph type="ftr" sz="quarter" idx="11"/>
          </p:nvPr>
        </p:nvSpPr>
        <p:spPr/>
        <p:txBody>
          <a:bodyPr/>
          <a:lstStyle/>
          <a:p>
            <a:r>
              <a:rPr lang="en-US" smtClean="0"/>
              <a:t>Dr. Lakshmi Kalyanaraman</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598022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 net exposure – Net long</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Content Placeholder 4"/>
          <p:cNvSpPr>
            <a:spLocks noGrp="1"/>
          </p:cNvSpPr>
          <p:nvPr>
            <p:ph sz="quarter" idx="1"/>
          </p:nvPr>
        </p:nvSpPr>
        <p:spPr/>
        <p:txBody>
          <a:bodyPr/>
          <a:lstStyle/>
          <a:p>
            <a:r>
              <a:rPr lang="en-GB" dirty="0" smtClean="0"/>
              <a:t>Financial institution will profit if the foreign currency appreciates in value against the home currency</a:t>
            </a:r>
          </a:p>
          <a:p>
            <a:endParaRPr lang="en-GB" dirty="0" smtClean="0"/>
          </a:p>
          <a:p>
            <a:r>
              <a:rPr lang="en-GB" dirty="0" smtClean="0"/>
              <a:t>Faces risk that the foreign currency will fall in value against the domestic currency</a:t>
            </a:r>
            <a:endParaRPr lang="en-GB" dirty="0"/>
          </a:p>
        </p:txBody>
      </p:sp>
    </p:spTree>
    <p:extLst>
      <p:ext uri="{BB962C8B-B14F-4D97-AF65-F5344CB8AC3E}">
        <p14:creationId xmlns:p14="http://schemas.microsoft.com/office/powerpoint/2010/main" val="2931279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Negative net exposure – Net short </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Content Placeholder 4"/>
          <p:cNvSpPr>
            <a:spLocks noGrp="1"/>
          </p:cNvSpPr>
          <p:nvPr>
            <p:ph sz="quarter" idx="1"/>
          </p:nvPr>
        </p:nvSpPr>
        <p:spPr/>
        <p:txBody>
          <a:bodyPr/>
          <a:lstStyle/>
          <a:p>
            <a:r>
              <a:rPr lang="en-GB" dirty="0" smtClean="0"/>
              <a:t>Institution will profit if the foreign currency depreciates in value against the domestic currency</a:t>
            </a:r>
          </a:p>
          <a:p>
            <a:endParaRPr lang="en-GB" dirty="0" smtClean="0"/>
          </a:p>
          <a:p>
            <a:r>
              <a:rPr lang="en-GB" dirty="0" smtClean="0"/>
              <a:t>Faces the risk that the foreign currency will rise in value against the domestic currency</a:t>
            </a:r>
          </a:p>
          <a:p>
            <a:endParaRPr lang="en-GB" dirty="0"/>
          </a:p>
          <a:p>
            <a:endParaRPr lang="en-GB" dirty="0"/>
          </a:p>
        </p:txBody>
      </p:sp>
    </p:spTree>
    <p:extLst>
      <p:ext uri="{BB962C8B-B14F-4D97-AF65-F5344CB8AC3E}">
        <p14:creationId xmlns:p14="http://schemas.microsoft.com/office/powerpoint/2010/main" val="2735497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Net exposure</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Content Placeholder 4"/>
          <p:cNvSpPr>
            <a:spLocks noGrp="1"/>
          </p:cNvSpPr>
          <p:nvPr>
            <p:ph sz="quarter" idx="1"/>
          </p:nvPr>
        </p:nvSpPr>
        <p:spPr/>
        <p:txBody>
          <a:bodyPr/>
          <a:lstStyle/>
          <a:p>
            <a:r>
              <a:rPr lang="en-GB" dirty="0" smtClean="0"/>
              <a:t>Failure to maintain a fully balanced position in any currency exposes the financial institution to volatility of foreign exchange rates.</a:t>
            </a:r>
            <a:endParaRPr lang="en-GB" dirty="0"/>
          </a:p>
        </p:txBody>
      </p:sp>
    </p:spTree>
    <p:extLst>
      <p:ext uri="{BB962C8B-B14F-4D97-AF65-F5344CB8AC3E}">
        <p14:creationId xmlns:p14="http://schemas.microsoft.com/office/powerpoint/2010/main" val="30540627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Foreign exchange</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Content Placeholder 4"/>
          <p:cNvSpPr>
            <a:spLocks noGrp="1"/>
          </p:cNvSpPr>
          <p:nvPr>
            <p:ph sz="quarter" idx="1"/>
          </p:nvPr>
        </p:nvSpPr>
        <p:spPr/>
        <p:txBody>
          <a:bodyPr/>
          <a:lstStyle/>
          <a:p>
            <a:pPr marL="342900" lvl="0" indent="-342900" eaLnBrk="0" fontAlgn="base" hangingPunct="0">
              <a:spcBef>
                <a:spcPct val="20000"/>
              </a:spcBef>
              <a:spcAft>
                <a:spcPct val="0"/>
              </a:spcAft>
              <a:buClrTx/>
              <a:buSzTx/>
              <a:buFontTx/>
              <a:buChar char="•"/>
              <a:defRPr/>
            </a:pPr>
            <a:r>
              <a:rPr lang="en-US" kern="0" dirty="0">
                <a:solidFill>
                  <a:srgbClr val="000000"/>
                </a:solidFill>
                <a:latin typeface="Times New Roman"/>
              </a:rPr>
              <a:t>A financial institution’s position in foreign exchange markets generally reflects four trading activities</a:t>
            </a:r>
          </a:p>
          <a:p>
            <a:pPr marL="742950" lvl="1" indent="-285750" eaLnBrk="0" fontAlgn="base" hangingPunct="0">
              <a:spcBef>
                <a:spcPct val="20000"/>
              </a:spcBef>
              <a:spcAft>
                <a:spcPct val="0"/>
              </a:spcAft>
              <a:buClrTx/>
              <a:buSzTx/>
              <a:buFontTx/>
              <a:buChar char="–"/>
              <a:defRPr/>
            </a:pPr>
            <a:r>
              <a:rPr lang="en-US" sz="2200" kern="0" dirty="0">
                <a:solidFill>
                  <a:srgbClr val="000000"/>
                </a:solidFill>
                <a:latin typeface="Times New Roman"/>
              </a:rPr>
              <a:t>purchase and sale of foreign currencies for customers’ international trade transactions</a:t>
            </a:r>
          </a:p>
          <a:p>
            <a:pPr marL="742950" lvl="1" indent="-285750" eaLnBrk="0" fontAlgn="base" hangingPunct="0">
              <a:spcBef>
                <a:spcPct val="20000"/>
              </a:spcBef>
              <a:spcAft>
                <a:spcPct val="0"/>
              </a:spcAft>
              <a:buClrTx/>
              <a:buSzTx/>
              <a:buFontTx/>
              <a:buChar char="–"/>
              <a:defRPr/>
            </a:pPr>
            <a:r>
              <a:rPr lang="en-US" sz="2200" kern="0" dirty="0">
                <a:solidFill>
                  <a:srgbClr val="000000"/>
                </a:solidFill>
                <a:latin typeface="Times New Roman"/>
              </a:rPr>
              <a:t>purchase and sale of foreign currencies for customers’ investments</a:t>
            </a:r>
          </a:p>
          <a:p>
            <a:pPr marL="742950" lvl="1" indent="-285750" eaLnBrk="0" fontAlgn="base" hangingPunct="0">
              <a:spcBef>
                <a:spcPct val="20000"/>
              </a:spcBef>
              <a:spcAft>
                <a:spcPct val="0"/>
              </a:spcAft>
              <a:buClrTx/>
              <a:buSzTx/>
              <a:buFontTx/>
              <a:buChar char="–"/>
              <a:defRPr/>
            </a:pPr>
            <a:r>
              <a:rPr lang="en-US" sz="2200" kern="0" dirty="0">
                <a:solidFill>
                  <a:srgbClr val="000000"/>
                </a:solidFill>
                <a:latin typeface="Times New Roman"/>
              </a:rPr>
              <a:t>purchase and sale of foreign currencies for customers’ hedging</a:t>
            </a:r>
          </a:p>
          <a:p>
            <a:pPr marL="742950" lvl="1" indent="-285750" eaLnBrk="0" fontAlgn="base" hangingPunct="0">
              <a:spcBef>
                <a:spcPct val="20000"/>
              </a:spcBef>
              <a:spcAft>
                <a:spcPct val="0"/>
              </a:spcAft>
              <a:buClrTx/>
              <a:buSzTx/>
              <a:buFontTx/>
              <a:buChar char="–"/>
              <a:defRPr/>
            </a:pPr>
            <a:r>
              <a:rPr lang="en-US" sz="2200" kern="0" dirty="0">
                <a:solidFill>
                  <a:srgbClr val="000000"/>
                </a:solidFill>
                <a:latin typeface="Times New Roman"/>
              </a:rPr>
              <a:t>purchase and sale of foreign currencies for speculation (i.e., profiting through forecasting foreign exchange rates)</a:t>
            </a:r>
          </a:p>
          <a:p>
            <a:endParaRPr lang="en-GB" dirty="0"/>
          </a:p>
        </p:txBody>
      </p:sp>
    </p:spTree>
    <p:extLst>
      <p:ext uri="{BB962C8B-B14F-4D97-AF65-F5344CB8AC3E}">
        <p14:creationId xmlns:p14="http://schemas.microsoft.com/office/powerpoint/2010/main" val="138925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Foreign exchange</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Content Placeholder 4"/>
          <p:cNvSpPr>
            <a:spLocks noGrp="1"/>
          </p:cNvSpPr>
          <p:nvPr>
            <p:ph sz="quarter" idx="1"/>
          </p:nvPr>
        </p:nvSpPr>
        <p:spPr/>
        <p:txBody>
          <a:bodyPr/>
          <a:lstStyle/>
          <a:p>
            <a:r>
              <a:rPr lang="en-GB" dirty="0" smtClean="0"/>
              <a:t>In the first two activities, financial institution normally acts as an agent on behalf of its customers for a fee but does not assume the foreign exchange risk itself.  </a:t>
            </a:r>
            <a:r>
              <a:rPr lang="en-GB" dirty="0" smtClean="0"/>
              <a:t> </a:t>
            </a:r>
          </a:p>
          <a:p>
            <a:endParaRPr lang="en-GB" dirty="0" smtClean="0"/>
          </a:p>
          <a:p>
            <a:r>
              <a:rPr lang="en-GB" dirty="0" smtClean="0"/>
              <a:t>In the third activity, financial institution acts defensively as a hedger to reduce foreign exchange exposure.</a:t>
            </a:r>
          </a:p>
        </p:txBody>
      </p:sp>
    </p:spTree>
    <p:extLst>
      <p:ext uri="{BB962C8B-B14F-4D97-AF65-F5344CB8AC3E}">
        <p14:creationId xmlns:p14="http://schemas.microsoft.com/office/powerpoint/2010/main" val="29930498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Foreign exchange</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Content Placeholder 4"/>
          <p:cNvSpPr>
            <a:spLocks noGrp="1"/>
          </p:cNvSpPr>
          <p:nvPr>
            <p:ph sz="quarter" idx="1"/>
          </p:nvPr>
        </p:nvSpPr>
        <p:spPr/>
        <p:txBody>
          <a:bodyPr/>
          <a:lstStyle/>
          <a:p>
            <a:r>
              <a:rPr lang="en-GB" dirty="0" smtClean="0"/>
              <a:t>Foreign exchange risk essentially relates to open (or speculative) positions taken by the financial institution by fourth activity. </a:t>
            </a:r>
          </a:p>
          <a:p>
            <a:endParaRPr lang="en-GB" dirty="0"/>
          </a:p>
          <a:p>
            <a:r>
              <a:rPr lang="en-GB" dirty="0" smtClean="0"/>
              <a:t>Open position is the unhedged position in a particular currency. </a:t>
            </a:r>
            <a:endParaRPr lang="en-GB" dirty="0"/>
          </a:p>
        </p:txBody>
      </p:sp>
    </p:spTree>
    <p:extLst>
      <p:ext uri="{BB962C8B-B14F-4D97-AF65-F5344CB8AC3E}">
        <p14:creationId xmlns:p14="http://schemas.microsoft.com/office/powerpoint/2010/main" val="36144587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Interaction of interest rates, inflation and exchange rates</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0733348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Purchasing power parity</a:t>
            </a:r>
            <a:endParaRPr lang="en-GB" dirty="0"/>
          </a:p>
        </p:txBody>
      </p:sp>
      <p:sp>
        <p:nvSpPr>
          <p:cNvPr id="4" name="Footer Placeholder 3"/>
          <p:cNvSpPr>
            <a:spLocks noGrp="1"/>
          </p:cNvSpPr>
          <p:nvPr>
            <p:ph type="ftr" sz="quarter" idx="11"/>
          </p:nvPr>
        </p:nvSpPr>
        <p:spPr/>
        <p:txBody>
          <a:bodyPr/>
          <a:lstStyle/>
          <a:p>
            <a:r>
              <a:rPr lang="en-US" smtClean="0"/>
              <a:t>Dr. Lakshmi Kalyanaraman</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
        <p:nvSpPr>
          <p:cNvPr id="7" name="Content Placeholder 6"/>
          <p:cNvSpPr>
            <a:spLocks noGrp="1"/>
          </p:cNvSpPr>
          <p:nvPr>
            <p:ph sz="quarter" idx="1"/>
          </p:nvPr>
        </p:nvSpPr>
        <p:spPr/>
        <p:txBody>
          <a:bodyPr>
            <a:normAutofit/>
          </a:bodyPr>
          <a:lstStyle/>
          <a:p>
            <a:r>
              <a:rPr lang="en-GB" dirty="0" smtClean="0"/>
              <a:t>Relationship between nominal interest rates, real interest rates and expected inflation is </a:t>
            </a:r>
            <a:r>
              <a:rPr lang="en-GB" b="1" i="1" dirty="0" smtClean="0"/>
              <a:t>Fisher effect</a:t>
            </a:r>
          </a:p>
        </p:txBody>
      </p:sp>
    </p:spTree>
    <p:extLst>
      <p:ext uri="{BB962C8B-B14F-4D97-AF65-F5344CB8AC3E}">
        <p14:creationId xmlns:p14="http://schemas.microsoft.com/office/powerpoint/2010/main" val="21130466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Fisher effect</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Content Placeholder 4"/>
          <p:cNvSpPr>
            <a:spLocks noGrp="1"/>
          </p:cNvSpPr>
          <p:nvPr>
            <p:ph sz="quarter" idx="1"/>
          </p:nvPr>
        </p:nvSpPr>
        <p:spPr/>
        <p:txBody>
          <a:bodyPr/>
          <a:lstStyle/>
          <a:p>
            <a:pPr lvl="0">
              <a:buClr>
                <a:srgbClr val="D34817"/>
              </a:buClr>
            </a:pPr>
            <a:r>
              <a:rPr lang="en-GB" dirty="0">
                <a:solidFill>
                  <a:prstClr val="black"/>
                </a:solidFill>
              </a:rPr>
              <a:t>Fisher effect theorizes that nominal interest rates observed in financial markets should </a:t>
            </a:r>
          </a:p>
          <a:p>
            <a:pPr lvl="0">
              <a:buClr>
                <a:srgbClr val="D34817"/>
              </a:buClr>
            </a:pPr>
            <a:r>
              <a:rPr lang="en-GB" dirty="0">
                <a:solidFill>
                  <a:prstClr val="black"/>
                </a:solidFill>
              </a:rPr>
              <a:t>1. compensate investors for any reduced purchasing power due to inflationary price changes and</a:t>
            </a:r>
          </a:p>
          <a:p>
            <a:pPr lvl="0">
              <a:buClr>
                <a:srgbClr val="D34817"/>
              </a:buClr>
            </a:pPr>
            <a:r>
              <a:rPr lang="en-GB" dirty="0">
                <a:solidFill>
                  <a:prstClr val="black"/>
                </a:solidFill>
              </a:rPr>
              <a:t>2. provide an additional premium above the expected rate of inflation for forgoing present consumption due to the time value of </a:t>
            </a:r>
            <a:r>
              <a:rPr lang="en-GB" dirty="0" smtClean="0">
                <a:solidFill>
                  <a:prstClr val="black"/>
                </a:solidFill>
              </a:rPr>
              <a:t>money (which reflects the real interest rate) such that</a:t>
            </a:r>
          </a:p>
          <a:p>
            <a:endParaRPr lang="en-GB" dirty="0"/>
          </a:p>
        </p:txBody>
      </p:sp>
    </p:spTree>
    <p:extLst>
      <p:ext uri="{BB962C8B-B14F-4D97-AF65-F5344CB8AC3E}">
        <p14:creationId xmlns:p14="http://schemas.microsoft.com/office/powerpoint/2010/main" val="15748706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Fisher effect</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Content Placeholder 4"/>
          <p:cNvSpPr>
            <a:spLocks noGrp="1"/>
          </p:cNvSpPr>
          <p:nvPr>
            <p:ph sz="quarter" idx="1"/>
          </p:nvPr>
        </p:nvSpPr>
        <p:spPr/>
        <p:txBody>
          <a:bodyPr/>
          <a:lstStyle/>
          <a:p>
            <a:pPr lvl="0">
              <a:buClr>
                <a:srgbClr val="D34817"/>
              </a:buClr>
            </a:pPr>
            <a:r>
              <a:rPr lang="en-GB" dirty="0" err="1">
                <a:solidFill>
                  <a:prstClr val="black"/>
                </a:solidFill>
              </a:rPr>
              <a:t>i</a:t>
            </a:r>
            <a:r>
              <a:rPr lang="en-GB" dirty="0">
                <a:solidFill>
                  <a:prstClr val="black"/>
                </a:solidFill>
              </a:rPr>
              <a:t> = IP + RIR</a:t>
            </a:r>
          </a:p>
          <a:p>
            <a:r>
              <a:rPr lang="en-GB" dirty="0" err="1" smtClean="0"/>
              <a:t>i</a:t>
            </a:r>
            <a:r>
              <a:rPr lang="en-GB" dirty="0" smtClean="0"/>
              <a:t> = interest rate</a:t>
            </a:r>
          </a:p>
          <a:p>
            <a:r>
              <a:rPr lang="en-GB" dirty="0" smtClean="0"/>
              <a:t>IP = inflation rate</a:t>
            </a:r>
          </a:p>
          <a:p>
            <a:r>
              <a:rPr lang="en-GB" dirty="0" smtClean="0"/>
              <a:t>RIR = real rate of interest </a:t>
            </a:r>
            <a:endParaRPr lang="en-GB" dirty="0"/>
          </a:p>
        </p:txBody>
      </p:sp>
    </p:spTree>
    <p:extLst>
      <p:ext uri="{BB962C8B-B14F-4D97-AF65-F5344CB8AC3E}">
        <p14:creationId xmlns:p14="http://schemas.microsoft.com/office/powerpoint/2010/main" val="3078538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Foreign exchange markets</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Content Placeholder 4"/>
          <p:cNvSpPr>
            <a:spLocks noGrp="1"/>
          </p:cNvSpPr>
          <p:nvPr>
            <p:ph sz="quarter" idx="1"/>
          </p:nvPr>
        </p:nvSpPr>
        <p:spPr/>
        <p:txBody>
          <a:bodyPr/>
          <a:lstStyle/>
          <a:p>
            <a:r>
              <a:rPr lang="en-GB" dirty="0" smtClean="0"/>
              <a:t>Facilitate foreign trade</a:t>
            </a:r>
          </a:p>
          <a:p>
            <a:endParaRPr lang="en-GB" dirty="0"/>
          </a:p>
          <a:p>
            <a:r>
              <a:rPr lang="en-GB" dirty="0" smtClean="0"/>
              <a:t>Facilitate </a:t>
            </a:r>
            <a:r>
              <a:rPr lang="en-GB" dirty="0"/>
              <a:t>raising capital in foreign </a:t>
            </a:r>
            <a:r>
              <a:rPr lang="en-GB" dirty="0" smtClean="0"/>
              <a:t>markets</a:t>
            </a:r>
          </a:p>
          <a:p>
            <a:endParaRPr lang="en-GB" dirty="0"/>
          </a:p>
          <a:p>
            <a:r>
              <a:rPr lang="en-GB" dirty="0" smtClean="0"/>
              <a:t>Facilitate </a:t>
            </a:r>
            <a:r>
              <a:rPr lang="en-GB" dirty="0"/>
              <a:t>the transfer of risk between market </a:t>
            </a:r>
            <a:r>
              <a:rPr lang="en-GB" dirty="0" smtClean="0"/>
              <a:t>participants</a:t>
            </a:r>
          </a:p>
          <a:p>
            <a:endParaRPr lang="en-GB" dirty="0"/>
          </a:p>
          <a:p>
            <a:r>
              <a:rPr lang="en-GB" dirty="0" smtClean="0"/>
              <a:t>Facilitate </a:t>
            </a:r>
            <a:r>
              <a:rPr lang="en-GB" dirty="0"/>
              <a:t>speculation in currency values</a:t>
            </a:r>
          </a:p>
          <a:p>
            <a:endParaRPr lang="en-GB" dirty="0"/>
          </a:p>
          <a:p>
            <a:endParaRPr lang="en-GB" dirty="0"/>
          </a:p>
          <a:p>
            <a:endParaRPr lang="en-GB" dirty="0"/>
          </a:p>
        </p:txBody>
      </p:sp>
    </p:spTree>
    <p:extLst>
      <p:ext uri="{BB962C8B-B14F-4D97-AF65-F5344CB8AC3E}">
        <p14:creationId xmlns:p14="http://schemas.microsoft.com/office/powerpoint/2010/main" val="23348397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Purchasing power parity</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Content Placeholder 4"/>
          <p:cNvSpPr>
            <a:spLocks noGrp="1"/>
          </p:cNvSpPr>
          <p:nvPr>
            <p:ph sz="quarter" idx="1"/>
          </p:nvPr>
        </p:nvSpPr>
        <p:spPr/>
        <p:txBody>
          <a:bodyPr/>
          <a:lstStyle/>
          <a:p>
            <a:r>
              <a:rPr lang="en-GB" dirty="0" smtClean="0"/>
              <a:t>Theory explaining the change in foreign currency exchange rates as inflation rates in the countries change</a:t>
            </a:r>
            <a:endParaRPr lang="en-GB" dirty="0"/>
          </a:p>
        </p:txBody>
      </p:sp>
    </p:spTree>
    <p:extLst>
      <p:ext uri="{BB962C8B-B14F-4D97-AF65-F5344CB8AC3E}">
        <p14:creationId xmlns:p14="http://schemas.microsoft.com/office/powerpoint/2010/main" val="8283938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Purchasing power parity</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447800" y="2209800"/>
            <a:ext cx="5638096" cy="49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371600" y="3425464"/>
            <a:ext cx="4572000" cy="1877437"/>
          </a:xfrm>
          <a:prstGeom prst="rect">
            <a:avLst/>
          </a:prstGeom>
        </p:spPr>
        <p:txBody>
          <a:bodyPr>
            <a:spAutoFit/>
          </a:bodyPr>
          <a:lstStyle/>
          <a:p>
            <a:pPr marL="1143000" lvl="2" indent="-228600" eaLnBrk="0" fontAlgn="base" hangingPunct="0">
              <a:spcBef>
                <a:spcPct val="20000"/>
              </a:spcBef>
              <a:spcAft>
                <a:spcPct val="0"/>
              </a:spcAft>
            </a:pPr>
            <a:r>
              <a:rPr lang="en-US" altLang="en-US" sz="2000" b="1" i="1" kern="0" dirty="0" err="1">
                <a:solidFill>
                  <a:srgbClr val="000000"/>
                </a:solidFill>
                <a:latin typeface="Times New Roman"/>
              </a:rPr>
              <a:t>i</a:t>
            </a:r>
            <a:r>
              <a:rPr lang="en-US" altLang="en-US" sz="2000" b="1" i="1" kern="0" dirty="0">
                <a:solidFill>
                  <a:srgbClr val="000000"/>
                </a:solidFill>
                <a:latin typeface="Times New Roman"/>
              </a:rPr>
              <a:t> </a:t>
            </a:r>
            <a:r>
              <a:rPr lang="en-US" altLang="en-US" sz="2000" kern="0" dirty="0">
                <a:solidFill>
                  <a:srgbClr val="000000"/>
                </a:solidFill>
                <a:latin typeface="Times New Roman"/>
              </a:rPr>
              <a:t>= interest rate</a:t>
            </a:r>
            <a:endParaRPr lang="en-US" altLang="en-US" sz="2000" b="1" i="1" kern="0" dirty="0">
              <a:solidFill>
                <a:srgbClr val="000000"/>
              </a:solidFill>
              <a:latin typeface="Times New Roman"/>
            </a:endParaRPr>
          </a:p>
          <a:p>
            <a:pPr marL="1143000" lvl="2" indent="-228600" eaLnBrk="0" fontAlgn="base" hangingPunct="0">
              <a:spcBef>
                <a:spcPct val="20000"/>
              </a:spcBef>
              <a:spcAft>
                <a:spcPct val="0"/>
              </a:spcAft>
            </a:pPr>
            <a:r>
              <a:rPr lang="en-US" altLang="en-US" sz="2000" b="1" i="1" kern="0" dirty="0">
                <a:solidFill>
                  <a:srgbClr val="000000"/>
                </a:solidFill>
                <a:latin typeface="Times New Roman"/>
              </a:rPr>
              <a:t>IP</a:t>
            </a:r>
            <a:r>
              <a:rPr lang="en-US" altLang="en-US" sz="2000" kern="0" dirty="0">
                <a:solidFill>
                  <a:srgbClr val="000000"/>
                </a:solidFill>
                <a:latin typeface="Times New Roman"/>
              </a:rPr>
              <a:t> = inflation rate</a:t>
            </a:r>
            <a:endParaRPr lang="en-US" altLang="en-US" sz="2000" b="1" i="1" kern="0" dirty="0">
              <a:solidFill>
                <a:srgbClr val="000000"/>
              </a:solidFill>
              <a:latin typeface="Times New Roman"/>
            </a:endParaRPr>
          </a:p>
          <a:p>
            <a:pPr marL="1143000" lvl="2" indent="-228600" eaLnBrk="0" fontAlgn="base" hangingPunct="0">
              <a:spcBef>
                <a:spcPct val="20000"/>
              </a:spcBef>
              <a:spcAft>
                <a:spcPct val="0"/>
              </a:spcAft>
            </a:pPr>
            <a:r>
              <a:rPr lang="en-US" altLang="en-US" sz="2000" b="1" i="1" kern="0" dirty="0">
                <a:solidFill>
                  <a:srgbClr val="000000"/>
                </a:solidFill>
                <a:latin typeface="Times New Roman"/>
              </a:rPr>
              <a:t>RIR</a:t>
            </a:r>
            <a:r>
              <a:rPr lang="en-US" altLang="en-US" sz="2000" kern="0" dirty="0">
                <a:solidFill>
                  <a:srgbClr val="000000"/>
                </a:solidFill>
                <a:latin typeface="Times New Roman"/>
              </a:rPr>
              <a:t> = real rate of interest</a:t>
            </a:r>
            <a:endParaRPr lang="en-US" altLang="en-US" sz="2000" b="1" i="1" kern="0" dirty="0">
              <a:solidFill>
                <a:srgbClr val="000000"/>
              </a:solidFill>
              <a:latin typeface="Times New Roman"/>
            </a:endParaRPr>
          </a:p>
          <a:p>
            <a:pPr marL="1143000" lvl="2" indent="-228600" eaLnBrk="0" fontAlgn="base" hangingPunct="0">
              <a:spcBef>
                <a:spcPct val="20000"/>
              </a:spcBef>
              <a:spcAft>
                <a:spcPct val="0"/>
              </a:spcAft>
            </a:pPr>
            <a:r>
              <a:rPr lang="en-US" altLang="en-US" sz="2000" b="1" i="1" kern="0" dirty="0">
                <a:solidFill>
                  <a:srgbClr val="000000"/>
                </a:solidFill>
                <a:latin typeface="Times New Roman"/>
              </a:rPr>
              <a:t>US</a:t>
            </a:r>
            <a:r>
              <a:rPr lang="en-US" altLang="en-US" sz="2000" kern="0" baseline="-25000" dirty="0">
                <a:solidFill>
                  <a:srgbClr val="000000"/>
                </a:solidFill>
                <a:latin typeface="Times New Roman"/>
              </a:rPr>
              <a:t> </a:t>
            </a:r>
            <a:r>
              <a:rPr lang="en-US" altLang="en-US" sz="2000" kern="0" dirty="0">
                <a:solidFill>
                  <a:srgbClr val="000000"/>
                </a:solidFill>
                <a:latin typeface="Times New Roman"/>
              </a:rPr>
              <a:t>= the United States</a:t>
            </a:r>
            <a:endParaRPr lang="en-US" altLang="en-US" sz="2000" b="1" i="1" kern="0" dirty="0">
              <a:solidFill>
                <a:srgbClr val="000000"/>
              </a:solidFill>
              <a:latin typeface="Times New Roman"/>
            </a:endParaRPr>
          </a:p>
          <a:p>
            <a:pPr marL="1143000" lvl="2" indent="-228600" eaLnBrk="0" fontAlgn="base" hangingPunct="0">
              <a:spcBef>
                <a:spcPct val="20000"/>
              </a:spcBef>
              <a:spcAft>
                <a:spcPct val="0"/>
              </a:spcAft>
            </a:pPr>
            <a:r>
              <a:rPr lang="en-US" altLang="en-US" sz="2000" b="1" i="1" kern="0" dirty="0">
                <a:solidFill>
                  <a:srgbClr val="000000"/>
                </a:solidFill>
                <a:latin typeface="Times New Roman"/>
              </a:rPr>
              <a:t>S</a:t>
            </a:r>
            <a:r>
              <a:rPr lang="en-US" altLang="en-US" sz="2000" kern="0" dirty="0">
                <a:solidFill>
                  <a:srgbClr val="000000"/>
                </a:solidFill>
                <a:latin typeface="Times New Roman"/>
              </a:rPr>
              <a:t> = foreign country</a:t>
            </a:r>
            <a:endParaRPr lang="en-US" altLang="en-US" sz="2000" b="1" i="1" kern="0" dirty="0">
              <a:solidFill>
                <a:srgbClr val="000000"/>
              </a:solidFill>
              <a:latin typeface="Times New Roman"/>
            </a:endParaRPr>
          </a:p>
        </p:txBody>
      </p:sp>
    </p:spTree>
    <p:extLst>
      <p:ext uri="{BB962C8B-B14F-4D97-AF65-F5344CB8AC3E}">
        <p14:creationId xmlns:p14="http://schemas.microsoft.com/office/powerpoint/2010/main" val="29484962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Purchasing power parity</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Content Placeholder 4"/>
          <p:cNvSpPr>
            <a:spLocks noGrp="1"/>
          </p:cNvSpPr>
          <p:nvPr>
            <p:ph sz="quarter" idx="1"/>
          </p:nvPr>
        </p:nvSpPr>
        <p:spPr/>
        <p:txBody>
          <a:bodyPr>
            <a:normAutofit/>
          </a:bodyPr>
          <a:lstStyle/>
          <a:p>
            <a:pPr marL="342900" lvl="0" indent="-342900" eaLnBrk="0" fontAlgn="base" hangingPunct="0">
              <a:spcBef>
                <a:spcPct val="20000"/>
              </a:spcBef>
              <a:spcAft>
                <a:spcPct val="0"/>
              </a:spcAft>
              <a:buClrTx/>
              <a:buSzTx/>
              <a:buFontTx/>
              <a:buChar char="•"/>
              <a:defRPr/>
            </a:pPr>
            <a:r>
              <a:rPr lang="en-US" sz="2400" kern="0" dirty="0">
                <a:solidFill>
                  <a:srgbClr val="000000"/>
                </a:solidFill>
                <a:latin typeface="Times New Roman"/>
              </a:rPr>
              <a:t>Assuming real rates of interest are equal across </a:t>
            </a:r>
            <a:r>
              <a:rPr lang="en-US" sz="2400" kern="0" dirty="0" smtClean="0">
                <a:solidFill>
                  <a:srgbClr val="000000"/>
                </a:solidFill>
                <a:latin typeface="Times New Roman"/>
              </a:rPr>
              <a:t>countries</a:t>
            </a:r>
          </a:p>
          <a:p>
            <a:pPr marL="342900" lvl="0" indent="-342900" eaLnBrk="0" fontAlgn="base" hangingPunct="0">
              <a:spcBef>
                <a:spcPct val="20000"/>
              </a:spcBef>
              <a:spcAft>
                <a:spcPct val="0"/>
              </a:spcAft>
              <a:buClrTx/>
              <a:buSzTx/>
              <a:buFontTx/>
              <a:buChar char="•"/>
              <a:defRPr/>
            </a:pPr>
            <a:r>
              <a:rPr lang="en-US" sz="3000" kern="0" dirty="0" smtClean="0">
                <a:solidFill>
                  <a:srgbClr val="000000"/>
                </a:solidFill>
                <a:latin typeface="Times New Roman"/>
              </a:rPr>
              <a:t>RIR</a:t>
            </a:r>
            <a:r>
              <a:rPr lang="en-US" sz="3000" kern="0" baseline="-25000" dirty="0" smtClean="0">
                <a:solidFill>
                  <a:srgbClr val="000000"/>
                </a:solidFill>
                <a:latin typeface="Times New Roman"/>
              </a:rPr>
              <a:t>US</a:t>
            </a:r>
            <a:r>
              <a:rPr lang="en-US" sz="3000" kern="0" dirty="0" smtClean="0">
                <a:solidFill>
                  <a:srgbClr val="000000"/>
                </a:solidFill>
                <a:latin typeface="Times New Roman"/>
              </a:rPr>
              <a:t> = RIR</a:t>
            </a:r>
            <a:r>
              <a:rPr lang="en-US" sz="3000" kern="0" baseline="-25000" dirty="0" smtClean="0">
                <a:solidFill>
                  <a:srgbClr val="000000"/>
                </a:solidFill>
                <a:latin typeface="Times New Roman"/>
              </a:rPr>
              <a:t>S</a:t>
            </a:r>
            <a:endParaRPr lang="en-US" sz="3000" kern="0" baseline="-25000" dirty="0">
              <a:solidFill>
                <a:srgbClr val="000000"/>
              </a:solidFill>
              <a:latin typeface="Times New Roman"/>
            </a:endParaRPr>
          </a:p>
          <a:p>
            <a:pPr marL="342900" lvl="0" indent="-342900" eaLnBrk="0" fontAlgn="base" hangingPunct="0">
              <a:spcBef>
                <a:spcPct val="20000"/>
              </a:spcBef>
              <a:spcAft>
                <a:spcPct val="0"/>
              </a:spcAft>
              <a:buClrTx/>
              <a:buSzTx/>
              <a:buNone/>
              <a:defRPr/>
            </a:pPr>
            <a:r>
              <a:rPr lang="en-US" sz="2400" kern="0" dirty="0" smtClean="0">
                <a:solidFill>
                  <a:srgbClr val="000000"/>
                </a:solidFill>
                <a:latin typeface="Times New Roman"/>
              </a:rPr>
              <a:t>Then</a:t>
            </a:r>
            <a:endParaRPr lang="en-US" sz="2400" kern="0" dirty="0">
              <a:solidFill>
                <a:srgbClr val="000000"/>
              </a:solidFill>
              <a:latin typeface="Times New Roman"/>
            </a:endParaRPr>
          </a:p>
          <a:p>
            <a:pPr marL="342900" lvl="0" indent="-342900" eaLnBrk="0" fontAlgn="base" hangingPunct="0">
              <a:spcBef>
                <a:spcPct val="20000"/>
              </a:spcBef>
              <a:spcAft>
                <a:spcPct val="0"/>
              </a:spcAft>
              <a:buClrTx/>
              <a:buSzTx/>
              <a:buNone/>
              <a:defRPr/>
            </a:pPr>
            <a:endParaRPr lang="en-US" sz="2000" kern="0" dirty="0" smtClean="0">
              <a:solidFill>
                <a:srgbClr val="000000"/>
              </a:solidFill>
              <a:latin typeface="Times New Roman"/>
            </a:endParaRPr>
          </a:p>
          <a:p>
            <a:pPr marL="342900" lvl="0" indent="-342900" eaLnBrk="0" fontAlgn="base" hangingPunct="0">
              <a:spcBef>
                <a:spcPct val="20000"/>
              </a:spcBef>
              <a:spcAft>
                <a:spcPct val="0"/>
              </a:spcAft>
              <a:buClrTx/>
              <a:buSzTx/>
              <a:buNone/>
              <a:defRPr/>
            </a:pPr>
            <a:endParaRPr lang="en-US" sz="2000" kern="0" dirty="0">
              <a:solidFill>
                <a:srgbClr val="000000"/>
              </a:solidFill>
              <a:latin typeface="Times New Roman"/>
            </a:endParaRPr>
          </a:p>
          <a:p>
            <a:pPr marL="342900" lvl="0" indent="-342900" eaLnBrk="0" fontAlgn="base" hangingPunct="0">
              <a:spcBef>
                <a:spcPct val="20000"/>
              </a:spcBef>
              <a:spcAft>
                <a:spcPct val="0"/>
              </a:spcAft>
              <a:buClrTx/>
              <a:buSzTx/>
              <a:buNone/>
              <a:defRPr/>
            </a:pPr>
            <a:r>
              <a:rPr lang="en-US" sz="2800" kern="0" dirty="0" smtClean="0">
                <a:solidFill>
                  <a:srgbClr val="000000"/>
                </a:solidFill>
                <a:latin typeface="Times New Roman"/>
              </a:rPr>
              <a:t>Nominal interest rate spread between the two countries reflects the difference in inflation rates between the two countries</a:t>
            </a:r>
            <a:endParaRPr lang="en-US" sz="2800" kern="0" dirty="0">
              <a:solidFill>
                <a:srgbClr val="000000"/>
              </a:solidFill>
              <a:latin typeface="Times New Roman"/>
            </a:endParaRPr>
          </a:p>
          <a:p>
            <a:endParaRPr lang="en-GB" dirty="0"/>
          </a:p>
        </p:txBody>
      </p:sp>
      <p:graphicFrame>
        <p:nvGraphicFramePr>
          <p:cNvPr id="6" name="Object 5"/>
          <p:cNvGraphicFramePr>
            <a:graphicFrameLocks noChangeAspect="1"/>
          </p:cNvGraphicFramePr>
          <p:nvPr>
            <p:extLst>
              <p:ext uri="{D42A27DB-BD31-4B8C-83A1-F6EECF244321}">
                <p14:modId xmlns:p14="http://schemas.microsoft.com/office/powerpoint/2010/main" val="3189697237"/>
              </p:ext>
            </p:extLst>
          </p:nvPr>
        </p:nvGraphicFramePr>
        <p:xfrm>
          <a:off x="3048000" y="2819400"/>
          <a:ext cx="2555875" cy="500063"/>
        </p:xfrm>
        <a:graphic>
          <a:graphicData uri="http://schemas.openxmlformats.org/presentationml/2006/ole">
            <mc:AlternateContent xmlns:mc="http://schemas.openxmlformats.org/markup-compatibility/2006">
              <mc:Choice xmlns:v="urn:schemas-microsoft-com:vml" Requires="v">
                <p:oleObj spid="_x0000_s2067" name="Equation" r:id="rId3" imgW="1168200" imgH="228600" progId="Equation.3">
                  <p:embed/>
                </p:oleObj>
              </mc:Choice>
              <mc:Fallback>
                <p:oleObj name="Equation" r:id="rId3" imgW="1168200" imgH="228600" progId="Equation.3">
                  <p:embed/>
                  <p:pic>
                    <p:nvPicPr>
                      <p:cNvPr id="0" name="Object 5"/>
                      <p:cNvPicPr>
                        <a:picLocks noChangeAspect="1" noChangeArrowheads="1"/>
                      </p:cNvPicPr>
                      <p:nvPr/>
                    </p:nvPicPr>
                    <p:blipFill>
                      <a:blip r:embed="rId4"/>
                      <a:srcRect/>
                      <a:stretch>
                        <a:fillRect/>
                      </a:stretch>
                    </p:blipFill>
                    <p:spPr bwMode="auto">
                      <a:xfrm>
                        <a:off x="3048000" y="2819400"/>
                        <a:ext cx="2555875"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0281935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Purchasing power parity</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Content Placeholder 4"/>
          <p:cNvSpPr>
            <a:spLocks noGrp="1"/>
          </p:cNvSpPr>
          <p:nvPr>
            <p:ph sz="quarter" idx="1"/>
          </p:nvPr>
        </p:nvSpPr>
        <p:spPr/>
        <p:txBody>
          <a:bodyPr/>
          <a:lstStyle/>
          <a:p>
            <a:r>
              <a:rPr lang="en-GB" dirty="0" smtClean="0"/>
              <a:t>As relative inflation rates (and interest rates) change, foreign currency exchange rates that are not constrained by government regulation should also adjust to account for relative differences in the price levels (inflation rates) between the two countries. </a:t>
            </a:r>
            <a:endParaRPr lang="en-GB" dirty="0"/>
          </a:p>
        </p:txBody>
      </p:sp>
    </p:spTree>
    <p:extLst>
      <p:ext uri="{BB962C8B-B14F-4D97-AF65-F5344CB8AC3E}">
        <p14:creationId xmlns:p14="http://schemas.microsoft.com/office/powerpoint/2010/main" val="31194464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Purchasing power parity</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5" name="Content Placeholder 4"/>
          <p:cNvSpPr>
            <a:spLocks noGrp="1"/>
          </p:cNvSpPr>
          <p:nvPr>
            <p:ph sz="quarter" idx="1"/>
          </p:nvPr>
        </p:nvSpPr>
        <p:spPr/>
        <p:txBody>
          <a:bodyPr/>
          <a:lstStyle/>
          <a:p>
            <a:r>
              <a:rPr lang="en-GB" dirty="0" smtClean="0"/>
              <a:t>According to PPP, foreign currency exchange rates between two countries adjust to reflect changes in each country’s price levels (or inflation rates and implicitly interest rates)</a:t>
            </a:r>
          </a:p>
          <a:p>
            <a:endParaRPr lang="en-GB" dirty="0"/>
          </a:p>
          <a:p>
            <a:r>
              <a:rPr lang="en-GB" dirty="0" smtClean="0"/>
              <a:t>As consumers and importers switch their demands for goods from relatively high inflation (interest) rate countries to low inflation (interest) rate countries</a:t>
            </a:r>
            <a:endParaRPr lang="en-GB" dirty="0"/>
          </a:p>
          <a:p>
            <a:endParaRPr lang="en-GB" dirty="0"/>
          </a:p>
        </p:txBody>
      </p:sp>
    </p:spTree>
    <p:extLst>
      <p:ext uri="{BB962C8B-B14F-4D97-AF65-F5344CB8AC3E}">
        <p14:creationId xmlns:p14="http://schemas.microsoft.com/office/powerpoint/2010/main" val="13509490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Purchasing power parity</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5" name="Content Placeholder 4"/>
          <p:cNvSpPr>
            <a:spLocks noGrp="1"/>
          </p:cNvSpPr>
          <p:nvPr>
            <p:ph sz="quarter" idx="1"/>
          </p:nvPr>
        </p:nvSpPr>
        <p:spPr/>
        <p:txBody>
          <a:bodyPr>
            <a:normAutofit/>
          </a:bodyPr>
          <a:lstStyle/>
          <a:p>
            <a:pPr marL="342900" lvl="0" indent="-342900" eaLnBrk="0" fontAlgn="base" hangingPunct="0">
              <a:spcBef>
                <a:spcPct val="20000"/>
              </a:spcBef>
              <a:spcAft>
                <a:spcPct val="0"/>
              </a:spcAft>
              <a:buClrTx/>
              <a:buSzTx/>
              <a:buNone/>
              <a:defRPr/>
            </a:pPr>
            <a:endParaRPr lang="en-US" sz="2000" kern="0" dirty="0">
              <a:solidFill>
                <a:srgbClr val="000000"/>
              </a:solidFill>
              <a:latin typeface="Times New Roman"/>
            </a:endParaRPr>
          </a:p>
          <a:p>
            <a:pPr marL="342900" lvl="0" indent="-342900" eaLnBrk="0" fontAlgn="base" hangingPunct="0">
              <a:spcBef>
                <a:spcPct val="20000"/>
              </a:spcBef>
              <a:spcAft>
                <a:spcPct val="0"/>
              </a:spcAft>
              <a:buClrTx/>
              <a:buSzTx/>
              <a:buFontTx/>
              <a:buChar char="•"/>
              <a:defRPr/>
            </a:pPr>
            <a:r>
              <a:rPr lang="en-US" sz="2400" kern="0" dirty="0">
                <a:solidFill>
                  <a:srgbClr val="000000"/>
                </a:solidFill>
                <a:latin typeface="Times New Roman"/>
              </a:rPr>
              <a:t>Finally, the PPP theorem states that the change in the exchange rate between two countries’ currencies is proportional to the difference in the inflation rates in the countries</a:t>
            </a:r>
          </a:p>
          <a:p>
            <a:pPr marL="342900" lvl="0" indent="-342900" eaLnBrk="0" fontAlgn="base" hangingPunct="0">
              <a:spcBef>
                <a:spcPct val="20000"/>
              </a:spcBef>
              <a:spcAft>
                <a:spcPct val="0"/>
              </a:spcAft>
              <a:buClrTx/>
              <a:buSzTx/>
              <a:buFontTx/>
              <a:buChar char="•"/>
              <a:defRPr/>
            </a:pPr>
            <a:endParaRPr lang="en-US" sz="2400" kern="0" dirty="0">
              <a:solidFill>
                <a:srgbClr val="000000"/>
              </a:solidFill>
              <a:latin typeface="Times New Roman"/>
            </a:endParaRPr>
          </a:p>
          <a:p>
            <a:pPr marL="342900" lvl="0" indent="-342900" eaLnBrk="0" fontAlgn="base" hangingPunct="0">
              <a:spcBef>
                <a:spcPct val="20000"/>
              </a:spcBef>
              <a:spcAft>
                <a:spcPct val="0"/>
              </a:spcAft>
              <a:buClrTx/>
              <a:buSzTx/>
              <a:buFontTx/>
              <a:buChar char="•"/>
              <a:defRPr/>
            </a:pPr>
            <a:endParaRPr lang="en-US" sz="2400" kern="0" dirty="0">
              <a:solidFill>
                <a:srgbClr val="000000"/>
              </a:solidFill>
              <a:latin typeface="Times New Roman"/>
            </a:endParaRPr>
          </a:p>
          <a:p>
            <a:pPr marL="742950" lvl="1" indent="-285750" eaLnBrk="0" fontAlgn="base" hangingPunct="0">
              <a:spcBef>
                <a:spcPct val="20000"/>
              </a:spcBef>
              <a:spcAft>
                <a:spcPct val="0"/>
              </a:spcAft>
              <a:buClrTx/>
              <a:buSzTx/>
              <a:buNone/>
              <a:defRPr/>
            </a:pPr>
            <a:r>
              <a:rPr lang="en-US" sz="2000" kern="0" dirty="0">
                <a:solidFill>
                  <a:srgbClr val="000000"/>
                </a:solidFill>
                <a:latin typeface="Times New Roman"/>
              </a:rPr>
              <a:t>	</a:t>
            </a:r>
            <a:r>
              <a:rPr lang="en-US" b="1" kern="0" dirty="0">
                <a:solidFill>
                  <a:srgbClr val="000000"/>
                </a:solidFill>
                <a:latin typeface="Times New Roman"/>
              </a:rPr>
              <a:t>S</a:t>
            </a:r>
            <a:r>
              <a:rPr lang="en-US" b="1" i="1" kern="0" baseline="-25000" dirty="0">
                <a:solidFill>
                  <a:srgbClr val="000000"/>
                </a:solidFill>
                <a:latin typeface="Times New Roman"/>
              </a:rPr>
              <a:t>US/S</a:t>
            </a:r>
            <a:r>
              <a:rPr lang="en-US" kern="0" dirty="0">
                <a:solidFill>
                  <a:srgbClr val="000000"/>
                </a:solidFill>
                <a:latin typeface="Times New Roman"/>
              </a:rPr>
              <a:t> = the spot exchange rate of U.S. dollars per unit of foreign currency</a:t>
            </a:r>
          </a:p>
          <a:p>
            <a:endParaRPr lang="en-GB" dirty="0"/>
          </a:p>
        </p:txBody>
      </p:sp>
      <p:graphicFrame>
        <p:nvGraphicFramePr>
          <p:cNvPr id="6" name="Object 5"/>
          <p:cNvGraphicFramePr>
            <a:graphicFrameLocks noChangeAspect="1"/>
          </p:cNvGraphicFramePr>
          <p:nvPr>
            <p:extLst>
              <p:ext uri="{D42A27DB-BD31-4B8C-83A1-F6EECF244321}">
                <p14:modId xmlns:p14="http://schemas.microsoft.com/office/powerpoint/2010/main" val="3677774300"/>
              </p:ext>
            </p:extLst>
          </p:nvPr>
        </p:nvGraphicFramePr>
        <p:xfrm>
          <a:off x="2971800" y="3581400"/>
          <a:ext cx="2555875" cy="500063"/>
        </p:xfrm>
        <a:graphic>
          <a:graphicData uri="http://schemas.openxmlformats.org/presentationml/2006/ole">
            <mc:AlternateContent xmlns:mc="http://schemas.openxmlformats.org/markup-compatibility/2006">
              <mc:Choice xmlns:v="urn:schemas-microsoft-com:vml" Requires="v">
                <p:oleObj spid="_x0000_s3078" name="Equation" r:id="rId3" imgW="1168400" imgH="228600" progId="Equation.3">
                  <p:embed/>
                </p:oleObj>
              </mc:Choice>
              <mc:Fallback>
                <p:oleObj name="Equation" r:id="rId3" imgW="11684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581400"/>
                        <a:ext cx="2555875"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453524008"/>
              </p:ext>
            </p:extLst>
          </p:nvPr>
        </p:nvGraphicFramePr>
        <p:xfrm>
          <a:off x="2667000" y="5181600"/>
          <a:ext cx="3379787" cy="490537"/>
        </p:xfrm>
        <a:graphic>
          <a:graphicData uri="http://schemas.openxmlformats.org/presentationml/2006/ole">
            <mc:AlternateContent xmlns:mc="http://schemas.openxmlformats.org/markup-compatibility/2006">
              <mc:Choice xmlns:v="urn:schemas-microsoft-com:vml" Requires="v">
                <p:oleObj spid="_x0000_s3079" name="Equation" r:id="rId5" imgW="1574800" imgH="228600" progId="Equation.3">
                  <p:embed/>
                </p:oleObj>
              </mc:Choice>
              <mc:Fallback>
                <p:oleObj name="Equation" r:id="rId5" imgW="15748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5181600"/>
                        <a:ext cx="3379787"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1558350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Purchasing power parity</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5" name="Content Placeholder 4"/>
          <p:cNvSpPr>
            <a:spLocks noGrp="1"/>
          </p:cNvSpPr>
          <p:nvPr>
            <p:ph sz="quarter" idx="1"/>
          </p:nvPr>
        </p:nvSpPr>
        <p:spPr/>
        <p:txBody>
          <a:bodyPr/>
          <a:lstStyle/>
          <a:p>
            <a:r>
              <a:rPr lang="en-GB" dirty="0" smtClean="0"/>
              <a:t>According to PPP, the most important factor determining exchange rates is the fact that in open economies, differences in prices (and by implication, price level changes with inflation) drive trade flows and thus demand for and supplies of currencies.</a:t>
            </a:r>
            <a:endParaRPr lang="en-GB" dirty="0"/>
          </a:p>
        </p:txBody>
      </p:sp>
    </p:spTree>
    <p:extLst>
      <p:ext uri="{BB962C8B-B14F-4D97-AF65-F5344CB8AC3E}">
        <p14:creationId xmlns:p14="http://schemas.microsoft.com/office/powerpoint/2010/main" val="33633073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Purchasing power parity</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
        <p:nvSpPr>
          <p:cNvPr id="5" name="Content Placeholder 4"/>
          <p:cNvSpPr>
            <a:spLocks noGrp="1"/>
          </p:cNvSpPr>
          <p:nvPr>
            <p:ph sz="quarter" idx="1"/>
          </p:nvPr>
        </p:nvSpPr>
        <p:spPr/>
        <p:txBody>
          <a:bodyPr/>
          <a:lstStyle/>
          <a:p>
            <a:r>
              <a:rPr lang="en-GB" dirty="0" smtClean="0"/>
              <a:t>Long run exchange rates should move toward rates that would equalize the prices of an identical basket of goods and services in any two countries. </a:t>
            </a:r>
          </a:p>
          <a:p>
            <a:endParaRPr lang="en-GB" dirty="0"/>
          </a:p>
          <a:p>
            <a:r>
              <a:rPr lang="en-GB" dirty="0" smtClean="0"/>
              <a:t>This is called law of one price</a:t>
            </a:r>
            <a:endParaRPr lang="en-GB" dirty="0"/>
          </a:p>
        </p:txBody>
      </p:sp>
    </p:spTree>
    <p:extLst>
      <p:ext uri="{BB962C8B-B14F-4D97-AF65-F5344CB8AC3E}">
        <p14:creationId xmlns:p14="http://schemas.microsoft.com/office/powerpoint/2010/main" val="41200634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 of one price</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
        <p:nvSpPr>
          <p:cNvPr id="5" name="Content Placeholder 4"/>
          <p:cNvSpPr>
            <a:spLocks noGrp="1"/>
          </p:cNvSpPr>
          <p:nvPr>
            <p:ph sz="quarter" idx="1"/>
          </p:nvPr>
        </p:nvSpPr>
        <p:spPr/>
        <p:txBody>
          <a:bodyPr/>
          <a:lstStyle/>
          <a:p>
            <a:r>
              <a:rPr lang="en-GB" dirty="0" smtClean="0"/>
              <a:t>An economic rule which states that</a:t>
            </a:r>
          </a:p>
          <a:p>
            <a:endParaRPr lang="en-GB" dirty="0" smtClean="0"/>
          </a:p>
          <a:p>
            <a:r>
              <a:rPr lang="en-GB" dirty="0" smtClean="0"/>
              <a:t>In an efficient market</a:t>
            </a:r>
          </a:p>
          <a:p>
            <a:endParaRPr lang="en-GB" dirty="0" smtClean="0"/>
          </a:p>
          <a:p>
            <a:r>
              <a:rPr lang="en-GB" dirty="0" smtClean="0"/>
              <a:t>Identical goods and services produced in different countries</a:t>
            </a:r>
          </a:p>
          <a:p>
            <a:endParaRPr lang="en-GB" dirty="0" smtClean="0"/>
          </a:p>
          <a:p>
            <a:r>
              <a:rPr lang="en-GB" dirty="0" smtClean="0"/>
              <a:t>Should have a single price</a:t>
            </a:r>
            <a:endParaRPr lang="en-GB" dirty="0"/>
          </a:p>
        </p:txBody>
      </p:sp>
    </p:spTree>
    <p:extLst>
      <p:ext uri="{BB962C8B-B14F-4D97-AF65-F5344CB8AC3E}">
        <p14:creationId xmlns:p14="http://schemas.microsoft.com/office/powerpoint/2010/main" val="5613688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Interest rate parity</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
        <p:nvSpPr>
          <p:cNvPr id="5" name="Content Placeholder 4"/>
          <p:cNvSpPr>
            <a:spLocks noGrp="1"/>
          </p:cNvSpPr>
          <p:nvPr>
            <p:ph sz="quarter" idx="1"/>
          </p:nvPr>
        </p:nvSpPr>
        <p:spPr/>
        <p:txBody>
          <a:bodyPr/>
          <a:lstStyle/>
          <a:p>
            <a:r>
              <a:rPr lang="en-GB" dirty="0" smtClean="0"/>
              <a:t>Theory that the domestic interest rate should equal the foreign interest rate minus the expected appreciation of the domestic </a:t>
            </a:r>
            <a:r>
              <a:rPr lang="en-GB" dirty="0" smtClean="0"/>
              <a:t>currency</a:t>
            </a:r>
          </a:p>
          <a:p>
            <a:endParaRPr lang="en-GB" dirty="0"/>
          </a:p>
          <a:p>
            <a:r>
              <a:rPr lang="en-GB" dirty="0" smtClean="0"/>
              <a:t>Relationship that links spot exchange rates, interest rates, and forward exchange rates. </a:t>
            </a:r>
            <a:endParaRPr lang="en-GB" dirty="0"/>
          </a:p>
        </p:txBody>
      </p:sp>
    </p:spTree>
    <p:extLst>
      <p:ext uri="{BB962C8B-B14F-4D97-AF65-F5344CB8AC3E}">
        <p14:creationId xmlns:p14="http://schemas.microsoft.com/office/powerpoint/2010/main" val="2369975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Foreign exchange rate</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Content Placeholder 4"/>
          <p:cNvSpPr>
            <a:spLocks noGrp="1"/>
          </p:cNvSpPr>
          <p:nvPr>
            <p:ph sz="quarter" idx="1"/>
          </p:nvPr>
        </p:nvSpPr>
        <p:spPr/>
        <p:txBody>
          <a:bodyPr/>
          <a:lstStyle/>
          <a:p>
            <a:r>
              <a:rPr lang="en-GB" dirty="0" smtClean="0"/>
              <a:t>Price at which one currency can be exchanged for another currency</a:t>
            </a:r>
            <a:endParaRPr lang="en-GB" dirty="0"/>
          </a:p>
        </p:txBody>
      </p:sp>
    </p:spTree>
    <p:extLst>
      <p:ext uri="{BB962C8B-B14F-4D97-AF65-F5344CB8AC3E}">
        <p14:creationId xmlns:p14="http://schemas.microsoft.com/office/powerpoint/2010/main" val="839964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Interest rate parity </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
        <p:nvSpPr>
          <p:cNvPr id="5" name="Content Placeholder 4"/>
          <p:cNvSpPr>
            <a:spLocks noGrp="1"/>
          </p:cNvSpPr>
          <p:nvPr>
            <p:ph sz="quarter" idx="1"/>
          </p:nvPr>
        </p:nvSpPr>
        <p:spPr/>
        <p:txBody>
          <a:bodyPr/>
          <a:lstStyle/>
          <a:p>
            <a:r>
              <a:rPr lang="en-GB" dirty="0" smtClean="0"/>
              <a:t>Given that investors have an opportunity to invest in domestic  or foreign markets</a:t>
            </a:r>
          </a:p>
          <a:p>
            <a:r>
              <a:rPr lang="en-GB" dirty="0" smtClean="0"/>
              <a:t>IRPT implies that, by hedging in the forward exchange rate market, an investor should realize the same returns, whether investing domestically or in a foreign country</a:t>
            </a:r>
          </a:p>
          <a:p>
            <a:r>
              <a:rPr lang="en-GB" dirty="0" smtClean="0"/>
              <a:t>Hedged domestic return on foreign investments just equals the return on domestic investments</a:t>
            </a:r>
            <a:endParaRPr lang="en-GB" dirty="0"/>
          </a:p>
        </p:txBody>
      </p:sp>
    </p:spTree>
    <p:extLst>
      <p:ext uri="{BB962C8B-B14F-4D97-AF65-F5344CB8AC3E}">
        <p14:creationId xmlns:p14="http://schemas.microsoft.com/office/powerpoint/2010/main" val="21936531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Interest rate parity</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
        <p:nvSpPr>
          <p:cNvPr id="5" name="Content Placeholder 4"/>
          <p:cNvSpPr>
            <a:spLocks noGrp="1"/>
          </p:cNvSpPr>
          <p:nvPr>
            <p:ph sz="quarter" idx="1"/>
          </p:nvPr>
        </p:nvSpPr>
        <p:spPr/>
        <p:txBody>
          <a:bodyPr>
            <a:normAutofit lnSpcReduction="10000"/>
          </a:bodyPr>
          <a:lstStyle/>
          <a:p>
            <a:pPr marL="742950" lvl="1" indent="-285750" eaLnBrk="0" fontAlgn="base" hangingPunct="0">
              <a:spcBef>
                <a:spcPct val="20000"/>
              </a:spcBef>
              <a:spcAft>
                <a:spcPct val="0"/>
              </a:spcAft>
              <a:buClrTx/>
              <a:buSzTx/>
              <a:buNone/>
            </a:pPr>
            <a:endParaRPr lang="en-US" altLang="en-US" sz="2000" b="1" i="1" kern="0" dirty="0" smtClean="0">
              <a:solidFill>
                <a:srgbClr val="000000"/>
              </a:solidFill>
              <a:latin typeface="Times New Roman"/>
            </a:endParaRPr>
          </a:p>
          <a:p>
            <a:pPr marL="742950" lvl="1" indent="-285750" eaLnBrk="0" fontAlgn="base" hangingPunct="0">
              <a:spcBef>
                <a:spcPct val="20000"/>
              </a:spcBef>
              <a:spcAft>
                <a:spcPct val="0"/>
              </a:spcAft>
              <a:buClrTx/>
              <a:buSzTx/>
              <a:buNone/>
            </a:pPr>
            <a:endParaRPr lang="en-US" altLang="en-US" sz="2000" b="1" i="1" kern="0" dirty="0">
              <a:solidFill>
                <a:srgbClr val="000000"/>
              </a:solidFill>
              <a:latin typeface="Times New Roman"/>
            </a:endParaRPr>
          </a:p>
          <a:p>
            <a:pPr marL="742950" lvl="1" indent="-285750" eaLnBrk="0" fontAlgn="base" hangingPunct="0">
              <a:spcBef>
                <a:spcPct val="20000"/>
              </a:spcBef>
              <a:spcAft>
                <a:spcPct val="0"/>
              </a:spcAft>
              <a:buClrTx/>
              <a:buSzTx/>
              <a:buNone/>
            </a:pPr>
            <a:endParaRPr lang="en-US" altLang="en-US" sz="2000" b="1" i="1" kern="0" dirty="0" smtClean="0">
              <a:solidFill>
                <a:srgbClr val="000000"/>
              </a:solidFill>
              <a:latin typeface="Times New Roman"/>
            </a:endParaRPr>
          </a:p>
          <a:p>
            <a:pPr marL="742950" lvl="1" indent="-285750" eaLnBrk="0" fontAlgn="base" hangingPunct="0">
              <a:spcBef>
                <a:spcPct val="20000"/>
              </a:spcBef>
              <a:spcAft>
                <a:spcPct val="0"/>
              </a:spcAft>
              <a:buClrTx/>
              <a:buSzTx/>
              <a:buNone/>
            </a:pPr>
            <a:endParaRPr lang="en-US" altLang="en-US" sz="2000" b="1" i="1" kern="0" dirty="0">
              <a:solidFill>
                <a:srgbClr val="000000"/>
              </a:solidFill>
              <a:latin typeface="Times New Roman"/>
            </a:endParaRPr>
          </a:p>
          <a:p>
            <a:pPr marL="742950" lvl="1" indent="-285750" eaLnBrk="0" fontAlgn="base" hangingPunct="0">
              <a:spcBef>
                <a:spcPct val="20000"/>
              </a:spcBef>
              <a:spcAft>
                <a:spcPct val="0"/>
              </a:spcAft>
              <a:buClrTx/>
              <a:buSzTx/>
              <a:buNone/>
            </a:pPr>
            <a:endParaRPr lang="en-US" altLang="en-US" sz="2000" b="1" i="1" kern="0" dirty="0" smtClean="0">
              <a:solidFill>
                <a:srgbClr val="000000"/>
              </a:solidFill>
              <a:latin typeface="Times New Roman"/>
            </a:endParaRPr>
          </a:p>
          <a:p>
            <a:pPr marL="742950" lvl="1" indent="-285750" eaLnBrk="0" fontAlgn="base" hangingPunct="0">
              <a:spcBef>
                <a:spcPct val="20000"/>
              </a:spcBef>
              <a:spcAft>
                <a:spcPct val="0"/>
              </a:spcAft>
              <a:buClrTx/>
              <a:buSzTx/>
              <a:buNone/>
            </a:pPr>
            <a:endParaRPr lang="en-US" altLang="en-US" sz="2000" b="1" i="1" kern="0" dirty="0">
              <a:solidFill>
                <a:srgbClr val="000000"/>
              </a:solidFill>
              <a:latin typeface="Times New Roman"/>
            </a:endParaRPr>
          </a:p>
          <a:p>
            <a:pPr marL="742950" lvl="1" indent="-285750" eaLnBrk="0" fontAlgn="base" hangingPunct="0">
              <a:spcBef>
                <a:spcPct val="20000"/>
              </a:spcBef>
              <a:spcAft>
                <a:spcPct val="0"/>
              </a:spcAft>
              <a:buClrTx/>
              <a:buSzTx/>
              <a:buNone/>
            </a:pPr>
            <a:r>
              <a:rPr lang="en-US" altLang="en-US" b="1" i="1" kern="0" dirty="0" err="1" smtClean="0">
                <a:solidFill>
                  <a:srgbClr val="000000"/>
                </a:solidFill>
                <a:latin typeface="Times New Roman"/>
              </a:rPr>
              <a:t>i</a:t>
            </a:r>
            <a:r>
              <a:rPr lang="en-US" altLang="en-US" b="1" i="1" kern="0" baseline="-25000" dirty="0" err="1" smtClean="0">
                <a:solidFill>
                  <a:srgbClr val="000000"/>
                </a:solidFill>
                <a:latin typeface="Times New Roman"/>
              </a:rPr>
              <a:t>USt</a:t>
            </a:r>
            <a:r>
              <a:rPr lang="en-US" altLang="en-US" b="1" kern="0" dirty="0" smtClean="0">
                <a:solidFill>
                  <a:srgbClr val="000000"/>
                </a:solidFill>
                <a:latin typeface="Times New Roman"/>
              </a:rPr>
              <a:t> </a:t>
            </a:r>
            <a:r>
              <a:rPr lang="en-US" altLang="en-US" kern="0" dirty="0">
                <a:solidFill>
                  <a:srgbClr val="000000"/>
                </a:solidFill>
                <a:latin typeface="Times New Roman"/>
              </a:rPr>
              <a:t>= the interest rate on a U.S. investment maturing at time </a:t>
            </a:r>
            <a:r>
              <a:rPr lang="en-US" altLang="en-US" i="1" kern="0" dirty="0">
                <a:solidFill>
                  <a:srgbClr val="000000"/>
                </a:solidFill>
                <a:latin typeface="Times New Roman"/>
              </a:rPr>
              <a:t>t</a:t>
            </a:r>
          </a:p>
          <a:p>
            <a:pPr marL="742950" lvl="1" indent="-285750" eaLnBrk="0" fontAlgn="base" hangingPunct="0">
              <a:spcBef>
                <a:spcPct val="20000"/>
              </a:spcBef>
              <a:spcAft>
                <a:spcPct val="0"/>
              </a:spcAft>
              <a:buClrTx/>
              <a:buSzTx/>
              <a:buNone/>
            </a:pPr>
            <a:r>
              <a:rPr lang="en-US" altLang="en-US" kern="0" dirty="0">
                <a:solidFill>
                  <a:srgbClr val="000000"/>
                </a:solidFill>
                <a:latin typeface="Times New Roman"/>
              </a:rPr>
              <a:t>	</a:t>
            </a:r>
            <a:r>
              <a:rPr lang="en-US" altLang="en-US" b="1" i="1" kern="0" dirty="0" err="1">
                <a:solidFill>
                  <a:srgbClr val="000000"/>
                </a:solidFill>
                <a:latin typeface="Times New Roman"/>
              </a:rPr>
              <a:t>i</a:t>
            </a:r>
            <a:r>
              <a:rPr lang="en-US" altLang="en-US" b="1" i="1" kern="0" baseline="-25000" dirty="0" err="1">
                <a:solidFill>
                  <a:srgbClr val="000000"/>
                </a:solidFill>
                <a:latin typeface="Times New Roman"/>
              </a:rPr>
              <a:t>UKt</a:t>
            </a:r>
            <a:r>
              <a:rPr lang="en-US" altLang="en-US" b="1" kern="0" dirty="0">
                <a:solidFill>
                  <a:srgbClr val="000000"/>
                </a:solidFill>
                <a:latin typeface="Times New Roman"/>
              </a:rPr>
              <a:t> </a:t>
            </a:r>
            <a:r>
              <a:rPr lang="en-US" altLang="en-US" kern="0" dirty="0">
                <a:solidFill>
                  <a:srgbClr val="000000"/>
                </a:solidFill>
                <a:latin typeface="Times New Roman"/>
              </a:rPr>
              <a:t>= the interest rate on a U.K. investment maturing at time </a:t>
            </a:r>
            <a:r>
              <a:rPr lang="en-US" altLang="en-US" i="1" kern="0" dirty="0">
                <a:solidFill>
                  <a:srgbClr val="000000"/>
                </a:solidFill>
                <a:latin typeface="Times New Roman"/>
              </a:rPr>
              <a:t>t</a:t>
            </a:r>
          </a:p>
          <a:p>
            <a:pPr marL="742950" lvl="1" indent="-285750" eaLnBrk="0" fontAlgn="base" hangingPunct="0">
              <a:spcBef>
                <a:spcPct val="20000"/>
              </a:spcBef>
              <a:spcAft>
                <a:spcPct val="0"/>
              </a:spcAft>
              <a:buClrTx/>
              <a:buSzTx/>
              <a:buNone/>
            </a:pPr>
            <a:r>
              <a:rPr lang="en-US" altLang="en-US" kern="0" dirty="0">
                <a:solidFill>
                  <a:srgbClr val="000000"/>
                </a:solidFill>
                <a:latin typeface="Times New Roman"/>
              </a:rPr>
              <a:t>	</a:t>
            </a:r>
            <a:r>
              <a:rPr lang="en-US" altLang="en-US" b="1" i="1" kern="0" dirty="0">
                <a:solidFill>
                  <a:srgbClr val="000000"/>
                </a:solidFill>
                <a:latin typeface="Times New Roman"/>
              </a:rPr>
              <a:t>S</a:t>
            </a:r>
            <a:r>
              <a:rPr lang="en-US" altLang="en-US" b="1" i="1" kern="0" baseline="-25000" dirty="0">
                <a:solidFill>
                  <a:srgbClr val="000000"/>
                </a:solidFill>
                <a:latin typeface="Times New Roman"/>
              </a:rPr>
              <a:t>t</a:t>
            </a:r>
            <a:r>
              <a:rPr lang="en-US" altLang="en-US" b="1" kern="0" dirty="0">
                <a:solidFill>
                  <a:srgbClr val="000000"/>
                </a:solidFill>
                <a:latin typeface="Times New Roman"/>
              </a:rPr>
              <a:t> </a:t>
            </a:r>
            <a:r>
              <a:rPr lang="en-US" altLang="en-US" kern="0" dirty="0">
                <a:solidFill>
                  <a:srgbClr val="000000"/>
                </a:solidFill>
                <a:latin typeface="Times New Roman"/>
              </a:rPr>
              <a:t>= $/£ spot exchange rate at time </a:t>
            </a:r>
            <a:r>
              <a:rPr lang="en-US" altLang="en-US" i="1" kern="0" dirty="0">
                <a:solidFill>
                  <a:srgbClr val="000000"/>
                </a:solidFill>
                <a:latin typeface="Times New Roman"/>
              </a:rPr>
              <a:t>t</a:t>
            </a:r>
          </a:p>
          <a:p>
            <a:pPr marL="742950" lvl="1" indent="-285750" eaLnBrk="0" fontAlgn="base" hangingPunct="0">
              <a:spcBef>
                <a:spcPct val="20000"/>
              </a:spcBef>
              <a:spcAft>
                <a:spcPct val="0"/>
              </a:spcAft>
              <a:buClrTx/>
              <a:buSzTx/>
              <a:buNone/>
            </a:pPr>
            <a:r>
              <a:rPr lang="en-US" altLang="en-US" kern="0" dirty="0">
                <a:solidFill>
                  <a:srgbClr val="000000"/>
                </a:solidFill>
                <a:latin typeface="Times New Roman"/>
              </a:rPr>
              <a:t>	</a:t>
            </a:r>
            <a:r>
              <a:rPr lang="en-US" altLang="en-US" b="1" i="1" kern="0" dirty="0">
                <a:solidFill>
                  <a:srgbClr val="000000"/>
                </a:solidFill>
                <a:latin typeface="Times New Roman"/>
              </a:rPr>
              <a:t>F</a:t>
            </a:r>
            <a:r>
              <a:rPr lang="en-US" altLang="en-US" b="1" i="1" kern="0" baseline="-25000" dirty="0">
                <a:solidFill>
                  <a:srgbClr val="000000"/>
                </a:solidFill>
                <a:latin typeface="Times New Roman"/>
              </a:rPr>
              <a:t>t</a:t>
            </a:r>
            <a:r>
              <a:rPr lang="en-US" altLang="en-US" b="1" kern="0" dirty="0">
                <a:solidFill>
                  <a:srgbClr val="000000"/>
                </a:solidFill>
                <a:latin typeface="Times New Roman"/>
              </a:rPr>
              <a:t> </a:t>
            </a:r>
            <a:r>
              <a:rPr lang="en-US" altLang="en-US" kern="0" dirty="0">
                <a:solidFill>
                  <a:srgbClr val="000000"/>
                </a:solidFill>
                <a:latin typeface="Times New Roman"/>
              </a:rPr>
              <a:t>= $/£ forward exchange rate at time </a:t>
            </a:r>
            <a:r>
              <a:rPr lang="en-US" altLang="en-US" i="1" kern="0" dirty="0">
                <a:solidFill>
                  <a:srgbClr val="000000"/>
                </a:solidFill>
                <a:latin typeface="Times New Roman"/>
              </a:rPr>
              <a:t>t</a:t>
            </a:r>
          </a:p>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362200"/>
            <a:ext cx="38481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35408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Balance of payments accounts</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
        <p:nvSpPr>
          <p:cNvPr id="5" name="Content Placeholder 4"/>
          <p:cNvSpPr>
            <a:spLocks noGrp="1"/>
          </p:cNvSpPr>
          <p:nvPr>
            <p:ph sz="quarter" idx="1"/>
          </p:nvPr>
        </p:nvSpPr>
        <p:spPr/>
        <p:txBody>
          <a:bodyPr>
            <a:normAutofit lnSpcReduction="10000"/>
          </a:bodyPr>
          <a:lstStyle/>
          <a:p>
            <a:pPr marL="342900" lvl="0" indent="-342900" eaLnBrk="0" fontAlgn="base" hangingPunct="0">
              <a:spcBef>
                <a:spcPct val="20000"/>
              </a:spcBef>
              <a:spcAft>
                <a:spcPct val="0"/>
              </a:spcAft>
              <a:buClrTx/>
              <a:buSzTx/>
              <a:buFontTx/>
              <a:buChar char="•"/>
            </a:pPr>
            <a:r>
              <a:rPr lang="en-US" altLang="en-US" sz="3200" b="1" kern="0" dirty="0">
                <a:solidFill>
                  <a:srgbClr val="000000"/>
                </a:solidFill>
                <a:latin typeface="Times New Roman"/>
              </a:rPr>
              <a:t>Balance of payments accounts </a:t>
            </a:r>
            <a:r>
              <a:rPr lang="en-US" altLang="en-US" sz="3200" kern="0" dirty="0">
                <a:solidFill>
                  <a:srgbClr val="000000"/>
                </a:solidFill>
                <a:latin typeface="Times New Roman"/>
              </a:rPr>
              <a:t>summarize all transactions between citizens of two countries</a:t>
            </a:r>
          </a:p>
          <a:p>
            <a:pPr marL="742950" lvl="1" indent="-285750" eaLnBrk="0" fontAlgn="base" hangingPunct="0">
              <a:spcBef>
                <a:spcPct val="20000"/>
              </a:spcBef>
              <a:spcAft>
                <a:spcPct val="0"/>
              </a:spcAft>
              <a:buClrTx/>
              <a:buSzTx/>
              <a:buFontTx/>
              <a:buChar char="–"/>
            </a:pPr>
            <a:r>
              <a:rPr lang="en-US" altLang="en-US" sz="3200" b="1" kern="0" dirty="0">
                <a:solidFill>
                  <a:srgbClr val="000000"/>
                </a:solidFill>
                <a:latin typeface="Times New Roman"/>
              </a:rPr>
              <a:t>current accounts </a:t>
            </a:r>
            <a:r>
              <a:rPr lang="en-US" altLang="en-US" sz="3200" kern="0" dirty="0">
                <a:solidFill>
                  <a:srgbClr val="000000"/>
                </a:solidFill>
                <a:latin typeface="Times New Roman"/>
              </a:rPr>
              <a:t>summarize foreign trade in goods and services, net investment income, and gifts, grants, and aid given to other countries</a:t>
            </a:r>
          </a:p>
          <a:p>
            <a:pPr marL="742950" lvl="1" indent="-285750" eaLnBrk="0" fontAlgn="base" hangingPunct="0">
              <a:spcBef>
                <a:spcPct val="20000"/>
              </a:spcBef>
              <a:spcAft>
                <a:spcPct val="0"/>
              </a:spcAft>
              <a:buClrTx/>
              <a:buSzTx/>
              <a:buFontTx/>
              <a:buChar char="–"/>
            </a:pPr>
            <a:r>
              <a:rPr lang="en-US" altLang="en-US" sz="3200" b="1" kern="0" dirty="0">
                <a:solidFill>
                  <a:srgbClr val="000000"/>
                </a:solidFill>
                <a:latin typeface="Times New Roman"/>
              </a:rPr>
              <a:t>capital accounts </a:t>
            </a:r>
            <a:r>
              <a:rPr lang="en-US" altLang="en-US" sz="3200" kern="0" dirty="0">
                <a:solidFill>
                  <a:srgbClr val="000000"/>
                </a:solidFill>
                <a:latin typeface="Times New Roman"/>
              </a:rPr>
              <a:t>summarize capital flows into and out of a country</a:t>
            </a:r>
          </a:p>
          <a:p>
            <a:endParaRPr lang="en-GB" dirty="0"/>
          </a:p>
        </p:txBody>
      </p:sp>
    </p:spTree>
    <p:extLst>
      <p:ext uri="{BB962C8B-B14F-4D97-AF65-F5344CB8AC3E}">
        <p14:creationId xmlns:p14="http://schemas.microsoft.com/office/powerpoint/2010/main" val="3847134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Foreign exchange risk</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Content Placeholder 4"/>
          <p:cNvSpPr>
            <a:spLocks noGrp="1"/>
          </p:cNvSpPr>
          <p:nvPr>
            <p:ph sz="quarter" idx="1"/>
          </p:nvPr>
        </p:nvSpPr>
        <p:spPr/>
        <p:txBody>
          <a:bodyPr/>
          <a:lstStyle/>
          <a:p>
            <a:pPr algn="just"/>
            <a:r>
              <a:rPr lang="en-GB" dirty="0" smtClean="0"/>
              <a:t>Risk that cash flows will vary as the actual amount of domestic currency received on a foreign investment changes due to a change in foreign exchange rates. </a:t>
            </a:r>
            <a:endParaRPr lang="en-GB" dirty="0"/>
          </a:p>
        </p:txBody>
      </p:sp>
    </p:spTree>
    <p:extLst>
      <p:ext uri="{BB962C8B-B14F-4D97-AF65-F5344CB8AC3E}">
        <p14:creationId xmlns:p14="http://schemas.microsoft.com/office/powerpoint/2010/main" val="1923804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Currency depreciation</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Content Placeholder 4"/>
          <p:cNvSpPr>
            <a:spLocks noGrp="1"/>
          </p:cNvSpPr>
          <p:nvPr>
            <p:ph sz="quarter" idx="1"/>
          </p:nvPr>
        </p:nvSpPr>
        <p:spPr/>
        <p:txBody>
          <a:bodyPr/>
          <a:lstStyle/>
          <a:p>
            <a:r>
              <a:rPr lang="en-GB" dirty="0" smtClean="0"/>
              <a:t>Domestic currency falls in value relative to other currencies.</a:t>
            </a:r>
          </a:p>
          <a:p>
            <a:endParaRPr lang="en-GB" dirty="0" smtClean="0"/>
          </a:p>
          <a:p>
            <a:r>
              <a:rPr lang="en-GB" dirty="0" smtClean="0"/>
              <a:t>Domestic goods become cheaper for foreign buyers and</a:t>
            </a:r>
          </a:p>
          <a:p>
            <a:endParaRPr lang="en-GB" dirty="0" smtClean="0"/>
          </a:p>
          <a:p>
            <a:r>
              <a:rPr lang="en-GB" dirty="0" smtClean="0"/>
              <a:t>Foreign goods become more expensive for domestic buyers</a:t>
            </a:r>
            <a:endParaRPr lang="en-GB" dirty="0"/>
          </a:p>
        </p:txBody>
      </p:sp>
    </p:spTree>
    <p:extLst>
      <p:ext uri="{BB962C8B-B14F-4D97-AF65-F5344CB8AC3E}">
        <p14:creationId xmlns:p14="http://schemas.microsoft.com/office/powerpoint/2010/main" val="894489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Currency appreciation</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Content Placeholder 4"/>
          <p:cNvSpPr>
            <a:spLocks noGrp="1"/>
          </p:cNvSpPr>
          <p:nvPr>
            <p:ph sz="quarter" idx="1"/>
          </p:nvPr>
        </p:nvSpPr>
        <p:spPr/>
        <p:txBody>
          <a:bodyPr/>
          <a:lstStyle/>
          <a:p>
            <a:r>
              <a:rPr lang="en-GB" dirty="0" smtClean="0"/>
              <a:t>Domestic currency rise in value relative to other  currencies</a:t>
            </a:r>
          </a:p>
          <a:p>
            <a:endParaRPr lang="en-GB" dirty="0" smtClean="0"/>
          </a:p>
          <a:p>
            <a:r>
              <a:rPr lang="en-GB" dirty="0" smtClean="0"/>
              <a:t>Domestic goods are more expensive for foreign buyers</a:t>
            </a:r>
          </a:p>
          <a:p>
            <a:endParaRPr lang="en-GB" dirty="0" smtClean="0"/>
          </a:p>
          <a:p>
            <a:r>
              <a:rPr lang="en-GB" dirty="0" smtClean="0"/>
              <a:t>Foreign goods are cheaper for domestic consumers</a:t>
            </a:r>
            <a:endParaRPr lang="en-GB" dirty="0"/>
          </a:p>
        </p:txBody>
      </p:sp>
    </p:spTree>
    <p:extLst>
      <p:ext uri="{BB962C8B-B14F-4D97-AF65-F5344CB8AC3E}">
        <p14:creationId xmlns:p14="http://schemas.microsoft.com/office/powerpoint/2010/main" val="4201383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Foreign exchange transactions</a:t>
            </a:r>
            <a:endParaRPr lang="en-GB"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Content Placeholder 4"/>
          <p:cNvSpPr>
            <a:spLocks noGrp="1"/>
          </p:cNvSpPr>
          <p:nvPr>
            <p:ph sz="quarter" idx="1"/>
          </p:nvPr>
        </p:nvSpPr>
        <p:spPr/>
        <p:txBody>
          <a:bodyPr/>
          <a:lstStyle/>
          <a:p>
            <a:r>
              <a:rPr lang="en-GB" dirty="0" smtClean="0"/>
              <a:t>Spot foreign exchange transactions</a:t>
            </a:r>
          </a:p>
          <a:p>
            <a:endParaRPr lang="en-GB" dirty="0"/>
          </a:p>
          <a:p>
            <a:r>
              <a:rPr lang="en-GB" dirty="0" smtClean="0"/>
              <a:t>Forward foreign exchange transactions</a:t>
            </a:r>
            <a:endParaRPr lang="en-GB" dirty="0"/>
          </a:p>
        </p:txBody>
      </p:sp>
    </p:spTree>
    <p:extLst>
      <p:ext uri="{BB962C8B-B14F-4D97-AF65-F5344CB8AC3E}">
        <p14:creationId xmlns:p14="http://schemas.microsoft.com/office/powerpoint/2010/main" val="1175458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Foreign exchange transactions</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Content Placeholder 4"/>
          <p:cNvSpPr>
            <a:spLocks noGrp="1"/>
          </p:cNvSpPr>
          <p:nvPr>
            <p:ph sz="quarter" idx="1"/>
          </p:nvPr>
        </p:nvSpPr>
        <p:spPr/>
        <p:txBody>
          <a:bodyPr/>
          <a:lstStyle/>
          <a:p>
            <a:r>
              <a:rPr lang="en-GB" dirty="0" smtClean="0"/>
              <a:t>Foreign exchange rates may be listed in two ways</a:t>
            </a:r>
          </a:p>
          <a:p>
            <a:endParaRPr lang="en-GB" dirty="0"/>
          </a:p>
          <a:p>
            <a:r>
              <a:rPr lang="en-GB" dirty="0" smtClean="0"/>
              <a:t>Domestic currency received per unit of foreign currency. (SAR 2.939/ SGD 1</a:t>
            </a:r>
            <a:r>
              <a:rPr lang="en-GB" dirty="0" smtClean="0"/>
              <a:t>) – Direct quote</a:t>
            </a:r>
            <a:endParaRPr lang="en-GB" dirty="0" smtClean="0"/>
          </a:p>
          <a:p>
            <a:endParaRPr lang="en-GB" dirty="0"/>
          </a:p>
          <a:p>
            <a:r>
              <a:rPr lang="en-GB" dirty="0" smtClean="0"/>
              <a:t>Foreign currency received per unit of domestic currency. (SGD 0.340/ SAR 1</a:t>
            </a:r>
            <a:r>
              <a:rPr lang="en-GB" dirty="0" smtClean="0"/>
              <a:t>) – </a:t>
            </a:r>
            <a:r>
              <a:rPr lang="en-GB" dirty="0" smtClean="0"/>
              <a:t>Indirect quote</a:t>
            </a:r>
            <a:endParaRPr lang="en-GB" dirty="0"/>
          </a:p>
        </p:txBody>
      </p:sp>
    </p:spTree>
    <p:extLst>
      <p:ext uri="{BB962C8B-B14F-4D97-AF65-F5344CB8AC3E}">
        <p14:creationId xmlns:p14="http://schemas.microsoft.com/office/powerpoint/2010/main" val="26378640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346</TotalTime>
  <Words>1616</Words>
  <Application>Microsoft Office PowerPoint</Application>
  <PresentationFormat>On-screen Show (4:3)</PresentationFormat>
  <Paragraphs>262</Paragraphs>
  <Slides>42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45" baseType="lpstr">
      <vt:lpstr>Equity</vt:lpstr>
      <vt:lpstr>Microsoft Equation 3.0</vt:lpstr>
      <vt:lpstr>Equation</vt:lpstr>
      <vt:lpstr>Foreign exchange markets</vt:lpstr>
      <vt:lpstr>Foreign exchange markets</vt:lpstr>
      <vt:lpstr>Foreign exchange markets</vt:lpstr>
      <vt:lpstr>Foreign exchange rate</vt:lpstr>
      <vt:lpstr>Foreign exchange risk</vt:lpstr>
      <vt:lpstr>Currency depreciation</vt:lpstr>
      <vt:lpstr>Currency appreciation</vt:lpstr>
      <vt:lpstr>Foreign exchange transactions</vt:lpstr>
      <vt:lpstr>Foreign exchange transactions</vt:lpstr>
      <vt:lpstr>Spot foreign exchange transactions</vt:lpstr>
      <vt:lpstr>Forward foreign exchange transaction</vt:lpstr>
      <vt:lpstr>Return and risk of foreign exchange transactions</vt:lpstr>
      <vt:lpstr>Return and risk of foreign exchange transactions</vt:lpstr>
      <vt:lpstr>Return and risk of foreign exchange transactions</vt:lpstr>
      <vt:lpstr>Foreign exchange risk</vt:lpstr>
      <vt:lpstr>On-balance-sheet hedging</vt:lpstr>
      <vt:lpstr>Off-balance-sheet hedging</vt:lpstr>
      <vt:lpstr>Role of financial institutions in foreign exchange transactions</vt:lpstr>
      <vt:lpstr>Foreign exchange</vt:lpstr>
      <vt:lpstr>Positive net exposure – Net long</vt:lpstr>
      <vt:lpstr>Negative net exposure – Net short </vt:lpstr>
      <vt:lpstr>Net exposure</vt:lpstr>
      <vt:lpstr>Foreign exchange</vt:lpstr>
      <vt:lpstr>Foreign exchange</vt:lpstr>
      <vt:lpstr>Foreign exchange</vt:lpstr>
      <vt:lpstr>Interaction of interest rates, inflation and exchange rates</vt:lpstr>
      <vt:lpstr>Purchasing power parity</vt:lpstr>
      <vt:lpstr>Fisher effect</vt:lpstr>
      <vt:lpstr>Fisher effect</vt:lpstr>
      <vt:lpstr>Purchasing power parity</vt:lpstr>
      <vt:lpstr>Purchasing power parity</vt:lpstr>
      <vt:lpstr>Purchasing power parity</vt:lpstr>
      <vt:lpstr>Purchasing power parity</vt:lpstr>
      <vt:lpstr>Purchasing power parity</vt:lpstr>
      <vt:lpstr>Purchasing power parity</vt:lpstr>
      <vt:lpstr>Purchasing power parity</vt:lpstr>
      <vt:lpstr>Purchasing power parity</vt:lpstr>
      <vt:lpstr>Law of one price</vt:lpstr>
      <vt:lpstr>Interest rate parity</vt:lpstr>
      <vt:lpstr>Interest rate parity </vt:lpstr>
      <vt:lpstr>Interest rate parity</vt:lpstr>
      <vt:lpstr>Balance of payments accounts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exchange markets</dc:title>
  <dc:creator>Lakshmi</dc:creator>
  <cp:lastModifiedBy>Lakshmi</cp:lastModifiedBy>
  <cp:revision>28</cp:revision>
  <dcterms:created xsi:type="dcterms:W3CDTF">2006-08-16T00:00:00Z</dcterms:created>
  <dcterms:modified xsi:type="dcterms:W3CDTF">2015-03-30T20:59:00Z</dcterms:modified>
</cp:coreProperties>
</file>