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6"/>
  </p:notesMasterIdLst>
  <p:sldIdLst>
    <p:sldId id="275" r:id="rId2"/>
    <p:sldId id="258" r:id="rId3"/>
    <p:sldId id="267" r:id="rId4"/>
    <p:sldId id="276" r:id="rId5"/>
    <p:sldId id="266" r:id="rId6"/>
    <p:sldId id="259" r:id="rId7"/>
    <p:sldId id="265" r:id="rId8"/>
    <p:sldId id="260" r:id="rId9"/>
    <p:sldId id="261" r:id="rId10"/>
    <p:sldId id="262" r:id="rId11"/>
    <p:sldId id="272" r:id="rId12"/>
    <p:sldId id="263" r:id="rId13"/>
    <p:sldId id="273" r:id="rId14"/>
    <p:sldId id="27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Marks Distribution</a:t>
            </a:r>
          </a:p>
        </c:rich>
      </c:tx>
      <c:layout/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994244458448009"/>
          <c:y val="0.10716945966712599"/>
          <c:w val="0.56889369413374835"/>
          <c:h val="0.783953370968458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B6-48D1-AE3C-B8130D8074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B6-48D1-AE3C-B8130D8074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B6-48D1-AE3C-B8130D8074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6B6-48D1-AE3C-B8130D8074E5}"/>
              </c:ext>
            </c:extLst>
          </c:dPt>
          <c:dLbls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Sheet1!$B$3:$B$6</c:f>
              <c:strCache>
                <c:ptCount val="4"/>
                <c:pt idx="0">
                  <c:v>Mid Term 1</c:v>
                </c:pt>
                <c:pt idx="1">
                  <c:v>Mid Term 2</c:v>
                </c:pt>
                <c:pt idx="2">
                  <c:v>Final Exam</c:v>
                </c:pt>
                <c:pt idx="3">
                  <c:v>Tutorial</c:v>
                </c:pt>
              </c:strCache>
            </c:strRef>
          </c:cat>
          <c:val>
            <c:numRef>
              <c:f>Sheet1!$C$3:$C$6</c:f>
              <c:numCache>
                <c:formatCode>0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6B6-48D1-AE3C-B8130D8074E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53248206001384"/>
          <c:y val="7.4807524059492606E-2"/>
          <c:w val="0.22076856525039945"/>
          <c:h val="0.513155438903470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aseline="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52B7B-D8D2-4579-9501-E391DBC108D7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C8F00-9488-453B-A887-BE03B0F04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6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C8F00-9488-453B-A887-BE03B0F04C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1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5C04-7C67-4608-9DC4-D31BDF028B4C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5E20-37A3-4151-98B6-03D2F961C78B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E1CA-C2B6-4479-B42B-24F99C097879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1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9F67-6501-4E2B-88FF-E8C6A0A8DD49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3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A620-52C0-4427-90C1-D20E63ABAAE7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6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350A-DDEE-43F4-B001-815703828C8A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1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9061-D6CB-4077-A557-9BEF92D284C0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3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C49-DB0B-4B26-B619-424C69C68061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7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DE0-814F-4C94-9CB1-4D2AA8730058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4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85A3-C2A1-40E2-91B4-1FEEF7711945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7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286B-D6E1-41BE-920B-7CC76519D5DE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0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2787-CD7A-4B20-A834-D0D11BC2A2FA}" type="datetime1">
              <a:rPr lang="en-US" smtClean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B0034-411C-46B2-AFE3-A096CA3C2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85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warwick.ac.uk/fac/sci/maths/undergrad/ughandbook/content/ma106/elementary_linear_algebra_10th_edition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mazon.com/gp/product/images/0534936245/ref=dp_image_0?ie=UTF8&amp;n=283155&amp;s=book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457200"/>
            <a:ext cx="861060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– 107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Algebra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Calculus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Calculus of several Variables</a:t>
            </a:r>
          </a:p>
        </p:txBody>
      </p:sp>
    </p:spTree>
    <p:extLst>
      <p:ext uri="{BB962C8B-B14F-4D97-AF65-F5344CB8AC3E}">
        <p14:creationId xmlns:p14="http://schemas.microsoft.com/office/powerpoint/2010/main" val="25251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019800" cy="60879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smtClean="0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Midterm Examination I:</a:t>
            </a:r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	 </a:t>
            </a:r>
            <a:r>
              <a:rPr lang="en-US" b="1" dirty="0" smtClean="0">
                <a:solidFill>
                  <a:srgbClr val="0000FF"/>
                </a:solidFill>
              </a:rPr>
              <a:t>25 marks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en-US" b="1" dirty="0" smtClean="0"/>
              <a:t>	Material </a:t>
            </a:r>
            <a:r>
              <a:rPr lang="en-US" b="1" dirty="0"/>
              <a:t>covered in 1</a:t>
            </a:r>
            <a:r>
              <a:rPr lang="en-US" b="1" baseline="30000" dirty="0"/>
              <a:t>st</a:t>
            </a:r>
            <a:r>
              <a:rPr lang="en-US" b="1" dirty="0"/>
              <a:t>  to </a:t>
            </a: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 </a:t>
            </a:r>
            <a:r>
              <a:rPr lang="en-US" b="1" dirty="0"/>
              <a:t>week </a:t>
            </a:r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Date 29.06.1439   Saturday   12:30 to 2:00 pm</a:t>
            </a:r>
          </a:p>
          <a:p>
            <a:endParaRPr lang="en-US" dirty="0"/>
          </a:p>
          <a:p>
            <a:r>
              <a:rPr lang="en-US" b="1" dirty="0"/>
              <a:t>  </a:t>
            </a:r>
            <a:r>
              <a:rPr lang="en-US" b="1" u="sng" dirty="0">
                <a:solidFill>
                  <a:srgbClr val="FF0000"/>
                </a:solidFill>
              </a:rPr>
              <a:t>Midterm Examination II: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25 marks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00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smtClean="0"/>
              <a:t>	</a:t>
            </a:r>
            <a:r>
              <a:rPr lang="en-US" b="1" dirty="0"/>
              <a:t> Material covered in </a:t>
            </a:r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  </a:t>
            </a:r>
            <a:r>
              <a:rPr lang="en-US" b="1" dirty="0"/>
              <a:t>to </a:t>
            </a:r>
            <a:r>
              <a:rPr lang="en-US" b="1" dirty="0" smtClean="0"/>
              <a:t>14</a:t>
            </a:r>
            <a:r>
              <a:rPr lang="en-US" b="1" baseline="30000" dirty="0" smtClean="0"/>
              <a:t>th</a:t>
            </a:r>
            <a:r>
              <a:rPr lang="en-US" b="1" dirty="0" smtClean="0"/>
              <a:t>  week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/>
              <a:t> </a:t>
            </a:r>
            <a:r>
              <a:rPr lang="en-US" b="1" dirty="0">
                <a:solidFill>
                  <a:srgbClr val="0000FF"/>
                </a:solidFill>
              </a:rPr>
              <a:t>Date </a:t>
            </a:r>
            <a:r>
              <a:rPr lang="en-US" b="1" dirty="0" smtClean="0">
                <a:solidFill>
                  <a:srgbClr val="0000FF"/>
                </a:solidFill>
              </a:rPr>
              <a:t>28.07.1439   </a:t>
            </a:r>
            <a:r>
              <a:rPr lang="en-US" b="1" dirty="0">
                <a:solidFill>
                  <a:srgbClr val="0000FF"/>
                </a:solidFill>
              </a:rPr>
              <a:t>Saturday   </a:t>
            </a:r>
            <a:r>
              <a:rPr lang="en-US" b="1" dirty="0" smtClean="0">
                <a:solidFill>
                  <a:srgbClr val="0000FF"/>
                </a:solidFill>
              </a:rPr>
              <a:t>12:30 </a:t>
            </a:r>
            <a:r>
              <a:rPr lang="en-US" b="1" dirty="0">
                <a:solidFill>
                  <a:srgbClr val="0000FF"/>
                </a:solidFill>
              </a:rPr>
              <a:t>to </a:t>
            </a:r>
            <a:r>
              <a:rPr lang="en-US" b="1" dirty="0" smtClean="0">
                <a:solidFill>
                  <a:srgbClr val="0000FF"/>
                </a:solidFill>
              </a:rPr>
              <a:t>02:00 am</a:t>
            </a: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3200" b="1" dirty="0">
                <a:solidFill>
                  <a:srgbClr val="FF0000"/>
                </a:solidFill>
              </a:rPr>
              <a:t>Final Exam</a:t>
            </a:r>
            <a:r>
              <a:rPr lang="en-US" sz="3200" b="1" dirty="0"/>
              <a:t>: </a:t>
            </a:r>
            <a:r>
              <a:rPr lang="en-US" sz="3200" b="1" dirty="0" smtClean="0"/>
              <a:t>			</a:t>
            </a:r>
            <a:r>
              <a:rPr lang="en-US" sz="3000" b="1" dirty="0" smtClean="0">
                <a:solidFill>
                  <a:srgbClr val="0000FF"/>
                </a:solidFill>
              </a:rPr>
              <a:t>40 marks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800" b="1" dirty="0" smtClean="0"/>
              <a:t>       Date 24.08.1439 </a:t>
            </a:r>
            <a:r>
              <a:rPr lang="en-US" sz="2800" b="1" dirty="0"/>
              <a:t>(08.04.2018</a:t>
            </a:r>
            <a:r>
              <a:rPr lang="en-US" sz="2800" b="1" dirty="0" smtClean="0"/>
              <a:t>)</a:t>
            </a:r>
            <a:r>
              <a:rPr lang="en-US" b="1" dirty="0" smtClean="0"/>
              <a:t> Thursday </a:t>
            </a:r>
            <a:r>
              <a:rPr lang="en-US" sz="2400" b="1" dirty="0" smtClean="0"/>
              <a:t>8:00 to 11:00 am			</a:t>
            </a:r>
            <a:endParaRPr lang="en-US" sz="36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51580"/>
              </p:ext>
            </p:extLst>
          </p:nvPr>
        </p:nvGraphicFramePr>
        <p:xfrm>
          <a:off x="146304" y="392483"/>
          <a:ext cx="8680330" cy="629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51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 announcement regarding course and for previous Exam papers, … 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   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check </a:t>
            </a:r>
            <a:r>
              <a:rPr lang="en-US" b="1" dirty="0"/>
              <a:t>web </a:t>
            </a:r>
            <a:r>
              <a:rPr lang="en-US" b="1" dirty="0" smtClean="0"/>
              <a:t>page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http://faculty.ksu.edu.sa/khawaja/default.aspx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914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HOW TO SUCCEED IN Math 107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with Excellent Grade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 Come to every class  and in time.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Never be late!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 Arrive early, get yourself settled, spend a few minutes looking at your notes from the previous class, and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have  you materials ready when class starts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 Read each section before it is discussed in class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 Do some math every day.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 Start preparing for the tests at least a week in advance.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 Take advantage of tutors and office hours, extra help can make a big difference.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Do not miss your tutorial class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0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HOW TO SUCCEED IN Math 107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with Excellent Grade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42950" y="2590800"/>
            <a:ext cx="7772400" cy="2971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 Late coming is not appreciated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Never take your mobile out in the class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100% attentiveness is required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Participate in the class discussion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Bring you learning material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pen and Notebook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always with you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3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Details of the Course M - 107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/>
              <a:t>Math - 107   </a:t>
            </a:r>
            <a:endParaRPr lang="en-US" sz="3600" dirty="0"/>
          </a:p>
          <a:p>
            <a:pPr algn="ctr">
              <a:buNone/>
            </a:pPr>
            <a:r>
              <a:rPr lang="en-US" sz="3600" b="1" dirty="0"/>
              <a:t>Vectors and Matrices (3+0) credit-hours.</a:t>
            </a:r>
            <a:endParaRPr lang="en-US" sz="3600" dirty="0"/>
          </a:p>
          <a:p>
            <a:pPr algn="ctr">
              <a:buNone/>
            </a:pPr>
            <a:r>
              <a:rPr lang="en-US" sz="3600" b="1" dirty="0" smtClean="0"/>
              <a:t>1438– 1439 </a:t>
            </a:r>
            <a:r>
              <a:rPr lang="en-US" sz="3600" b="1" dirty="0"/>
              <a:t>H</a:t>
            </a:r>
            <a:endParaRPr lang="en-US" sz="3600" dirty="0"/>
          </a:p>
          <a:p>
            <a:pPr algn="ctr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latin typeface="Arial Black" pitchFamily="34" charset="0"/>
              </a:rPr>
              <a:t>Dr.Khawaja</a:t>
            </a:r>
            <a:r>
              <a:rPr lang="en-US" sz="4000" b="1" dirty="0" smtClean="0">
                <a:latin typeface="Arial Black" pitchFamily="34" charset="0"/>
              </a:rPr>
              <a:t> Zafar </a:t>
            </a:r>
            <a:r>
              <a:rPr lang="en-US" sz="4000" b="1" dirty="0" err="1" smtClean="0">
                <a:latin typeface="Arial Black" pitchFamily="34" charset="0"/>
              </a:rPr>
              <a:t>Elahi</a:t>
            </a:r>
            <a:endParaRPr lang="en-US" sz="4000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Office   2 A 138  Building 4</a:t>
            </a: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Office Phone 467-6482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Office Hours </a:t>
            </a:r>
          </a:p>
          <a:p>
            <a:pPr marL="741363" lvl="4" indent="-173038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FF"/>
                </a:solidFill>
              </a:rPr>
              <a:t>    </a:t>
            </a:r>
            <a:r>
              <a:rPr lang="en-US" sz="3200" dirty="0" smtClean="0">
                <a:solidFill>
                  <a:srgbClr val="0000FF"/>
                </a:solidFill>
              </a:rPr>
              <a:t>12:00 to 14:00 except on </a:t>
            </a:r>
            <a:r>
              <a:rPr lang="en-US" sz="2400" dirty="0" smtClean="0">
                <a:solidFill>
                  <a:srgbClr val="FF0000"/>
                </a:solidFill>
              </a:rPr>
              <a:t>Monday 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4" t="20981" r="11662" b="14098"/>
          <a:stretch>
            <a:fillRect/>
          </a:stretch>
        </p:blipFill>
        <p:spPr bwMode="auto">
          <a:xfrm>
            <a:off x="4763" y="4762"/>
            <a:ext cx="9351330" cy="624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7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6667" t="23333" r="23333" b="11667"/>
          <a:stretch>
            <a:fillRect/>
          </a:stretch>
        </p:blipFill>
        <p:spPr bwMode="auto">
          <a:xfrm>
            <a:off x="2362200" y="228600"/>
            <a:ext cx="2971800" cy="386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5425" y="4343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Linear Algebra by H. Anton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219200" y="51816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>
                <a:solidFill>
                  <a:srgbClr val="0000FF"/>
                </a:solidFill>
                <a:hlinkClick r:id="rId3"/>
              </a:rPr>
              <a:t>http://</a:t>
            </a:r>
            <a:r>
              <a:rPr lang="en-US" u="sng" dirty="0" smtClean="0">
                <a:solidFill>
                  <a:srgbClr val="0000FF"/>
                </a:solidFill>
                <a:hlinkClick r:id="rId3"/>
              </a:rPr>
              <a:t>www2.warwick.ac.uk/fac/sci/maths/undergrad/ughandbook/content/ma106/elementary_linear_algebra_10th_edition.pdf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Weekly Course Details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dirty="0"/>
              <a:t> </a:t>
            </a:r>
            <a:r>
              <a:rPr lang="en-US" sz="4400" b="1" u="sng" dirty="0"/>
              <a:t>Linear Algebra</a:t>
            </a:r>
            <a:endParaRPr lang="en-US" sz="4400" dirty="0"/>
          </a:p>
          <a:p>
            <a:pPr>
              <a:buNone/>
            </a:pPr>
            <a:r>
              <a:rPr lang="en-US" b="1" dirty="0"/>
              <a:t> </a:t>
            </a:r>
            <a:r>
              <a:rPr lang="en-US" sz="2800" b="1" u="sng" dirty="0" smtClean="0">
                <a:solidFill>
                  <a:srgbClr val="0070C0"/>
                </a:solidFill>
              </a:rPr>
              <a:t>WEEK   </a:t>
            </a:r>
            <a:r>
              <a:rPr lang="en-US" sz="2800" b="1" u="sng" dirty="0">
                <a:solidFill>
                  <a:srgbClr val="0070C0"/>
                </a:solidFill>
              </a:rPr>
              <a:t>1,2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b="1" dirty="0"/>
              <a:t>            System of Linear Equations</a:t>
            </a:r>
            <a:endParaRPr lang="en-US" sz="2800" dirty="0"/>
          </a:p>
          <a:p>
            <a:pPr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WEEK   3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b="1" dirty="0"/>
              <a:t>              Matrices</a:t>
            </a:r>
            <a:endParaRPr lang="en-US" sz="2800" dirty="0"/>
          </a:p>
          <a:p>
            <a:pPr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WEEK   4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b="1" dirty="0"/>
              <a:t>              </a:t>
            </a:r>
            <a:r>
              <a:rPr lang="en-US" sz="2800" b="1" dirty="0" smtClean="0"/>
              <a:t>Determinants</a:t>
            </a:r>
            <a:endParaRPr lang="en-US" sz="2800" dirty="0"/>
          </a:p>
          <a:p>
            <a:pPr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WEEK   5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/>
              <a:t>    	</a:t>
            </a:r>
            <a:r>
              <a:rPr lang="en-US" sz="2800" b="1" dirty="0"/>
              <a:t>Minor and cofactors, Inverse by cofactors and</a:t>
            </a:r>
            <a:endParaRPr lang="en-US" sz="2800" dirty="0"/>
          </a:p>
          <a:p>
            <a:pPr>
              <a:buNone/>
            </a:pPr>
            <a:r>
              <a:rPr lang="en-US" sz="2800" b="1" dirty="0"/>
              <a:t>            Crammer’ Rule</a:t>
            </a:r>
            <a:endParaRPr lang="en-US" sz="2800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lcul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81000"/>
            <a:ext cx="4267200" cy="42671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5105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Calculus by </a:t>
            </a:r>
            <a:r>
              <a:rPr lang="en-US" sz="2800" b="1" dirty="0" err="1" smtClean="0"/>
              <a:t>Swokowski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Olinick</a:t>
            </a:r>
            <a:r>
              <a:rPr lang="en-US" sz="2800" b="1" dirty="0" smtClean="0"/>
              <a:t> and Pence, 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Ed, PWS publishing Co.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Calculus and</a:t>
            </a:r>
            <a:b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Calculus  of Several Variables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768476"/>
            <a:ext cx="8229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u="sng" dirty="0">
                <a:solidFill>
                  <a:srgbClr val="FF0000"/>
                </a:solidFill>
              </a:rPr>
              <a:t>WEEK   6, 7, 8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b="1" dirty="0"/>
              <a:t>Vectors , dot and cross products, </a:t>
            </a:r>
            <a:endParaRPr lang="en-US" sz="2200" dirty="0"/>
          </a:p>
          <a:p>
            <a:pPr>
              <a:buNone/>
            </a:pPr>
            <a:r>
              <a:rPr lang="en-US" sz="2200" b="1" dirty="0"/>
              <a:t>Equations of line and plane and surfaces,</a:t>
            </a:r>
            <a:endParaRPr lang="en-US" sz="2200" dirty="0"/>
          </a:p>
          <a:p>
            <a:pPr>
              <a:buNone/>
            </a:pPr>
            <a:r>
              <a:rPr lang="en-US" sz="2200" b="1" u="sng" dirty="0" smtClean="0">
                <a:solidFill>
                  <a:srgbClr val="FF0000"/>
                </a:solidFill>
              </a:rPr>
              <a:t>WEEK   </a:t>
            </a:r>
            <a:r>
              <a:rPr lang="en-US" sz="2200" b="1" u="sng" dirty="0">
                <a:solidFill>
                  <a:srgbClr val="FF0000"/>
                </a:solidFill>
              </a:rPr>
              <a:t>9, 10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b="1" dirty="0"/>
              <a:t>                Vector-Valued Functions.</a:t>
            </a:r>
            <a:endParaRPr lang="en-US" sz="2200" dirty="0"/>
          </a:p>
          <a:p>
            <a:pPr>
              <a:buNone/>
            </a:pPr>
            <a:r>
              <a:rPr lang="en-US" sz="2200" b="1" u="sng" dirty="0">
                <a:solidFill>
                  <a:srgbClr val="FF0000"/>
                </a:solidFill>
              </a:rPr>
              <a:t>WEEK   11,12,13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b="1" dirty="0"/>
              <a:t>                 Functions of Several Variables and Differentiation.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u="sng" dirty="0">
                <a:solidFill>
                  <a:srgbClr val="FF0000"/>
                </a:solidFill>
              </a:rPr>
              <a:t>WEEK   14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                </a:t>
            </a:r>
            <a:r>
              <a:rPr lang="en-US" sz="2200" b="1" dirty="0" err="1"/>
              <a:t>Extrema</a:t>
            </a:r>
            <a:r>
              <a:rPr lang="en-US" sz="2200" b="1" dirty="0"/>
              <a:t> of Functions of Several Variables ,</a:t>
            </a:r>
            <a:br>
              <a:rPr lang="en-US" sz="2200" b="1" dirty="0"/>
            </a:br>
            <a:r>
              <a:rPr lang="en-US" sz="2200" b="1" dirty="0"/>
              <a:t>                Constrained Optimization and Lagrange Multipliers.</a:t>
            </a:r>
            <a:endParaRPr lang="en-US" sz="2200" dirty="0"/>
          </a:p>
          <a:p>
            <a:pPr>
              <a:buNone/>
            </a:pPr>
            <a:r>
              <a:rPr lang="en-US" sz="2200" b="1" u="sng" dirty="0">
                <a:solidFill>
                  <a:srgbClr val="FF0000"/>
                </a:solidFill>
              </a:rPr>
              <a:t>WEEK   15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b="1" dirty="0"/>
              <a:t>          </a:t>
            </a:r>
            <a:r>
              <a:rPr lang="en-US" sz="2200" b="1" u="sng" dirty="0"/>
              <a:t> Revision  WEEK</a:t>
            </a:r>
            <a:endParaRPr lang="en-US" sz="2200" dirty="0"/>
          </a:p>
          <a:p>
            <a:pPr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Textbook(s)/ Additional Material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Linear </a:t>
            </a:r>
            <a:r>
              <a:rPr lang="en-US" b="1" dirty="0"/>
              <a:t>Algebra by H. Anton </a:t>
            </a:r>
            <a:r>
              <a:rPr lang="en-US" b="1" dirty="0">
                <a:solidFill>
                  <a:srgbClr val="FF0000"/>
                </a:solidFill>
              </a:rPr>
              <a:t>( any book on Linear Algebra  from Library    </a:t>
            </a:r>
            <a:r>
              <a:rPr lang="en-US" b="1" u="sng" dirty="0">
                <a:solidFill>
                  <a:srgbClr val="0000FF"/>
                </a:solidFill>
              </a:rPr>
              <a:t>512. 5</a:t>
            </a:r>
            <a:r>
              <a:rPr lang="en-US" b="1" dirty="0">
                <a:solidFill>
                  <a:srgbClr val="0000FF"/>
                </a:solidFill>
              </a:rPr>
              <a:t> </a:t>
            </a:r>
            <a:r>
              <a:rPr lang="en-US" b="1" dirty="0">
                <a:solidFill>
                  <a:srgbClr val="FF0000"/>
                </a:solidFill>
              </a:rPr>
              <a:t>  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Wingdings 2"/>
              <a:buAutoNum type="arabicPeriod"/>
            </a:pPr>
            <a:r>
              <a:rPr lang="en-US" b="1" dirty="0" smtClean="0"/>
              <a:t>Calculus by </a:t>
            </a:r>
            <a:r>
              <a:rPr lang="en-US" b="1" dirty="0" err="1" smtClean="0"/>
              <a:t>Swokowski</a:t>
            </a:r>
            <a:r>
              <a:rPr lang="en-US" b="1" dirty="0" smtClean="0"/>
              <a:t>, </a:t>
            </a:r>
            <a:r>
              <a:rPr lang="en-US" b="1" dirty="0" err="1" smtClean="0"/>
              <a:t>Olinick</a:t>
            </a:r>
            <a:r>
              <a:rPr lang="en-US" b="1" dirty="0" smtClean="0"/>
              <a:t> and Pence, 6</a:t>
            </a:r>
            <a:r>
              <a:rPr lang="en-US" b="1" baseline="30000" dirty="0" smtClean="0"/>
              <a:t>th</a:t>
            </a:r>
            <a:r>
              <a:rPr lang="en-US" b="1" dirty="0" smtClean="0"/>
              <a:t> E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( any book on Calculus from Library    </a:t>
            </a:r>
            <a:r>
              <a:rPr lang="en-US" b="1" u="sng" dirty="0" smtClean="0">
                <a:solidFill>
                  <a:srgbClr val="0000FF"/>
                </a:solidFill>
              </a:rPr>
              <a:t>515.15</a:t>
            </a:r>
            <a:r>
              <a:rPr lang="en-US" b="1" dirty="0" smtClean="0">
                <a:solidFill>
                  <a:srgbClr val="FF0000"/>
                </a:solidFill>
              </a:rPr>
              <a:t> </a:t>
            </a:r>
            <a:r>
              <a:rPr lang="en-US" b="1" dirty="0" smtClean="0"/>
              <a:t>) 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u="sng" dirty="0" smtClean="0"/>
              <a:t>Additional </a:t>
            </a:r>
            <a:r>
              <a:rPr lang="en-US" b="1" u="sng" dirty="0"/>
              <a:t>Material:</a:t>
            </a:r>
            <a:endParaRPr lang="en-US" dirty="0"/>
          </a:p>
          <a:p>
            <a:pPr>
              <a:buNone/>
            </a:pPr>
            <a:r>
              <a:rPr lang="en-US" b="1" dirty="0"/>
              <a:t>    Lecture Notes on </a:t>
            </a:r>
            <a:r>
              <a:rPr lang="en-US" b="1" dirty="0" smtClean="0"/>
              <a:t> M 107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b="1" dirty="0"/>
              <a:t>Linear Algebra,  Vector and Several Variables </a:t>
            </a:r>
            <a:r>
              <a:rPr lang="en-US" b="1" dirty="0" smtClean="0"/>
              <a:t>   Calculus    </a:t>
            </a:r>
            <a:r>
              <a:rPr lang="en-US" b="1" dirty="0"/>
              <a:t>by </a:t>
            </a:r>
            <a:r>
              <a:rPr lang="en-US" b="1" dirty="0" err="1">
                <a:solidFill>
                  <a:srgbClr val="0000FF"/>
                </a:solidFill>
              </a:rPr>
              <a:t>Khawaja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Zafar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Elahi</a:t>
            </a:r>
            <a:r>
              <a:rPr lang="en-US" b="1" dirty="0"/>
              <a:t>  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EEC5-6D8E-4BC2-A0EA-9A3FA917A2F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195</Words>
  <Application>Microsoft Office PowerPoint</Application>
  <PresentationFormat>On-screen Show (4:3)</PresentationFormat>
  <Paragraphs>93</Paragraphs>
  <Slides>14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Wingdings</vt:lpstr>
      <vt:lpstr>Wingdings 2</vt:lpstr>
      <vt:lpstr>Office Theme</vt:lpstr>
      <vt:lpstr>PowerPoint Presentation</vt:lpstr>
      <vt:lpstr>    Details of the Course M - 107</vt:lpstr>
      <vt:lpstr>PowerPoint Presentation</vt:lpstr>
      <vt:lpstr>PowerPoint Presentation</vt:lpstr>
      <vt:lpstr>PowerPoint Presentation</vt:lpstr>
      <vt:lpstr>Weekly Course Details </vt:lpstr>
      <vt:lpstr>PowerPoint Presentation</vt:lpstr>
      <vt:lpstr>Vector  Calculus and  Calculus  of Several Variables</vt:lpstr>
      <vt:lpstr>Textbook(s)/ Additional Material</vt:lpstr>
      <vt:lpstr>Examinations</vt:lpstr>
      <vt:lpstr>PowerPoint Presentation</vt:lpstr>
      <vt:lpstr>Web page</vt:lpstr>
      <vt:lpstr>HOW TO SUCCEED IN Math 107  with Excellent Grade </vt:lpstr>
      <vt:lpstr>HOW TO SUCCEED IN Math 107 with Excellent Grade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– 107 Linear Algebra  and  Vector of several Variables</dc:title>
  <dc:creator>DR_ELAHI</dc:creator>
  <cp:lastModifiedBy>Khawaja Elahi</cp:lastModifiedBy>
  <cp:revision>54</cp:revision>
  <dcterms:created xsi:type="dcterms:W3CDTF">2011-02-14T06:38:59Z</dcterms:created>
  <dcterms:modified xsi:type="dcterms:W3CDTF">2018-01-23T09:43:03Z</dcterms:modified>
</cp:coreProperties>
</file>