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3" r:id="rId5"/>
    <p:sldId id="270" r:id="rId6"/>
    <p:sldId id="271" r:id="rId7"/>
    <p:sldId id="272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5E36-751E-44C9-B489-15F17AB01CFA}" type="datetimeFigureOut">
              <a:rPr lang="en-GB" smtClean="0"/>
              <a:pPr/>
              <a:t>12/02/2014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E091-D319-47DB-8413-C5B70D647C6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5E36-751E-44C9-B489-15F17AB01CFA}" type="datetimeFigureOut">
              <a:rPr lang="en-GB" smtClean="0"/>
              <a:pPr/>
              <a:t>12/02/2014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E091-D319-47DB-8413-C5B70D647C6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5E36-751E-44C9-B489-15F17AB01CFA}" type="datetimeFigureOut">
              <a:rPr lang="en-GB" smtClean="0"/>
              <a:pPr/>
              <a:t>12/02/2014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E091-D319-47DB-8413-C5B70D647C6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5E36-751E-44C9-B489-15F17AB01CFA}" type="datetimeFigureOut">
              <a:rPr lang="en-GB" smtClean="0"/>
              <a:pPr/>
              <a:t>12/02/2014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E091-D319-47DB-8413-C5B70D647C6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5E36-751E-44C9-B489-15F17AB01CFA}" type="datetimeFigureOut">
              <a:rPr lang="en-GB" smtClean="0"/>
              <a:pPr/>
              <a:t>12/02/2014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E091-D319-47DB-8413-C5B70D647C6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5E36-751E-44C9-B489-15F17AB01CFA}" type="datetimeFigureOut">
              <a:rPr lang="en-GB" smtClean="0"/>
              <a:pPr/>
              <a:t>12/02/2014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E091-D319-47DB-8413-C5B70D647C6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5E36-751E-44C9-B489-15F17AB01CFA}" type="datetimeFigureOut">
              <a:rPr lang="en-GB" smtClean="0"/>
              <a:pPr/>
              <a:t>12/02/2014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E091-D319-47DB-8413-C5B70D647C6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5E36-751E-44C9-B489-15F17AB01CFA}" type="datetimeFigureOut">
              <a:rPr lang="en-GB" smtClean="0"/>
              <a:pPr/>
              <a:t>12/02/2014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E091-D319-47DB-8413-C5B70D647C6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5E36-751E-44C9-B489-15F17AB01CFA}" type="datetimeFigureOut">
              <a:rPr lang="en-GB" smtClean="0"/>
              <a:pPr/>
              <a:t>12/02/2014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E091-D319-47DB-8413-C5B70D647C6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5E36-751E-44C9-B489-15F17AB01CFA}" type="datetimeFigureOut">
              <a:rPr lang="en-GB" smtClean="0"/>
              <a:pPr/>
              <a:t>12/02/2014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E091-D319-47DB-8413-C5B70D647C6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A5E36-751E-44C9-B489-15F17AB01CFA}" type="datetimeFigureOut">
              <a:rPr lang="en-GB" smtClean="0"/>
              <a:pPr/>
              <a:t>12/02/2014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3EAE091-D319-47DB-8413-C5B70D647C6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BA5E36-751E-44C9-B489-15F17AB01CFA}" type="datetimeFigureOut">
              <a:rPr lang="en-GB" smtClean="0"/>
              <a:pPr/>
              <a:t>12/02/2014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3EAE091-D319-47DB-8413-C5B70D647C6D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3568" y="620688"/>
            <a:ext cx="799288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Medical mycology </a:t>
            </a:r>
            <a:endParaRPr lang="en-GB" sz="2400" b="1" dirty="0"/>
          </a:p>
          <a:p>
            <a:r>
              <a:rPr lang="en-US" sz="2400" b="1" dirty="0"/>
              <a:t>First </a:t>
            </a:r>
            <a:r>
              <a:rPr lang="en-US" sz="2400" b="1" dirty="0" smtClean="0"/>
              <a:t>lecture</a:t>
            </a:r>
            <a:r>
              <a:rPr lang="en-US" sz="2400" b="1" dirty="0"/>
              <a:t> </a:t>
            </a:r>
            <a:endParaRPr lang="en-GB" sz="2400" dirty="0"/>
          </a:p>
          <a:p>
            <a:r>
              <a:rPr lang="en-US" sz="2400" b="1" dirty="0" smtClean="0"/>
              <a:t>Introductions</a:t>
            </a:r>
            <a:endParaRPr lang="en-GB" sz="2400" dirty="0"/>
          </a:p>
          <a:p>
            <a:r>
              <a:rPr lang="en-US" sz="2400" b="1" u="sng" dirty="0"/>
              <a:t>Terms: </a:t>
            </a:r>
            <a:endParaRPr lang="en-GB" sz="2400" dirty="0"/>
          </a:p>
          <a:p>
            <a:r>
              <a:rPr lang="en-US" sz="2400" dirty="0"/>
              <a:t>Mycology = </a:t>
            </a:r>
            <a:r>
              <a:rPr lang="en-US" sz="2400" dirty="0" err="1"/>
              <a:t>Mykes</a:t>
            </a:r>
            <a:r>
              <a:rPr lang="en-US" sz="2400" dirty="0"/>
              <a:t> = </a:t>
            </a:r>
            <a:r>
              <a:rPr lang="en-US" sz="2400" dirty="0" err="1"/>
              <a:t>mushrom</a:t>
            </a:r>
            <a:r>
              <a:rPr lang="en-US" sz="2400" dirty="0"/>
              <a:t> = fungi (It is drive from a Latin word)</a:t>
            </a:r>
            <a:endParaRPr lang="en-GB" sz="2400" dirty="0"/>
          </a:p>
          <a:p>
            <a:r>
              <a:rPr lang="en-US" sz="2400" dirty="0"/>
              <a:t>Kingdom: </a:t>
            </a:r>
            <a:r>
              <a:rPr lang="en-US" sz="2400" dirty="0" err="1"/>
              <a:t>myceteae</a:t>
            </a:r>
            <a:r>
              <a:rPr lang="en-US" sz="2400" dirty="0"/>
              <a:t> or </a:t>
            </a:r>
            <a:r>
              <a:rPr lang="en-US" sz="2400" dirty="0" err="1"/>
              <a:t>mycota</a:t>
            </a:r>
            <a:endParaRPr lang="en-GB" sz="2400" dirty="0"/>
          </a:p>
          <a:p>
            <a:r>
              <a:rPr lang="en-US" sz="2400" u="sng" dirty="0"/>
              <a:t>(Fungus) is singular term where (fungi) are pleural term. </a:t>
            </a:r>
            <a:endParaRPr lang="en-GB" sz="2400" dirty="0"/>
          </a:p>
          <a:p>
            <a:r>
              <a:rPr lang="en-US" sz="2400" dirty="0"/>
              <a:t>Mycology:  the science of fungi.   </a:t>
            </a:r>
            <a:endParaRPr lang="en-GB" sz="2400" dirty="0"/>
          </a:p>
          <a:p>
            <a:r>
              <a:rPr lang="en-US" sz="2400" dirty="0"/>
              <a:t> </a:t>
            </a:r>
            <a:endParaRPr lang="en-GB" sz="2400" dirty="0"/>
          </a:p>
          <a:p>
            <a:r>
              <a:rPr lang="en-US" sz="2400" dirty="0"/>
              <a:t>	Fungi are a group of heterotrophic </a:t>
            </a:r>
            <a:r>
              <a:rPr lang="en-US" sz="2400" dirty="0" err="1"/>
              <a:t>eucaryotes</a:t>
            </a:r>
            <a:r>
              <a:rPr lang="en-US" sz="2400" dirty="0"/>
              <a:t> that are widely distributed in nature.</a:t>
            </a:r>
            <a:r>
              <a:rPr lang="en-US" sz="2400" b="1" dirty="0"/>
              <a:t> </a:t>
            </a:r>
            <a:r>
              <a:rPr lang="en-US" sz="2400" dirty="0"/>
              <a:t>They are classified into separate kingdom distinct from that of plants or animals. Fungi are considered to be saprophytes because they obtain their nutrients from dead organic matter.</a:t>
            </a:r>
            <a:endParaRPr lang="en-GB" sz="2400" dirty="0"/>
          </a:p>
          <a:p>
            <a:r>
              <a:rPr lang="en-US" sz="2400" dirty="0"/>
              <a:t> </a:t>
            </a:r>
            <a:endParaRPr lang="en-GB" sz="2400" dirty="0"/>
          </a:p>
          <a:p>
            <a:endParaRPr lang="en-GB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476672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Features Distinguish Them From Plant: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11561" y="1484784"/>
          <a:ext cx="7704855" cy="2560320"/>
        </p:xfrm>
        <a:graphic>
          <a:graphicData uri="http://schemas.openxmlformats.org/drawingml/2006/table">
            <a:tbl>
              <a:tblPr/>
              <a:tblGrid>
                <a:gridCol w="1210640"/>
                <a:gridCol w="3463344"/>
                <a:gridCol w="3030871"/>
              </a:tblGrid>
              <a:tr h="2431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endParaRPr lang="en-GB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400" b="1" u="sng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Fungi </a:t>
                      </a:r>
                      <a:endParaRPr lang="en-GB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400" b="1" u="sng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Planta </a:t>
                      </a:r>
                      <a:endParaRPr lang="en-GB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3713"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Nutrition </a:t>
                      </a:r>
                      <a:endParaRPr lang="en-GB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Hetrotrophic (achlorophllous)</a:t>
                      </a:r>
                      <a:endParaRPr lang="en-GB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Saprobic (saprophytic)</a:t>
                      </a:r>
                      <a:endParaRPr lang="en-GB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Symbiotic  </a:t>
                      </a:r>
                      <a:endParaRPr lang="en-GB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Parasitic </a:t>
                      </a:r>
                      <a:endParaRPr lang="en-GB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 </a:t>
                      </a:r>
                      <a:endParaRPr lang="en-GB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28600"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Autotrophic 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marR="228600"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(photosynthesis)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404664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Features Distinguish Them From </a:t>
            </a:r>
            <a:r>
              <a:rPr lang="en-US" b="1" u="sng" dirty="0" err="1"/>
              <a:t>Animilia</a:t>
            </a:r>
            <a:r>
              <a:rPr lang="en-US" b="1" u="sng" dirty="0"/>
              <a:t>: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55576" y="1124744"/>
          <a:ext cx="7632848" cy="1828800"/>
        </p:xfrm>
        <a:graphic>
          <a:graphicData uri="http://schemas.openxmlformats.org/drawingml/2006/table">
            <a:tbl>
              <a:tblPr/>
              <a:tblGrid>
                <a:gridCol w="1627758"/>
                <a:gridCol w="3002545"/>
                <a:gridCol w="3002545"/>
              </a:tblGrid>
              <a:tr h="2431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endParaRPr lang="en-GB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400" b="1" u="sng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Fungi </a:t>
                      </a:r>
                      <a:endParaRPr lang="en-GB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400" b="1" u="sng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Animailia </a:t>
                      </a:r>
                      <a:endParaRPr lang="en-GB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2658"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 Cell wall </a:t>
                      </a:r>
                      <a:endParaRPr lang="en-GB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Rigid cell wall mad up of chitin and other polysaccharides (manna, glucan)</a:t>
                      </a:r>
                      <a:endParaRPr lang="en-GB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28600"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No cell wall 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9552" y="764704"/>
            <a:ext cx="813690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Fungi are </a:t>
            </a:r>
            <a:endParaRPr lang="en-GB" dirty="0"/>
          </a:p>
          <a:p>
            <a:r>
              <a:rPr lang="en-US" dirty="0"/>
              <a:t>	</a:t>
            </a:r>
            <a:endParaRPr lang="en-GB" dirty="0"/>
          </a:p>
          <a:p>
            <a:r>
              <a:rPr lang="en-US" dirty="0"/>
              <a:t>Fungi are </a:t>
            </a:r>
            <a:r>
              <a:rPr lang="en-US" u="sng" dirty="0"/>
              <a:t>saprophytic</a:t>
            </a:r>
            <a:r>
              <a:rPr lang="en-US" dirty="0"/>
              <a:t>, </a:t>
            </a:r>
            <a:r>
              <a:rPr lang="en-US" b="1" u="sng" dirty="0"/>
              <a:t>aerobic</a:t>
            </a:r>
            <a:r>
              <a:rPr lang="en-US" dirty="0"/>
              <a:t>, </a:t>
            </a:r>
            <a:r>
              <a:rPr lang="en-US" b="1" u="sng" dirty="0"/>
              <a:t>nucleated</a:t>
            </a:r>
            <a:r>
              <a:rPr lang="en-US" dirty="0"/>
              <a:t>, </a:t>
            </a:r>
            <a:r>
              <a:rPr lang="en-US" b="1" u="sng" dirty="0" err="1"/>
              <a:t>achlorophyllous</a:t>
            </a:r>
            <a:r>
              <a:rPr lang="en-US" dirty="0"/>
              <a:t> organisms, which typically reproduce </a:t>
            </a:r>
            <a:r>
              <a:rPr lang="en-US" b="1" u="sng" dirty="0"/>
              <a:t>sexually</a:t>
            </a:r>
            <a:r>
              <a:rPr lang="en-US" dirty="0"/>
              <a:t> and\or </a:t>
            </a:r>
            <a:r>
              <a:rPr lang="en-US" b="1" u="sng" dirty="0"/>
              <a:t>asexually</a:t>
            </a:r>
            <a:r>
              <a:rPr lang="en-US" dirty="0"/>
              <a:t>. These organism usually filamentous-branched somatic structures are surrounded by true </a:t>
            </a:r>
            <a:r>
              <a:rPr lang="en-US" b="1" u="sng" dirty="0"/>
              <a:t>cell wall</a:t>
            </a:r>
            <a:r>
              <a:rPr lang="en-US" dirty="0"/>
              <a:t>. </a:t>
            </a:r>
            <a:endParaRPr lang="en-GB" dirty="0"/>
          </a:p>
          <a:p>
            <a:r>
              <a:rPr lang="en-US" dirty="0"/>
              <a:t>They comprise two groups of organisms known as </a:t>
            </a:r>
            <a:r>
              <a:rPr lang="en-US" b="1" u="sng" dirty="0"/>
              <a:t>yeasts</a:t>
            </a:r>
            <a:r>
              <a:rPr lang="en-US" dirty="0"/>
              <a:t> and </a:t>
            </a:r>
            <a:r>
              <a:rPr lang="en-US" b="1" u="sng" dirty="0"/>
              <a:t>molds</a:t>
            </a:r>
            <a:r>
              <a:rPr lang="en-US" dirty="0"/>
              <a:t>. 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Structure of fungi: 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pPr lvl="0"/>
            <a:r>
              <a:rPr lang="en-US" b="1" dirty="0"/>
              <a:t>Yeasts: </a:t>
            </a:r>
            <a:r>
              <a:rPr lang="en-US" dirty="0"/>
              <a:t> </a:t>
            </a:r>
            <a:endParaRPr lang="en-GB" dirty="0"/>
          </a:p>
          <a:p>
            <a:r>
              <a:rPr lang="en-US" dirty="0"/>
              <a:t>Unicellular, produced in two phase either </a:t>
            </a:r>
            <a:r>
              <a:rPr lang="en-US" u="sng" dirty="0"/>
              <a:t>budding yeasts</a:t>
            </a:r>
            <a:r>
              <a:rPr lang="en-US" dirty="0"/>
              <a:t> cells or elongated cells attached to each other and forming </a:t>
            </a:r>
            <a:r>
              <a:rPr lang="en-US" u="sng" dirty="0" err="1"/>
              <a:t>pseudohyphae</a:t>
            </a:r>
            <a:r>
              <a:rPr lang="en-US" dirty="0"/>
              <a:t> </a:t>
            </a:r>
            <a:endParaRPr lang="en-GB" dirty="0"/>
          </a:p>
          <a:p>
            <a:r>
              <a:rPr lang="en-US" b="1" dirty="0"/>
              <a:t>Culture: </a:t>
            </a:r>
            <a:r>
              <a:rPr lang="en-US" dirty="0"/>
              <a:t>yeasts form colonies that resemble those of bacteria</a:t>
            </a:r>
            <a:endParaRPr lang="en-GB" dirty="0"/>
          </a:p>
          <a:p>
            <a:r>
              <a:rPr lang="en-US" b="1" dirty="0"/>
              <a:t>Example: </a:t>
            </a:r>
            <a:r>
              <a:rPr lang="en-US" i="1" dirty="0"/>
              <a:t>Candida </a:t>
            </a:r>
            <a:r>
              <a:rPr lang="en-US" i="1" dirty="0" err="1"/>
              <a:t>albicans</a:t>
            </a:r>
            <a:r>
              <a:rPr lang="en-US" b="1" dirty="0"/>
              <a:t> </a:t>
            </a:r>
            <a:endParaRPr lang="en-GB" dirty="0"/>
          </a:p>
          <a:p>
            <a:r>
              <a:rPr lang="en-US" b="1" i="1" dirty="0"/>
              <a:t>                </a:t>
            </a:r>
            <a:r>
              <a:rPr lang="en-US" i="1" dirty="0" err="1"/>
              <a:t>Saccharomyces</a:t>
            </a:r>
            <a:r>
              <a:rPr lang="en-US" i="1" dirty="0"/>
              <a:t> </a:t>
            </a:r>
            <a:r>
              <a:rPr lang="en-US" i="1" dirty="0" err="1"/>
              <a:t>cerviseae</a:t>
            </a:r>
            <a:r>
              <a:rPr lang="en-US" i="1" dirty="0"/>
              <a:t> </a:t>
            </a:r>
            <a:endParaRPr lang="en-GB" dirty="0"/>
          </a:p>
          <a:p>
            <a:r>
              <a:rPr lang="en-US" i="1" dirty="0"/>
              <a:t>               Cryptococcus </a:t>
            </a:r>
            <a:r>
              <a:rPr lang="en-US" i="1" dirty="0" err="1"/>
              <a:t>neoformance</a:t>
            </a:r>
            <a:r>
              <a:rPr lang="en-US" i="1" dirty="0"/>
              <a:t> </a:t>
            </a:r>
            <a:endParaRPr lang="en-GB" dirty="0"/>
          </a:p>
          <a:p>
            <a:r>
              <a:rPr lang="en-US" i="1" dirty="0"/>
              <a:t> </a:t>
            </a:r>
            <a:endParaRPr lang="en-GB" dirty="0"/>
          </a:p>
          <a:p>
            <a:r>
              <a:rPr lang="en-US" i="1" dirty="0"/>
              <a:t> 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476673"/>
            <a:ext cx="792088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Molds (filamentous)</a:t>
            </a:r>
            <a:endParaRPr lang="en-GB" dirty="0"/>
          </a:p>
          <a:p>
            <a:r>
              <a:rPr lang="en-US" b="1" dirty="0"/>
              <a:t>Molds (Mould):</a:t>
            </a:r>
            <a:r>
              <a:rPr lang="en-US" dirty="0"/>
              <a:t> classified as </a:t>
            </a:r>
            <a:r>
              <a:rPr lang="en-US" b="1" u="sng" dirty="0" err="1"/>
              <a:t>moniliaceous</a:t>
            </a:r>
            <a:r>
              <a:rPr lang="en-US" dirty="0"/>
              <a:t> (white in color) or </a:t>
            </a:r>
            <a:r>
              <a:rPr lang="en-US" b="1" u="sng" dirty="0" err="1"/>
              <a:t>dematiaceous</a:t>
            </a:r>
            <a:r>
              <a:rPr lang="en-US" dirty="0"/>
              <a:t> (dark in color).</a:t>
            </a:r>
            <a:endParaRPr lang="en-GB" dirty="0"/>
          </a:p>
          <a:p>
            <a:r>
              <a:rPr lang="en-US" b="1" u="sng" dirty="0" err="1"/>
              <a:t>hyphae</a:t>
            </a:r>
            <a:r>
              <a:rPr lang="en-US" b="1" dirty="0"/>
              <a:t> </a:t>
            </a:r>
            <a:r>
              <a:rPr lang="en-US" dirty="0"/>
              <a:t>(singular, </a:t>
            </a:r>
            <a:r>
              <a:rPr lang="en-US" dirty="0" err="1"/>
              <a:t>hypha</a:t>
            </a:r>
            <a:r>
              <a:rPr lang="en-US" dirty="0"/>
              <a:t>), long, slender, branching tubes.  If </a:t>
            </a:r>
            <a:r>
              <a:rPr lang="en-US" dirty="0" err="1"/>
              <a:t>hyphae</a:t>
            </a:r>
            <a:r>
              <a:rPr lang="en-US" dirty="0"/>
              <a:t> have cross walls, the fungus is said to be </a:t>
            </a:r>
            <a:r>
              <a:rPr lang="en-US" b="1" u="sng" dirty="0" err="1"/>
              <a:t>Septate</a:t>
            </a:r>
            <a:r>
              <a:rPr lang="en-US" dirty="0"/>
              <a:t>. If cross-walls are not present, the fungus is said to be </a:t>
            </a:r>
            <a:r>
              <a:rPr lang="en-US" b="1" u="sng" dirty="0"/>
              <a:t>non-</a:t>
            </a:r>
            <a:r>
              <a:rPr lang="en-US" b="1" u="sng" dirty="0" err="1"/>
              <a:t>septate</a:t>
            </a:r>
            <a:r>
              <a:rPr lang="en-US" dirty="0"/>
              <a:t> (</a:t>
            </a:r>
            <a:r>
              <a:rPr lang="en-US" dirty="0" err="1"/>
              <a:t>coenocytic</a:t>
            </a:r>
            <a:r>
              <a:rPr lang="en-US" dirty="0"/>
              <a:t>).  Interwoven </a:t>
            </a:r>
            <a:r>
              <a:rPr lang="en-US" dirty="0" err="1"/>
              <a:t>hyphae</a:t>
            </a:r>
            <a:r>
              <a:rPr lang="en-US" dirty="0"/>
              <a:t> known as </a:t>
            </a:r>
            <a:r>
              <a:rPr lang="en-US" u="sng" dirty="0"/>
              <a:t>mycelium</a:t>
            </a:r>
            <a:r>
              <a:rPr lang="en-US" dirty="0"/>
              <a:t>  </a:t>
            </a:r>
            <a:endParaRPr lang="en-GB" dirty="0"/>
          </a:p>
          <a:p>
            <a:r>
              <a:rPr lang="en-US" dirty="0"/>
              <a:t>Example of mold:</a:t>
            </a:r>
            <a:endParaRPr lang="en-GB" dirty="0"/>
          </a:p>
          <a:p>
            <a:r>
              <a:rPr lang="en-US" i="1" dirty="0" err="1"/>
              <a:t>Aspergillus</a:t>
            </a:r>
            <a:r>
              <a:rPr lang="en-US" i="1" dirty="0"/>
              <a:t> sp </a:t>
            </a:r>
            <a:endParaRPr lang="en-GB" dirty="0"/>
          </a:p>
          <a:p>
            <a:r>
              <a:rPr lang="en-US" i="1" dirty="0" err="1"/>
              <a:t>Rhizopus</a:t>
            </a:r>
            <a:r>
              <a:rPr lang="en-US" i="1" dirty="0"/>
              <a:t> sp </a:t>
            </a:r>
            <a:endParaRPr lang="en-GB" dirty="0"/>
          </a:p>
          <a:p>
            <a:r>
              <a:rPr lang="en-US" i="1" dirty="0" err="1"/>
              <a:t>Penicillium</a:t>
            </a:r>
            <a:r>
              <a:rPr lang="en-US" i="1" dirty="0"/>
              <a:t> sp </a:t>
            </a:r>
            <a:endParaRPr lang="en-GB" dirty="0"/>
          </a:p>
          <a:p>
            <a:r>
              <a:rPr lang="en-US" b="1" u="sng" dirty="0"/>
              <a:t>Spores and conidia</a:t>
            </a:r>
            <a:r>
              <a:rPr lang="en-US" b="1" dirty="0"/>
              <a:t> </a:t>
            </a:r>
            <a:r>
              <a:rPr lang="en-US" dirty="0"/>
              <a:t>are the results of asexual or sexual reproduction; they are used for the identification of the mold based on their shapes, sizes and relationship to the parent </a:t>
            </a:r>
            <a:r>
              <a:rPr lang="en-US" dirty="0" err="1"/>
              <a:t>hyphae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en-GB" dirty="0"/>
          </a:p>
          <a:p>
            <a:r>
              <a:rPr lang="en-US" b="1" dirty="0"/>
              <a:t>Culture:</a:t>
            </a:r>
            <a:r>
              <a:rPr lang="en-US" dirty="0"/>
              <a:t> it grows on the surface of the plates as one colony.  The visible surface growth assumes a fluffy character known as </a:t>
            </a:r>
            <a:r>
              <a:rPr lang="en-US" u="sng" dirty="0"/>
              <a:t>mycelium</a:t>
            </a:r>
            <a:r>
              <a:rPr lang="en-US" dirty="0"/>
              <a:t>.  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pPr lvl="0"/>
            <a:r>
              <a:rPr lang="en-US" b="1" dirty="0"/>
              <a:t>Dimorphic fungi</a:t>
            </a:r>
            <a:r>
              <a:rPr lang="en-US" dirty="0"/>
              <a:t>: are mold at room temperature and yeasts at 37 </a:t>
            </a:r>
            <a:r>
              <a:rPr lang="en-US" baseline="30000" dirty="0"/>
              <a:t>o</a:t>
            </a:r>
            <a:r>
              <a:rPr lang="en-US" dirty="0"/>
              <a:t>c.</a:t>
            </a:r>
            <a:endParaRPr lang="en-GB" dirty="0"/>
          </a:p>
          <a:p>
            <a:r>
              <a:rPr lang="en-US" i="1" dirty="0"/>
              <a:t>Example: </a:t>
            </a:r>
            <a:r>
              <a:rPr lang="en-US" i="1" dirty="0" err="1"/>
              <a:t>Coccidioides</a:t>
            </a:r>
            <a:r>
              <a:rPr lang="en-US" i="1" dirty="0"/>
              <a:t> </a:t>
            </a:r>
            <a:r>
              <a:rPr lang="en-US" i="1" dirty="0" err="1"/>
              <a:t>imitis</a:t>
            </a:r>
            <a:r>
              <a:rPr lang="en-US" i="1" dirty="0"/>
              <a:t> </a:t>
            </a:r>
            <a:endParaRPr lang="en-GB" dirty="0"/>
          </a:p>
          <a:p>
            <a:r>
              <a:rPr lang="en-US" i="1" dirty="0"/>
              <a:t>               </a:t>
            </a:r>
            <a:r>
              <a:rPr lang="en-US" i="1" dirty="0" err="1"/>
              <a:t>Histoplasma</a:t>
            </a:r>
            <a:r>
              <a:rPr lang="en-US" i="1" dirty="0"/>
              <a:t> </a:t>
            </a:r>
            <a:r>
              <a:rPr lang="en-US" i="1" dirty="0" err="1"/>
              <a:t>capsulatum</a:t>
            </a:r>
            <a:r>
              <a:rPr lang="en-US" i="1" dirty="0"/>
              <a:t> 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404664"/>
            <a:ext cx="828092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 </a:t>
            </a:r>
            <a:r>
              <a:rPr lang="en-US" b="1" dirty="0" smtClean="0"/>
              <a:t>Reproduction </a:t>
            </a:r>
            <a:r>
              <a:rPr lang="en-US" b="1" dirty="0"/>
              <a:t>in </a:t>
            </a:r>
            <a:r>
              <a:rPr lang="en-US" b="1" dirty="0" smtClean="0"/>
              <a:t>Fungi</a:t>
            </a:r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1. Asexually</a:t>
            </a:r>
            <a:endParaRPr lang="en-GB" sz="1400" dirty="0"/>
          </a:p>
          <a:p>
            <a:r>
              <a:rPr lang="en-US" b="1" dirty="0"/>
              <a:t>2. Sexually  </a:t>
            </a:r>
            <a:endParaRPr lang="en-GB" sz="1400" dirty="0"/>
          </a:p>
          <a:p>
            <a:r>
              <a:rPr lang="en-US" dirty="0"/>
              <a:t>Asexually: asexual reproduction occurs strictly by the process of mitosis (</a:t>
            </a:r>
            <a:r>
              <a:rPr lang="en-US" dirty="0" err="1"/>
              <a:t>akaryogamy</a:t>
            </a:r>
            <a:r>
              <a:rPr lang="en-US" dirty="0" smtClean="0"/>
              <a:t>)</a:t>
            </a:r>
            <a:endParaRPr lang="en-GB" sz="1400" dirty="0"/>
          </a:p>
          <a:p>
            <a:pPr lvl="0"/>
            <a:r>
              <a:rPr lang="en-US" dirty="0"/>
              <a:t>somatic</a:t>
            </a:r>
            <a:endParaRPr lang="en-GB" sz="1400" dirty="0"/>
          </a:p>
          <a:p>
            <a:pPr lvl="0"/>
            <a:r>
              <a:rPr lang="en-US" dirty="0"/>
              <a:t>spore formation </a:t>
            </a:r>
            <a:endParaRPr lang="en-GB" sz="1400" dirty="0"/>
          </a:p>
          <a:p>
            <a:r>
              <a:rPr lang="en-US" dirty="0"/>
              <a:t>The manner in which spores are produced is important in identification of fungi. Their size shape and arrangements help in the identification of fungi.</a:t>
            </a:r>
            <a:endParaRPr lang="en-GB" sz="1400" dirty="0"/>
          </a:p>
          <a:p>
            <a:pPr lvl="1"/>
            <a:r>
              <a:rPr lang="en-US" b="1" u="sng" dirty="0"/>
              <a:t>Spores</a:t>
            </a:r>
            <a:r>
              <a:rPr lang="en-US" dirty="0"/>
              <a:t> born in a sac-like structure called a </a:t>
            </a:r>
            <a:r>
              <a:rPr lang="en-US" u="sng" dirty="0"/>
              <a:t>sporangium</a:t>
            </a:r>
            <a:r>
              <a:rPr lang="en-US" dirty="0"/>
              <a:t> (sporangia, pleural), and the spores know as </a:t>
            </a:r>
            <a:r>
              <a:rPr lang="en-US" u="sng" dirty="0" err="1"/>
              <a:t>sporangiospore</a:t>
            </a:r>
            <a:r>
              <a:rPr lang="en-US" dirty="0"/>
              <a:t>.</a:t>
            </a:r>
            <a:endParaRPr lang="en-GB" sz="1400" dirty="0"/>
          </a:p>
          <a:p>
            <a:r>
              <a:rPr lang="en-US" dirty="0"/>
              <a:t> </a:t>
            </a:r>
            <a:endParaRPr lang="en-GB" sz="1400" dirty="0"/>
          </a:p>
          <a:p>
            <a:pPr lvl="1"/>
            <a:r>
              <a:rPr lang="en-US" b="1" u="sng" dirty="0"/>
              <a:t>Conidia</a:t>
            </a:r>
            <a:r>
              <a:rPr lang="en-US" b="1" dirty="0"/>
              <a:t> </a:t>
            </a:r>
            <a:r>
              <a:rPr lang="en-US" dirty="0"/>
              <a:t>which are produced on the tip or sides of </a:t>
            </a:r>
            <a:r>
              <a:rPr lang="en-US" dirty="0" err="1"/>
              <a:t>hyphae</a:t>
            </a:r>
            <a:r>
              <a:rPr lang="en-US" dirty="0"/>
              <a:t> are called conidia (</a:t>
            </a:r>
            <a:r>
              <a:rPr lang="en-US" dirty="0" err="1"/>
              <a:t>conidium</a:t>
            </a:r>
            <a:r>
              <a:rPr lang="en-US" dirty="0"/>
              <a:t>) -it is produced on a specialized structure called </a:t>
            </a:r>
            <a:r>
              <a:rPr lang="en-US" u="sng" dirty="0" err="1"/>
              <a:t>conidiophore</a:t>
            </a:r>
            <a:r>
              <a:rPr lang="en-US" dirty="0"/>
              <a:t>.</a:t>
            </a:r>
            <a:endParaRPr lang="en-GB" sz="1400" dirty="0"/>
          </a:p>
          <a:p>
            <a:r>
              <a:rPr lang="en-US" dirty="0"/>
              <a:t> </a:t>
            </a:r>
            <a:endParaRPr lang="en-GB" sz="1400" dirty="0"/>
          </a:p>
          <a:p>
            <a:r>
              <a:rPr lang="en-US" dirty="0"/>
              <a:t>    Types of conidia </a:t>
            </a:r>
            <a:endParaRPr lang="en-GB" sz="1400" dirty="0"/>
          </a:p>
          <a:p>
            <a:pPr lvl="0"/>
            <a:r>
              <a:rPr lang="en-US" dirty="0" err="1"/>
              <a:t>Chlamydospore</a:t>
            </a:r>
            <a:r>
              <a:rPr lang="en-US" dirty="0"/>
              <a:t> </a:t>
            </a:r>
            <a:endParaRPr lang="en-GB" sz="1400" dirty="0"/>
          </a:p>
          <a:p>
            <a:pPr lvl="0"/>
            <a:r>
              <a:rPr lang="en-US" dirty="0" err="1"/>
              <a:t>Blastospore</a:t>
            </a:r>
            <a:endParaRPr lang="en-GB" sz="1400" dirty="0"/>
          </a:p>
          <a:p>
            <a:pPr lvl="0"/>
            <a:r>
              <a:rPr lang="en-US" dirty="0" err="1"/>
              <a:t>Arthrospore</a:t>
            </a:r>
            <a:r>
              <a:rPr lang="en-US" dirty="0"/>
              <a:t>  </a:t>
            </a:r>
            <a:endParaRPr lang="en-GB" sz="1400" dirty="0"/>
          </a:p>
          <a:p>
            <a:pPr lvl="0"/>
            <a:r>
              <a:rPr lang="en-US" dirty="0" err="1"/>
              <a:t>Aleurospore</a:t>
            </a:r>
            <a:r>
              <a:rPr lang="en-US" dirty="0"/>
              <a:t> </a:t>
            </a:r>
            <a:endParaRPr lang="en-GB" sz="1400" dirty="0"/>
          </a:p>
          <a:p>
            <a:r>
              <a:rPr lang="en-US" dirty="0"/>
              <a:t> </a:t>
            </a:r>
            <a:endParaRPr lang="en-GB" sz="1400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84213" y="1697064"/>
            <a:ext cx="938212" cy="787400"/>
          </a:xfrm>
          <a:prstGeom prst="rect">
            <a:avLst/>
          </a:prstGeom>
          <a:noFill/>
        </p:spPr>
      </p:pic>
      <p:pic>
        <p:nvPicPr>
          <p:cNvPr id="5" name="Picture 3" descr="Image-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987675" y="1697064"/>
            <a:ext cx="1152525" cy="720725"/>
          </a:xfrm>
          <a:prstGeom prst="rect">
            <a:avLst/>
          </a:prstGeom>
          <a:noFill/>
        </p:spPr>
      </p:pic>
      <p:pic>
        <p:nvPicPr>
          <p:cNvPr id="6" name="Picture 4" descr="Image-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5651500" y="1697064"/>
            <a:ext cx="3035300" cy="646112"/>
          </a:xfrm>
          <a:prstGeom prst="rect">
            <a:avLst/>
          </a:prstGeom>
          <a:noFill/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38163" y="2384451"/>
            <a:ext cx="1657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Pycnidium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987675" y="2347939"/>
            <a:ext cx="1511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Synnema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580063" y="2347939"/>
            <a:ext cx="1944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Sporodochium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7597775" y="2347939"/>
            <a:ext cx="1511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Acervulus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1331913" y="1071589"/>
            <a:ext cx="388778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Asexual reproductive structures: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692275" y="1684364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Conidiophore</a:t>
            </a: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V="1">
            <a:off x="1187450" y="1989164"/>
            <a:ext cx="792163" cy="287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2484438" y="1989164"/>
            <a:ext cx="719137" cy="358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4356100" y="2132039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18" charset="0"/>
                <a:cs typeface="Times New Roman" pitchFamily="18" charset="0"/>
              </a:rPr>
              <a:t>Conidium</a:t>
            </a:r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 rot="601664" flipH="1">
            <a:off x="4994275" y="1868514"/>
            <a:ext cx="798513" cy="431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924300" y="1916139"/>
            <a:ext cx="719138" cy="287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611188" y="2781326"/>
            <a:ext cx="8137525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Imperfect fungi = </a:t>
            </a:r>
            <a:r>
              <a:rPr lang="en-US" sz="1900" dirty="0" err="1">
                <a:latin typeface="Times New Roman" pitchFamily="18" charset="0"/>
                <a:cs typeface="Times New Roman" pitchFamily="18" charset="0"/>
              </a:rPr>
              <a:t>Deuteromycetes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: Do not reproduce sexually or their  sexual 		  	            reproduction not known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1900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e.g. </a:t>
            </a:r>
            <a:r>
              <a:rPr lang="en-US" sz="1900" i="1" dirty="0" err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en-US" sz="1900" i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900" i="1" dirty="0" err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Fusarium</a:t>
            </a:r>
            <a:r>
              <a:rPr lang="en-US" sz="1900" i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, Candida</a:t>
            </a:r>
            <a:r>
              <a:rPr lang="en-US" sz="1900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8316913" y="3356001"/>
            <a:ext cx="827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pic>
        <p:nvPicPr>
          <p:cNvPr id="28" name="Picture 2" descr="Image 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700412"/>
            <a:ext cx="938212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75656" y="692696"/>
            <a:ext cx="7416824" cy="12280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II)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Sexual: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Fusion, mitosis, meiosis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Sexual spores: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Oospore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Zygospore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Ascospore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Basidiospore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Image-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158875" y="1556792"/>
            <a:ext cx="2633663" cy="614363"/>
          </a:xfrm>
          <a:prstGeom prst="rect">
            <a:avLst/>
          </a:prstGeom>
          <a:noFill/>
        </p:spPr>
      </p:pic>
      <p:pic>
        <p:nvPicPr>
          <p:cNvPr id="6" name="Picture 5" descr="Image-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69900" y="4039642"/>
            <a:ext cx="3886200" cy="1185863"/>
          </a:xfrm>
          <a:prstGeom prst="rect">
            <a:avLst/>
          </a:prstGeom>
          <a:noFill/>
        </p:spPr>
      </p:pic>
      <p:pic>
        <p:nvPicPr>
          <p:cNvPr id="7" name="Picture 6" descr="Image-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1187450" y="2563267"/>
            <a:ext cx="2663825" cy="719138"/>
          </a:xfrm>
          <a:prstGeom prst="rect">
            <a:avLst/>
          </a:prstGeom>
          <a:noFill/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843213" y="2133055"/>
            <a:ext cx="2663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Zygospore  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003800" y="3645942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Ascocarp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300788" y="3645942"/>
            <a:ext cx="86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Ascus 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7380288" y="3711030"/>
            <a:ext cx="17637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Ascospore</a:t>
            </a: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1836738" y="3206205"/>
            <a:ext cx="2663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Zygomycetes</a:t>
            </a: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1403350" y="5157242"/>
            <a:ext cx="17637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Basidiomycetes</a:t>
            </a: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5580063" y="4438105"/>
            <a:ext cx="3313112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e.g.  Truffles             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i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Terfezia  &amp; Termania </a:t>
            </a: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6264275" y="3926930"/>
            <a:ext cx="1763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Ascomycetes</a:t>
            </a:r>
          </a:p>
        </p:txBody>
      </p:sp>
      <p:sp>
        <p:nvSpPr>
          <p:cNvPr id="16" name="Text Box 23"/>
          <p:cNvSpPr txBox="1">
            <a:spLocks noChangeArrowheads="1"/>
          </p:cNvSpPr>
          <p:nvPr/>
        </p:nvSpPr>
        <p:spPr bwMode="auto">
          <a:xfrm>
            <a:off x="1836738" y="3501480"/>
            <a:ext cx="2663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e.g. </a:t>
            </a:r>
            <a:r>
              <a:rPr lang="en-US" i="1">
                <a:latin typeface="Times New Roman" pitchFamily="18" charset="0"/>
                <a:cs typeface="Times New Roman" pitchFamily="18" charset="0"/>
              </a:rPr>
              <a:t>Rhizopus, Mucor</a:t>
            </a: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971550" y="5517605"/>
            <a:ext cx="5256213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e.g. Mushrooms                &amp;  </a:t>
            </a:r>
            <a:r>
              <a:rPr lang="en-US" i="1">
                <a:latin typeface="Times New Roman" pitchFamily="18" charset="0"/>
                <a:cs typeface="Times New Roman" pitchFamily="18" charset="0"/>
              </a:rPr>
              <a:t>Podaxis pistillaris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(Agaricus campestris)</a:t>
            </a:r>
          </a:p>
        </p:txBody>
      </p:sp>
      <p:pic>
        <p:nvPicPr>
          <p:cNvPr id="18" name="Picture 4" descr="Image-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5220072" y="2132856"/>
            <a:ext cx="2998788" cy="1438275"/>
          </a:xfrm>
          <a:prstGeom prst="rect">
            <a:avLst/>
          </a:prstGeom>
          <a:noFill/>
        </p:spPr>
      </p:pic>
      <p:sp>
        <p:nvSpPr>
          <p:cNvPr id="19" name="Line 12"/>
          <p:cNvSpPr>
            <a:spLocks noChangeShapeType="1"/>
          </p:cNvSpPr>
          <p:nvPr/>
        </p:nvSpPr>
        <p:spPr bwMode="auto">
          <a:xfrm flipH="1">
            <a:off x="5220072" y="3068960"/>
            <a:ext cx="576262" cy="5762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" name="Line 13"/>
          <p:cNvSpPr>
            <a:spLocks noChangeShapeType="1"/>
          </p:cNvSpPr>
          <p:nvPr/>
        </p:nvSpPr>
        <p:spPr bwMode="auto">
          <a:xfrm flipH="1">
            <a:off x="6588224" y="3068960"/>
            <a:ext cx="503237" cy="6477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476375" y="123825"/>
            <a:ext cx="5832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Classification of Fungi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39750" y="1341438"/>
            <a:ext cx="81359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Div. Gymnomycota: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 naked (No cell wall), phagotrophic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331913" y="1773238"/>
            <a:ext cx="3887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Myxamoeba, slime molds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331913" y="2133600"/>
            <a:ext cx="712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Class Acrasiomycetes, Cl. Protosteliomycetes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268538" y="692150"/>
            <a:ext cx="41052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Kingdom Myceteae </a:t>
            </a: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827088" y="1916113"/>
            <a:ext cx="431800" cy="144462"/>
          </a:xfrm>
          <a:custGeom>
            <a:avLst/>
            <a:gdLst>
              <a:gd name="T0" fmla="*/ 0 w 469"/>
              <a:gd name="T1" fmla="*/ 2147483647 h 246"/>
              <a:gd name="T2" fmla="*/ 2147483647 w 469"/>
              <a:gd name="T3" fmla="*/ 2147483647 h 246"/>
              <a:gd name="T4" fmla="*/ 2147483647 w 469"/>
              <a:gd name="T5" fmla="*/ 2147483647 h 246"/>
              <a:gd name="T6" fmla="*/ 2147483647 w 469"/>
              <a:gd name="T7" fmla="*/ 2147483647 h 246"/>
              <a:gd name="T8" fmla="*/ 2147483647 w 469"/>
              <a:gd name="T9" fmla="*/ 2147483647 h 246"/>
              <a:gd name="T10" fmla="*/ 2147483647 w 469"/>
              <a:gd name="T11" fmla="*/ 2147483647 h 246"/>
              <a:gd name="T12" fmla="*/ 2147483647 w 469"/>
              <a:gd name="T13" fmla="*/ 0 h 24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69"/>
              <a:gd name="T22" fmla="*/ 0 h 246"/>
              <a:gd name="T23" fmla="*/ 469 w 469"/>
              <a:gd name="T24" fmla="*/ 246 h 24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69" h="246">
                <a:moveTo>
                  <a:pt x="0" y="216"/>
                </a:moveTo>
                <a:cubicBezTo>
                  <a:pt x="89" y="238"/>
                  <a:pt x="192" y="246"/>
                  <a:pt x="276" y="204"/>
                </a:cubicBezTo>
                <a:cubicBezTo>
                  <a:pt x="369" y="157"/>
                  <a:pt x="258" y="198"/>
                  <a:pt x="348" y="168"/>
                </a:cubicBezTo>
                <a:cubicBezTo>
                  <a:pt x="373" y="68"/>
                  <a:pt x="337" y="155"/>
                  <a:pt x="396" y="108"/>
                </a:cubicBezTo>
                <a:cubicBezTo>
                  <a:pt x="407" y="99"/>
                  <a:pt x="410" y="82"/>
                  <a:pt x="420" y="72"/>
                </a:cubicBezTo>
                <a:cubicBezTo>
                  <a:pt x="430" y="62"/>
                  <a:pt x="444" y="56"/>
                  <a:pt x="456" y="48"/>
                </a:cubicBezTo>
                <a:cubicBezTo>
                  <a:pt x="469" y="8"/>
                  <a:pt x="468" y="25"/>
                  <a:pt x="468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827088" y="1916113"/>
            <a:ext cx="414337" cy="144462"/>
          </a:xfrm>
          <a:custGeom>
            <a:avLst/>
            <a:gdLst>
              <a:gd name="T0" fmla="*/ 0 w 468"/>
              <a:gd name="T1" fmla="*/ 2147483647 h 195"/>
              <a:gd name="T2" fmla="*/ 2147483647 w 468"/>
              <a:gd name="T3" fmla="*/ 2147483647 h 195"/>
              <a:gd name="T4" fmla="*/ 2147483647 w 468"/>
              <a:gd name="T5" fmla="*/ 2147483647 h 195"/>
              <a:gd name="T6" fmla="*/ 2147483647 w 468"/>
              <a:gd name="T7" fmla="*/ 2147483647 h 195"/>
              <a:gd name="T8" fmla="*/ 2147483647 w 468"/>
              <a:gd name="T9" fmla="*/ 2147483647 h 195"/>
              <a:gd name="T10" fmla="*/ 2147483647 w 468"/>
              <a:gd name="T11" fmla="*/ 2147483647 h 19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68"/>
              <a:gd name="T19" fmla="*/ 0 h 195"/>
              <a:gd name="T20" fmla="*/ 468 w 468"/>
              <a:gd name="T21" fmla="*/ 195 h 19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68" h="195">
                <a:moveTo>
                  <a:pt x="0" y="195"/>
                </a:moveTo>
                <a:cubicBezTo>
                  <a:pt x="12" y="187"/>
                  <a:pt x="23" y="177"/>
                  <a:pt x="36" y="171"/>
                </a:cubicBezTo>
                <a:cubicBezTo>
                  <a:pt x="59" y="161"/>
                  <a:pt x="108" y="147"/>
                  <a:pt x="108" y="147"/>
                </a:cubicBezTo>
                <a:cubicBezTo>
                  <a:pt x="188" y="67"/>
                  <a:pt x="102" y="142"/>
                  <a:pt x="180" y="99"/>
                </a:cubicBezTo>
                <a:cubicBezTo>
                  <a:pt x="238" y="67"/>
                  <a:pt x="302" y="9"/>
                  <a:pt x="372" y="3"/>
                </a:cubicBezTo>
                <a:cubicBezTo>
                  <a:pt x="404" y="0"/>
                  <a:pt x="436" y="3"/>
                  <a:pt x="468" y="3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1042988" y="1989138"/>
            <a:ext cx="57150" cy="19050"/>
          </a:xfrm>
          <a:custGeom>
            <a:avLst/>
            <a:gdLst>
              <a:gd name="T0" fmla="*/ 0 w 36"/>
              <a:gd name="T1" fmla="*/ 0 h 12"/>
              <a:gd name="T2" fmla="*/ 2147483647 w 36"/>
              <a:gd name="T3" fmla="*/ 2147483647 h 12"/>
              <a:gd name="T4" fmla="*/ 0 w 36"/>
              <a:gd name="T5" fmla="*/ 0 h 12"/>
              <a:gd name="T6" fmla="*/ 0 60000 65536"/>
              <a:gd name="T7" fmla="*/ 0 60000 65536"/>
              <a:gd name="T8" fmla="*/ 0 60000 65536"/>
              <a:gd name="T9" fmla="*/ 0 w 36"/>
              <a:gd name="T10" fmla="*/ 0 h 12"/>
              <a:gd name="T11" fmla="*/ 36 w 36"/>
              <a:gd name="T12" fmla="*/ 12 h 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" h="12">
                <a:moveTo>
                  <a:pt x="0" y="0"/>
                </a:moveTo>
                <a:cubicBezTo>
                  <a:pt x="12" y="4"/>
                  <a:pt x="36" y="12"/>
                  <a:pt x="36" y="12"/>
                </a:cubicBezTo>
                <a:cubicBezTo>
                  <a:pt x="36" y="12"/>
                  <a:pt x="12" y="4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331913" y="2492375"/>
            <a:ext cx="712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Cl. Myxomycetes – </a:t>
            </a:r>
            <a:r>
              <a:rPr lang="en-US" sz="200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e.g. </a:t>
            </a:r>
            <a:r>
              <a:rPr lang="en-US" sz="2000" i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Dictyostelium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39750" y="2924175"/>
            <a:ext cx="81359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2-   Div. Mastigomycota: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 flagillated, motile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187450" y="3357563"/>
            <a:ext cx="712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Cell wall, absorptive nutrition, if mold nonseptate hyphae</a:t>
            </a:r>
            <a:endParaRPr lang="en-US" sz="2000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1187450" y="3716338"/>
            <a:ext cx="712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Chytridiomycetes, Hyphochytridiomycetes </a:t>
            </a:r>
            <a:endParaRPr lang="en-US" sz="2000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1189038" y="4040188"/>
            <a:ext cx="712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Plasmodiophoromycetes, Oomycetes – </a:t>
            </a:r>
            <a:r>
              <a:rPr lang="en-US" sz="200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e.g. </a:t>
            </a:r>
            <a:r>
              <a:rPr lang="en-US" sz="2000" i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Phythium, Phytophthora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611188" y="4508500"/>
            <a:ext cx="8135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3-   Div.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Amastigomycota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Non flagellated, Non-motile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331913" y="4941888"/>
            <a:ext cx="712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Yeasts &amp; molds:  Septate hyphae &amp; non-septate </a:t>
            </a:r>
            <a:endParaRPr lang="en-US" sz="2000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1331913" y="5229225"/>
            <a:ext cx="712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Cl. Zygomycetes, Trichomycetes, Ascomycetes, Basidiomycetes</a:t>
            </a:r>
            <a:endParaRPr lang="en-US" sz="2000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331913" y="5589588"/>
            <a:ext cx="712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Deuteromycetes (Fungi  Imperfecti = Imperfect fungi)</a:t>
            </a:r>
            <a:endParaRPr lang="en-US" sz="2000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1620838" y="5876925"/>
            <a:ext cx="712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e.g. </a:t>
            </a:r>
            <a:r>
              <a:rPr lang="en-US" sz="2000" i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Aspergillus, Penicillium, Fusarium, Candida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1258888" y="6416675"/>
            <a:ext cx="806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Old terms: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 Phycomycetes, Aquatic, Lower fungi, Higher fungi </a:t>
            </a:r>
            <a:endParaRPr lang="en-US" sz="2000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95288" y="6308725"/>
            <a:ext cx="8748712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8316913" y="6308725"/>
            <a:ext cx="827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620688"/>
            <a:ext cx="792088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 smtClean="0"/>
          </a:p>
          <a:p>
            <a:endParaRPr lang="en-US" sz="2400" b="1" dirty="0" smtClean="0"/>
          </a:p>
          <a:p>
            <a:endParaRPr lang="en-US" sz="2400" b="1" dirty="0" smtClean="0"/>
          </a:p>
          <a:p>
            <a:r>
              <a:rPr lang="en-US" sz="2400" b="1" dirty="0" smtClean="0"/>
              <a:t>Mycology</a:t>
            </a:r>
          </a:p>
          <a:p>
            <a:r>
              <a:rPr lang="en-GB" sz="2400" b="1" dirty="0" err="1" smtClean="0"/>
              <a:t>Divison</a:t>
            </a:r>
            <a:r>
              <a:rPr lang="en-GB" sz="2400" b="1" dirty="0" smtClean="0"/>
              <a:t> </a:t>
            </a:r>
            <a:r>
              <a:rPr lang="en-GB" sz="2400" dirty="0" smtClean="0"/>
              <a:t>: </a:t>
            </a:r>
            <a:r>
              <a:rPr lang="en-GB" sz="2400" dirty="0" err="1" smtClean="0"/>
              <a:t>Mycota</a:t>
            </a:r>
            <a:r>
              <a:rPr lang="en-GB" sz="2400" dirty="0" smtClean="0"/>
              <a:t> </a:t>
            </a:r>
          </a:p>
          <a:p>
            <a:r>
              <a:rPr lang="en-GB" sz="2400" b="1" dirty="0" smtClean="0"/>
              <a:t>            Subdivision</a:t>
            </a:r>
            <a:r>
              <a:rPr lang="en-GB" sz="2400" dirty="0" smtClean="0"/>
              <a:t> </a:t>
            </a:r>
            <a:r>
              <a:rPr lang="en-GB" sz="2400" dirty="0" err="1" smtClean="0"/>
              <a:t>Mycotina</a:t>
            </a:r>
            <a:endParaRPr lang="en-GB" sz="2400" dirty="0" smtClean="0"/>
          </a:p>
          <a:p>
            <a:r>
              <a:rPr lang="en-GB" sz="2400" b="1" dirty="0" smtClean="0"/>
              <a:t>                 Class:</a:t>
            </a:r>
            <a:r>
              <a:rPr lang="en-GB" sz="2400" dirty="0" smtClean="0"/>
              <a:t> </a:t>
            </a:r>
            <a:r>
              <a:rPr lang="en-GB" sz="2400" dirty="0" err="1" smtClean="0"/>
              <a:t>mycetes</a:t>
            </a:r>
            <a:endParaRPr lang="en-GB" sz="2400" dirty="0" smtClean="0"/>
          </a:p>
          <a:p>
            <a:r>
              <a:rPr lang="en-GB" sz="2400" b="1" dirty="0" smtClean="0"/>
              <a:t>                      Subclass :</a:t>
            </a:r>
            <a:r>
              <a:rPr lang="en-GB" sz="2400" dirty="0" err="1" smtClean="0"/>
              <a:t>mycetidae</a:t>
            </a:r>
            <a:endParaRPr lang="en-GB" sz="2400" dirty="0" smtClean="0"/>
          </a:p>
          <a:p>
            <a:r>
              <a:rPr lang="en-GB" sz="2400" b="1" dirty="0" smtClean="0"/>
              <a:t>                               Order</a:t>
            </a:r>
            <a:r>
              <a:rPr lang="en-GB" sz="2400" dirty="0" smtClean="0"/>
              <a:t>: ales </a:t>
            </a:r>
          </a:p>
          <a:p>
            <a:r>
              <a:rPr lang="en-GB" sz="2400" b="1" dirty="0" smtClean="0"/>
              <a:t>                                    Family</a:t>
            </a:r>
            <a:r>
              <a:rPr lang="en-GB" sz="2400" dirty="0" smtClean="0"/>
              <a:t>: </a:t>
            </a:r>
            <a:r>
              <a:rPr lang="en-GB" sz="2400" dirty="0" err="1" smtClean="0"/>
              <a:t>aceae</a:t>
            </a:r>
            <a:r>
              <a:rPr lang="en-GB" sz="2400" dirty="0" smtClean="0"/>
              <a:t> </a:t>
            </a:r>
          </a:p>
          <a:p>
            <a:r>
              <a:rPr lang="en-GB" sz="2400" dirty="0" smtClean="0"/>
              <a:t> </a:t>
            </a:r>
          </a:p>
          <a:p>
            <a:endParaRPr lang="en-US" sz="2400" b="1" dirty="0" smtClean="0"/>
          </a:p>
          <a:p>
            <a:endParaRPr lang="en-US" sz="2400" dirty="0" smtClean="0"/>
          </a:p>
          <a:p>
            <a:endParaRPr lang="en-US" sz="20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899592" y="62068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 smtClean="0"/>
              <a:t>Mykes</a:t>
            </a:r>
            <a:r>
              <a:rPr lang="en-US" dirty="0" smtClean="0"/>
              <a:t>=mushroom=fungi</a:t>
            </a:r>
          </a:p>
          <a:p>
            <a:r>
              <a:rPr lang="en-US" dirty="0" err="1" smtClean="0"/>
              <a:t>Logos+study</a:t>
            </a:r>
            <a:r>
              <a:rPr lang="en-US" dirty="0" smtClean="0"/>
              <a:t> of=study of fungi</a:t>
            </a:r>
          </a:p>
          <a:p>
            <a:r>
              <a:rPr lang="en-US" b="1" dirty="0" smtClean="0"/>
              <a:t>Kingdom </a:t>
            </a:r>
            <a:r>
              <a:rPr lang="en-US" b="1" dirty="0" err="1" smtClean="0"/>
              <a:t>mycetes</a:t>
            </a:r>
            <a:r>
              <a:rPr lang="en-US" b="1" dirty="0" smtClean="0"/>
              <a:t> </a:t>
            </a:r>
            <a:r>
              <a:rPr lang="en-US" dirty="0" smtClean="0"/>
              <a:t>(=K. fungi)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476672"/>
            <a:ext cx="8136904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GB" b="1" dirty="0" smtClean="0"/>
              <a:t>Molecular identification 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GB" dirty="0" err="1" smtClean="0"/>
              <a:t>DNa</a:t>
            </a:r>
            <a:r>
              <a:rPr lang="en-GB" dirty="0" smtClean="0"/>
              <a:t> were discovered by Friedrich </a:t>
            </a:r>
            <a:r>
              <a:rPr lang="en-GB" dirty="0" err="1" smtClean="0"/>
              <a:t>Miescher</a:t>
            </a:r>
            <a:r>
              <a:rPr lang="en-GB" dirty="0" smtClean="0"/>
              <a:t>. In 1869 </a:t>
            </a:r>
            <a:endParaRPr lang="en-US" dirty="0" smtClean="0"/>
          </a:p>
          <a:p>
            <a:r>
              <a:rPr lang="en-GB" dirty="0" smtClean="0"/>
              <a:t>1919, Phoebus </a:t>
            </a:r>
            <a:r>
              <a:rPr lang="en-GB" dirty="0" err="1" smtClean="0"/>
              <a:t>Levene</a:t>
            </a:r>
            <a:r>
              <a:rPr lang="en-GB" dirty="0" smtClean="0"/>
              <a:t> identified the component of nucleic acid  and </a:t>
            </a:r>
            <a:r>
              <a:rPr lang="en-GB" dirty="0" err="1" smtClean="0"/>
              <a:t>coind</a:t>
            </a:r>
            <a:r>
              <a:rPr lang="en-GB" dirty="0" smtClean="0"/>
              <a:t> the terms nucleotides for the individuate bases Adenine, guanine Pyramiding  thymine and </a:t>
            </a:r>
            <a:r>
              <a:rPr lang="en-GB" dirty="0" err="1" smtClean="0"/>
              <a:t>cytocine</a:t>
            </a:r>
            <a:r>
              <a:rPr lang="en-GB" dirty="0" smtClean="0"/>
              <a:t>. </a:t>
            </a:r>
            <a:r>
              <a:rPr lang="en-GB" dirty="0" err="1" smtClean="0"/>
              <a:t>Addinin</a:t>
            </a:r>
            <a:r>
              <a:rPr lang="en-GB" dirty="0" smtClean="0"/>
              <a:t> will pair with </a:t>
            </a:r>
            <a:r>
              <a:rPr lang="en-GB" dirty="0" err="1" smtClean="0"/>
              <a:t>thymidine</a:t>
            </a:r>
            <a:r>
              <a:rPr lang="en-GB" dirty="0" smtClean="0"/>
              <a:t> and Guanine with cytosine. 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The PCR technique is  amplification of a part of the DNA which is present in a low concentration.</a:t>
            </a:r>
            <a:endParaRPr lang="en-US" dirty="0" smtClean="0"/>
          </a:p>
          <a:p>
            <a:r>
              <a:rPr lang="en-GB" dirty="0" smtClean="0"/>
              <a:t> </a:t>
            </a:r>
            <a:endParaRPr lang="en-US" dirty="0" smtClean="0"/>
          </a:p>
          <a:p>
            <a:pPr lvl="0">
              <a:buFont typeface="Wingdings" pitchFamily="2" charset="2"/>
              <a:buChar char="§"/>
            </a:pPr>
            <a:r>
              <a:rPr lang="en-GB" dirty="0" smtClean="0"/>
              <a:t>The principle of molecular phylogeny is that species are understood to have arise from mother species (their accentors) during the process of as speciation. </a:t>
            </a:r>
            <a:endParaRPr lang="en-US" dirty="0" smtClean="0"/>
          </a:p>
          <a:p>
            <a:pPr lvl="0">
              <a:buFont typeface="Wingdings" pitchFamily="2" charset="2"/>
              <a:buChar char="§"/>
            </a:pPr>
            <a:r>
              <a:rPr lang="en-GB" dirty="0" smtClean="0"/>
              <a:t>The two closely related species from two closely related organisms should have more unique polymorphism. As a results of mutation or recombination. </a:t>
            </a:r>
            <a:endParaRPr lang="en-US" dirty="0" smtClean="0"/>
          </a:p>
          <a:p>
            <a:pPr lvl="0">
              <a:buFont typeface="Wingdings" pitchFamily="2" charset="2"/>
              <a:buChar char="§"/>
            </a:pPr>
            <a:r>
              <a:rPr lang="en-GB" dirty="0" smtClean="0"/>
              <a:t>So when you compare the same  </a:t>
            </a:r>
            <a:r>
              <a:rPr lang="en-GB" dirty="0" err="1" smtClean="0"/>
              <a:t>piesce</a:t>
            </a:r>
            <a:r>
              <a:rPr lang="en-GB" dirty="0" smtClean="0"/>
              <a:t> </a:t>
            </a:r>
            <a:r>
              <a:rPr lang="en-GB" dirty="0" err="1" smtClean="0"/>
              <a:t>ofDNA</a:t>
            </a:r>
            <a:r>
              <a:rPr lang="en-GB" dirty="0" smtClean="0"/>
              <a:t>    sequences between different species so it is possible to infer between different species based on the polymorphism that are present.</a:t>
            </a:r>
            <a:endParaRPr lang="en-US" dirty="0" smtClean="0"/>
          </a:p>
          <a:p>
            <a:pPr lvl="0">
              <a:buFont typeface="Wingdings" pitchFamily="2" charset="2"/>
              <a:buChar char="§"/>
            </a:pPr>
            <a:r>
              <a:rPr lang="en-GB" dirty="0" smtClean="0"/>
              <a:t>One of the most used region for the Dan is the regions of DNA is the ribosomal DNA </a:t>
            </a:r>
            <a:r>
              <a:rPr lang="en-GB" dirty="0" err="1" smtClean="0"/>
              <a:t>Operone</a:t>
            </a:r>
            <a:r>
              <a:rPr lang="en-GB" dirty="0" smtClean="0"/>
              <a:t> which is consist of the small subunits (SSU), 18s </a:t>
            </a:r>
            <a:r>
              <a:rPr lang="en-GB" dirty="0" err="1" smtClean="0"/>
              <a:t>rRNA</a:t>
            </a:r>
            <a:r>
              <a:rPr lang="en-GB" dirty="0" smtClean="0"/>
              <a:t> genus the 5.8S </a:t>
            </a:r>
            <a:r>
              <a:rPr lang="en-GB" dirty="0" err="1" smtClean="0"/>
              <a:t>rRNA</a:t>
            </a:r>
            <a:r>
              <a:rPr lang="en-GB" dirty="0" smtClean="0"/>
              <a:t> gene  AND THE LARG SUBUNITES (</a:t>
            </a:r>
            <a:r>
              <a:rPr lang="en-GB" dirty="0" err="1" smtClean="0"/>
              <a:t>lsu</a:t>
            </a:r>
            <a:r>
              <a:rPr lang="en-GB" dirty="0" smtClean="0"/>
              <a:t> ) GET INFORMATION FROM THE THESIS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55576" y="764413"/>
            <a:ext cx="7488832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THIS OPERON IS PRESENT IN THE FUGNAL </a:t>
            </a:r>
            <a:r>
              <a:rPr kumimoji="0" lang="en-GB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genom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as a large number of copies (50-100).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internal transcribed spacer (ITS1 and ITS2 are found between SSU and the 5.8S </a:t>
            </a:r>
            <a:r>
              <a:rPr kumimoji="0" lang="en-GB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rRNA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gene. And the between the 5.8S r RNA  gene and LSU respectively. The SSU and LSU evolve relatively slowly and are frequently used (50-100).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ssu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LSU evolve relatively slowly and are frequently used to study higher orders relationship foe examples between families or order. Where as the ITS1 and Its2 and 5.8S </a:t>
            </a:r>
            <a:r>
              <a:rPr kumimoji="0" lang="en-GB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rRNA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gene region (often abbreviation to ITS 9s frequently used for species level phylogeny because of the high evolutionary rate  if the internal transcribed spacers.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IGS is found at the end of LSU and start of the SSU sequence and sometimes used for the inter or intra species variation studies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Some other species which his involve other gene sequences such as B </a:t>
            </a:r>
            <a:r>
              <a:rPr kumimoji="0" lang="en-GB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tubuline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 or hailstone H3.  To </a:t>
            </a:r>
            <a:r>
              <a:rPr kumimoji="0" lang="en-GB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sovel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species and species complexity.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 use more than one gene by using </a:t>
            </a:r>
            <a:r>
              <a:rPr kumimoji="0" lang="en-GB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multilocus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sequencing  to comply with the genealogical concordance </a:t>
            </a:r>
            <a:r>
              <a:rPr kumimoji="0" lang="en-GB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phylogeniatic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species recognition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kingdom fungi is they form a kingdom which is part from plant kingdom. And animals and closer to the later. 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404664"/>
            <a:ext cx="842493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Structure of fungi 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Unicellular yeasts </a:t>
            </a:r>
          </a:p>
          <a:p>
            <a:r>
              <a:rPr lang="en-US" sz="2400" dirty="0" smtClean="0"/>
              <a:t>True yeses cell retain individuality </a:t>
            </a:r>
          </a:p>
          <a:p>
            <a:r>
              <a:rPr lang="en-US" sz="2400" dirty="0" smtClean="0"/>
              <a:t>Yeasts like cell attached to each other side by side forming </a:t>
            </a:r>
            <a:r>
              <a:rPr lang="en-US" sz="2400" dirty="0" err="1" smtClean="0"/>
              <a:t>pseudohyphae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Filamentous mold </a:t>
            </a:r>
            <a:r>
              <a:rPr lang="en-US" sz="2400" dirty="0" err="1" smtClean="0"/>
              <a:t>hyphae</a:t>
            </a:r>
            <a:r>
              <a:rPr lang="en-US" sz="2400" dirty="0" smtClean="0"/>
              <a:t>-</a:t>
            </a:r>
            <a:r>
              <a:rPr lang="en-US" sz="2400" dirty="0" err="1" smtClean="0"/>
              <a:t>hyphae</a:t>
            </a:r>
            <a:r>
              <a:rPr lang="en-US" sz="2400" dirty="0" smtClean="0"/>
              <a:t>-septum </a:t>
            </a:r>
          </a:p>
          <a:p>
            <a:r>
              <a:rPr lang="en-US" sz="2400" dirty="0" err="1" smtClean="0"/>
              <a:t>Septate</a:t>
            </a:r>
            <a:r>
              <a:rPr lang="en-US" sz="2400" dirty="0" smtClean="0"/>
              <a:t> </a:t>
            </a:r>
            <a:r>
              <a:rPr lang="en-US" sz="2400" dirty="0" err="1" smtClean="0"/>
              <a:t>hayphae</a:t>
            </a:r>
            <a:endParaRPr lang="en-US" sz="2400" dirty="0" smtClean="0"/>
          </a:p>
          <a:p>
            <a:r>
              <a:rPr lang="en-US" sz="2400" dirty="0" err="1" smtClean="0"/>
              <a:t>Nonspetate</a:t>
            </a:r>
            <a:r>
              <a:rPr lang="en-US" sz="2400" dirty="0" smtClean="0"/>
              <a:t> </a:t>
            </a:r>
            <a:r>
              <a:rPr lang="en-US" sz="2400" dirty="0" err="1" smtClean="0"/>
              <a:t>hyphae</a:t>
            </a:r>
            <a:r>
              <a:rPr lang="en-US" sz="2400" dirty="0" smtClean="0"/>
              <a:t> </a:t>
            </a:r>
            <a:r>
              <a:rPr lang="en-US" sz="2400" dirty="0" err="1" smtClean="0"/>
              <a:t>coneocytic</a:t>
            </a:r>
            <a:r>
              <a:rPr lang="en-US" sz="2400" dirty="0" smtClean="0"/>
              <a:t> </a:t>
            </a:r>
            <a:r>
              <a:rPr lang="en-US" sz="2400" dirty="0" err="1" smtClean="0"/>
              <a:t>hyphae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err="1" smtClean="0"/>
              <a:t>Inrerwoven</a:t>
            </a:r>
            <a:r>
              <a:rPr lang="en-US" sz="2400" dirty="0" smtClean="0"/>
              <a:t> </a:t>
            </a:r>
            <a:r>
              <a:rPr lang="en-US" sz="2400" dirty="0" err="1" smtClean="0"/>
              <a:t>hyphae</a:t>
            </a:r>
            <a:r>
              <a:rPr lang="en-US" sz="2400" dirty="0" smtClean="0"/>
              <a:t> =Mycelium</a:t>
            </a:r>
          </a:p>
          <a:p>
            <a:r>
              <a:rPr lang="en-US" sz="2400" dirty="0" err="1" smtClean="0"/>
              <a:t>Dimorphic:have</a:t>
            </a:r>
            <a:r>
              <a:rPr lang="en-US" sz="2400" dirty="0" smtClean="0"/>
              <a:t> to forms depending on changes in the environment factor like temp, medium and cultures Vs host </a:t>
            </a:r>
          </a:p>
          <a:p>
            <a:r>
              <a:rPr lang="en-US" sz="2400" dirty="0" err="1" smtClean="0"/>
              <a:t>Monomorphic</a:t>
            </a:r>
            <a:r>
              <a:rPr lang="en-US" sz="2400" dirty="0" smtClean="0"/>
              <a:t> only one forms regardless of environment.</a:t>
            </a:r>
          </a:p>
          <a:p>
            <a:endParaRPr lang="en-US" sz="2400" dirty="0"/>
          </a:p>
          <a:p>
            <a:r>
              <a:rPr lang="en-US" sz="2400" dirty="0" smtClean="0"/>
              <a:t> </a:t>
            </a:r>
          </a:p>
          <a:p>
            <a:r>
              <a:rPr lang="en-US" sz="2400" dirty="0" smtClean="0"/>
              <a:t> 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620688"/>
            <a:ext cx="777686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Characterization distinguishing features</a:t>
            </a:r>
          </a:p>
          <a:p>
            <a:r>
              <a:rPr lang="en-US" sz="2400" dirty="0" smtClean="0"/>
              <a:t>All eukaryotic Organism </a:t>
            </a:r>
          </a:p>
          <a:p>
            <a:r>
              <a:rPr lang="en-US" sz="2400" dirty="0" smtClean="0"/>
              <a:t>Heterotrophic-</a:t>
            </a:r>
            <a:r>
              <a:rPr lang="en-GB" sz="2400" dirty="0" smtClean="0"/>
              <a:t>don’t have </a:t>
            </a:r>
            <a:r>
              <a:rPr lang="en-GB" sz="2400" dirty="0" err="1" smtClean="0"/>
              <a:t>chlorphyll</a:t>
            </a:r>
            <a:r>
              <a:rPr lang="en-GB" sz="2400" dirty="0" smtClean="0"/>
              <a:t> (</a:t>
            </a:r>
            <a:r>
              <a:rPr lang="en-GB" sz="2400" dirty="0" err="1" smtClean="0"/>
              <a:t>Acrophylous</a:t>
            </a:r>
            <a:r>
              <a:rPr lang="en-GB" sz="2400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Saprobic</a:t>
            </a:r>
            <a:r>
              <a:rPr lang="en-US" sz="24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Symbiotic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Parastic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The cell is surrounded by rigid cell wall made up of chitin and complex </a:t>
            </a:r>
            <a:r>
              <a:rPr lang="en-US" sz="2400" dirty="0" err="1" smtClean="0"/>
              <a:t>charbohydrates</a:t>
            </a:r>
            <a:r>
              <a:rPr lang="en-US" sz="2400" dirty="0" smtClean="0"/>
              <a:t> (</a:t>
            </a:r>
            <a:r>
              <a:rPr lang="en-US" sz="2400" dirty="0" err="1" smtClean="0"/>
              <a:t>chitonsan</a:t>
            </a:r>
            <a:r>
              <a:rPr lang="en-US" sz="2400" dirty="0" smtClean="0"/>
              <a:t>, </a:t>
            </a:r>
            <a:r>
              <a:rPr lang="en-US" sz="2400" dirty="0" err="1" smtClean="0"/>
              <a:t>mannan,glucan</a:t>
            </a:r>
            <a:r>
              <a:rPr lang="en-US" sz="2400" dirty="0" smtClean="0"/>
              <a:t>, </a:t>
            </a:r>
            <a:r>
              <a:rPr lang="en-US" sz="2400" dirty="0" err="1" smtClean="0"/>
              <a:t>galacotmannan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Have simple structure most of them is microscopic </a:t>
            </a:r>
          </a:p>
          <a:p>
            <a:r>
              <a:rPr lang="en-US" sz="2400" dirty="0" smtClean="0"/>
              <a:t>Reproduced by spore formation sexually or asexually </a:t>
            </a:r>
          </a:p>
          <a:p>
            <a:endParaRPr lang="en-US" sz="2400" dirty="0" smtClean="0"/>
          </a:p>
          <a:p>
            <a:r>
              <a:rPr lang="en-US" sz="2400" dirty="0" smtClean="0"/>
              <a:t>The ITS sequencing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ulip\Desktop\yeast-and-mol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980728"/>
            <a:ext cx="3060340" cy="2448272"/>
          </a:xfrm>
          <a:prstGeom prst="rect">
            <a:avLst/>
          </a:prstGeom>
          <a:noFill/>
        </p:spPr>
      </p:pic>
      <p:pic>
        <p:nvPicPr>
          <p:cNvPr id="2" name="Picture 2" descr="C:\Users\Tulip\Desktop\Candid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1268760"/>
            <a:ext cx="2736304" cy="2088232"/>
          </a:xfrm>
          <a:prstGeom prst="rect">
            <a:avLst/>
          </a:prstGeom>
          <a:noFill/>
        </p:spPr>
      </p:pic>
      <p:pic>
        <p:nvPicPr>
          <p:cNvPr id="1027" name="Picture 3" descr="C:\Users\Tulip\Desktop\MoldCulturePhoto010DJF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3573016"/>
            <a:ext cx="2419350" cy="2276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764704"/>
            <a:ext cx="799288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Kingdoms </a:t>
            </a:r>
            <a:endParaRPr lang="en-GB" sz="2400" dirty="0"/>
          </a:p>
          <a:p>
            <a:r>
              <a:rPr lang="en-US" sz="2400" dirty="0" err="1"/>
              <a:t>Animilia</a:t>
            </a:r>
            <a:r>
              <a:rPr lang="en-US" sz="2400" dirty="0"/>
              <a:t>: (eukaryotic cells) these eukaryotes are multi-cellular organisms include worms, arthropods, and animals.</a:t>
            </a:r>
            <a:endParaRPr lang="en-GB" sz="2400" dirty="0"/>
          </a:p>
          <a:p>
            <a:r>
              <a:rPr lang="en-US" sz="2400" dirty="0" err="1"/>
              <a:t>Plantae</a:t>
            </a:r>
            <a:r>
              <a:rPr lang="en-US" sz="2400" dirty="0"/>
              <a:t>:  (eukaryotic cells)</a:t>
            </a:r>
            <a:endParaRPr lang="en-GB" sz="2400" dirty="0"/>
          </a:p>
          <a:p>
            <a:r>
              <a:rPr lang="en-US" sz="2400" dirty="0" err="1"/>
              <a:t>Protoctista</a:t>
            </a:r>
            <a:r>
              <a:rPr lang="en-US" sz="2400" dirty="0"/>
              <a:t>: </a:t>
            </a:r>
            <a:r>
              <a:rPr lang="en-US" sz="2400" dirty="0" err="1"/>
              <a:t>eukarotic</a:t>
            </a:r>
            <a:r>
              <a:rPr lang="en-US" sz="2400" dirty="0"/>
              <a:t> single cell like protozoa and algae </a:t>
            </a:r>
            <a:endParaRPr lang="en-GB" sz="2400" dirty="0"/>
          </a:p>
          <a:p>
            <a:r>
              <a:rPr lang="en-US" sz="2400" dirty="0" err="1"/>
              <a:t>Monera</a:t>
            </a:r>
            <a:r>
              <a:rPr lang="en-US" sz="2400" dirty="0"/>
              <a:t>: (prokaryotic) single cell like bacteria, </a:t>
            </a:r>
            <a:r>
              <a:rPr lang="en-US" sz="2400" dirty="0" err="1"/>
              <a:t>actinomycetes</a:t>
            </a:r>
            <a:r>
              <a:rPr lang="en-US" sz="2400" dirty="0"/>
              <a:t> and blue-green algae </a:t>
            </a:r>
            <a:endParaRPr lang="en-GB" sz="2400" dirty="0"/>
          </a:p>
          <a:p>
            <a:r>
              <a:rPr lang="en-US" sz="2400" dirty="0"/>
              <a:t>Fungi: eukaryotic non-motile include yeasts, mold, and mushroom.</a:t>
            </a:r>
            <a:endParaRPr lang="en-GB" sz="2400" dirty="0"/>
          </a:p>
          <a:p>
            <a:r>
              <a:rPr lang="en-US" sz="2400" dirty="0"/>
              <a:t> </a:t>
            </a:r>
            <a:endParaRPr lang="en-GB" sz="2400" dirty="0"/>
          </a:p>
          <a:p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043608" y="332656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Main Characteristic of Fungi:</a:t>
            </a:r>
            <a:endParaRPr lang="en-GB" dirty="0"/>
          </a:p>
          <a:p>
            <a:r>
              <a:rPr lang="en-US" b="1" u="sng" dirty="0"/>
              <a:t>Features distinguish them from bacteria:</a:t>
            </a:r>
            <a:endParaRPr lang="en-GB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899591" y="1600200"/>
          <a:ext cx="7344816" cy="4572000"/>
        </p:xfrm>
        <a:graphic>
          <a:graphicData uri="http://schemas.openxmlformats.org/drawingml/2006/table">
            <a:tbl>
              <a:tblPr/>
              <a:tblGrid>
                <a:gridCol w="1566334"/>
                <a:gridCol w="2889241"/>
                <a:gridCol w="2889241"/>
              </a:tblGrid>
              <a:tr h="2431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 u="sng">
                          <a:solidFill>
                            <a:srgbClr val="008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Fungi</a:t>
                      </a: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  ( Eukaryotic)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 u="sng">
                          <a:solidFill>
                            <a:srgbClr val="008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Bacteria</a:t>
                      </a: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 (Prokaryotic)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65"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Nucleus 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True nucleus 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28600"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Prenucleus 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2658"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Nuclear 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membrane 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define nuclear membrane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marR="180340" indent="-180340"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2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28600"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no well define nuclear membrane (the nuclear material is diffused in the cytoplasm)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2658"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Cytoplasmic structures 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membrane bound organelles (Endoplasmic reticulum , golgi apparatus…etc)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no membrane bound organelles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329"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size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1 um in size or wider it is larger than bacteria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1 um in size or less, smaller than fungi.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329"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Cell wall 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Composed of chitin and other polysaccharides 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Composed of peptidoglycan 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65"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Replication 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raditional Arabic"/>
                        </a:rPr>
                        <a:t>Mitosis and Meiosis </a:t>
                      </a:r>
                      <a:endParaRPr lang="en-GB" sz="20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Low">
                        <a:spcAft>
                          <a:spcPts val="0"/>
                        </a:spcAft>
                        <a:tabLst>
                          <a:tab pos="357505" algn="l"/>
                        </a:tabLs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raditional Arabic"/>
                        </a:rPr>
                        <a:t>Simple binary fission </a:t>
                      </a:r>
                      <a:endParaRPr lang="en-GB" sz="2000" b="1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0791" marR="607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391</TotalTime>
  <Words>969</Words>
  <Application>Microsoft Office PowerPoint</Application>
  <PresentationFormat>On-screen Show (4:3)</PresentationFormat>
  <Paragraphs>209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Tulip</dc:creator>
  <cp:lastModifiedBy>Fadwa tulip</cp:lastModifiedBy>
  <cp:revision>40</cp:revision>
  <dcterms:created xsi:type="dcterms:W3CDTF">2013-09-08T17:30:26Z</dcterms:created>
  <dcterms:modified xsi:type="dcterms:W3CDTF">2014-02-12T05:27:15Z</dcterms:modified>
</cp:coreProperties>
</file>