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1"/>
  </p:sldMasterIdLst>
  <p:notesMasterIdLst>
    <p:notesMasterId r:id="rId30"/>
  </p:notesMasterIdLst>
  <p:sldIdLst>
    <p:sldId id="256" r:id="rId2"/>
    <p:sldId id="257" r:id="rId3"/>
    <p:sldId id="258" r:id="rId4"/>
    <p:sldId id="259" r:id="rId5"/>
    <p:sldId id="262" r:id="rId6"/>
    <p:sldId id="263" r:id="rId7"/>
    <p:sldId id="261" r:id="rId8"/>
    <p:sldId id="264" r:id="rId9"/>
    <p:sldId id="285" r:id="rId10"/>
    <p:sldId id="286" r:id="rId11"/>
    <p:sldId id="266" r:id="rId12"/>
    <p:sldId id="267" r:id="rId13"/>
    <p:sldId id="268" r:id="rId14"/>
    <p:sldId id="271" r:id="rId15"/>
    <p:sldId id="269" r:id="rId16"/>
    <p:sldId id="270" r:id="rId17"/>
    <p:sldId id="273" r:id="rId18"/>
    <p:sldId id="287" r:id="rId19"/>
    <p:sldId id="274" r:id="rId20"/>
    <p:sldId id="275" r:id="rId21"/>
    <p:sldId id="276" r:id="rId22"/>
    <p:sldId id="288" r:id="rId23"/>
    <p:sldId id="289" r:id="rId24"/>
    <p:sldId id="278" r:id="rId25"/>
    <p:sldId id="279" r:id="rId26"/>
    <p:sldId id="280" r:id="rId27"/>
    <p:sldId id="281"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116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E4F9D0-7BED-4C4C-9633-C51DE467C65A}" type="datetimeFigureOut">
              <a:rPr lang="en-US" smtClean="0"/>
              <a:t>10/1/16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F39219-94CA-E249-A8C2-FF1E33AC9490}" type="slidenum">
              <a:rPr lang="en-US" smtClean="0"/>
              <a:t>‹#›</a:t>
            </a:fld>
            <a:endParaRPr lang="en-US"/>
          </a:p>
        </p:txBody>
      </p:sp>
    </p:spTree>
    <p:extLst>
      <p:ext uri="{BB962C8B-B14F-4D97-AF65-F5344CB8AC3E}">
        <p14:creationId xmlns:p14="http://schemas.microsoft.com/office/powerpoint/2010/main" val="24825938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39219-94CA-E249-A8C2-FF1E33AC9490}" type="slidenum">
              <a:rPr lang="en-US" smtClean="0"/>
              <a:t>3</a:t>
            </a:fld>
            <a:endParaRPr lang="en-US"/>
          </a:p>
        </p:txBody>
      </p:sp>
    </p:spTree>
    <p:extLst>
      <p:ext uri="{BB962C8B-B14F-4D97-AF65-F5344CB8AC3E}">
        <p14:creationId xmlns:p14="http://schemas.microsoft.com/office/powerpoint/2010/main" val="3831918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delegated monitor </a:t>
            </a:r>
            <a:endParaRPr lang="en-US" dirty="0" smtClean="0"/>
          </a:p>
          <a:p>
            <a:r>
              <a:rPr lang="en-US" sz="1200" kern="1200" dirty="0" smtClean="0">
                <a:solidFill>
                  <a:schemeClr val="tx1"/>
                </a:solidFill>
                <a:effectLst/>
                <a:latin typeface="+mn-lt"/>
                <a:ea typeface="+mn-ea"/>
                <a:cs typeface="+mn-cs"/>
              </a:rPr>
              <a:t>An economic agent appointed to act on behalf of smaller </a:t>
            </a:r>
            <a:r>
              <a:rPr lang="en-US" sz="1200" kern="1200" dirty="0" err="1" smtClean="0">
                <a:solidFill>
                  <a:schemeClr val="tx1"/>
                </a:solidFill>
                <a:effectLst/>
                <a:latin typeface="+mn-lt"/>
                <a:ea typeface="+mn-ea"/>
                <a:cs typeface="+mn-cs"/>
              </a:rPr>
              <a:t>inves</a:t>
            </a:r>
            <a:r>
              <a:rPr lang="en-US" sz="1200" kern="1200" dirty="0" smtClean="0">
                <a:solidFill>
                  <a:schemeClr val="tx1"/>
                </a:solidFill>
                <a:effectLst/>
                <a:latin typeface="+mn-lt"/>
                <a:ea typeface="+mn-ea"/>
                <a:cs typeface="+mn-cs"/>
              </a:rPr>
              <a:t>- tors in collecting </a:t>
            </a:r>
            <a:r>
              <a:rPr lang="en-US" sz="1200" kern="1200" dirty="0" err="1" smtClean="0">
                <a:solidFill>
                  <a:schemeClr val="tx1"/>
                </a:solidFill>
                <a:effectLst/>
                <a:latin typeface="+mn-lt"/>
                <a:ea typeface="+mn-ea"/>
                <a:cs typeface="+mn-cs"/>
              </a:rPr>
              <a:t>informa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and/or investing funds on their behalf. </a:t>
            </a:r>
            <a:endParaRPr lang="en-US" dirty="0" smtClean="0"/>
          </a:p>
          <a:p>
            <a:endParaRPr lang="en-US" dirty="0"/>
          </a:p>
        </p:txBody>
      </p:sp>
      <p:sp>
        <p:nvSpPr>
          <p:cNvPr id="4" name="Slide Number Placeholder 3"/>
          <p:cNvSpPr>
            <a:spLocks noGrp="1"/>
          </p:cNvSpPr>
          <p:nvPr>
            <p:ph type="sldNum" sz="quarter" idx="10"/>
          </p:nvPr>
        </p:nvSpPr>
        <p:spPr/>
        <p:txBody>
          <a:bodyPr/>
          <a:lstStyle/>
          <a:p>
            <a:fld id="{BBF39219-94CA-E249-A8C2-FF1E33AC9490}" type="slidenum">
              <a:rPr lang="en-US" smtClean="0"/>
              <a:t>26</a:t>
            </a:fld>
            <a:endParaRPr lang="en-US"/>
          </a:p>
        </p:txBody>
      </p:sp>
    </p:spTree>
    <p:extLst>
      <p:ext uri="{BB962C8B-B14F-4D97-AF65-F5344CB8AC3E}">
        <p14:creationId xmlns:p14="http://schemas.microsoft.com/office/powerpoint/2010/main" val="307454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39219-94CA-E249-A8C2-FF1E33AC9490}" type="slidenum">
              <a:rPr lang="en-US" smtClean="0"/>
              <a:t>4</a:t>
            </a:fld>
            <a:endParaRPr lang="en-US"/>
          </a:p>
        </p:txBody>
      </p:sp>
    </p:spTree>
    <p:extLst>
      <p:ext uri="{BB962C8B-B14F-4D97-AF65-F5344CB8AC3E}">
        <p14:creationId xmlns:p14="http://schemas.microsoft.com/office/powerpoint/2010/main" val="409354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1–1 Primary and Secondary Market Transfer of Funds Time Line </a:t>
            </a:r>
            <a:endParaRPr lang="en-US" dirty="0" smtClean="0"/>
          </a:p>
          <a:p>
            <a:endParaRPr lang="en-US" dirty="0"/>
          </a:p>
        </p:txBody>
      </p:sp>
      <p:sp>
        <p:nvSpPr>
          <p:cNvPr id="4" name="Slide Number Placeholder 3"/>
          <p:cNvSpPr>
            <a:spLocks noGrp="1"/>
          </p:cNvSpPr>
          <p:nvPr>
            <p:ph type="sldNum" sz="quarter" idx="10"/>
          </p:nvPr>
        </p:nvSpPr>
        <p:spPr/>
        <p:txBody>
          <a:bodyPr/>
          <a:lstStyle/>
          <a:p>
            <a:fld id="{BBF39219-94CA-E249-A8C2-FF1E33AC9490}" type="slidenum">
              <a:rPr lang="en-US" smtClean="0"/>
              <a:t>7</a:t>
            </a:fld>
            <a:endParaRPr lang="en-US"/>
          </a:p>
        </p:txBody>
      </p:sp>
    </p:spTree>
    <p:extLst>
      <p:ext uri="{BB962C8B-B14F-4D97-AF65-F5344CB8AC3E}">
        <p14:creationId xmlns:p14="http://schemas.microsoft.com/office/powerpoint/2010/main" val="150557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initial public offerings (IPOs) </a:t>
            </a:r>
            <a:endParaRPr lang="en-US" dirty="0" smtClean="0"/>
          </a:p>
          <a:p>
            <a:r>
              <a:rPr lang="en-US" sz="1200" kern="1200" dirty="0" smtClean="0">
                <a:solidFill>
                  <a:schemeClr val="tx1"/>
                </a:solidFill>
                <a:effectLst/>
                <a:latin typeface="+mn-lt"/>
                <a:ea typeface="+mn-ea"/>
                <a:cs typeface="+mn-cs"/>
              </a:rPr>
              <a:t>The first public issue of financial instruments by a firm. </a:t>
            </a:r>
            <a:endParaRPr lang="en-US" dirty="0" smtClean="0"/>
          </a:p>
          <a:p>
            <a:r>
              <a:rPr lang="en-US" sz="1200" b="1" kern="1200" dirty="0" smtClean="0">
                <a:solidFill>
                  <a:schemeClr val="tx1"/>
                </a:solidFill>
                <a:effectLst/>
                <a:latin typeface="+mn-lt"/>
                <a:ea typeface="+mn-ea"/>
                <a:cs typeface="+mn-cs"/>
              </a:rPr>
              <a:t>secondary market </a:t>
            </a:r>
            <a:endParaRPr lang="en-US" dirty="0" smtClean="0"/>
          </a:p>
          <a:p>
            <a:r>
              <a:rPr lang="en-US" sz="1200" kern="1200" dirty="0" smtClean="0">
                <a:solidFill>
                  <a:schemeClr val="tx1"/>
                </a:solidFill>
                <a:effectLst/>
                <a:latin typeface="+mn-lt"/>
                <a:ea typeface="+mn-ea"/>
                <a:cs typeface="+mn-cs"/>
              </a:rPr>
              <a:t>A market that trades financial instruments once they are issued. </a:t>
            </a:r>
            <a:endParaRPr lang="en-US" dirty="0" smtClean="0"/>
          </a:p>
          <a:p>
            <a:endParaRPr lang="en-US" dirty="0"/>
          </a:p>
        </p:txBody>
      </p:sp>
      <p:sp>
        <p:nvSpPr>
          <p:cNvPr id="4" name="Slide Number Placeholder 3"/>
          <p:cNvSpPr>
            <a:spLocks noGrp="1"/>
          </p:cNvSpPr>
          <p:nvPr>
            <p:ph type="sldNum" sz="quarter" idx="10"/>
          </p:nvPr>
        </p:nvSpPr>
        <p:spPr/>
        <p:txBody>
          <a:bodyPr/>
          <a:lstStyle/>
          <a:p>
            <a:fld id="{BBF39219-94CA-E249-A8C2-FF1E33AC9490}" type="slidenum">
              <a:rPr lang="en-US" smtClean="0"/>
              <a:t>8</a:t>
            </a:fld>
            <a:endParaRPr lang="en-US"/>
          </a:p>
        </p:txBody>
      </p:sp>
    </p:spTree>
    <p:extLst>
      <p:ext uri="{BB962C8B-B14F-4D97-AF65-F5344CB8AC3E}">
        <p14:creationId xmlns:p14="http://schemas.microsoft.com/office/powerpoint/2010/main" val="200637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1–2 Money versus Capital Market Maturities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BBF39219-94CA-E249-A8C2-FF1E33AC9490}" type="slidenum">
              <a:rPr lang="en-US" smtClean="0"/>
              <a:t>11</a:t>
            </a:fld>
            <a:endParaRPr lang="en-US"/>
          </a:p>
        </p:txBody>
      </p:sp>
    </p:spTree>
    <p:extLst>
      <p:ext uri="{BB962C8B-B14F-4D97-AF65-F5344CB8AC3E}">
        <p14:creationId xmlns:p14="http://schemas.microsoft.com/office/powerpoint/2010/main" val="2363995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money markets </a:t>
            </a:r>
            <a:endParaRPr lang="en-US" dirty="0" smtClean="0"/>
          </a:p>
          <a:p>
            <a:r>
              <a:rPr lang="en-US" sz="1200" kern="1200" dirty="0" smtClean="0">
                <a:solidFill>
                  <a:schemeClr val="tx1"/>
                </a:solidFill>
                <a:effectLst/>
                <a:latin typeface="+mn-lt"/>
                <a:ea typeface="+mn-ea"/>
                <a:cs typeface="+mn-cs"/>
              </a:rPr>
              <a:t>Markets that trade debt securities or instruments with maturities of one year or less. </a:t>
            </a:r>
            <a:endParaRPr lang="en-US" dirty="0" smtClean="0"/>
          </a:p>
          <a:p>
            <a:r>
              <a:rPr lang="en-US" sz="1200" b="1" kern="1200" dirty="0" smtClean="0">
                <a:solidFill>
                  <a:schemeClr val="tx1"/>
                </a:solidFill>
                <a:effectLst/>
                <a:latin typeface="+mn-lt"/>
                <a:ea typeface="+mn-ea"/>
                <a:cs typeface="+mn-cs"/>
              </a:rPr>
              <a:t>over-the-counter (OTC) markets </a:t>
            </a:r>
            <a:endParaRPr lang="en-US" dirty="0" smtClean="0"/>
          </a:p>
          <a:p>
            <a:r>
              <a:rPr lang="en-US" sz="1200" kern="1200" dirty="0" smtClean="0">
                <a:solidFill>
                  <a:schemeClr val="tx1"/>
                </a:solidFill>
                <a:effectLst/>
                <a:latin typeface="+mn-lt"/>
                <a:ea typeface="+mn-ea"/>
                <a:cs typeface="+mn-cs"/>
              </a:rPr>
              <a:t>Markets that do not operate in a specific fixed location—rather, trans- actions occur via </a:t>
            </a:r>
            <a:r>
              <a:rPr lang="en-US" sz="1200" kern="1200" dirty="0" err="1" smtClean="0">
                <a:solidFill>
                  <a:schemeClr val="tx1"/>
                </a:solidFill>
                <a:effectLst/>
                <a:latin typeface="+mn-lt"/>
                <a:ea typeface="+mn-ea"/>
                <a:cs typeface="+mn-cs"/>
              </a:rPr>
              <a:t>tele</a:t>
            </a:r>
            <a:r>
              <a:rPr lang="en-US" sz="1200" kern="1200" dirty="0" smtClean="0">
                <a:solidFill>
                  <a:schemeClr val="tx1"/>
                </a:solidFill>
                <a:effectLst/>
                <a:latin typeface="+mn-lt"/>
                <a:ea typeface="+mn-ea"/>
                <a:cs typeface="+mn-cs"/>
              </a:rPr>
              <a:t>- phones, wire transfers, and computer trading. </a:t>
            </a:r>
            <a:endParaRPr lang="en-US" dirty="0" smtClean="0"/>
          </a:p>
          <a:p>
            <a:endParaRPr lang="en-US" dirty="0"/>
          </a:p>
        </p:txBody>
      </p:sp>
      <p:sp>
        <p:nvSpPr>
          <p:cNvPr id="4" name="Slide Number Placeholder 3"/>
          <p:cNvSpPr>
            <a:spLocks noGrp="1"/>
          </p:cNvSpPr>
          <p:nvPr>
            <p:ph type="sldNum" sz="quarter" idx="10"/>
          </p:nvPr>
        </p:nvSpPr>
        <p:spPr/>
        <p:txBody>
          <a:bodyPr/>
          <a:lstStyle/>
          <a:p>
            <a:fld id="{BBF39219-94CA-E249-A8C2-FF1E33AC9490}" type="slidenum">
              <a:rPr lang="en-US" smtClean="0"/>
              <a:t>12</a:t>
            </a:fld>
            <a:endParaRPr lang="en-US"/>
          </a:p>
        </p:txBody>
      </p:sp>
    </p:spTree>
    <p:extLst>
      <p:ext uri="{BB962C8B-B14F-4D97-AF65-F5344CB8AC3E}">
        <p14:creationId xmlns:p14="http://schemas.microsoft.com/office/powerpoint/2010/main" val="364151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capital markets </a:t>
            </a:r>
            <a:endParaRPr lang="en-US" dirty="0" smtClean="0"/>
          </a:p>
          <a:p>
            <a:r>
              <a:rPr lang="en-US" sz="1200" kern="1200" dirty="0" smtClean="0">
                <a:solidFill>
                  <a:schemeClr val="tx1"/>
                </a:solidFill>
                <a:effectLst/>
                <a:latin typeface="+mn-lt"/>
                <a:ea typeface="+mn-ea"/>
                <a:cs typeface="+mn-cs"/>
              </a:rPr>
              <a:t>Markets that trade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debt (bonds) and equity (stocks) instruments with maturities of more than one year. </a:t>
            </a:r>
            <a:endParaRPr lang="en-US" dirty="0" smtClean="0"/>
          </a:p>
          <a:p>
            <a:endParaRPr lang="en-US" dirty="0"/>
          </a:p>
        </p:txBody>
      </p:sp>
      <p:sp>
        <p:nvSpPr>
          <p:cNvPr id="4" name="Slide Number Placeholder 3"/>
          <p:cNvSpPr>
            <a:spLocks noGrp="1"/>
          </p:cNvSpPr>
          <p:nvPr>
            <p:ph type="sldNum" sz="quarter" idx="10"/>
          </p:nvPr>
        </p:nvSpPr>
        <p:spPr/>
        <p:txBody>
          <a:bodyPr/>
          <a:lstStyle/>
          <a:p>
            <a:fld id="{BBF39219-94CA-E249-A8C2-FF1E33AC9490}" type="slidenum">
              <a:rPr lang="en-US" smtClean="0"/>
              <a:t>14</a:t>
            </a:fld>
            <a:endParaRPr lang="en-US"/>
          </a:p>
        </p:txBody>
      </p:sp>
    </p:spTree>
    <p:extLst>
      <p:ext uri="{BB962C8B-B14F-4D97-AF65-F5344CB8AC3E}">
        <p14:creationId xmlns:p14="http://schemas.microsoft.com/office/powerpoint/2010/main" val="6828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financial institutions </a:t>
            </a:r>
            <a:endParaRPr lang="en-US" dirty="0" smtClean="0"/>
          </a:p>
          <a:p>
            <a:r>
              <a:rPr lang="en-US" sz="1200" kern="1200" dirty="0" smtClean="0">
                <a:solidFill>
                  <a:schemeClr val="tx1"/>
                </a:solidFill>
                <a:effectLst/>
                <a:latin typeface="+mn-lt"/>
                <a:ea typeface="+mn-ea"/>
                <a:cs typeface="+mn-cs"/>
              </a:rPr>
              <a:t>Institutions that perform the essential function of channeling funds from those with surplus funds to those with shortages of funds. </a:t>
            </a:r>
            <a:endParaRPr lang="en-US" dirty="0" smtClean="0"/>
          </a:p>
          <a:p>
            <a:endParaRPr lang="en-US" dirty="0"/>
          </a:p>
        </p:txBody>
      </p:sp>
      <p:sp>
        <p:nvSpPr>
          <p:cNvPr id="4" name="Slide Number Placeholder 3"/>
          <p:cNvSpPr>
            <a:spLocks noGrp="1"/>
          </p:cNvSpPr>
          <p:nvPr>
            <p:ph type="sldNum" sz="quarter" idx="10"/>
          </p:nvPr>
        </p:nvSpPr>
        <p:spPr/>
        <p:txBody>
          <a:bodyPr/>
          <a:lstStyle/>
          <a:p>
            <a:fld id="{BBF39219-94CA-E249-A8C2-FF1E33AC9490}" type="slidenum">
              <a:rPr lang="en-US" smtClean="0"/>
              <a:t>19</a:t>
            </a:fld>
            <a:endParaRPr lang="en-US"/>
          </a:p>
        </p:txBody>
      </p:sp>
    </p:spTree>
    <p:extLst>
      <p:ext uri="{BB962C8B-B14F-4D97-AF65-F5344CB8AC3E}">
        <p14:creationId xmlns:p14="http://schemas.microsoft.com/office/powerpoint/2010/main" val="81030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Types of Financial Institutions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BBF39219-94CA-E249-A8C2-FF1E33AC9490}" type="slidenum">
              <a:rPr lang="en-US" smtClean="0"/>
              <a:t>20</a:t>
            </a:fld>
            <a:endParaRPr lang="en-US"/>
          </a:p>
        </p:txBody>
      </p:sp>
    </p:spTree>
    <p:extLst>
      <p:ext uri="{BB962C8B-B14F-4D97-AF65-F5344CB8AC3E}">
        <p14:creationId xmlns:p14="http://schemas.microsoft.com/office/powerpoint/2010/main" val="321561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EC5816F-D43D-40D1-9B38-E1A2C18F0972}" type="datetime1">
              <a:rPr lang="en-US" smtClean="0"/>
              <a:pPr/>
              <a:t>10/1/16</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8" name="Picture 7" descr="DirectionalButtons-RightOnly.png"/>
          <p:cNvPicPr>
            <a:picLocks noChangeAspect="1"/>
          </p:cNvPicPr>
          <p:nvPr/>
        </p:nvPicPr>
        <p:blipFill>
          <a:blip r:embed="rId3"/>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fld id="{F35EE7BD-9CBB-334F-B09B-33DE5BE0FB0C}"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273CF-8910-423E-9890-FC81E25E5084}" type="datetime1">
              <a:rPr lang="en-US" smtClean="0"/>
              <a:pPr/>
              <a:t>10/1/16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a:p>
        </p:txBody>
      </p:sp>
      <p:sp>
        <p:nvSpPr>
          <p:cNvPr id="10" name="Rounded Rectangle 14"/>
          <p:cNvSpPr/>
          <p:nvPr userDrawn="1"/>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5"/>
          <p:cNvSpPr/>
          <p:nvPr userDrawn="1"/>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6"/>
          <p:cNvSpPr/>
          <p:nvPr userDrawn="1"/>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7"/>
          <p:cNvSpPr/>
          <p:nvPr userDrawn="1"/>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5816F-D43D-40D1-9B38-E1A2C18F0972}" type="datetime1">
              <a:rPr lang="en-US" smtClean="0"/>
              <a:pPr/>
              <a:t>10/1/16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smtClean="0"/>
              <a:t>Drag picture to placeholder or click icon to add</a:t>
            </a:r>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smtClean="0"/>
              <a:t>Drag picture to placeholder or click icon to add</a:t>
            </a:r>
            <a:endParaRPr/>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5816F-D43D-40D1-9B38-E1A2C18F0972}" type="datetime1">
              <a:rPr lang="en-US" smtClean="0"/>
              <a:pPr/>
              <a:t>10/1/16</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5816F-D43D-40D1-9B38-E1A2C18F0972}" type="datetime1">
              <a:rPr lang="en-US" smtClean="0"/>
              <a:pPr/>
              <a:t>10/1/16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US" smtClean="0"/>
              <a:t>Drag picture to placeholder or click icon to add</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smtClean="0"/>
              <a:t>Drag picture to placeholder or click icon to add</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smtClean="0"/>
              <a:t>Drag picture to placeholder or click icon to add</a:t>
            </a:r>
            <a:endParaRPr/>
          </a:p>
        </p:txBody>
      </p:sp>
      <p:sp>
        <p:nvSpPr>
          <p:cNvPr id="13" name="Slide Number Placeholder 5"/>
          <p:cNvSpPr>
            <a:spLocks noGrp="1"/>
          </p:cNvSpPr>
          <p:nvPr>
            <p:ph type="sldNum" sz="quarter" idx="12"/>
          </p:nvPr>
        </p:nvSpPr>
        <p:spPr>
          <a:xfrm>
            <a:off x="8382000" y="1219200"/>
            <a:ext cx="533400" cy="365125"/>
          </a:xfrm>
        </p:spPr>
        <p:txBody>
          <a:bodyPr/>
          <a:lstStyle/>
          <a:p>
            <a:fld id="{1AD20DFC-E2D5-4BD6-B744-D8DEEAB5F7C2}"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45A9071-CFF5-4E3B-B0AB-39782972E256}" type="datetime1">
              <a:rPr lang="en-US" smtClean="0"/>
              <a:pPr/>
              <a:t>10/1/16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8" name="Rounded Rectangle 11"/>
          <p:cNvSpPr/>
          <p:nvPr userDrawn="1"/>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2"/>
          <p:cNvSpPr/>
          <p:nvPr userDrawn="1"/>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3"/>
          <p:cNvSpPr/>
          <p:nvPr userDrawn="1"/>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4"/>
          <p:cNvSpPr/>
          <p:nvPr userDrawn="1"/>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3D8BD1F-DE98-4C29-8281-9EC9927620DF}" type="datetime1">
              <a:rPr lang="en-US" smtClean="0"/>
              <a:pPr/>
              <a:t>10/1/16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8" name="Rounded Rectangle 11"/>
          <p:cNvSpPr/>
          <p:nvPr userDrawn="1"/>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2"/>
          <p:cNvSpPr/>
          <p:nvPr userDrawn="1"/>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3"/>
          <p:cNvSpPr/>
          <p:nvPr userDrawn="1"/>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4"/>
          <p:cNvSpPr/>
          <p:nvPr userDrawn="1"/>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5816F-D43D-40D1-9B38-E1A2C18F0972}" type="datetime1">
              <a:rPr lang="en-US" smtClean="0"/>
              <a:pPr/>
              <a:t>10/1/16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D20DFC-E2D5-4BD6-B744-D8DEEAB5F7C2}" type="slidenum">
              <a:rPr lang="en-US" smtClean="0"/>
              <a:pPr/>
              <a:t>‹#›</a:t>
            </a:fld>
            <a:endParaRPr lang="en-US" dirty="0"/>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467CD6D-7520-4B34-A5A3-E8385FA3AFC6}" type="datetime1">
              <a:rPr lang="en-US" smtClean="0"/>
              <a:pPr/>
              <a:t>10/1/16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8" name="Rounded Rectangle 8"/>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2"/>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3"/>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4"/>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EC5816F-D43D-40D1-9B38-E1A2C18F0972}" type="datetime1">
              <a:rPr lang="en-US" smtClean="0"/>
              <a:pPr/>
              <a:t>10/1/16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95D47-465E-4A05-802B-049480555B6D}" type="datetime1">
              <a:rPr lang="en-US" smtClean="0"/>
              <a:pPr/>
              <a:t>10/1/16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8" name="Rounded Rectangle 16"/>
          <p:cNvSpPr/>
          <p:nvPr userDrawn="1"/>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7"/>
          <p:cNvSpPr/>
          <p:nvPr userDrawn="1"/>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8"/>
          <p:cNvSpPr/>
          <p:nvPr userDrawn="1"/>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9"/>
          <p:cNvSpPr/>
          <p:nvPr userDrawn="1"/>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4791DB0-D703-40B5-AE3D-532AFE0356D1}" type="datetime1">
              <a:rPr lang="en-US" smtClean="0"/>
              <a:pPr/>
              <a:t>10/1/16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a:p>
        </p:txBody>
      </p:sp>
      <p:sp>
        <p:nvSpPr>
          <p:cNvPr id="9" name="Rounded Rectangle 16"/>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7"/>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8"/>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9"/>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F48C029-2200-4EB8-BDE8-5EE0E23571A6}" type="datetime1">
              <a:rPr lang="en-US" smtClean="0"/>
              <a:pPr/>
              <a:t>10/1/16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D20DFC-E2D5-4BD6-B744-D8DEEAB5F7C2}" type="slidenum">
              <a:rPr lang="en-US" smtClean="0"/>
              <a:pPr/>
              <a:t>‹#›</a:t>
            </a:fld>
            <a:endParaRPr lang="en-US" dirty="0"/>
          </a:p>
        </p:txBody>
      </p:sp>
      <p:sp>
        <p:nvSpPr>
          <p:cNvPr id="11" name="Rounded Rectangle 52"/>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3"/>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54"/>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55"/>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7E45A1C-C0DD-4ED6-B23E-A9D2DD110058}" type="datetime1">
              <a:rPr lang="en-US" smtClean="0"/>
              <a:pPr/>
              <a:t>10/1/16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D20DFC-E2D5-4BD6-B744-D8DEEAB5F7C2}" type="slidenum">
              <a:rPr lang="en-US" smtClean="0"/>
              <a:pPr/>
              <a:t>‹#›</a:t>
            </a:fld>
            <a:endParaRPr lang="en-US"/>
          </a:p>
        </p:txBody>
      </p:sp>
      <p:sp>
        <p:nvSpPr>
          <p:cNvPr id="7" name="Rounded Rectangle 20"/>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1"/>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2"/>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3"/>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C1B50-C580-4CB7-BA07-14C66C34B76D}" type="datetime1">
              <a:rPr lang="en-US" smtClean="0"/>
              <a:pPr/>
              <a:t>10/1/16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D20DFC-E2D5-4BD6-B744-D8DEEAB5F7C2}" type="slidenum">
              <a:rPr lang="en-US" smtClean="0"/>
              <a:pPr/>
              <a:t>‹#›</a:t>
            </a:fld>
            <a:endParaRPr lang="en-US" dirty="0"/>
          </a:p>
        </p:txBody>
      </p:sp>
      <p:sp>
        <p:nvSpPr>
          <p:cNvPr id="5" name="Rounded Rectangle 11"/>
          <p:cNvSpPr/>
          <p:nvPr userDrawn="1"/>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12"/>
          <p:cNvSpPr/>
          <p:nvPr userDrawn="1"/>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3"/>
          <p:cNvSpPr/>
          <p:nvPr userDrawn="1"/>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14"/>
          <p:cNvSpPr/>
          <p:nvPr userDrawn="1"/>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4EC5816F-D43D-40D1-9B38-E1A2C18F0972}" type="datetime1">
              <a:rPr lang="en-US" smtClean="0"/>
              <a:pPr/>
              <a:t>10/1/16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5EE7BD-9CBB-334F-B09B-33DE5BE0FB0C}"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4EC5816F-D43D-40D1-9B38-E1A2C18F0972}" type="datetime1">
              <a:rPr lang="en-US" smtClean="0"/>
              <a:pPr/>
              <a:t>10/1/16</a:t>
            </a:fld>
            <a:endParaRPr lang="en-US" dirty="0"/>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fld id="{1AD20DFC-E2D5-4BD6-B744-D8DEEAB5F7C2}" type="slidenum">
              <a:rPr lang="en-US" smtClean="0"/>
              <a:pPr/>
              <a:t>‹#›</a:t>
            </a:fld>
            <a:endParaRPr lang="en-US" dirty="0"/>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8" y="526116"/>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4310" r:id="rId14"/>
    <p:sldLayoutId id="2147484311" r:id="rId15"/>
    <p:sldLayoutId id="2147484312" r:id="rId16"/>
  </p:sldLayoutIdLst>
  <p:hf sldNum="0" hdr="0" ftr="0" dt="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Introduction </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smtClean="0"/>
          </a:p>
          <a:p>
            <a:r>
              <a:rPr lang="en-US" b="1" dirty="0" err="1" smtClean="0"/>
              <a:t>Ch</a:t>
            </a:r>
            <a:r>
              <a:rPr lang="en-US" b="1" dirty="0" smtClean="0"/>
              <a:t> 1</a:t>
            </a:r>
            <a:endParaRPr lang="en-US" b="1" dirty="0"/>
          </a:p>
        </p:txBody>
      </p:sp>
    </p:spTree>
    <p:extLst>
      <p:ext uri="{BB962C8B-B14F-4D97-AF65-F5344CB8AC3E}">
        <p14:creationId xmlns:p14="http://schemas.microsoft.com/office/powerpoint/2010/main" val="4101285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Secondary markets offer buyers and sellers liquidity, as well as information about the prices or the value of their investments.</a:t>
            </a:r>
          </a:p>
          <a:p>
            <a:r>
              <a:rPr lang="en-US" dirty="0" smtClean="0"/>
              <a:t>Increased liquidity makes it more desirable and easier for the issuing firm to sell a security initially in the primary market.</a:t>
            </a:r>
            <a:endParaRPr lang="en-US" dirty="0"/>
          </a:p>
        </p:txBody>
      </p:sp>
    </p:spTree>
    <p:extLst>
      <p:ext uri="{BB962C8B-B14F-4D97-AF65-F5344CB8AC3E}">
        <p14:creationId xmlns:p14="http://schemas.microsoft.com/office/powerpoint/2010/main" val="364748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Figure 1–2 Money versus Capital Market Maturities </a:t>
            </a:r>
            <a:r>
              <a:rPr lang="en-US" dirty="0"/>
              <a:t/>
            </a:r>
            <a:br>
              <a:rPr lang="en-US" dirty="0"/>
            </a:br>
            <a:endParaRPr lang="en-US" dirty="0"/>
          </a:p>
        </p:txBody>
      </p:sp>
      <p:pic>
        <p:nvPicPr>
          <p:cNvPr id="4" name="Content Placeholder 3"/>
          <p:cNvPicPr>
            <a:picLocks noGrp="1" noChangeAspect="1"/>
          </p:cNvPicPr>
          <p:nvPr>
            <p:ph idx="1"/>
          </p:nvPr>
        </p:nvPicPr>
        <p:blipFill>
          <a:blip r:embed="rId3"/>
          <a:srcRect t="-48701" b="-48701"/>
          <a:stretch>
            <a:fillRect/>
          </a:stretch>
        </p:blipFill>
        <p:spPr/>
      </p:pic>
    </p:spTree>
    <p:extLst>
      <p:ext uri="{BB962C8B-B14F-4D97-AF65-F5344CB8AC3E}">
        <p14:creationId xmlns:p14="http://schemas.microsoft.com/office/powerpoint/2010/main" val="3831843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Markets versus Capital Markets </a:t>
            </a:r>
            <a:br>
              <a:rPr lang="en-US" dirty="0"/>
            </a:br>
            <a:endParaRPr lang="en-US" dirty="0"/>
          </a:p>
        </p:txBody>
      </p:sp>
      <p:sp>
        <p:nvSpPr>
          <p:cNvPr id="3" name="Content Placeholder 2"/>
          <p:cNvSpPr>
            <a:spLocks noGrp="1"/>
          </p:cNvSpPr>
          <p:nvPr>
            <p:ph idx="1"/>
          </p:nvPr>
        </p:nvSpPr>
        <p:spPr>
          <a:xfrm>
            <a:off x="272143" y="2599766"/>
            <a:ext cx="8690428" cy="4022378"/>
          </a:xfrm>
        </p:spPr>
        <p:txBody>
          <a:bodyPr>
            <a:normAutofit lnSpcReduction="10000"/>
          </a:bodyPr>
          <a:lstStyle/>
          <a:p>
            <a:r>
              <a:rPr lang="en-US" b="1" dirty="0"/>
              <a:t>Money markets </a:t>
            </a:r>
            <a:r>
              <a:rPr lang="en-US" dirty="0"/>
              <a:t>are markets that trade debt securities or instruments with maturities of one year or less </a:t>
            </a:r>
          </a:p>
          <a:p>
            <a:r>
              <a:rPr lang="en-US" dirty="0"/>
              <a:t>In the money markets, economic agents with short-term excess supplies of funds can lend funds to economic agents who have short-term needs or shortages of funds </a:t>
            </a:r>
          </a:p>
          <a:p>
            <a:r>
              <a:rPr lang="en-US" dirty="0"/>
              <a:t>The short-term nature of these instruments means that fluctuations in their prices in the secondary markets in which they trade are usually quite small </a:t>
            </a:r>
          </a:p>
          <a:p>
            <a:r>
              <a:rPr lang="en-US" dirty="0" smtClean="0"/>
              <a:t>Transaction of money market happens over</a:t>
            </a:r>
            <a:r>
              <a:rPr lang="en-US" dirty="0"/>
              <a:t>-the-counter (OTC) </a:t>
            </a:r>
          </a:p>
          <a:p>
            <a:r>
              <a:rPr lang="en-US" b="1" dirty="0"/>
              <a:t>(OTC) </a:t>
            </a:r>
            <a:r>
              <a:rPr lang="en-US" b="1" dirty="0" smtClean="0"/>
              <a:t>markets, </a:t>
            </a:r>
            <a:r>
              <a:rPr lang="en-US" dirty="0"/>
              <a:t>Markets that do not operate in a specific fixed location—rather, </a:t>
            </a:r>
            <a:r>
              <a:rPr lang="en-US" dirty="0" smtClean="0"/>
              <a:t>transactions </a:t>
            </a:r>
            <a:r>
              <a:rPr lang="en-US" dirty="0"/>
              <a:t>occur via </a:t>
            </a:r>
            <a:r>
              <a:rPr lang="en-US" dirty="0" smtClean="0"/>
              <a:t>telephones</a:t>
            </a:r>
            <a:r>
              <a:rPr lang="en-US" dirty="0"/>
              <a:t>, wire transfers, and computer trading. </a:t>
            </a:r>
          </a:p>
          <a:p>
            <a:endParaRPr lang="en-US" dirty="0"/>
          </a:p>
          <a:p>
            <a:endParaRPr lang="en-US" dirty="0"/>
          </a:p>
        </p:txBody>
      </p:sp>
    </p:spTree>
    <p:extLst>
      <p:ext uri="{BB962C8B-B14F-4D97-AF65-F5344CB8AC3E}">
        <p14:creationId xmlns:p14="http://schemas.microsoft.com/office/powerpoint/2010/main" val="328652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Money Market Instruments. </a:t>
            </a:r>
            <a:endParaRPr lang="en-US" dirty="0"/>
          </a:p>
          <a:p>
            <a:r>
              <a:rPr lang="en-US" dirty="0"/>
              <a:t>A variety of money market securities are issued by </a:t>
            </a:r>
            <a:r>
              <a:rPr lang="en-US" dirty="0" smtClean="0"/>
              <a:t>corporations </a:t>
            </a:r>
            <a:r>
              <a:rPr lang="en-US" dirty="0"/>
              <a:t>and government units to obtain short-term funds. These securities include Treasury bills, federal funds, repurchase agreements, commercial paper, negotiable certificates of deposit, and banker’s acceptances. </a:t>
            </a:r>
          </a:p>
          <a:p>
            <a:endParaRPr lang="en-US" dirty="0"/>
          </a:p>
        </p:txBody>
      </p:sp>
    </p:spTree>
    <p:extLst>
      <p:ext uri="{BB962C8B-B14F-4D97-AF65-F5344CB8AC3E}">
        <p14:creationId xmlns:p14="http://schemas.microsoft.com/office/powerpoint/2010/main" val="279632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Capital markets </a:t>
            </a:r>
            <a:r>
              <a:rPr lang="en-US" dirty="0"/>
              <a:t>are markets that trade equity (stocks) and debt (bonds) instruments with maturities of more than one year </a:t>
            </a:r>
          </a:p>
          <a:p>
            <a:r>
              <a:rPr lang="en-US" dirty="0"/>
              <a:t>The major suppliers of capital market securities (or users of funds) are corporations and governments. Households are the major suppliers of funds for these securities. </a:t>
            </a:r>
          </a:p>
          <a:p>
            <a:r>
              <a:rPr lang="en-US" b="1" dirty="0"/>
              <a:t>Capital Market Instruments. </a:t>
            </a:r>
            <a:endParaRPr lang="en-US" dirty="0"/>
          </a:p>
          <a:p>
            <a:pPr marL="0" indent="0">
              <a:buNone/>
            </a:pPr>
            <a:endParaRPr lang="en-US" dirty="0"/>
          </a:p>
        </p:txBody>
      </p:sp>
    </p:spTree>
    <p:extLst>
      <p:ext uri="{BB962C8B-B14F-4D97-AF65-F5344CB8AC3E}">
        <p14:creationId xmlns:p14="http://schemas.microsoft.com/office/powerpoint/2010/main" val="229102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1" b="-2793"/>
          <a:stretch/>
        </p:blipFill>
        <p:spPr>
          <a:xfrm>
            <a:off x="163287" y="181429"/>
            <a:ext cx="8799284" cy="6676571"/>
          </a:xfrm>
        </p:spPr>
      </p:pic>
    </p:spTree>
    <p:extLst>
      <p:ext uri="{BB962C8B-B14F-4D97-AF65-F5344CB8AC3E}">
        <p14:creationId xmlns:p14="http://schemas.microsoft.com/office/powerpoint/2010/main" val="41794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Exchange Markets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financial </a:t>
            </a:r>
            <a:r>
              <a:rPr lang="en-US" dirty="0" smtClean="0"/>
              <a:t>manager </a:t>
            </a:r>
            <a:r>
              <a:rPr lang="en-US" dirty="0"/>
              <a:t>must also understand the operations of foreign exchange markets and foreign </a:t>
            </a:r>
            <a:r>
              <a:rPr lang="en-US" dirty="0" smtClean="0"/>
              <a:t>capital </a:t>
            </a:r>
            <a:r>
              <a:rPr lang="en-US" dirty="0"/>
              <a:t>markets. </a:t>
            </a:r>
            <a:endParaRPr lang="en-US" dirty="0" smtClean="0"/>
          </a:p>
          <a:p>
            <a:r>
              <a:rPr lang="en-US" dirty="0" smtClean="0"/>
              <a:t>Large Companies usually operate globally. Therefore, it is essential that financial managers understand how events and movement in the financial markets affect the profitability and performance of their own companies.</a:t>
            </a:r>
          </a:p>
          <a:p>
            <a:r>
              <a:rPr lang="en-US" dirty="0"/>
              <a:t>Cash flows from the sale of securities </a:t>
            </a:r>
            <a:r>
              <a:rPr lang="en-US" dirty="0" smtClean="0"/>
              <a:t>in </a:t>
            </a:r>
            <a:r>
              <a:rPr lang="en-US" dirty="0"/>
              <a:t>a </a:t>
            </a:r>
            <a:r>
              <a:rPr lang="en-US" dirty="0" smtClean="0"/>
              <a:t>foreign </a:t>
            </a:r>
            <a:r>
              <a:rPr lang="en-US" dirty="0"/>
              <a:t>currency expose U.S. corporations and investors to risk regarding the value at which foreign currency cash flows can be converted into U.S. dollars</a:t>
            </a:r>
            <a:r>
              <a:rPr lang="en-US" dirty="0" smtClean="0"/>
              <a:t>.</a:t>
            </a:r>
          </a:p>
          <a:p>
            <a:r>
              <a:rPr lang="en-US" dirty="0" smtClean="0"/>
              <a:t> </a:t>
            </a:r>
            <a:r>
              <a:rPr lang="en-US" dirty="0"/>
              <a:t>For </a:t>
            </a:r>
            <a:r>
              <a:rPr lang="en-US" dirty="0" smtClean="0"/>
              <a:t>example</a:t>
            </a:r>
            <a:r>
              <a:rPr lang="en-US" dirty="0"/>
              <a:t>, the actual amount of U.S. dollars received on a foreign investment depends on the exchange rate between the U.S. dollar and the foreign currency when the </a:t>
            </a:r>
            <a:r>
              <a:rPr lang="en-US" dirty="0" err="1"/>
              <a:t>nondollar</a:t>
            </a:r>
            <a:r>
              <a:rPr lang="en-US" dirty="0"/>
              <a:t> cash flow is converted into U.S. dollars. If a foreign currency </a:t>
            </a:r>
            <a:r>
              <a:rPr lang="en-US" dirty="0" smtClean="0"/>
              <a:t>depreciates </a:t>
            </a:r>
            <a:r>
              <a:rPr lang="en-US" dirty="0"/>
              <a:t>(declines in value) relative to the U.S. dollar over the investment </a:t>
            </a:r>
            <a:r>
              <a:rPr lang="en-US" dirty="0" smtClean="0"/>
              <a:t>period.</a:t>
            </a:r>
          </a:p>
          <a:p>
            <a:endParaRPr lang="en-US" dirty="0" smtClean="0"/>
          </a:p>
          <a:p>
            <a:endParaRPr lang="en-US" dirty="0"/>
          </a:p>
          <a:p>
            <a:endParaRPr lang="en-US" dirty="0"/>
          </a:p>
        </p:txBody>
      </p:sp>
    </p:spTree>
    <p:extLst>
      <p:ext uri="{BB962C8B-B14F-4D97-AF65-F5344CB8AC3E}">
        <p14:creationId xmlns:p14="http://schemas.microsoft.com/office/powerpoint/2010/main" val="301938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Market Regulation </a:t>
            </a:r>
            <a:br>
              <a:rPr lang="en-US" dirty="0"/>
            </a:br>
            <a:endParaRPr lang="en-US" dirty="0"/>
          </a:p>
        </p:txBody>
      </p:sp>
      <p:sp>
        <p:nvSpPr>
          <p:cNvPr id="3" name="Content Placeholder 2"/>
          <p:cNvSpPr>
            <a:spLocks noGrp="1"/>
          </p:cNvSpPr>
          <p:nvPr>
            <p:ph idx="1"/>
          </p:nvPr>
        </p:nvSpPr>
        <p:spPr/>
        <p:txBody>
          <a:bodyPr>
            <a:normAutofit/>
          </a:bodyPr>
          <a:lstStyle/>
          <a:p>
            <a:r>
              <a:rPr lang="en-US" dirty="0"/>
              <a:t>Financial instruments are subject to regulations imposed by regulatory agencies such as the Securities and Exchange Commission (SEC)—the main regulator of securities </a:t>
            </a:r>
            <a:r>
              <a:rPr lang="en-US" dirty="0" smtClean="0"/>
              <a:t>markets.</a:t>
            </a:r>
          </a:p>
          <a:p>
            <a:r>
              <a:rPr lang="en-US" dirty="0" smtClean="0"/>
              <a:t>The </a:t>
            </a:r>
            <a:r>
              <a:rPr lang="en-US" dirty="0"/>
              <a:t>main emphasis of SEC </a:t>
            </a:r>
            <a:r>
              <a:rPr lang="en-US" dirty="0" smtClean="0"/>
              <a:t>is </a:t>
            </a:r>
            <a:r>
              <a:rPr lang="en-US" dirty="0"/>
              <a:t>on full and fair disclosure of information on securities issues to actual and potential investors. </a:t>
            </a:r>
            <a:endParaRPr lang="en-US" dirty="0" smtClean="0"/>
          </a:p>
          <a:p>
            <a:r>
              <a:rPr lang="en-US" dirty="0" smtClean="0"/>
              <a:t>Firms who are </a:t>
            </a:r>
            <a:r>
              <a:rPr lang="en-US" dirty="0"/>
              <a:t>planning to issue new stocks or bonds to be sold to the public at large (public issues) are required by the SEC to </a:t>
            </a:r>
            <a:r>
              <a:rPr lang="en-US" dirty="0" smtClean="0"/>
              <a:t>register </a:t>
            </a:r>
            <a:r>
              <a:rPr lang="en-US" dirty="0"/>
              <a:t>their securities with the SEC and to fully describe the issue, and any risks associated with the issue, in a legal document called a prospectus </a:t>
            </a:r>
            <a:endParaRPr lang="en-US" dirty="0" smtClean="0"/>
          </a:p>
          <a:p>
            <a:endParaRPr lang="en-US" dirty="0"/>
          </a:p>
          <a:p>
            <a:endParaRPr lang="en-US" dirty="0"/>
          </a:p>
        </p:txBody>
      </p:sp>
    </p:spTree>
    <p:extLst>
      <p:ext uri="{BB962C8B-B14F-4D97-AF65-F5344CB8AC3E}">
        <p14:creationId xmlns:p14="http://schemas.microsoft.com/office/powerpoint/2010/main" val="297173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SEC also monitors trading on the major exchanges (along with the exchanges themselves) to ensure that stockholders and managers do not trade on the basis of inside information about their own </a:t>
            </a:r>
            <a:r>
              <a:rPr lang="en-US" dirty="0" smtClean="0"/>
              <a:t>firms.</a:t>
            </a:r>
          </a:p>
          <a:p>
            <a:r>
              <a:rPr lang="en-US" dirty="0"/>
              <a:t>The SEC has also imposed regulations on financial markets in an effort to reduce excessive price fluctuations </a:t>
            </a:r>
          </a:p>
          <a:p>
            <a:endParaRPr lang="en-US" dirty="0"/>
          </a:p>
          <a:p>
            <a:endParaRPr lang="en-US" dirty="0"/>
          </a:p>
        </p:txBody>
      </p:sp>
    </p:spTree>
    <p:extLst>
      <p:ext uri="{BB962C8B-B14F-4D97-AF65-F5344CB8AC3E}">
        <p14:creationId xmlns:p14="http://schemas.microsoft.com/office/powerpoint/2010/main" val="3979738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OVERVIEW OF FINANCIAL INSTITUTIONS </a:t>
            </a:r>
            <a:br>
              <a:rPr lang="en-US" b="1" u="sng" dirty="0"/>
            </a:br>
            <a:endParaRPr lang="en-US" b="1" u="sng" dirty="0"/>
          </a:p>
        </p:txBody>
      </p:sp>
      <p:sp>
        <p:nvSpPr>
          <p:cNvPr id="3" name="Content Placeholder 2"/>
          <p:cNvSpPr>
            <a:spLocks noGrp="1"/>
          </p:cNvSpPr>
          <p:nvPr>
            <p:ph idx="1"/>
          </p:nvPr>
        </p:nvSpPr>
        <p:spPr/>
        <p:txBody>
          <a:bodyPr/>
          <a:lstStyle/>
          <a:p>
            <a:r>
              <a:rPr lang="en-US" b="1" dirty="0"/>
              <a:t>Financial institutions </a:t>
            </a:r>
            <a:r>
              <a:rPr lang="en-US" dirty="0"/>
              <a:t>(e.g., commercial and savings banks, credit unions, insurance companies, mutual funds) perform the essential function of channeling funds from those with surplus funds (suppliers of funds) to those with shortages of funds (users of funds). </a:t>
            </a:r>
          </a:p>
          <a:p>
            <a:endParaRPr lang="en-US" dirty="0"/>
          </a:p>
        </p:txBody>
      </p:sp>
    </p:spTree>
    <p:extLst>
      <p:ext uri="{BB962C8B-B14F-4D97-AF65-F5344CB8AC3E}">
        <p14:creationId xmlns:p14="http://schemas.microsoft.com/office/powerpoint/2010/main" val="152719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OVERVIEW OF FINANCIAL MARKETS </a:t>
            </a:r>
            <a:r>
              <a:rPr lang="en-US" b="1" u="sng" dirty="0" smtClean="0"/>
              <a:t/>
            </a:r>
            <a:br>
              <a:rPr lang="en-US" b="1" u="sng" dirty="0" smtClean="0"/>
            </a:br>
            <a:endParaRPr lang="en-US" u="sng" dirty="0"/>
          </a:p>
        </p:txBody>
      </p:sp>
      <p:sp>
        <p:nvSpPr>
          <p:cNvPr id="3" name="Content Placeholder 2"/>
          <p:cNvSpPr>
            <a:spLocks noGrp="1"/>
          </p:cNvSpPr>
          <p:nvPr>
            <p:ph idx="1"/>
          </p:nvPr>
        </p:nvSpPr>
        <p:spPr/>
        <p:txBody>
          <a:bodyPr>
            <a:normAutofit/>
          </a:bodyPr>
          <a:lstStyle/>
          <a:p>
            <a:r>
              <a:rPr lang="en-US" b="1" dirty="0"/>
              <a:t>Financial markets </a:t>
            </a:r>
            <a:r>
              <a:rPr lang="en-US" b="1" dirty="0" smtClean="0"/>
              <a:t>: </a:t>
            </a:r>
            <a:r>
              <a:rPr lang="en-US" dirty="0" smtClean="0"/>
              <a:t>is a broad term describing any market place where trading of securities including equities, bonds, currencies and derivatives occurs.</a:t>
            </a:r>
          </a:p>
          <a:p>
            <a:r>
              <a:rPr lang="en-US" dirty="0" smtClean="0"/>
              <a:t>Financial </a:t>
            </a:r>
            <a:r>
              <a:rPr lang="en-US" dirty="0"/>
              <a:t>markets can be distinguished along two major dimensions</a:t>
            </a:r>
            <a:r>
              <a:rPr lang="en-US" dirty="0" smtClean="0"/>
              <a:t>:</a:t>
            </a:r>
          </a:p>
          <a:p>
            <a:pPr marL="457200" indent="-457200">
              <a:buFont typeface="+mj-lt"/>
              <a:buAutoNum type="arabicPeriod"/>
            </a:pPr>
            <a:r>
              <a:rPr lang="en-US" dirty="0" smtClean="0"/>
              <a:t>Primary </a:t>
            </a:r>
            <a:r>
              <a:rPr lang="en-US" dirty="0"/>
              <a:t>versus secondary </a:t>
            </a:r>
            <a:r>
              <a:rPr lang="en-US" dirty="0" smtClean="0"/>
              <a:t>markets.</a:t>
            </a:r>
          </a:p>
          <a:p>
            <a:pPr marL="457200" indent="-457200">
              <a:buFont typeface="+mj-lt"/>
              <a:buAutoNum type="arabicPeriod"/>
            </a:pPr>
            <a:r>
              <a:rPr lang="en-US" dirty="0" smtClean="0"/>
              <a:t> Money </a:t>
            </a:r>
            <a:r>
              <a:rPr lang="en-US" dirty="0"/>
              <a:t>versus capital markets. </a:t>
            </a:r>
            <a:endParaRPr lang="en-US" dirty="0" smtClean="0"/>
          </a:p>
          <a:p>
            <a:pPr marL="0" indent="0">
              <a:buNone/>
            </a:pPr>
            <a:endParaRPr lang="en-US" dirty="0"/>
          </a:p>
        </p:txBody>
      </p:sp>
    </p:spTree>
    <p:extLst>
      <p:ext uri="{BB962C8B-B14F-4D97-AF65-F5344CB8AC3E}">
        <p14:creationId xmlns:p14="http://schemas.microsoft.com/office/powerpoint/2010/main" val="257493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a:stretch/>
        </p:blipFill>
        <p:spPr>
          <a:xfrm>
            <a:off x="0" y="0"/>
            <a:ext cx="9143999" cy="6858000"/>
          </a:xfrm>
        </p:spPr>
      </p:pic>
    </p:spTree>
    <p:extLst>
      <p:ext uri="{BB962C8B-B14F-4D97-AF65-F5344CB8AC3E}">
        <p14:creationId xmlns:p14="http://schemas.microsoft.com/office/powerpoint/2010/main" val="1867865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842514"/>
            <a:ext cx="8308975" cy="1757251"/>
          </a:xfrm>
        </p:spPr>
        <p:txBody>
          <a:bodyPr/>
          <a:lstStyle/>
          <a:p>
            <a:endParaRPr lang="en-US" dirty="0"/>
          </a:p>
        </p:txBody>
      </p:sp>
      <p:sp>
        <p:nvSpPr>
          <p:cNvPr id="3" name="Content Placeholder 2"/>
          <p:cNvSpPr>
            <a:spLocks noGrp="1"/>
          </p:cNvSpPr>
          <p:nvPr>
            <p:ph idx="1"/>
          </p:nvPr>
        </p:nvSpPr>
        <p:spPr>
          <a:xfrm>
            <a:off x="415925" y="2213172"/>
            <a:ext cx="8308975" cy="4035228"/>
          </a:xfrm>
        </p:spPr>
        <p:txBody>
          <a:bodyPr/>
          <a:lstStyle/>
          <a:p>
            <a:pPr marL="0" indent="0">
              <a:buNone/>
            </a:pPr>
            <a:endParaRPr lang="en-US" dirty="0" smtClean="0"/>
          </a:p>
          <a:p>
            <a:pPr marL="0" indent="0">
              <a:buNone/>
            </a:pPr>
            <a:r>
              <a:rPr lang="en-US" dirty="0" smtClean="0"/>
              <a:t>If there is no financial institution, financial claims will be done by direct transfer </a:t>
            </a:r>
          </a:p>
          <a:p>
            <a:r>
              <a:rPr lang="en-US" b="1" dirty="0" smtClean="0"/>
              <a:t>direct </a:t>
            </a:r>
            <a:r>
              <a:rPr lang="en-US" b="1" dirty="0"/>
              <a:t>transfer </a:t>
            </a:r>
            <a:endParaRPr lang="en-US" dirty="0"/>
          </a:p>
          <a:p>
            <a:r>
              <a:rPr lang="en-US" dirty="0"/>
              <a:t>A corporation sells its stock or debt directly</a:t>
            </a:r>
            <a:br>
              <a:rPr lang="en-US" dirty="0"/>
            </a:br>
            <a:r>
              <a:rPr lang="en-US" dirty="0"/>
              <a:t>to investors without going through a financial institution. </a:t>
            </a:r>
          </a:p>
          <a:p>
            <a:endParaRPr lang="en-US" dirty="0"/>
          </a:p>
        </p:txBody>
      </p:sp>
      <p:pic>
        <p:nvPicPr>
          <p:cNvPr id="4" name="Picture 3"/>
          <p:cNvPicPr>
            <a:picLocks noChangeAspect="1"/>
          </p:cNvPicPr>
          <p:nvPr/>
        </p:nvPicPr>
        <p:blipFill>
          <a:blip r:embed="rId2"/>
          <a:stretch>
            <a:fillRect/>
          </a:stretch>
        </p:blipFill>
        <p:spPr>
          <a:xfrm>
            <a:off x="1860872" y="5034803"/>
            <a:ext cx="6138435" cy="1213597"/>
          </a:xfrm>
          <a:prstGeom prst="rect">
            <a:avLst/>
          </a:prstGeom>
        </p:spPr>
      </p:pic>
    </p:spTree>
    <p:extLst>
      <p:ext uri="{BB962C8B-B14F-4D97-AF65-F5344CB8AC3E}">
        <p14:creationId xmlns:p14="http://schemas.microsoft.com/office/powerpoint/2010/main" val="92975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this economy without financial institutions, the level of funds flowing between sup- pliers of funds (who want to maximize the return on their funds subject to risk) and users of funds (who want to minimize their cost of borrowing subject to risk) is likely to be quite </a:t>
            </a:r>
            <a:r>
              <a:rPr lang="en-US" dirty="0" smtClean="0"/>
              <a:t>low</a:t>
            </a:r>
            <a:r>
              <a:rPr lang="en-US" dirty="0"/>
              <a:t> </a:t>
            </a:r>
            <a:r>
              <a:rPr lang="en-US" dirty="0" smtClean="0"/>
              <a:t>for the following reasons:</a:t>
            </a:r>
          </a:p>
          <a:p>
            <a:pPr marL="457200" indent="-457200">
              <a:buAutoNum type="arabicPeriod"/>
            </a:pPr>
            <a:r>
              <a:rPr lang="en-US" dirty="0" smtClean="0"/>
              <a:t>suppliers </a:t>
            </a:r>
            <a:r>
              <a:rPr lang="en-US" dirty="0"/>
              <a:t>of funds need to</a:t>
            </a:r>
            <a:r>
              <a:rPr lang="en-US" b="1" dirty="0"/>
              <a:t> monitor </a:t>
            </a:r>
            <a:r>
              <a:rPr lang="en-US" dirty="0"/>
              <a:t>continuously the use of their </a:t>
            </a:r>
            <a:r>
              <a:rPr lang="en-US" dirty="0" smtClean="0"/>
              <a:t>funds and its very costly.</a:t>
            </a:r>
          </a:p>
          <a:p>
            <a:pPr marL="457200" indent="-457200">
              <a:buAutoNum type="arabicPeriod"/>
            </a:pPr>
            <a:endParaRPr lang="en-US" dirty="0" smtClean="0"/>
          </a:p>
          <a:p>
            <a:pPr marL="457200" indent="-457200">
              <a:buAutoNum type="arabicPeriod"/>
            </a:pPr>
            <a:endParaRPr lang="en-US" dirty="0"/>
          </a:p>
          <a:p>
            <a:endParaRPr lang="en-US" dirty="0"/>
          </a:p>
        </p:txBody>
      </p:sp>
    </p:spTree>
    <p:extLst>
      <p:ext uri="{BB962C8B-B14F-4D97-AF65-F5344CB8AC3E}">
        <p14:creationId xmlns:p14="http://schemas.microsoft.com/office/powerpoint/2010/main" val="1187422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2.the </a:t>
            </a:r>
            <a:r>
              <a:rPr lang="en-US" dirty="0"/>
              <a:t>relatively long-term nature of many financial claims creates another disincentive for suppliers of funds to hold the direct financial claims issued by users of funds because they prefer to have cash for liquidity reasons.</a:t>
            </a:r>
          </a:p>
          <a:p>
            <a:pPr marL="0" indent="0">
              <a:buNone/>
            </a:pPr>
            <a:endParaRPr lang="en-US" dirty="0" smtClean="0"/>
          </a:p>
          <a:p>
            <a:pPr marL="0" indent="0">
              <a:buNone/>
            </a:pPr>
            <a:r>
              <a:rPr lang="en-US" dirty="0" smtClean="0"/>
              <a:t>3.allowing </a:t>
            </a:r>
            <a:r>
              <a:rPr lang="en-US" dirty="0"/>
              <a:t>fund suppliers to trade financial securities among themselves, fund suppliers face a </a:t>
            </a:r>
            <a:r>
              <a:rPr lang="en-US" b="1" dirty="0"/>
              <a:t>price risk </a:t>
            </a:r>
            <a:r>
              <a:rPr lang="en-US" dirty="0"/>
              <a:t>upon the sale of securities </a:t>
            </a:r>
          </a:p>
          <a:p>
            <a:endParaRPr lang="en-US" dirty="0"/>
          </a:p>
        </p:txBody>
      </p:sp>
    </p:spTree>
    <p:extLst>
      <p:ext uri="{BB962C8B-B14F-4D97-AF65-F5344CB8AC3E}">
        <p14:creationId xmlns:p14="http://schemas.microsoft.com/office/powerpoint/2010/main" val="1750731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 Economic Functions Performed by Financial Institutions </a:t>
            </a:r>
          </a:p>
        </p:txBody>
      </p:sp>
      <p:sp>
        <p:nvSpPr>
          <p:cNvPr id="3" name="Content Placeholder 2"/>
          <p:cNvSpPr>
            <a:spLocks noGrp="1"/>
          </p:cNvSpPr>
          <p:nvPr>
            <p:ph idx="1"/>
          </p:nvPr>
        </p:nvSpPr>
        <p:spPr>
          <a:xfrm>
            <a:off x="246431" y="2756646"/>
            <a:ext cx="8738811" cy="3897557"/>
          </a:xfrm>
        </p:spPr>
        <p:txBody>
          <a:bodyPr>
            <a:normAutofit fontScale="85000" lnSpcReduction="10000"/>
          </a:bodyPr>
          <a:lstStyle/>
          <a:p>
            <a:r>
              <a:rPr lang="en-US" u="sng" dirty="0"/>
              <a:t>Because of </a:t>
            </a:r>
            <a:endParaRPr lang="en-US" u="sng" dirty="0" smtClean="0"/>
          </a:p>
          <a:p>
            <a:r>
              <a:rPr lang="en-US" dirty="0" smtClean="0"/>
              <a:t>(</a:t>
            </a:r>
            <a:r>
              <a:rPr lang="en-US" dirty="0"/>
              <a:t>1) monitoring costs</a:t>
            </a:r>
            <a:r>
              <a:rPr lang="en-US" dirty="0" smtClean="0"/>
              <a:t>,</a:t>
            </a:r>
          </a:p>
          <a:p>
            <a:r>
              <a:rPr lang="en-US" dirty="0" smtClean="0"/>
              <a:t>(</a:t>
            </a:r>
            <a:r>
              <a:rPr lang="en-US" dirty="0"/>
              <a:t>2) liquidity costs, and </a:t>
            </a:r>
            <a:endParaRPr lang="en-US" dirty="0" smtClean="0"/>
          </a:p>
          <a:p>
            <a:r>
              <a:rPr lang="en-US" dirty="0" smtClean="0"/>
              <a:t>(</a:t>
            </a:r>
            <a:r>
              <a:rPr lang="en-US" dirty="0"/>
              <a:t>3) price risk, </a:t>
            </a:r>
            <a:endParaRPr lang="en-US" dirty="0" smtClean="0"/>
          </a:p>
          <a:p>
            <a:r>
              <a:rPr lang="en-US" dirty="0" smtClean="0"/>
              <a:t>the </a:t>
            </a:r>
            <a:r>
              <a:rPr lang="en-US" dirty="0"/>
              <a:t>average investor in a world without FIs would likely view direct investment in financial claims and markets as an unattractive proposition and prefer to hold cash. As a result, financial market activity (and therefore savings and investment) would likely remain quite low. </a:t>
            </a:r>
            <a:endParaRPr lang="en-US" dirty="0" smtClean="0"/>
          </a:p>
          <a:p>
            <a:r>
              <a:rPr lang="en-US" b="1" dirty="0" smtClean="0"/>
              <a:t>indirect </a:t>
            </a:r>
            <a:r>
              <a:rPr lang="en-US" b="1" dirty="0"/>
              <a:t>transfer </a:t>
            </a:r>
            <a:endParaRPr lang="en-US" dirty="0" smtClean="0"/>
          </a:p>
          <a:p>
            <a:r>
              <a:rPr lang="en-US" dirty="0" smtClean="0"/>
              <a:t>A </a:t>
            </a:r>
            <a:r>
              <a:rPr lang="en-US" dirty="0"/>
              <a:t>transfer of funds between suppliers and users of funds through a financial intermediary. </a:t>
            </a:r>
          </a:p>
          <a:p>
            <a:endParaRPr lang="en-US" dirty="0"/>
          </a:p>
          <a:p>
            <a:endParaRPr lang="en-US" dirty="0"/>
          </a:p>
        </p:txBody>
      </p:sp>
    </p:spTree>
    <p:extLst>
      <p:ext uri="{BB962C8B-B14F-4D97-AF65-F5344CB8AC3E}">
        <p14:creationId xmlns:p14="http://schemas.microsoft.com/office/powerpoint/2010/main" val="3654599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Flow of Funds in a World with </a:t>
            </a:r>
            <a:r>
              <a:rPr lang="en-US" b="1" dirty="0" err="1" smtClean="0"/>
              <a:t>Fis</a:t>
            </a:r>
            <a:r>
              <a:rPr lang="en-US" b="1" dirty="0" smtClean="0"/>
              <a:t> </a:t>
            </a:r>
            <a:endParaRPr lang="en-US" dirty="0"/>
          </a:p>
        </p:txBody>
      </p:sp>
      <p:pic>
        <p:nvPicPr>
          <p:cNvPr id="4" name="Content Placeholder 3"/>
          <p:cNvPicPr>
            <a:picLocks noGrp="1" noChangeAspect="1"/>
          </p:cNvPicPr>
          <p:nvPr>
            <p:ph idx="1"/>
          </p:nvPr>
        </p:nvPicPr>
        <p:blipFill>
          <a:blip r:embed="rId2"/>
          <a:srcRect l="-7026" r="-7026"/>
          <a:stretch>
            <a:fillRect/>
          </a:stretch>
        </p:blipFill>
        <p:spPr/>
      </p:pic>
    </p:spTree>
    <p:extLst>
      <p:ext uri="{BB962C8B-B14F-4D97-AF65-F5344CB8AC3E}">
        <p14:creationId xmlns:p14="http://schemas.microsoft.com/office/powerpoint/2010/main" val="2900152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Monitoring Costs. </a:t>
            </a:r>
            <a:r>
              <a:rPr lang="en-US" dirty="0"/>
              <a:t/>
            </a:r>
            <a:br>
              <a:rPr lang="en-US" dirty="0"/>
            </a:br>
            <a:endParaRPr lang="en-US" dirty="0"/>
          </a:p>
        </p:txBody>
      </p:sp>
      <p:sp>
        <p:nvSpPr>
          <p:cNvPr id="3" name="Content Placeholder 2"/>
          <p:cNvSpPr>
            <a:spLocks noGrp="1"/>
          </p:cNvSpPr>
          <p:nvPr>
            <p:ph idx="1"/>
          </p:nvPr>
        </p:nvSpPr>
        <p:spPr>
          <a:xfrm>
            <a:off x="170607" y="2599766"/>
            <a:ext cx="8833592" cy="4258234"/>
          </a:xfrm>
        </p:spPr>
        <p:txBody>
          <a:bodyPr>
            <a:normAutofit lnSpcReduction="10000"/>
          </a:bodyPr>
          <a:lstStyle/>
          <a:p>
            <a:r>
              <a:rPr lang="en-US" sz="1700" dirty="0"/>
              <a:t>supplier of funds who directly invests in a fund user’s financial claims faces a high cost of monitoring the fund user’s actions in a timely and complete fashion. </a:t>
            </a:r>
            <a:endParaRPr lang="en-US" sz="1700" dirty="0" smtClean="0"/>
          </a:p>
          <a:p>
            <a:r>
              <a:rPr lang="en-US" sz="1700" dirty="0" smtClean="0"/>
              <a:t>One </a:t>
            </a:r>
            <a:r>
              <a:rPr lang="en-US" sz="1700" dirty="0"/>
              <a:t>solution to this problem is for a large number of small investors to group their funds together by holding the claims issued by a financial </a:t>
            </a:r>
            <a:r>
              <a:rPr lang="en-US" sz="1700" dirty="0" smtClean="0"/>
              <a:t>institution</a:t>
            </a:r>
            <a:r>
              <a:rPr lang="en-US" sz="1700" dirty="0"/>
              <a:t>. </a:t>
            </a:r>
            <a:endParaRPr lang="en-US" sz="1700" dirty="0" smtClean="0"/>
          </a:p>
          <a:p>
            <a:r>
              <a:rPr lang="en-US" sz="1700" dirty="0" smtClean="0"/>
              <a:t>In </a:t>
            </a:r>
            <a:r>
              <a:rPr lang="en-US" sz="1700" dirty="0"/>
              <a:t>turn the FI invests in the direct financial claims issued by fund users. </a:t>
            </a:r>
            <a:endParaRPr lang="en-US" sz="1700" dirty="0" smtClean="0"/>
          </a:p>
          <a:p>
            <a:r>
              <a:rPr lang="en-US" sz="1700" dirty="0" smtClean="0"/>
              <a:t>This aggregation </a:t>
            </a:r>
            <a:r>
              <a:rPr lang="en-US" sz="1700" dirty="0"/>
              <a:t>of funds by fund suppliers in a financial institution resolves a number of problems. </a:t>
            </a:r>
          </a:p>
          <a:p>
            <a:r>
              <a:rPr lang="en-US" sz="1700" dirty="0"/>
              <a:t>First</a:t>
            </a:r>
            <a:r>
              <a:rPr lang="en-US" sz="1700" dirty="0" smtClean="0"/>
              <a:t>, the monitoring problem: FI has large number of employees </a:t>
            </a:r>
            <a:r>
              <a:rPr lang="en-US" sz="1700" dirty="0"/>
              <a:t>with superior skills and training in monitoring. </a:t>
            </a:r>
            <a:r>
              <a:rPr lang="en-US" sz="1700" dirty="0" smtClean="0"/>
              <a:t>They collect </a:t>
            </a:r>
            <a:r>
              <a:rPr lang="en-US" sz="1700" dirty="0"/>
              <a:t>information and monitor the ultimate fund user’s </a:t>
            </a:r>
            <a:r>
              <a:rPr lang="en-US" sz="1700" dirty="0" smtClean="0"/>
              <a:t>actions. </a:t>
            </a:r>
          </a:p>
          <a:p>
            <a:r>
              <a:rPr lang="en-US" sz="1700" dirty="0" smtClean="0"/>
              <a:t>No “</a:t>
            </a:r>
            <a:r>
              <a:rPr lang="en-US" sz="1700" dirty="0"/>
              <a:t>free-rider” problem that exists when small fund suppliers leave it to each other to collect information and monitor a fund user. In an economic sense, fund suppliers have appointed the financial institution as a </a:t>
            </a:r>
            <a:r>
              <a:rPr lang="en-US" sz="1700" b="1" dirty="0"/>
              <a:t>delegated monitor </a:t>
            </a:r>
            <a:r>
              <a:rPr lang="en-US" sz="1700" dirty="0"/>
              <a:t>to act on their behalf. </a:t>
            </a:r>
          </a:p>
          <a:p>
            <a:endParaRPr lang="en-US" dirty="0"/>
          </a:p>
        </p:txBody>
      </p:sp>
    </p:spTree>
    <p:extLst>
      <p:ext uri="{BB962C8B-B14F-4D97-AF65-F5344CB8AC3E}">
        <p14:creationId xmlns:p14="http://schemas.microsoft.com/office/powerpoint/2010/main" val="291027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Liquidity and Price Risk </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In addition to improving the quality and quantity of </a:t>
            </a:r>
            <a:r>
              <a:rPr lang="en-US" dirty="0" smtClean="0"/>
              <a:t>information</a:t>
            </a:r>
            <a:r>
              <a:rPr lang="en-US" dirty="0"/>
              <a:t>, FIs provide further claims to fund suppliers, thus acting as </a:t>
            </a:r>
            <a:r>
              <a:rPr lang="en-US" b="1" dirty="0"/>
              <a:t>asset transformers</a:t>
            </a:r>
            <a:r>
              <a:rPr lang="en-US" dirty="0"/>
              <a:t>. </a:t>
            </a:r>
          </a:p>
          <a:p>
            <a:r>
              <a:rPr lang="en-US" b="1" dirty="0"/>
              <a:t>asset transformers </a:t>
            </a:r>
            <a:endParaRPr lang="en-US" dirty="0"/>
          </a:p>
          <a:p>
            <a:r>
              <a:rPr lang="en-US" dirty="0"/>
              <a:t>Financial claims issued by an FI that are more attractive to investors than are the claims directly issued by corporations. </a:t>
            </a:r>
            <a:endParaRPr lang="en-US" dirty="0" smtClean="0"/>
          </a:p>
          <a:p>
            <a:r>
              <a:rPr lang="en-US" dirty="0"/>
              <a:t>Financial institutions purchase the financial claims issued by users of </a:t>
            </a:r>
            <a:r>
              <a:rPr lang="en-US" dirty="0" smtClean="0"/>
              <a:t>funds and </a:t>
            </a:r>
            <a:r>
              <a:rPr lang="en-US" dirty="0"/>
              <a:t>finance these purchases by selling financial claims to </a:t>
            </a:r>
            <a:r>
              <a:rPr lang="en-US" dirty="0" smtClean="0"/>
              <a:t>other </a:t>
            </a:r>
            <a:r>
              <a:rPr lang="en-US" dirty="0"/>
              <a:t>fund suppliers in the form of deposits, insurance policies, or other </a:t>
            </a:r>
            <a:r>
              <a:rPr lang="en-US" i="1" dirty="0"/>
              <a:t>secondary securities</a:t>
            </a:r>
            <a:r>
              <a:rPr lang="en-US" dirty="0"/>
              <a:t>. </a:t>
            </a:r>
          </a:p>
          <a:p>
            <a:endParaRPr lang="en-US" dirty="0"/>
          </a:p>
        </p:txBody>
      </p:sp>
    </p:spTree>
    <p:extLst>
      <p:ext uri="{BB962C8B-B14F-4D97-AF65-F5344CB8AC3E}">
        <p14:creationId xmlns:p14="http://schemas.microsoft.com/office/powerpoint/2010/main" val="3259571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First, how can FIs provide these liquidity services? Furthermore, how can FIs be confident enough to guarantee that they can provide liquidity services to fund suppliers when they themselves invest in risky assets? Indeed, why should fund suppliers believe FIs’ promises regarding the liquidity and safety of their investments? </a:t>
            </a:r>
            <a:endParaRPr lang="en-US" dirty="0" smtClean="0"/>
          </a:p>
          <a:p>
            <a:r>
              <a:rPr lang="en-US" dirty="0"/>
              <a:t>The answers to these three questions lie in financial institutions’ ability to </a:t>
            </a:r>
            <a:r>
              <a:rPr lang="en-US" b="1" dirty="0"/>
              <a:t>diversify </a:t>
            </a:r>
            <a:r>
              <a:rPr lang="en-US" dirty="0"/>
              <a:t>away some, but not all, of their investment risk </a:t>
            </a:r>
          </a:p>
          <a:p>
            <a:endParaRPr lang="en-US" dirty="0"/>
          </a:p>
          <a:p>
            <a:endParaRPr lang="en-US" dirty="0"/>
          </a:p>
        </p:txBody>
      </p:sp>
    </p:spTree>
    <p:extLst>
      <p:ext uri="{BB962C8B-B14F-4D97-AF65-F5344CB8AC3E}">
        <p14:creationId xmlns:p14="http://schemas.microsoft.com/office/powerpoint/2010/main" val="150121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TABLE 1–1 Types of Financial Markets </a:t>
            </a:r>
            <a:r>
              <a:rPr lang="en-US" dirty="0"/>
              <a:t/>
            </a:r>
            <a:br>
              <a:rPr lang="en-US" dirty="0"/>
            </a:br>
            <a:endParaRPr lang="en-US" dirty="0"/>
          </a:p>
        </p:txBody>
      </p:sp>
      <p:sp>
        <p:nvSpPr>
          <p:cNvPr id="3" name="Content Placeholder 2"/>
          <p:cNvSpPr>
            <a:spLocks noGrp="1"/>
          </p:cNvSpPr>
          <p:nvPr>
            <p:ph idx="1"/>
          </p:nvPr>
        </p:nvSpPr>
        <p:spPr>
          <a:xfrm>
            <a:off x="265387" y="2599766"/>
            <a:ext cx="8719855" cy="4258234"/>
          </a:xfrm>
        </p:spPr>
        <p:txBody>
          <a:bodyPr>
            <a:normAutofit fontScale="92500" lnSpcReduction="10000"/>
          </a:bodyPr>
          <a:lstStyle/>
          <a:p>
            <a:pPr marL="0" indent="0">
              <a:buNone/>
            </a:pPr>
            <a:r>
              <a:rPr lang="en-US" b="1" dirty="0" smtClean="0"/>
              <a:t>Primary Markets</a:t>
            </a:r>
            <a:r>
              <a:rPr lang="en-US" dirty="0"/>
              <a:t>—markets in which corporations raise funds through new issues of securities. </a:t>
            </a:r>
            <a:endParaRPr lang="en-US" dirty="0" smtClean="0"/>
          </a:p>
          <a:p>
            <a:pPr marL="0" indent="0">
              <a:buNone/>
            </a:pPr>
            <a:r>
              <a:rPr lang="en-US" b="1" dirty="0" smtClean="0"/>
              <a:t>Secondary </a:t>
            </a:r>
            <a:r>
              <a:rPr lang="en-US" b="1" dirty="0"/>
              <a:t>Markets</a:t>
            </a:r>
            <a:r>
              <a:rPr lang="en-US" dirty="0"/>
              <a:t>—markets that trade financial instruments once they are issued.</a:t>
            </a:r>
            <a:br>
              <a:rPr lang="en-US" dirty="0"/>
            </a:br>
            <a:endParaRPr lang="en-US" dirty="0"/>
          </a:p>
          <a:p>
            <a:pPr marL="0" indent="0">
              <a:buNone/>
            </a:pPr>
            <a:r>
              <a:rPr lang="en-US" b="1" dirty="0" smtClean="0"/>
              <a:t>Money </a:t>
            </a:r>
            <a:r>
              <a:rPr lang="en-US" b="1" dirty="0"/>
              <a:t>Markets</a:t>
            </a:r>
            <a:r>
              <a:rPr lang="en-US" dirty="0"/>
              <a:t>—markets that trade debt securities or instruments with maturities of less than </a:t>
            </a:r>
            <a:r>
              <a:rPr lang="en-US" dirty="0" smtClean="0"/>
              <a:t> one year.</a:t>
            </a:r>
            <a:endParaRPr lang="en-US" dirty="0"/>
          </a:p>
          <a:p>
            <a:r>
              <a:rPr lang="en-US" b="1" dirty="0"/>
              <a:t>Capital Markets</a:t>
            </a:r>
            <a:r>
              <a:rPr lang="en-US" dirty="0"/>
              <a:t>—markets that trade debt and equity instruments with maturities of more than </a:t>
            </a:r>
            <a:r>
              <a:rPr lang="en-US" dirty="0" smtClean="0"/>
              <a:t>one </a:t>
            </a:r>
            <a:r>
              <a:rPr lang="en-US" dirty="0"/>
              <a:t>year</a:t>
            </a:r>
            <a:r>
              <a:rPr lang="en-US" dirty="0" smtClean="0"/>
              <a:t>.</a:t>
            </a:r>
            <a:endParaRPr lang="en-US" dirty="0"/>
          </a:p>
          <a:p>
            <a:r>
              <a:rPr lang="en-US" b="1" dirty="0" smtClean="0"/>
              <a:t>Foreign </a:t>
            </a:r>
            <a:r>
              <a:rPr lang="en-US" b="1" dirty="0"/>
              <a:t>Exchange Markets</a:t>
            </a:r>
            <a:r>
              <a:rPr lang="en-US" dirty="0"/>
              <a:t>—markets in which cash flows from the sale of products or assets </a:t>
            </a:r>
            <a:r>
              <a:rPr lang="en-US" dirty="0" smtClean="0"/>
              <a:t>denominated </a:t>
            </a:r>
            <a:r>
              <a:rPr lang="en-US" dirty="0"/>
              <a:t>in a foreign currency are transacted.</a:t>
            </a:r>
            <a:br>
              <a:rPr lang="en-US" dirty="0"/>
            </a:br>
            <a:r>
              <a:rPr lang="en-US" b="1" dirty="0"/>
              <a:t>Derivative Markets</a:t>
            </a:r>
            <a:r>
              <a:rPr lang="en-US" dirty="0"/>
              <a:t>—markets in which derivative securities trade</a:t>
            </a:r>
            <a:r>
              <a:rPr lang="en-US" dirty="0" smtClean="0"/>
              <a:t>.</a:t>
            </a:r>
            <a:endParaRPr lang="en-US" dirty="0"/>
          </a:p>
        </p:txBody>
      </p:sp>
    </p:spTree>
    <p:extLst>
      <p:ext uri="{BB962C8B-B14F-4D97-AF65-F5344CB8AC3E}">
        <p14:creationId xmlns:p14="http://schemas.microsoft.com/office/powerpoint/2010/main" val="224666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Markets versus Secondary Markets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b="1" dirty="0"/>
              <a:t>Primary markets </a:t>
            </a:r>
            <a:r>
              <a:rPr lang="en-US" dirty="0"/>
              <a:t>are markets in which users of </a:t>
            </a:r>
            <a:r>
              <a:rPr lang="en-US" dirty="0" smtClean="0"/>
              <a:t>funds, </a:t>
            </a:r>
            <a:r>
              <a:rPr lang="en-US" dirty="0"/>
              <a:t>raise funds through new issues of financial instruments, such as stocks and bonds. </a:t>
            </a:r>
          </a:p>
          <a:p>
            <a:r>
              <a:rPr lang="en-US" dirty="0"/>
              <a:t>New issues of financial instruments are sold to the initial suppliers of funds </a:t>
            </a:r>
            <a:r>
              <a:rPr lang="en-US" dirty="0" smtClean="0"/>
              <a:t>(households</a:t>
            </a:r>
            <a:r>
              <a:rPr lang="en-US" dirty="0"/>
              <a:t>) in exchange for funds (money) that the issuer or user of funds needs</a:t>
            </a:r>
            <a:r>
              <a:rPr lang="en-US" dirty="0" smtClean="0"/>
              <a:t>. </a:t>
            </a:r>
          </a:p>
          <a:p>
            <a:r>
              <a:rPr lang="en-US" dirty="0" smtClean="0"/>
              <a:t>Most </a:t>
            </a:r>
            <a:r>
              <a:rPr lang="en-US" dirty="0"/>
              <a:t>primary market transactions in the United States are arranged through financial institutions called </a:t>
            </a:r>
            <a:r>
              <a:rPr lang="en-US" dirty="0" smtClean="0"/>
              <a:t>investment banks(for </a:t>
            </a:r>
            <a:r>
              <a:rPr lang="en-US" dirty="0"/>
              <a:t>example, Morgan Stanley or Bank of </a:t>
            </a:r>
            <a:r>
              <a:rPr lang="en-US" dirty="0" smtClean="0"/>
              <a:t>America) that </a:t>
            </a:r>
            <a:r>
              <a:rPr lang="en-US" dirty="0"/>
              <a:t>serve as intermediaries between the issuing corporations (fund users) and investors (fund </a:t>
            </a:r>
            <a:r>
              <a:rPr lang="en-US" dirty="0" smtClean="0"/>
              <a:t>suppliers</a:t>
            </a:r>
            <a:r>
              <a:rPr lang="en-US" dirty="0"/>
              <a:t>). </a:t>
            </a:r>
          </a:p>
          <a:p>
            <a:endParaRPr lang="en-US" dirty="0"/>
          </a:p>
          <a:p>
            <a:endParaRPr lang="en-US" dirty="0"/>
          </a:p>
        </p:txBody>
      </p:sp>
    </p:spTree>
    <p:extLst>
      <p:ext uri="{BB962C8B-B14F-4D97-AF65-F5344CB8AC3E}">
        <p14:creationId xmlns:p14="http://schemas.microsoft.com/office/powerpoint/2010/main" val="291183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For these public offerings, the investment bank provides the securities issuer (the funds user) with advice on the securities issue (such as the offer price and number of </a:t>
            </a:r>
            <a:r>
              <a:rPr lang="en-US" dirty="0" smtClean="0"/>
              <a:t>securities </a:t>
            </a:r>
            <a:r>
              <a:rPr lang="en-US" dirty="0"/>
              <a:t>to issue) and attracts the initial public purchasers of the securities for the funds user. </a:t>
            </a:r>
          </a:p>
          <a:p>
            <a:r>
              <a:rPr lang="en-US" dirty="0"/>
              <a:t>By issuing primary market securities with the help of an investment bank, the funds user saves the risk and cost of creating a market for its securities on its </a:t>
            </a:r>
            <a:r>
              <a:rPr lang="en-US" dirty="0" smtClean="0"/>
              <a:t>own.</a:t>
            </a:r>
            <a:endParaRPr lang="en-US" dirty="0"/>
          </a:p>
        </p:txBody>
      </p:sp>
    </p:spTree>
    <p:extLst>
      <p:ext uri="{BB962C8B-B14F-4D97-AF65-F5344CB8AC3E}">
        <p14:creationId xmlns:p14="http://schemas.microsoft.com/office/powerpoint/2010/main" val="880125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Instead of publicly  offering the securities by the issuer (an </a:t>
            </a:r>
            <a:r>
              <a:rPr lang="en-US" dirty="0"/>
              <a:t>offer of sale to the investing public at large), a primary market sale can take the form of a private placement. </a:t>
            </a:r>
            <a:endParaRPr lang="en-US" dirty="0" smtClean="0"/>
          </a:p>
          <a:p>
            <a:r>
              <a:rPr lang="en-US" dirty="0" smtClean="0"/>
              <a:t>With </a:t>
            </a:r>
            <a:r>
              <a:rPr lang="en-US" dirty="0"/>
              <a:t>a private placement, the securities issuer (user of funds) seeks to find an institutional </a:t>
            </a:r>
            <a:r>
              <a:rPr lang="en-US" dirty="0" smtClean="0"/>
              <a:t>buyer(such </a:t>
            </a:r>
            <a:r>
              <a:rPr lang="en-US" dirty="0"/>
              <a:t>as a pension </a:t>
            </a:r>
            <a:r>
              <a:rPr lang="en-US" dirty="0" smtClean="0"/>
              <a:t>fund)or </a:t>
            </a:r>
            <a:r>
              <a:rPr lang="en-US" dirty="0"/>
              <a:t>group of buyers (suppliers of funds) to purchase the whole issue. </a:t>
            </a:r>
          </a:p>
          <a:p>
            <a:r>
              <a:rPr lang="en-US" dirty="0"/>
              <a:t>Privately placed securities have traditionally been among the most illiquid securities, with only the very largest financial institutions or institutional investors being able or willing to buy and hold them. </a:t>
            </a:r>
          </a:p>
          <a:p>
            <a:endParaRPr lang="en-US" dirty="0"/>
          </a:p>
        </p:txBody>
      </p:sp>
    </p:spTree>
    <p:extLst>
      <p:ext uri="{BB962C8B-B14F-4D97-AF65-F5344CB8AC3E}">
        <p14:creationId xmlns:p14="http://schemas.microsoft.com/office/powerpoint/2010/main" val="189672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5"/>
          <p:cNvPicPr>
            <a:picLocks noGrp="1" noChangeAspect="1"/>
          </p:cNvPicPr>
          <p:nvPr>
            <p:ph idx="1"/>
          </p:nvPr>
        </p:nvPicPr>
        <p:blipFill rotWithShape="1">
          <a:blip r:embed="rId3"/>
          <a:srcRect t="-1974" r="-1579"/>
          <a:stretch/>
        </p:blipFill>
        <p:spPr>
          <a:xfrm>
            <a:off x="150538" y="0"/>
            <a:ext cx="8993462" cy="6858000"/>
          </a:xfrm>
        </p:spPr>
      </p:pic>
    </p:spTree>
    <p:extLst>
      <p:ext uri="{BB962C8B-B14F-4D97-AF65-F5344CB8AC3E}">
        <p14:creationId xmlns:p14="http://schemas.microsoft.com/office/powerpoint/2010/main" val="3475245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Primary market financial instruments include issues of equity by firms initially going public </a:t>
            </a:r>
            <a:r>
              <a:rPr lang="en-US" dirty="0" smtClean="0"/>
              <a:t>(allowing </a:t>
            </a:r>
            <a:r>
              <a:rPr lang="en-US" dirty="0"/>
              <a:t>their equity—shares—to be publicly traded on stock markets for the first time). These first-time issues are usually referred to as </a:t>
            </a:r>
            <a:r>
              <a:rPr lang="en-US" b="1" dirty="0"/>
              <a:t>initial public offerings (IPOs). </a:t>
            </a:r>
            <a:endParaRPr lang="en-US" dirty="0"/>
          </a:p>
          <a:p>
            <a:r>
              <a:rPr lang="en-US" dirty="0"/>
              <a:t>Primary market securities also include the issue of additional equity or debt </a:t>
            </a:r>
            <a:r>
              <a:rPr lang="en-US" dirty="0" smtClean="0"/>
              <a:t>instruments </a:t>
            </a:r>
            <a:r>
              <a:rPr lang="en-US" dirty="0"/>
              <a:t>of an already publicly traded firm. </a:t>
            </a:r>
          </a:p>
          <a:p>
            <a:r>
              <a:rPr lang="en-US" dirty="0"/>
              <a:t>Once financial instruments such as stocks are issued in primary markets, they are then traded—that is, rebought and resold—in </a:t>
            </a:r>
            <a:r>
              <a:rPr lang="en-US" b="1" dirty="0"/>
              <a:t>secondary markets. </a:t>
            </a:r>
            <a:endParaRPr lang="en-US" dirty="0"/>
          </a:p>
          <a:p>
            <a:endParaRPr lang="en-US" dirty="0"/>
          </a:p>
        </p:txBody>
      </p:sp>
    </p:spTree>
    <p:extLst>
      <p:ext uri="{BB962C8B-B14F-4D97-AF65-F5344CB8AC3E}">
        <p14:creationId xmlns:p14="http://schemas.microsoft.com/office/powerpoint/2010/main" val="1971756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a:t>Once financial instruments such as stocks are issued in primary markets, they are then traded—that is, rebought and resold—in secondary markets</a:t>
            </a:r>
            <a:r>
              <a:rPr lang="en-US" dirty="0" smtClean="0"/>
              <a:t>.</a:t>
            </a:r>
          </a:p>
          <a:p>
            <a:r>
              <a:rPr lang="en-US" dirty="0" smtClean="0"/>
              <a:t>Secondary markets offer benefits to both investors (suppliers of funds) and corporation (issuer of fund).</a:t>
            </a:r>
          </a:p>
          <a:p>
            <a:r>
              <a:rPr lang="en-US" dirty="0" smtClean="0"/>
              <a:t>For investors: secondary markets provide the opportunity to trade securities at their  market values quickly.</a:t>
            </a:r>
          </a:p>
          <a:p>
            <a:r>
              <a:rPr lang="en-US" dirty="0" smtClean="0"/>
              <a:t>Corporate issuer are not directly involved in the transfer of funds or instrument in the secondary market. However, the issuer obtain information about the current market value of its financial instruments.</a:t>
            </a:r>
          </a:p>
          <a:p>
            <a:r>
              <a:rPr lang="en-US" dirty="0" smtClean="0"/>
              <a:t>The price information allows issuer to evaluate how well they are using the funds generated from the financial instruments they have already issued.</a:t>
            </a:r>
            <a:endParaRPr lang="en-US" dirty="0"/>
          </a:p>
          <a:p>
            <a:endParaRPr lang="en-US" dirty="0"/>
          </a:p>
        </p:txBody>
      </p:sp>
    </p:spTree>
    <p:extLst>
      <p:ext uri="{BB962C8B-B14F-4D97-AF65-F5344CB8AC3E}">
        <p14:creationId xmlns:p14="http://schemas.microsoft.com/office/powerpoint/2010/main" val="40547821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600</TotalTime>
  <Words>2039</Words>
  <Application>Microsoft Macintosh PowerPoint</Application>
  <PresentationFormat>On-screen Show (4:3)</PresentationFormat>
  <Paragraphs>119</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Expo</vt:lpstr>
      <vt:lpstr>Introduction  </vt:lpstr>
      <vt:lpstr>OVERVIEW OF FINANCIAL MARKETS  </vt:lpstr>
      <vt:lpstr>TABLE 1–1 Types of Financial Markets  </vt:lpstr>
      <vt:lpstr>Primary Markets versus Secondary Markets  </vt:lpstr>
      <vt:lpstr>PowerPoint Presentation</vt:lpstr>
      <vt:lpstr>PowerPoint Presentation</vt:lpstr>
      <vt:lpstr>PowerPoint Presentation</vt:lpstr>
      <vt:lpstr>PowerPoint Presentation</vt:lpstr>
      <vt:lpstr>PowerPoint Presentation</vt:lpstr>
      <vt:lpstr>PowerPoint Presentation</vt:lpstr>
      <vt:lpstr>Figure 1–2 Money versus Capital Market Maturities  </vt:lpstr>
      <vt:lpstr>Money Markets versus Capital Markets  </vt:lpstr>
      <vt:lpstr>PowerPoint Presentation</vt:lpstr>
      <vt:lpstr>PowerPoint Presentation</vt:lpstr>
      <vt:lpstr>PowerPoint Presentation</vt:lpstr>
      <vt:lpstr>Foreign Exchange Markets  </vt:lpstr>
      <vt:lpstr>Financial Market Regulation  </vt:lpstr>
      <vt:lpstr>PowerPoint Presentation</vt:lpstr>
      <vt:lpstr>OVERVIEW OF FINANCIAL INSTITUTIONS  </vt:lpstr>
      <vt:lpstr>PowerPoint Presentation</vt:lpstr>
      <vt:lpstr>PowerPoint Presentation</vt:lpstr>
      <vt:lpstr>PowerPoint Presentation</vt:lpstr>
      <vt:lpstr>PowerPoint Presentation</vt:lpstr>
      <vt:lpstr>Unique Economic Functions Performed by Financial Institutions </vt:lpstr>
      <vt:lpstr>Flow of Funds in a World with Fis </vt:lpstr>
      <vt:lpstr>Monitoring Costs.  </vt:lpstr>
      <vt:lpstr>Liquidity and Price Risk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dc:title>
  <dc:creator>Me Stc</dc:creator>
  <cp:lastModifiedBy>Nouf Alabdulkarim</cp:lastModifiedBy>
  <cp:revision>47</cp:revision>
  <dcterms:created xsi:type="dcterms:W3CDTF">2016-07-13T01:13:47Z</dcterms:created>
  <dcterms:modified xsi:type="dcterms:W3CDTF">2016-10-01T09:05:53Z</dcterms:modified>
</cp:coreProperties>
</file>