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5" r:id="rId1"/>
  </p:sldMasterIdLst>
  <p:sldIdLst>
    <p:sldId id="256" r:id="rId2"/>
    <p:sldId id="257" r:id="rId3"/>
    <p:sldId id="258" r:id="rId4"/>
    <p:sldId id="259" r:id="rId5"/>
    <p:sldId id="260" r:id="rId6"/>
    <p:sldId id="272" r:id="rId7"/>
    <p:sldId id="261" r:id="rId8"/>
    <p:sldId id="262" r:id="rId9"/>
    <p:sldId id="263" r:id="rId10"/>
    <p:sldId id="264" r:id="rId11"/>
    <p:sldId id="265" r:id="rId12"/>
    <p:sldId id="271" r:id="rId13"/>
    <p:sldId id="266" r:id="rId14"/>
    <p:sldId id="267" r:id="rId15"/>
    <p:sldId id="268" r:id="rId16"/>
    <p:sldId id="275" r:id="rId17"/>
    <p:sldId id="276" r:id="rId18"/>
    <p:sldId id="269" r:id="rId19"/>
    <p:sldId id="270"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2/24/16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B37A1-A2C4-CD45-A7FD-F9531E529D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2/24/16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C3F878-F5E8-489B-AC8A-64F2A7E22C28}" type="datetimeFigureOut">
              <a:rPr lang="en-US" smtClean="0"/>
              <a:pPr/>
              <a:t>2/24/16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2/24/16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2/24/16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2/24/16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2/24/16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B37A1-A2C4-CD45-A7FD-F9531E529DB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C3F878-F5E8-489B-AC8A-64F2A7E22C28}" type="datetimeFigureOut">
              <a:rPr lang="en-US" smtClean="0"/>
              <a:pPr/>
              <a:t>2/24/16</a:t>
            </a:fld>
            <a:endParaRPr lang="en-US"/>
          </a:p>
        </p:txBody>
      </p:sp>
      <p:sp>
        <p:nvSpPr>
          <p:cNvPr id="9" name="Slide Number Placeholder 8"/>
          <p:cNvSpPr>
            <a:spLocks noGrp="1"/>
          </p:cNvSpPr>
          <p:nvPr>
            <p:ph type="sldNum" sz="quarter" idx="11"/>
          </p:nvPr>
        </p:nvSpPr>
        <p:spPr/>
        <p:txBody>
          <a:bodyPr/>
          <a:lstStyle/>
          <a:p>
            <a:fld id="{651FC063-5EA9-49AF-AFAF-D68C9E82B23B}" type="slidenum">
              <a:rPr lang="en-US" smtClean="0"/>
              <a:pPr/>
              <a:t>‹#›</a:t>
            </a:fld>
            <a:endParaRPr lang="en-US"/>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51FC063-5EA9-49AF-AFAF-D68C9E82B23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7C3F878-F5E8-489B-AC8A-64F2A7E22C28}" type="datetimeFigureOut">
              <a:rPr lang="en-US" smtClean="0"/>
              <a:pPr/>
              <a:t>2/24/16</a:t>
            </a:fld>
            <a:endParaRPr lang="en-US" dirty="0"/>
          </a:p>
        </p:txBody>
      </p:sp>
    </p:spTree>
  </p:cSld>
  <p:clrMap bg1="lt1" tx1="dk1" bg2="lt2" tx2="dk2" accent1="accent1" accent2="accent2" accent3="accent3" accent4="accent4" accent5="accent5" accent6="accent6" hlink="hlink" folHlink="folHlink"/>
  <p:sldLayoutIdLst>
    <p:sldLayoutId id="2147484406" r:id="rId1"/>
    <p:sldLayoutId id="2147484407" r:id="rId2"/>
    <p:sldLayoutId id="2147484408" r:id="rId3"/>
    <p:sldLayoutId id="2147484409" r:id="rId4"/>
    <p:sldLayoutId id="2147484410" r:id="rId5"/>
    <p:sldLayoutId id="2147484411" r:id="rId6"/>
    <p:sldLayoutId id="2147484412" r:id="rId7"/>
    <p:sldLayoutId id="2147484413" r:id="rId8"/>
    <p:sldLayoutId id="2147484414" r:id="rId9"/>
    <p:sldLayoutId id="2147484415" r:id="rId10"/>
    <p:sldLayoutId id="214748441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en-US" dirty="0"/>
          </a:p>
        </p:txBody>
      </p:sp>
      <p:sp>
        <p:nvSpPr>
          <p:cNvPr id="3" name="Subtitle 2"/>
          <p:cNvSpPr>
            <a:spLocks noGrp="1"/>
          </p:cNvSpPr>
          <p:nvPr>
            <p:ph type="subTitle" idx="1"/>
          </p:nvPr>
        </p:nvSpPr>
        <p:spPr/>
        <p:txBody>
          <a:bodyPr/>
          <a:lstStyle/>
          <a:p>
            <a:r>
              <a:rPr lang="en-US" dirty="0" smtClean="0"/>
              <a:t>Overview of Security Types</a:t>
            </a:r>
            <a:endParaRPr lang="en-US" dirty="0"/>
          </a:p>
        </p:txBody>
      </p:sp>
    </p:spTree>
    <p:extLst>
      <p:ext uri="{BB962C8B-B14F-4D97-AF65-F5344CB8AC3E}">
        <p14:creationId xmlns:p14="http://schemas.microsoft.com/office/powerpoint/2010/main" val="672032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3.4 Derivatives </a:t>
            </a:r>
            <a:endParaRPr lang="en-US" sz="3200" dirty="0"/>
          </a:p>
        </p:txBody>
      </p:sp>
      <p:sp>
        <p:nvSpPr>
          <p:cNvPr id="3" name="Content Placeholder 2"/>
          <p:cNvSpPr>
            <a:spLocks noGrp="1"/>
          </p:cNvSpPr>
          <p:nvPr>
            <p:ph idx="1"/>
          </p:nvPr>
        </p:nvSpPr>
        <p:spPr>
          <a:xfrm>
            <a:off x="457200" y="1219759"/>
            <a:ext cx="7620000" cy="5181041"/>
          </a:xfrm>
        </p:spPr>
        <p:txBody>
          <a:bodyPr/>
          <a:lstStyle/>
          <a:p>
            <a:r>
              <a:rPr lang="en-US" sz="2400" dirty="0" smtClean="0"/>
              <a:t>Financial assets are grouped into two types: </a:t>
            </a:r>
          </a:p>
          <a:p>
            <a:pPr>
              <a:buClr>
                <a:schemeClr val="tx1"/>
              </a:buClr>
            </a:pPr>
            <a:r>
              <a:rPr lang="en-US" sz="2400" b="1" dirty="0" smtClean="0">
                <a:solidFill>
                  <a:schemeClr val="accent2">
                    <a:lumMod val="75000"/>
                  </a:schemeClr>
                </a:solidFill>
              </a:rPr>
              <a:t>Primary </a:t>
            </a:r>
            <a:r>
              <a:rPr lang="en-US" sz="2400" b="1" dirty="0">
                <a:solidFill>
                  <a:schemeClr val="accent2">
                    <a:lumMod val="75000"/>
                  </a:schemeClr>
                </a:solidFill>
              </a:rPr>
              <a:t>asset</a:t>
            </a:r>
            <a:r>
              <a:rPr lang="en-US" sz="2400" b="1" dirty="0"/>
              <a:t>:</a:t>
            </a:r>
            <a:r>
              <a:rPr lang="en-US" sz="2400" b="1" dirty="0">
                <a:solidFill>
                  <a:schemeClr val="accent2"/>
                </a:solidFill>
              </a:rPr>
              <a:t> </a:t>
            </a:r>
            <a:r>
              <a:rPr lang="en-US" sz="2400" dirty="0"/>
              <a:t>Security originally sold by a business or government to raise </a:t>
            </a:r>
            <a:r>
              <a:rPr lang="en-US" sz="2400" dirty="0" smtClean="0"/>
              <a:t>money such as stocks and bonds.</a:t>
            </a:r>
            <a:endParaRPr lang="en-US" sz="2400" dirty="0"/>
          </a:p>
          <a:p>
            <a:pPr>
              <a:buClr>
                <a:schemeClr val="tx1"/>
              </a:buClr>
            </a:pPr>
            <a:endParaRPr lang="en-US" sz="2400" dirty="0"/>
          </a:p>
          <a:p>
            <a:pPr>
              <a:buClr>
                <a:schemeClr val="tx1"/>
              </a:buClr>
            </a:pPr>
            <a:r>
              <a:rPr lang="en-US" sz="2400" b="1" dirty="0">
                <a:solidFill>
                  <a:srgbClr val="689C9A"/>
                </a:solidFill>
              </a:rPr>
              <a:t>Derivative asset: </a:t>
            </a:r>
            <a:r>
              <a:rPr lang="en-US" sz="2400" dirty="0"/>
              <a:t>A financial asset that is </a:t>
            </a:r>
            <a:r>
              <a:rPr lang="en-US" sz="2400" b="1" dirty="0"/>
              <a:t>derived</a:t>
            </a:r>
            <a:r>
              <a:rPr lang="en-US" sz="2400" dirty="0"/>
              <a:t> from an existing traded asset, rather than issued by a business or government to raise capital. More generally, any financial asset that is not a primary asset.</a:t>
            </a:r>
          </a:p>
          <a:p>
            <a:pPr marL="114300" indent="0">
              <a:buNone/>
            </a:pPr>
            <a:endParaRPr lang="en-US" dirty="0" smtClean="0"/>
          </a:p>
          <a:p>
            <a:endParaRPr lang="en-US" dirty="0"/>
          </a:p>
          <a:p>
            <a:endParaRPr lang="en-US" dirty="0"/>
          </a:p>
        </p:txBody>
      </p:sp>
    </p:spTree>
    <p:extLst>
      <p:ext uri="{BB962C8B-B14F-4D97-AF65-F5344CB8AC3E}">
        <p14:creationId xmlns:p14="http://schemas.microsoft.com/office/powerpoint/2010/main" val="395289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4223"/>
          </a:xfrm>
        </p:spPr>
        <p:txBody>
          <a:bodyPr/>
          <a:lstStyle/>
          <a:p>
            <a:r>
              <a:rPr lang="en-US" sz="3200" dirty="0"/>
              <a:t>3.4 Derivatives </a:t>
            </a:r>
          </a:p>
        </p:txBody>
      </p:sp>
      <p:sp>
        <p:nvSpPr>
          <p:cNvPr id="3" name="Content Placeholder 2"/>
          <p:cNvSpPr>
            <a:spLocks noGrp="1"/>
          </p:cNvSpPr>
          <p:nvPr>
            <p:ph idx="1"/>
          </p:nvPr>
        </p:nvSpPr>
        <p:spPr>
          <a:xfrm>
            <a:off x="457200" y="968262"/>
            <a:ext cx="7620000" cy="5432538"/>
          </a:xfrm>
        </p:spPr>
        <p:txBody>
          <a:bodyPr>
            <a:normAutofit fontScale="92500"/>
          </a:bodyPr>
          <a:lstStyle/>
          <a:p>
            <a:r>
              <a:rPr lang="en-US" sz="2700" dirty="0" smtClean="0">
                <a:solidFill>
                  <a:srgbClr val="689C9A"/>
                </a:solidFill>
              </a:rPr>
              <a:t>Future Contract:</a:t>
            </a:r>
          </a:p>
          <a:p>
            <a:pPr marL="114300" indent="0">
              <a:buNone/>
            </a:pPr>
            <a:r>
              <a:rPr lang="en-US" sz="2700" dirty="0" smtClean="0">
                <a:solidFill>
                  <a:srgbClr val="2F2B20"/>
                </a:solidFill>
              </a:rPr>
              <a:t>An agreement made today regarding the term of trade that will take place in the future. </a:t>
            </a:r>
          </a:p>
          <a:p>
            <a:r>
              <a:rPr lang="en-US" sz="2700" dirty="0" smtClean="0">
                <a:solidFill>
                  <a:srgbClr val="2F2B20"/>
                </a:solidFill>
              </a:rPr>
              <a:t>Future contracts are traded at future exchanges, which are regulated markets that match buyers and sellers.</a:t>
            </a:r>
          </a:p>
          <a:p>
            <a:r>
              <a:rPr lang="en-US" sz="2700" dirty="0" smtClean="0">
                <a:solidFill>
                  <a:srgbClr val="2F2B20"/>
                </a:solidFill>
              </a:rPr>
              <a:t>There are two broad categories of future contracts: Financial futures and commodity futures.</a:t>
            </a:r>
          </a:p>
          <a:p>
            <a:r>
              <a:rPr lang="en-US" sz="2700" dirty="0" smtClean="0">
                <a:solidFill>
                  <a:srgbClr val="689C9A"/>
                </a:solidFill>
              </a:rPr>
              <a:t>Financial Futures: </a:t>
            </a:r>
            <a:r>
              <a:rPr lang="en-US" sz="2700" dirty="0" smtClean="0">
                <a:solidFill>
                  <a:srgbClr val="2F2B20"/>
                </a:solidFill>
              </a:rPr>
              <a:t>assets are tangible, usually stocks, bonds, currencies or money market instruments.</a:t>
            </a:r>
          </a:p>
          <a:p>
            <a:r>
              <a:rPr lang="en-US" sz="2700" dirty="0" smtClean="0">
                <a:solidFill>
                  <a:schemeClr val="accent2">
                    <a:lumMod val="75000"/>
                  </a:schemeClr>
                </a:solidFill>
              </a:rPr>
              <a:t>Commodity Futures: </a:t>
            </a:r>
            <a:r>
              <a:rPr lang="en-US" sz="2700" dirty="0" smtClean="0"/>
              <a:t>the underlying asset is real asset, either an agricultural product such as cattle or wheat or natural source product such as gold or oil.</a:t>
            </a:r>
          </a:p>
          <a:p>
            <a:endParaRPr lang="en-US" sz="2000" dirty="0" smtClean="0"/>
          </a:p>
          <a:p>
            <a:endParaRPr lang="en-US" sz="2000" dirty="0" smtClean="0"/>
          </a:p>
          <a:p>
            <a:endParaRPr lang="en-US" sz="2000" dirty="0" smtClean="0"/>
          </a:p>
          <a:p>
            <a:pPr marL="114300" indent="0">
              <a:buNone/>
            </a:pPr>
            <a:endParaRPr lang="en-US" sz="2000" dirty="0" smtClean="0">
              <a:solidFill>
                <a:srgbClr val="2F2B20"/>
              </a:solidFill>
            </a:endParaRPr>
          </a:p>
        </p:txBody>
      </p:sp>
    </p:spTree>
    <p:extLst>
      <p:ext uri="{BB962C8B-B14F-4D97-AF65-F5344CB8AC3E}">
        <p14:creationId xmlns:p14="http://schemas.microsoft.com/office/powerpoint/2010/main" val="1255833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3.4 Derivatives </a:t>
            </a:r>
          </a:p>
        </p:txBody>
      </p:sp>
      <p:sp>
        <p:nvSpPr>
          <p:cNvPr id="3" name="Content Placeholder 2"/>
          <p:cNvSpPr>
            <a:spLocks noGrp="1"/>
          </p:cNvSpPr>
          <p:nvPr>
            <p:ph idx="1"/>
          </p:nvPr>
        </p:nvSpPr>
        <p:spPr/>
        <p:txBody>
          <a:bodyPr>
            <a:normAutofit/>
          </a:bodyPr>
          <a:lstStyle/>
          <a:p>
            <a:r>
              <a:rPr lang="en-US" sz="2400" dirty="0"/>
              <a:t>Future contracts are risky because the price of gold in the future can differ from the future contract price today.</a:t>
            </a:r>
          </a:p>
          <a:p>
            <a:r>
              <a:rPr lang="en-US" sz="2400" dirty="0"/>
              <a:t>With future contracts, there is no exchange of money today (the day of the contract).</a:t>
            </a:r>
          </a:p>
          <a:p>
            <a:r>
              <a:rPr lang="en-US" sz="2400" dirty="0">
                <a:latin typeface="Arial" charset="0"/>
                <a:ea typeface="ＭＳ Ｐゴシック" charset="0"/>
              </a:rPr>
              <a:t>The terms of a futures contract are </a:t>
            </a:r>
            <a:r>
              <a:rPr lang="en-US" sz="2400" b="1" dirty="0">
                <a:solidFill>
                  <a:srgbClr val="689C9A"/>
                </a:solidFill>
                <a:latin typeface="Arial" charset="0"/>
                <a:ea typeface="ＭＳ Ｐゴシック" charset="0"/>
              </a:rPr>
              <a:t>standardized.</a:t>
            </a:r>
            <a:endParaRPr lang="en-US" sz="2400" dirty="0">
              <a:solidFill>
                <a:srgbClr val="689C9A"/>
              </a:solidFill>
              <a:latin typeface="Arial" charset="0"/>
              <a:ea typeface="ＭＳ Ｐゴシック" charset="0"/>
            </a:endParaRPr>
          </a:p>
          <a:p>
            <a:pPr lvl="1">
              <a:buFont typeface="Wingdings" charset="2"/>
              <a:buChar char="Ø"/>
            </a:pPr>
            <a:r>
              <a:rPr lang="en-US" sz="2400" dirty="0">
                <a:latin typeface="Arial" charset="0"/>
                <a:ea typeface="ＭＳ Ｐゴシック" charset="0"/>
              </a:rPr>
              <a:t>What to trade; Where to trade; When to trade; How much to trade; what quality of good to </a:t>
            </a:r>
            <a:r>
              <a:rPr lang="en-US" sz="2400" dirty="0" smtClean="0">
                <a:latin typeface="Arial" charset="0"/>
                <a:ea typeface="ＭＳ Ｐゴシック" charset="0"/>
              </a:rPr>
              <a:t>trade all </a:t>
            </a:r>
            <a:r>
              <a:rPr lang="en-US" sz="2400" dirty="0">
                <a:latin typeface="Arial" charset="0"/>
                <a:ea typeface="ＭＳ Ｐゴシック" charset="0"/>
              </a:rPr>
              <a:t>standardized under the terms of the futures contract.</a:t>
            </a:r>
          </a:p>
          <a:p>
            <a:endParaRPr lang="en-US" dirty="0"/>
          </a:p>
        </p:txBody>
      </p:sp>
    </p:spTree>
    <p:extLst>
      <p:ext uri="{BB962C8B-B14F-4D97-AF65-F5344CB8AC3E}">
        <p14:creationId xmlns:p14="http://schemas.microsoft.com/office/powerpoint/2010/main" val="201606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3.4 Derivatives </a:t>
            </a:r>
          </a:p>
        </p:txBody>
      </p:sp>
      <p:sp>
        <p:nvSpPr>
          <p:cNvPr id="3" name="Content Placeholder 2"/>
          <p:cNvSpPr>
            <a:spLocks noGrp="1"/>
          </p:cNvSpPr>
          <p:nvPr>
            <p:ph idx="1"/>
          </p:nvPr>
        </p:nvSpPr>
        <p:spPr>
          <a:xfrm>
            <a:off x="457200" y="1131735"/>
            <a:ext cx="7620000" cy="5269065"/>
          </a:xfrm>
        </p:spPr>
        <p:txBody>
          <a:bodyPr/>
          <a:lstStyle/>
          <a:p>
            <a:r>
              <a:rPr lang="en-US" dirty="0" smtClean="0">
                <a:solidFill>
                  <a:srgbClr val="689C9A"/>
                </a:solidFill>
              </a:rPr>
              <a:t>Example of Future contract: </a:t>
            </a:r>
          </a:p>
          <a:p>
            <a:pPr marL="114300" indent="0">
              <a:buNone/>
            </a:pPr>
            <a:r>
              <a:rPr lang="en-US" dirty="0" smtClean="0"/>
              <a:t>Suppose you want to buy 100 ounces of gold in six months. You want to lock the current price which is $1,600 per ounce in six months for the 100 ounces of gold.</a:t>
            </a:r>
          </a:p>
          <a:p>
            <a:pPr marL="114300" indent="0">
              <a:buNone/>
            </a:pPr>
            <a:r>
              <a:rPr lang="en-US" dirty="0" smtClean="0"/>
              <a:t>In other words, you and the seller ,through a future exchange, agree that six months form now, you will exchange $160,000 for 100 ounces of gold. This agreement is a future contract.</a:t>
            </a:r>
          </a:p>
          <a:p>
            <a:r>
              <a:rPr lang="en-US" dirty="0" smtClean="0"/>
              <a:t>In six months, if gold is selling for $1,700 per ounce:</a:t>
            </a:r>
          </a:p>
          <a:p>
            <a:pPr lvl="1">
              <a:buFont typeface="Wingdings" charset="2"/>
              <a:buChar char="Ø"/>
            </a:pPr>
            <a:r>
              <a:rPr lang="en-US" dirty="0"/>
              <a:t> </a:t>
            </a:r>
            <a:r>
              <a:rPr lang="en-US" dirty="0" smtClean="0"/>
              <a:t>you benefit from the future account because you have to pay only $1,600 per ounce.</a:t>
            </a:r>
          </a:p>
          <a:p>
            <a:r>
              <a:rPr lang="en-US" dirty="0" smtClean="0"/>
              <a:t>In six months, if gold is selling for $1,500 per ounce:</a:t>
            </a:r>
          </a:p>
          <a:p>
            <a:pPr lvl="1">
              <a:buFont typeface="Wingdings" charset="2"/>
              <a:buChar char="Ø"/>
            </a:pPr>
            <a:r>
              <a:rPr lang="en-US" dirty="0" smtClean="0"/>
              <a:t>  you lose, because you are forced to pay $1,600 per ounce.</a:t>
            </a:r>
          </a:p>
          <a:p>
            <a:pPr marL="114300" indent="0">
              <a:buNone/>
            </a:pPr>
            <a:endParaRPr lang="en-US" dirty="0" smtClean="0"/>
          </a:p>
          <a:p>
            <a:pPr marL="411480" lvl="1" indent="0">
              <a:buNone/>
            </a:pPr>
            <a:endParaRPr lang="en-US" dirty="0" smtClean="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338297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57696"/>
          </a:xfrm>
        </p:spPr>
        <p:txBody>
          <a:bodyPr/>
          <a:lstStyle/>
          <a:p>
            <a:r>
              <a:rPr lang="en-US" sz="2800" dirty="0"/>
              <a:t>3.4 Derivatives </a:t>
            </a:r>
          </a:p>
        </p:txBody>
      </p:sp>
      <p:sp>
        <p:nvSpPr>
          <p:cNvPr id="3" name="Content Placeholder 2"/>
          <p:cNvSpPr>
            <a:spLocks noGrp="1"/>
          </p:cNvSpPr>
          <p:nvPr>
            <p:ph idx="1"/>
          </p:nvPr>
        </p:nvSpPr>
        <p:spPr>
          <a:xfrm>
            <a:off x="457200" y="1106585"/>
            <a:ext cx="7620000" cy="5294215"/>
          </a:xfrm>
        </p:spPr>
        <p:txBody>
          <a:bodyPr/>
          <a:lstStyle/>
          <a:p>
            <a:pPr>
              <a:buClr>
                <a:schemeClr val="tx1"/>
              </a:buClr>
            </a:pPr>
            <a:r>
              <a:rPr lang="en-US" dirty="0">
                <a:solidFill>
                  <a:schemeClr val="accent2">
                    <a:lumMod val="75000"/>
                  </a:schemeClr>
                </a:solidFill>
              </a:rPr>
              <a:t>Potential gains/losses:</a:t>
            </a:r>
          </a:p>
          <a:p>
            <a:pPr lvl="1"/>
            <a:r>
              <a:rPr lang="en-US" dirty="0"/>
              <a:t>At maturity, you gain if your contracted price is better than the market price of the underlying asset, and vice versa.</a:t>
            </a:r>
          </a:p>
          <a:p>
            <a:pPr lvl="1"/>
            <a:r>
              <a:rPr lang="en-US" dirty="0"/>
              <a:t>If you sell your contract before its maturity, you may gain or lose depending on the market price for the contract.</a:t>
            </a:r>
          </a:p>
          <a:p>
            <a:pPr lvl="1"/>
            <a:r>
              <a:rPr lang="en-US" dirty="0"/>
              <a:t>Note that enormous gains and losses are possible</a:t>
            </a:r>
            <a:r>
              <a:rPr lang="en-US" dirty="0" smtClean="0"/>
              <a:t>.</a:t>
            </a:r>
            <a:endParaRPr lang="ar-sa" dirty="0" smtClean="0"/>
          </a:p>
          <a:p>
            <a:pPr lvl="1"/>
            <a:endParaRPr lang="ar-sa" dirty="0" smtClean="0"/>
          </a:p>
          <a:p>
            <a:r>
              <a:rPr lang="en-US" sz="2000" dirty="0">
                <a:latin typeface="Arial" charset="0"/>
                <a:ea typeface="ＭＳ Ｐゴシック" charset="0"/>
              </a:rPr>
              <a:t>A futures contract represents a </a:t>
            </a:r>
            <a:r>
              <a:rPr lang="en-US" sz="2000" b="1" dirty="0">
                <a:solidFill>
                  <a:srgbClr val="689C9A"/>
                </a:solidFill>
                <a:latin typeface="Arial" charset="0"/>
                <a:ea typeface="ＭＳ Ｐゴシック" charset="0"/>
              </a:rPr>
              <a:t>zero-sum game</a:t>
            </a:r>
            <a:r>
              <a:rPr lang="en-US" sz="2000" dirty="0">
                <a:solidFill>
                  <a:srgbClr val="689C9A"/>
                </a:solidFill>
                <a:latin typeface="Arial" charset="0"/>
                <a:ea typeface="ＭＳ Ｐゴシック" charset="0"/>
              </a:rPr>
              <a:t> </a:t>
            </a:r>
            <a:r>
              <a:rPr lang="en-US" sz="2000" dirty="0">
                <a:latin typeface="Arial" charset="0"/>
                <a:ea typeface="ＭＳ Ｐゴシック" charset="0"/>
              </a:rPr>
              <a:t>between a buyer and a seller.</a:t>
            </a:r>
          </a:p>
          <a:p>
            <a:pPr lvl="1"/>
            <a:r>
              <a:rPr lang="en-US" dirty="0">
                <a:latin typeface="Arial" charset="0"/>
                <a:ea typeface="ＭＳ Ｐゴシック" charset="0"/>
              </a:rPr>
              <a:t>Gains realized by the buyer are offset by losses realized by the seller (and vice-versa).</a:t>
            </a:r>
          </a:p>
          <a:p>
            <a:pPr marL="411480" lvl="1" indent="0">
              <a:buNone/>
            </a:pPr>
            <a:endParaRPr lang="en-US" dirty="0"/>
          </a:p>
          <a:p>
            <a:endParaRPr lang="en-US" dirty="0"/>
          </a:p>
        </p:txBody>
      </p:sp>
    </p:spTree>
    <p:extLst>
      <p:ext uri="{BB962C8B-B14F-4D97-AF65-F5344CB8AC3E}">
        <p14:creationId xmlns:p14="http://schemas.microsoft.com/office/powerpoint/2010/main" val="393191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57696"/>
          </a:xfrm>
        </p:spPr>
        <p:txBody>
          <a:bodyPr/>
          <a:lstStyle/>
          <a:p>
            <a:r>
              <a:rPr lang="en-US" sz="2800" dirty="0"/>
              <a:t>3.4 Derivatives </a:t>
            </a:r>
          </a:p>
        </p:txBody>
      </p:sp>
      <p:sp>
        <p:nvSpPr>
          <p:cNvPr id="3" name="Content Placeholder 2"/>
          <p:cNvSpPr>
            <a:spLocks noGrp="1"/>
          </p:cNvSpPr>
          <p:nvPr>
            <p:ph idx="1"/>
          </p:nvPr>
        </p:nvSpPr>
        <p:spPr>
          <a:xfrm>
            <a:off x="457200" y="1332932"/>
            <a:ext cx="7620000" cy="5067868"/>
          </a:xfrm>
        </p:spPr>
        <p:txBody>
          <a:bodyPr/>
          <a:lstStyle/>
          <a:p>
            <a:r>
              <a:rPr lang="en-US" b="1" dirty="0" smtClean="0">
                <a:solidFill>
                  <a:srgbClr val="689C9A"/>
                </a:solidFill>
              </a:rPr>
              <a:t>Option Contracts: </a:t>
            </a:r>
            <a:r>
              <a:rPr lang="en-US" dirty="0" smtClean="0"/>
              <a:t>An agreement that gives the owner the right but not the obligation to buy or sell a specific asset at a specific price for a set period of time.</a:t>
            </a:r>
          </a:p>
          <a:p>
            <a:r>
              <a:rPr lang="en-US" b="1" dirty="0" smtClean="0">
                <a:solidFill>
                  <a:srgbClr val="689C9A"/>
                </a:solidFill>
              </a:rPr>
              <a:t>Call Option: </a:t>
            </a:r>
            <a:r>
              <a:rPr lang="en-US" dirty="0" smtClean="0"/>
              <a:t>An option that gives the owner the right but not the obligation to buy an asset.</a:t>
            </a:r>
          </a:p>
          <a:p>
            <a:r>
              <a:rPr lang="en-US" b="1" dirty="0" smtClean="0">
                <a:solidFill>
                  <a:srgbClr val="689C9A"/>
                </a:solidFill>
              </a:rPr>
              <a:t>Put option: </a:t>
            </a:r>
            <a:r>
              <a:rPr lang="en-US" dirty="0" smtClean="0"/>
              <a:t>An option that gives the owner the right but not the obligation to sell an asset.</a:t>
            </a:r>
          </a:p>
          <a:p>
            <a:r>
              <a:rPr lang="en-US" dirty="0" smtClean="0"/>
              <a:t>Option Premium: the price you pay to buy an option.</a:t>
            </a:r>
          </a:p>
          <a:p>
            <a:r>
              <a:rPr lang="en-US" b="1" dirty="0" smtClean="0">
                <a:solidFill>
                  <a:srgbClr val="689C9A"/>
                </a:solidFill>
              </a:rPr>
              <a:t>Strike Price: </a:t>
            </a:r>
            <a:r>
              <a:rPr lang="en-US" dirty="0" smtClean="0"/>
              <a:t>The price specified in an option contract at which an underlying asset can be bought (for a call option) or sold (for a put option). Also called the striking price or exercise price. Using an option to buy or sell an asset is called exercising the option.</a:t>
            </a:r>
          </a:p>
          <a:p>
            <a:endParaRPr lang="en-US" dirty="0"/>
          </a:p>
        </p:txBody>
      </p:sp>
    </p:spTree>
    <p:extLst>
      <p:ext uri="{BB962C8B-B14F-4D97-AF65-F5344CB8AC3E}">
        <p14:creationId xmlns:p14="http://schemas.microsoft.com/office/powerpoint/2010/main" val="4223578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Potential gain/loss for call option</a:t>
            </a:r>
            <a:endParaRPr lang="en-US" sz="2800" dirty="0"/>
          </a:p>
        </p:txBody>
      </p:sp>
      <p:sp>
        <p:nvSpPr>
          <p:cNvPr id="3" name="Content Placeholder 2"/>
          <p:cNvSpPr>
            <a:spLocks noGrp="1"/>
          </p:cNvSpPr>
          <p:nvPr>
            <p:ph idx="1"/>
          </p:nvPr>
        </p:nvSpPr>
        <p:spPr/>
        <p:txBody>
          <a:bodyPr/>
          <a:lstStyle/>
          <a:p>
            <a:pPr>
              <a:lnSpc>
                <a:spcPct val="80000"/>
              </a:lnSpc>
            </a:pPr>
            <a:endParaRPr lang="en-US" sz="2000" i="1" dirty="0"/>
          </a:p>
          <a:p>
            <a:pPr>
              <a:lnSpc>
                <a:spcPct val="80000"/>
              </a:lnSpc>
            </a:pPr>
            <a:r>
              <a:rPr lang="en-US" sz="2000" b="1" dirty="0">
                <a:solidFill>
                  <a:schemeClr val="accent5"/>
                </a:solidFill>
              </a:rPr>
              <a:t>Potential gains and losses from call options: </a:t>
            </a:r>
            <a:br>
              <a:rPr lang="en-US" sz="2000" b="1" dirty="0">
                <a:solidFill>
                  <a:schemeClr val="accent5"/>
                </a:solidFill>
              </a:rPr>
            </a:br>
            <a:endParaRPr lang="en-US" sz="2000" b="1" dirty="0">
              <a:solidFill>
                <a:schemeClr val="accent5"/>
              </a:solidFill>
            </a:endParaRPr>
          </a:p>
          <a:p>
            <a:pPr lvl="1">
              <a:lnSpc>
                <a:spcPct val="80000"/>
              </a:lnSpc>
            </a:pPr>
            <a:r>
              <a:rPr lang="en-US" sz="2400" b="1" dirty="0">
                <a:solidFill>
                  <a:srgbClr val="367D82"/>
                </a:solidFill>
              </a:rPr>
              <a:t>Buyers:</a:t>
            </a:r>
          </a:p>
          <a:p>
            <a:pPr lvl="2">
              <a:lnSpc>
                <a:spcPct val="80000"/>
              </a:lnSpc>
            </a:pPr>
            <a:r>
              <a:rPr lang="en-US" sz="1400" b="1" dirty="0"/>
              <a:t>Profit when the market price minus the strike price is greater than the option premium. </a:t>
            </a:r>
          </a:p>
          <a:p>
            <a:pPr lvl="2">
              <a:lnSpc>
                <a:spcPct val="80000"/>
              </a:lnSpc>
            </a:pPr>
            <a:r>
              <a:rPr lang="en-US" sz="1400" b="1" dirty="0"/>
              <a:t>Best case, theoretically unlimited profits.</a:t>
            </a:r>
          </a:p>
          <a:p>
            <a:pPr lvl="2">
              <a:lnSpc>
                <a:spcPct val="80000"/>
              </a:lnSpc>
            </a:pPr>
            <a:r>
              <a:rPr lang="en-US" sz="1400" b="1" dirty="0"/>
              <a:t>Worst case, the call buyer loses the entire premium.</a:t>
            </a:r>
            <a:br>
              <a:rPr lang="en-US" sz="1400" b="1" dirty="0"/>
            </a:br>
            <a:endParaRPr lang="en-US" sz="1400" b="1" dirty="0"/>
          </a:p>
          <a:p>
            <a:pPr lvl="1">
              <a:lnSpc>
                <a:spcPct val="80000"/>
              </a:lnSpc>
            </a:pPr>
            <a:r>
              <a:rPr lang="en-US" sz="2400" b="1" dirty="0">
                <a:solidFill>
                  <a:srgbClr val="367D82"/>
                </a:solidFill>
              </a:rPr>
              <a:t>Sellers:</a:t>
            </a:r>
          </a:p>
          <a:p>
            <a:pPr lvl="2">
              <a:lnSpc>
                <a:spcPct val="80000"/>
              </a:lnSpc>
            </a:pPr>
            <a:r>
              <a:rPr lang="en-US" sz="1400" b="1" dirty="0">
                <a:solidFill>
                  <a:srgbClr val="2F2B20"/>
                </a:solidFill>
              </a:rPr>
              <a:t>Profit when the market price minus the strike price is less than the option premium.</a:t>
            </a:r>
          </a:p>
          <a:p>
            <a:pPr lvl="2">
              <a:lnSpc>
                <a:spcPct val="80000"/>
              </a:lnSpc>
            </a:pPr>
            <a:r>
              <a:rPr lang="en-US" sz="1400" b="1" dirty="0">
                <a:solidFill>
                  <a:srgbClr val="2F2B20"/>
                </a:solidFill>
              </a:rPr>
              <a:t>Best case, the call seller collects the entire premium.</a:t>
            </a:r>
          </a:p>
          <a:p>
            <a:pPr lvl="2">
              <a:lnSpc>
                <a:spcPct val="80000"/>
              </a:lnSpc>
            </a:pPr>
            <a:r>
              <a:rPr lang="en-US" sz="1400" b="1" dirty="0">
                <a:solidFill>
                  <a:srgbClr val="2F2B20"/>
                </a:solidFill>
              </a:rPr>
              <a:t>Worst case, theoretically unlimited losses.</a:t>
            </a:r>
          </a:p>
          <a:p>
            <a:pPr lvl="2">
              <a:lnSpc>
                <a:spcPct val="80000"/>
              </a:lnSpc>
            </a:pPr>
            <a:endParaRPr lang="en-US" sz="1400" b="1" dirty="0">
              <a:solidFill>
                <a:srgbClr val="367D82"/>
              </a:solidFill>
            </a:endParaRPr>
          </a:p>
          <a:p>
            <a:pPr lvl="1">
              <a:lnSpc>
                <a:spcPct val="80000"/>
              </a:lnSpc>
            </a:pPr>
            <a:r>
              <a:rPr lang="en-US" sz="2400" b="1" dirty="0">
                <a:solidFill>
                  <a:srgbClr val="2F2B20"/>
                </a:solidFill>
              </a:rPr>
              <a:t>Note that, </a:t>
            </a:r>
            <a:r>
              <a:rPr lang="en-US" sz="2400" b="1" i="1" dirty="0">
                <a:solidFill>
                  <a:srgbClr val="2F2B20"/>
                </a:solidFill>
              </a:rPr>
              <a:t>for buyers</a:t>
            </a:r>
            <a:r>
              <a:rPr lang="en-US" sz="2400" b="1" dirty="0">
                <a:solidFill>
                  <a:srgbClr val="2F2B20"/>
                </a:solidFill>
              </a:rPr>
              <a:t>, losses are limited, but gains are not.</a:t>
            </a:r>
          </a:p>
          <a:p>
            <a:endParaRPr lang="en-US" dirty="0"/>
          </a:p>
        </p:txBody>
      </p:sp>
    </p:spTree>
    <p:extLst>
      <p:ext uri="{BB962C8B-B14F-4D97-AF65-F5344CB8AC3E}">
        <p14:creationId xmlns:p14="http://schemas.microsoft.com/office/powerpoint/2010/main" val="51318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Potential gain/loss for put option</a:t>
            </a:r>
            <a:endParaRPr lang="en-US" sz="3200" dirty="0"/>
          </a:p>
        </p:txBody>
      </p:sp>
      <p:sp>
        <p:nvSpPr>
          <p:cNvPr id="3" name="Content Placeholder 2"/>
          <p:cNvSpPr>
            <a:spLocks noGrp="1"/>
          </p:cNvSpPr>
          <p:nvPr>
            <p:ph idx="1"/>
          </p:nvPr>
        </p:nvSpPr>
        <p:spPr/>
        <p:txBody>
          <a:bodyPr/>
          <a:lstStyle/>
          <a:p>
            <a:pPr>
              <a:lnSpc>
                <a:spcPct val="80000"/>
              </a:lnSpc>
            </a:pPr>
            <a:endParaRPr lang="en-US" sz="2000" i="1" dirty="0"/>
          </a:p>
          <a:p>
            <a:pPr>
              <a:lnSpc>
                <a:spcPct val="80000"/>
              </a:lnSpc>
            </a:pPr>
            <a:r>
              <a:rPr lang="en-US" sz="2000" b="1" dirty="0">
                <a:solidFill>
                  <a:schemeClr val="accent5"/>
                </a:solidFill>
              </a:rPr>
              <a:t>Potential gains and losses from put options: </a:t>
            </a:r>
            <a:br>
              <a:rPr lang="en-US" sz="2000" b="1" dirty="0">
                <a:solidFill>
                  <a:schemeClr val="accent5"/>
                </a:solidFill>
              </a:rPr>
            </a:br>
            <a:endParaRPr lang="en-US" sz="2000" b="1" dirty="0">
              <a:solidFill>
                <a:schemeClr val="accent5"/>
              </a:solidFill>
            </a:endParaRPr>
          </a:p>
          <a:p>
            <a:pPr lvl="1">
              <a:lnSpc>
                <a:spcPct val="80000"/>
              </a:lnSpc>
            </a:pPr>
            <a:r>
              <a:rPr lang="en-US" sz="2400" b="1" dirty="0">
                <a:solidFill>
                  <a:srgbClr val="367D82"/>
                </a:solidFill>
              </a:rPr>
              <a:t>Buyers:</a:t>
            </a:r>
          </a:p>
          <a:p>
            <a:pPr lvl="2">
              <a:lnSpc>
                <a:spcPct val="80000"/>
              </a:lnSpc>
            </a:pPr>
            <a:r>
              <a:rPr lang="en-US" sz="1400" b="1" dirty="0"/>
              <a:t>Profit when the strike price minus the market price is greater than the option premium. </a:t>
            </a:r>
          </a:p>
          <a:p>
            <a:pPr lvl="2">
              <a:lnSpc>
                <a:spcPct val="80000"/>
              </a:lnSpc>
            </a:pPr>
            <a:r>
              <a:rPr lang="en-US" sz="1400" b="1" dirty="0"/>
              <a:t>Best case, market price (for the underlying) is zero. </a:t>
            </a:r>
          </a:p>
          <a:p>
            <a:pPr lvl="2">
              <a:lnSpc>
                <a:spcPct val="80000"/>
              </a:lnSpc>
            </a:pPr>
            <a:r>
              <a:rPr lang="en-US" sz="1400" b="1" dirty="0"/>
              <a:t>Worst case, the put buyer loses the entire premium.</a:t>
            </a:r>
            <a:br>
              <a:rPr lang="en-US" sz="1400" b="1" dirty="0"/>
            </a:br>
            <a:endParaRPr lang="en-US" sz="1400" b="1" dirty="0"/>
          </a:p>
          <a:p>
            <a:pPr lvl="1">
              <a:lnSpc>
                <a:spcPct val="80000"/>
              </a:lnSpc>
            </a:pPr>
            <a:r>
              <a:rPr lang="en-US" sz="2400" b="1" dirty="0">
                <a:solidFill>
                  <a:srgbClr val="367D82"/>
                </a:solidFill>
              </a:rPr>
              <a:t>Sellers:</a:t>
            </a:r>
          </a:p>
          <a:p>
            <a:pPr lvl="2">
              <a:lnSpc>
                <a:spcPct val="80000"/>
              </a:lnSpc>
            </a:pPr>
            <a:r>
              <a:rPr lang="en-US" sz="1400" b="1" dirty="0">
                <a:solidFill>
                  <a:srgbClr val="2F2B20"/>
                </a:solidFill>
              </a:rPr>
              <a:t>Profit when the strike price minus the market price is less than the option premium.</a:t>
            </a:r>
          </a:p>
          <a:p>
            <a:pPr lvl="2">
              <a:lnSpc>
                <a:spcPct val="80000"/>
              </a:lnSpc>
            </a:pPr>
            <a:r>
              <a:rPr lang="en-US" sz="1400" b="1" dirty="0">
                <a:solidFill>
                  <a:srgbClr val="2F2B20"/>
                </a:solidFill>
              </a:rPr>
              <a:t>Best case, the put seller collects the entire premium.</a:t>
            </a:r>
          </a:p>
          <a:p>
            <a:pPr lvl="2">
              <a:lnSpc>
                <a:spcPct val="80000"/>
              </a:lnSpc>
            </a:pPr>
            <a:r>
              <a:rPr lang="en-US" sz="1400" b="1" dirty="0">
                <a:solidFill>
                  <a:srgbClr val="2F2B20"/>
                </a:solidFill>
              </a:rPr>
              <a:t>Worst case, market price (for the underlying) is zero.</a:t>
            </a:r>
          </a:p>
          <a:p>
            <a:pPr lvl="2">
              <a:lnSpc>
                <a:spcPct val="80000"/>
              </a:lnSpc>
            </a:pPr>
            <a:endParaRPr lang="en-US" sz="1400" b="1" dirty="0">
              <a:solidFill>
                <a:srgbClr val="2F2B20"/>
              </a:solidFill>
            </a:endParaRPr>
          </a:p>
          <a:p>
            <a:pPr lvl="1">
              <a:lnSpc>
                <a:spcPct val="80000"/>
              </a:lnSpc>
            </a:pPr>
            <a:r>
              <a:rPr lang="en-US" sz="2400" b="1" dirty="0">
                <a:solidFill>
                  <a:srgbClr val="2F2B20"/>
                </a:solidFill>
              </a:rPr>
              <a:t>Note that, </a:t>
            </a:r>
            <a:r>
              <a:rPr lang="en-US" sz="2400" b="1" i="1" dirty="0">
                <a:solidFill>
                  <a:srgbClr val="2F2B20"/>
                </a:solidFill>
              </a:rPr>
              <a:t>for buyers and sellers</a:t>
            </a:r>
            <a:r>
              <a:rPr lang="en-US" sz="2400" b="1" dirty="0">
                <a:solidFill>
                  <a:srgbClr val="2F2B20"/>
                </a:solidFill>
              </a:rPr>
              <a:t>, gains and losses are limited.</a:t>
            </a:r>
          </a:p>
          <a:p>
            <a:endParaRPr lang="en-US" dirty="0"/>
          </a:p>
        </p:txBody>
      </p:sp>
    </p:spTree>
    <p:extLst>
      <p:ext uri="{BB962C8B-B14F-4D97-AF65-F5344CB8AC3E}">
        <p14:creationId xmlns:p14="http://schemas.microsoft.com/office/powerpoint/2010/main" val="2851540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3.4 Derivatives </a:t>
            </a:r>
          </a:p>
        </p:txBody>
      </p:sp>
      <p:sp>
        <p:nvSpPr>
          <p:cNvPr id="3" name="Content Placeholder 2"/>
          <p:cNvSpPr>
            <a:spLocks noGrp="1"/>
          </p:cNvSpPr>
          <p:nvPr>
            <p:ph idx="1"/>
          </p:nvPr>
        </p:nvSpPr>
        <p:spPr>
          <a:xfrm>
            <a:off x="457200" y="1244908"/>
            <a:ext cx="7620000" cy="5143317"/>
          </a:xfrm>
        </p:spPr>
        <p:txBody>
          <a:bodyPr/>
          <a:lstStyle/>
          <a:p>
            <a:r>
              <a:rPr lang="en-US" dirty="0"/>
              <a:t>An </a:t>
            </a:r>
            <a:r>
              <a:rPr lang="en-US" b="1" i="1" dirty="0">
                <a:solidFill>
                  <a:srgbClr val="689C9A"/>
                </a:solidFill>
              </a:rPr>
              <a:t>American option</a:t>
            </a:r>
            <a:r>
              <a:rPr lang="en-US" dirty="0">
                <a:solidFill>
                  <a:srgbClr val="689C9A"/>
                </a:solidFill>
              </a:rPr>
              <a:t> </a:t>
            </a:r>
            <a:r>
              <a:rPr lang="en-US" dirty="0"/>
              <a:t>can be exercised </a:t>
            </a:r>
            <a:r>
              <a:rPr lang="en-US" b="1" dirty="0">
                <a:solidFill>
                  <a:srgbClr val="689C9A"/>
                </a:solidFill>
              </a:rPr>
              <a:t>anytime</a:t>
            </a:r>
            <a:r>
              <a:rPr lang="en-US" dirty="0"/>
              <a:t> up to and including the expiration date, while a </a:t>
            </a:r>
            <a:r>
              <a:rPr lang="en-US" b="1" i="1" dirty="0">
                <a:solidFill>
                  <a:schemeClr val="accent5"/>
                </a:solidFill>
              </a:rPr>
              <a:t>European option</a:t>
            </a:r>
            <a:r>
              <a:rPr lang="en-US" dirty="0">
                <a:solidFill>
                  <a:schemeClr val="accent5"/>
                </a:solidFill>
              </a:rPr>
              <a:t> </a:t>
            </a:r>
            <a:r>
              <a:rPr lang="en-US" dirty="0"/>
              <a:t>can be exercised only on the </a:t>
            </a:r>
            <a:r>
              <a:rPr lang="en-US" b="1" dirty="0">
                <a:solidFill>
                  <a:srgbClr val="C89F5D"/>
                </a:solidFill>
              </a:rPr>
              <a:t>expiration</a:t>
            </a:r>
            <a:r>
              <a:rPr lang="en-US" dirty="0">
                <a:solidFill>
                  <a:schemeClr val="folHlink"/>
                </a:solidFill>
              </a:rPr>
              <a:t> </a:t>
            </a:r>
            <a:r>
              <a:rPr lang="en-US" dirty="0"/>
              <a:t>date.</a:t>
            </a:r>
            <a:br>
              <a:rPr lang="en-US" dirty="0"/>
            </a:br>
            <a:endParaRPr lang="en-US" dirty="0">
              <a:solidFill>
                <a:schemeClr val="accent2">
                  <a:lumMod val="75000"/>
                </a:schemeClr>
              </a:solidFill>
            </a:endParaRPr>
          </a:p>
          <a:p>
            <a:r>
              <a:rPr lang="en-US" dirty="0">
                <a:solidFill>
                  <a:schemeClr val="accent2">
                    <a:lumMod val="75000"/>
                  </a:schemeClr>
                </a:solidFill>
              </a:rPr>
              <a:t>Options differ from futures in two main ways:</a:t>
            </a:r>
          </a:p>
          <a:p>
            <a:pPr lvl="1">
              <a:buSzPct val="80000"/>
            </a:pPr>
            <a:r>
              <a:rPr lang="en-US" dirty="0"/>
              <a:t>Holders of call options have no obligation to buy the underlying asset.</a:t>
            </a:r>
          </a:p>
          <a:p>
            <a:pPr lvl="1">
              <a:buSzPct val="80000"/>
            </a:pPr>
            <a:r>
              <a:rPr lang="en-US" dirty="0"/>
              <a:t>Holders of put options have no obligation to sell the underlying asset.</a:t>
            </a:r>
          </a:p>
          <a:p>
            <a:pPr lvl="1">
              <a:buSzPct val="80000"/>
            </a:pPr>
            <a:r>
              <a:rPr lang="en-US" dirty="0"/>
              <a:t>To avoid this obligation, buyers of calls and puts must pay a price today.  Holders of futures contracts do not pay for the contract today. </a:t>
            </a:r>
          </a:p>
          <a:p>
            <a:endParaRPr lang="en-US" dirty="0"/>
          </a:p>
        </p:txBody>
      </p:sp>
    </p:spTree>
    <p:extLst>
      <p:ext uri="{BB962C8B-B14F-4D97-AF65-F5344CB8AC3E}">
        <p14:creationId xmlns:p14="http://schemas.microsoft.com/office/powerpoint/2010/main" val="2916078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8774"/>
          </a:xfrm>
        </p:spPr>
        <p:txBody>
          <a:bodyPr/>
          <a:lstStyle/>
          <a:p>
            <a:r>
              <a:rPr lang="en-US" sz="3200" dirty="0"/>
              <a:t>3.4 Derivatives </a:t>
            </a:r>
          </a:p>
        </p:txBody>
      </p:sp>
      <p:sp>
        <p:nvSpPr>
          <p:cNvPr id="3" name="Content Placeholder 2"/>
          <p:cNvSpPr>
            <a:spLocks noGrp="1"/>
          </p:cNvSpPr>
          <p:nvPr>
            <p:ph idx="1"/>
          </p:nvPr>
        </p:nvSpPr>
        <p:spPr>
          <a:xfrm>
            <a:off x="457200" y="1395807"/>
            <a:ext cx="7620000" cy="5004993"/>
          </a:xfrm>
        </p:spPr>
        <p:txBody>
          <a:bodyPr/>
          <a:lstStyle/>
          <a:p>
            <a:r>
              <a:rPr lang="en-US" sz="2400" b="1" dirty="0" smtClean="0">
                <a:solidFill>
                  <a:srgbClr val="689C9A"/>
                </a:solidFill>
              </a:rPr>
              <a:t>Option price quote:</a:t>
            </a:r>
          </a:p>
          <a:p>
            <a:r>
              <a:rPr lang="en-US" sz="2400" dirty="0" smtClean="0"/>
              <a:t>Most option contracts are standardized. </a:t>
            </a:r>
          </a:p>
          <a:p>
            <a:r>
              <a:rPr lang="en-US" sz="2400" dirty="0" smtClean="0"/>
              <a:t>The </a:t>
            </a:r>
            <a:r>
              <a:rPr lang="en-US" sz="2400" dirty="0"/>
              <a:t>method of decoding option  symbols </a:t>
            </a:r>
            <a:endParaRPr lang="en-US" sz="2400" dirty="0" smtClean="0"/>
          </a:p>
          <a:p>
            <a:pPr lvl="1"/>
            <a:r>
              <a:rPr lang="en-US" dirty="0"/>
              <a:t>The symbols expand from 5 letters to 20 letters and numbers. </a:t>
            </a:r>
          </a:p>
          <a:p>
            <a:pPr lvl="1"/>
            <a:r>
              <a:rPr lang="en-US" dirty="0"/>
              <a:t>The stated goal is to reduce confusion by explicitly stating:</a:t>
            </a:r>
          </a:p>
          <a:p>
            <a:pPr lvl="2"/>
            <a:r>
              <a:rPr lang="en-US" sz="1400" dirty="0"/>
              <a:t>the underlying stock symbol</a:t>
            </a:r>
          </a:p>
          <a:p>
            <a:pPr lvl="2"/>
            <a:r>
              <a:rPr lang="en-US" sz="1400" dirty="0"/>
              <a:t>option expiration date</a:t>
            </a:r>
          </a:p>
          <a:p>
            <a:pPr lvl="2"/>
            <a:r>
              <a:rPr lang="en-US" sz="1400" dirty="0"/>
              <a:t>whether the option is a call or a put</a:t>
            </a:r>
          </a:p>
          <a:p>
            <a:pPr lvl="2"/>
            <a:r>
              <a:rPr lang="en-US" sz="1400" dirty="0"/>
              <a:t>the dollar part of the strike price</a:t>
            </a:r>
          </a:p>
          <a:p>
            <a:pPr lvl="2"/>
            <a:r>
              <a:rPr lang="en-US" sz="1400" dirty="0"/>
              <a:t>the decimal part of the strike price </a:t>
            </a:r>
          </a:p>
          <a:p>
            <a:r>
              <a:rPr lang="en-US" dirty="0" smtClean="0"/>
              <a:t> </a:t>
            </a:r>
            <a:r>
              <a:rPr lang="en-US" sz="2000" dirty="0" smtClean="0"/>
              <a:t>The investor can either buy or sell (the right to buy= call option) , or buy/sell (the right to sell/put option).</a:t>
            </a:r>
          </a:p>
          <a:p>
            <a:r>
              <a:rPr lang="en-US" sz="2000" dirty="0" smtClean="0"/>
              <a:t>When</a:t>
            </a:r>
            <a:r>
              <a:rPr lang="en-US" sz="2000" dirty="0" smtClean="0">
                <a:solidFill>
                  <a:srgbClr val="689C9A"/>
                </a:solidFill>
              </a:rPr>
              <a:t> buying </a:t>
            </a:r>
            <a:r>
              <a:rPr lang="en-US" sz="2000" dirty="0" smtClean="0"/>
              <a:t>an option, investor needs to look at the </a:t>
            </a:r>
            <a:r>
              <a:rPr lang="en-US" sz="2000" dirty="0" smtClean="0">
                <a:solidFill>
                  <a:schemeClr val="accent2">
                    <a:lumMod val="75000"/>
                  </a:schemeClr>
                </a:solidFill>
              </a:rPr>
              <a:t>Ask price.</a:t>
            </a:r>
          </a:p>
          <a:p>
            <a:r>
              <a:rPr lang="en-US" sz="2000" dirty="0" smtClean="0"/>
              <a:t>When </a:t>
            </a:r>
            <a:r>
              <a:rPr lang="en-US" sz="2000" dirty="0" smtClean="0">
                <a:solidFill>
                  <a:srgbClr val="689C9A"/>
                </a:solidFill>
              </a:rPr>
              <a:t>selling</a:t>
            </a:r>
            <a:r>
              <a:rPr lang="en-US" sz="2000" dirty="0" smtClean="0"/>
              <a:t> an option, investor needs to look at the </a:t>
            </a:r>
            <a:r>
              <a:rPr lang="en-US" sz="2000" dirty="0" smtClean="0">
                <a:solidFill>
                  <a:schemeClr val="accent2">
                    <a:lumMod val="75000"/>
                  </a:schemeClr>
                </a:solidFill>
              </a:rPr>
              <a:t>Bid Price.</a:t>
            </a:r>
          </a:p>
          <a:p>
            <a:endParaRPr lang="en-US" dirty="0" smtClean="0"/>
          </a:p>
          <a:p>
            <a:endParaRPr lang="en-US" dirty="0" smtClean="0"/>
          </a:p>
          <a:p>
            <a:pPr marL="114300" indent="0">
              <a:buNone/>
            </a:pPr>
            <a:endParaRPr lang="en-US" dirty="0"/>
          </a:p>
        </p:txBody>
      </p:sp>
    </p:spTree>
    <p:extLst>
      <p:ext uri="{BB962C8B-B14F-4D97-AF65-F5344CB8AC3E}">
        <p14:creationId xmlns:p14="http://schemas.microsoft.com/office/powerpoint/2010/main" val="7255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3.1 Classifying Securities </a:t>
            </a:r>
            <a:endParaRPr lang="en-US" sz="2800" dirty="0"/>
          </a:p>
        </p:txBody>
      </p:sp>
      <p:sp>
        <p:nvSpPr>
          <p:cNvPr id="3" name="Content Placeholder 2"/>
          <p:cNvSpPr>
            <a:spLocks noGrp="1"/>
          </p:cNvSpPr>
          <p:nvPr>
            <p:ph idx="1"/>
          </p:nvPr>
        </p:nvSpPr>
        <p:spPr/>
        <p:txBody>
          <a:bodyPr/>
          <a:lstStyle/>
          <a:p>
            <a:r>
              <a:rPr lang="en-US" sz="2000" dirty="0" smtClean="0"/>
              <a:t>The goal in this chapter is to introduce you to some of the different types of securities that are routinely bought and sold in the financial markets around the world.</a:t>
            </a:r>
          </a:p>
          <a:p>
            <a:r>
              <a:rPr lang="en-US" sz="2000" dirty="0"/>
              <a:t> </a:t>
            </a:r>
            <a:r>
              <a:rPr lang="en-US" sz="2000" dirty="0" smtClean="0"/>
              <a:t>Financial Assets such as bonds and stocks are often called securities.</a:t>
            </a:r>
          </a:p>
          <a:p>
            <a:r>
              <a:rPr lang="en-US" sz="2000" dirty="0" smtClean="0"/>
              <a:t>They are often called financial instruments as well.</a:t>
            </a:r>
          </a:p>
          <a:p>
            <a:pPr marL="114300" indent="0">
              <a:buNone/>
            </a:pPr>
            <a:r>
              <a:rPr lang="en-US" sz="2400" b="1" dirty="0" smtClean="0">
                <a:solidFill>
                  <a:schemeClr val="accent2">
                    <a:lumMod val="75000"/>
                  </a:schemeClr>
                </a:solidFill>
              </a:rPr>
              <a:t>Classification of Financial Assets</a:t>
            </a:r>
          </a:p>
        </p:txBody>
      </p:sp>
      <p:grpSp>
        <p:nvGrpSpPr>
          <p:cNvPr id="4" name="Group 3"/>
          <p:cNvGrpSpPr>
            <a:grpSpLocks/>
          </p:cNvGrpSpPr>
          <p:nvPr/>
        </p:nvGrpSpPr>
        <p:grpSpPr bwMode="auto">
          <a:xfrm>
            <a:off x="533400" y="3908262"/>
            <a:ext cx="7543800" cy="2492538"/>
            <a:chOff x="480" y="1200"/>
            <a:chExt cx="5040" cy="2400"/>
          </a:xfrm>
        </p:grpSpPr>
        <p:sp>
          <p:nvSpPr>
            <p:cNvPr id="5" name="Rectangle 4"/>
            <p:cNvSpPr>
              <a:spLocks noChangeArrowheads="1"/>
            </p:cNvSpPr>
            <p:nvPr/>
          </p:nvSpPr>
          <p:spPr bwMode="auto">
            <a:xfrm>
              <a:off x="480" y="1200"/>
              <a:ext cx="2016" cy="384"/>
            </a:xfrm>
            <a:prstGeom prst="rect">
              <a:avLst/>
            </a:prstGeom>
            <a:solidFill>
              <a:schemeClr val="bg1"/>
            </a:solidFill>
            <a:ln w="9525">
              <a:solidFill>
                <a:schemeClr val="tx1"/>
              </a:solidFill>
              <a:miter lim="800000"/>
              <a:headEnd/>
              <a:tailEnd/>
            </a:ln>
          </p:spPr>
          <p:txBody>
            <a:bodyPr wrap="none" anchor="ctr"/>
            <a:lstStyle/>
            <a:p>
              <a:pPr algn="ctr" eaLnBrk="0" hangingPunct="0"/>
              <a:r>
                <a:rPr lang="en-US" b="1">
                  <a:cs typeface="Arial" charset="0"/>
                </a:rPr>
                <a:t>Basic Types</a:t>
              </a:r>
            </a:p>
          </p:txBody>
        </p:sp>
        <p:sp>
          <p:nvSpPr>
            <p:cNvPr id="6" name="Rectangle 5"/>
            <p:cNvSpPr>
              <a:spLocks noChangeArrowheads="1"/>
            </p:cNvSpPr>
            <p:nvPr/>
          </p:nvSpPr>
          <p:spPr bwMode="auto">
            <a:xfrm>
              <a:off x="2496" y="1200"/>
              <a:ext cx="3024" cy="384"/>
            </a:xfrm>
            <a:prstGeom prst="rect">
              <a:avLst/>
            </a:prstGeom>
            <a:solidFill>
              <a:schemeClr val="bg1"/>
            </a:solidFill>
            <a:ln w="9525">
              <a:solidFill>
                <a:schemeClr val="tx1"/>
              </a:solidFill>
              <a:miter lim="800000"/>
              <a:headEnd/>
              <a:tailEnd/>
            </a:ln>
          </p:spPr>
          <p:txBody>
            <a:bodyPr wrap="none" anchor="ctr"/>
            <a:lstStyle/>
            <a:p>
              <a:pPr algn="ctr" eaLnBrk="0" hangingPunct="0"/>
              <a:r>
                <a:rPr lang="en-US" b="1">
                  <a:cs typeface="Arial" charset="0"/>
                </a:rPr>
                <a:t>Major Subtypes</a:t>
              </a:r>
            </a:p>
          </p:txBody>
        </p:sp>
        <p:sp>
          <p:nvSpPr>
            <p:cNvPr id="7" name="Rectangle 6"/>
            <p:cNvSpPr>
              <a:spLocks noChangeArrowheads="1"/>
            </p:cNvSpPr>
            <p:nvPr/>
          </p:nvSpPr>
          <p:spPr bwMode="auto">
            <a:xfrm>
              <a:off x="480" y="1584"/>
              <a:ext cx="2016" cy="672"/>
            </a:xfrm>
            <a:prstGeom prst="rect">
              <a:avLst/>
            </a:prstGeom>
            <a:solidFill>
              <a:schemeClr val="bg1"/>
            </a:solidFill>
            <a:ln w="9525">
              <a:solidFill>
                <a:schemeClr val="tx1"/>
              </a:solidFill>
              <a:miter lim="800000"/>
              <a:headEnd/>
              <a:tailEnd/>
            </a:ln>
          </p:spPr>
          <p:txBody>
            <a:bodyPr wrap="none" anchor="ctr"/>
            <a:lstStyle/>
            <a:p>
              <a:pPr algn="ctr" eaLnBrk="0" hangingPunct="0"/>
              <a:r>
                <a:rPr lang="en-US">
                  <a:latin typeface="Times New Roman" charset="0"/>
                  <a:cs typeface="Arial" charset="0"/>
                </a:rPr>
                <a:t> </a:t>
              </a:r>
              <a:r>
                <a:rPr lang="en-US" b="1">
                  <a:cs typeface="Arial" charset="0"/>
                </a:rPr>
                <a:t>Interest-bearing</a:t>
              </a:r>
            </a:p>
          </p:txBody>
        </p:sp>
        <p:sp>
          <p:nvSpPr>
            <p:cNvPr id="8" name="Rectangle 7"/>
            <p:cNvSpPr>
              <a:spLocks noChangeArrowheads="1"/>
            </p:cNvSpPr>
            <p:nvPr/>
          </p:nvSpPr>
          <p:spPr bwMode="auto">
            <a:xfrm>
              <a:off x="2496" y="1584"/>
              <a:ext cx="3024" cy="672"/>
            </a:xfrm>
            <a:prstGeom prst="rect">
              <a:avLst/>
            </a:prstGeom>
            <a:solidFill>
              <a:schemeClr val="bg1"/>
            </a:solidFill>
            <a:ln w="9525">
              <a:solidFill>
                <a:schemeClr val="tx1"/>
              </a:solidFill>
              <a:miter lim="800000"/>
              <a:headEnd/>
              <a:tailEnd/>
            </a:ln>
          </p:spPr>
          <p:txBody>
            <a:bodyPr wrap="none" anchor="ctr"/>
            <a:lstStyle/>
            <a:p>
              <a:pPr algn="ctr" eaLnBrk="0" hangingPunct="0">
                <a:lnSpc>
                  <a:spcPct val="90000"/>
                </a:lnSpc>
              </a:pPr>
              <a:r>
                <a:rPr lang="en-US">
                  <a:latin typeface="Times New Roman" charset="0"/>
                  <a:cs typeface="Arial" charset="0"/>
                </a:rPr>
                <a:t> </a:t>
              </a:r>
              <a:r>
                <a:rPr lang="en-US">
                  <a:cs typeface="Arial" charset="0"/>
                </a:rPr>
                <a:t>Money market instruments</a:t>
              </a:r>
            </a:p>
            <a:p>
              <a:pPr algn="ctr" eaLnBrk="0" hangingPunct="0">
                <a:lnSpc>
                  <a:spcPct val="90000"/>
                </a:lnSpc>
              </a:pPr>
              <a:r>
                <a:rPr lang="en-US">
                  <a:cs typeface="Arial" charset="0"/>
                </a:rPr>
                <a:t> Fixed-income securities</a:t>
              </a:r>
            </a:p>
          </p:txBody>
        </p:sp>
        <p:sp>
          <p:nvSpPr>
            <p:cNvPr id="9" name="Rectangle 8"/>
            <p:cNvSpPr>
              <a:spLocks noChangeArrowheads="1"/>
            </p:cNvSpPr>
            <p:nvPr/>
          </p:nvSpPr>
          <p:spPr bwMode="auto">
            <a:xfrm>
              <a:off x="480" y="2256"/>
              <a:ext cx="2016" cy="672"/>
            </a:xfrm>
            <a:prstGeom prst="rect">
              <a:avLst/>
            </a:prstGeom>
            <a:solidFill>
              <a:schemeClr val="bg1"/>
            </a:solidFill>
            <a:ln w="9525">
              <a:solidFill>
                <a:schemeClr val="tx1"/>
              </a:solidFill>
              <a:miter lim="800000"/>
              <a:headEnd/>
              <a:tailEnd/>
            </a:ln>
          </p:spPr>
          <p:txBody>
            <a:bodyPr wrap="none" anchor="ctr"/>
            <a:lstStyle/>
            <a:p>
              <a:pPr algn="ctr" eaLnBrk="0" hangingPunct="0"/>
              <a:r>
                <a:rPr lang="en-US">
                  <a:latin typeface="Times New Roman" charset="0"/>
                  <a:cs typeface="Arial" charset="0"/>
                </a:rPr>
                <a:t> </a:t>
              </a:r>
              <a:r>
                <a:rPr lang="en-US" b="1">
                  <a:cs typeface="Arial" charset="0"/>
                </a:rPr>
                <a:t>Equities</a:t>
              </a:r>
            </a:p>
          </p:txBody>
        </p:sp>
        <p:sp>
          <p:nvSpPr>
            <p:cNvPr id="10" name="Rectangle 9"/>
            <p:cNvSpPr>
              <a:spLocks noChangeArrowheads="1"/>
            </p:cNvSpPr>
            <p:nvPr/>
          </p:nvSpPr>
          <p:spPr bwMode="auto">
            <a:xfrm>
              <a:off x="2496" y="2256"/>
              <a:ext cx="3024" cy="672"/>
            </a:xfrm>
            <a:prstGeom prst="rect">
              <a:avLst/>
            </a:prstGeom>
            <a:solidFill>
              <a:schemeClr val="bg1"/>
            </a:solidFill>
            <a:ln w="9525">
              <a:solidFill>
                <a:schemeClr val="tx1"/>
              </a:solidFill>
              <a:miter lim="800000"/>
              <a:headEnd/>
              <a:tailEnd/>
            </a:ln>
          </p:spPr>
          <p:txBody>
            <a:bodyPr wrap="none" anchor="ctr"/>
            <a:lstStyle/>
            <a:p>
              <a:pPr algn="ctr" eaLnBrk="0" hangingPunct="0">
                <a:lnSpc>
                  <a:spcPct val="90000"/>
                </a:lnSpc>
              </a:pPr>
              <a:r>
                <a:rPr lang="en-US">
                  <a:latin typeface="Times New Roman" charset="0"/>
                  <a:cs typeface="Arial" charset="0"/>
                </a:rPr>
                <a:t> </a:t>
              </a:r>
              <a:r>
                <a:rPr lang="en-US">
                  <a:cs typeface="Arial" charset="0"/>
                </a:rPr>
                <a:t>Common stock</a:t>
              </a:r>
            </a:p>
            <a:p>
              <a:pPr algn="ctr" eaLnBrk="0" hangingPunct="0">
                <a:lnSpc>
                  <a:spcPct val="90000"/>
                </a:lnSpc>
              </a:pPr>
              <a:r>
                <a:rPr lang="en-US">
                  <a:cs typeface="Arial" charset="0"/>
                </a:rPr>
                <a:t> Preferred stock</a:t>
              </a:r>
            </a:p>
          </p:txBody>
        </p:sp>
        <p:sp>
          <p:nvSpPr>
            <p:cNvPr id="11" name="Rectangle 10"/>
            <p:cNvSpPr>
              <a:spLocks noChangeArrowheads="1"/>
            </p:cNvSpPr>
            <p:nvPr/>
          </p:nvSpPr>
          <p:spPr bwMode="auto">
            <a:xfrm>
              <a:off x="480" y="2928"/>
              <a:ext cx="2016" cy="672"/>
            </a:xfrm>
            <a:prstGeom prst="rect">
              <a:avLst/>
            </a:prstGeom>
            <a:solidFill>
              <a:schemeClr val="bg1"/>
            </a:solidFill>
            <a:ln w="9525">
              <a:solidFill>
                <a:schemeClr val="tx1"/>
              </a:solidFill>
              <a:miter lim="800000"/>
              <a:headEnd/>
              <a:tailEnd/>
            </a:ln>
          </p:spPr>
          <p:txBody>
            <a:bodyPr wrap="none" anchor="ctr"/>
            <a:lstStyle/>
            <a:p>
              <a:pPr algn="ctr" eaLnBrk="0" hangingPunct="0"/>
              <a:r>
                <a:rPr lang="en-US">
                  <a:latin typeface="Times New Roman" charset="0"/>
                  <a:cs typeface="Arial" charset="0"/>
                </a:rPr>
                <a:t> </a:t>
              </a:r>
              <a:r>
                <a:rPr lang="en-US" b="1">
                  <a:cs typeface="Arial" charset="0"/>
                </a:rPr>
                <a:t>Derivatives</a:t>
              </a:r>
            </a:p>
          </p:txBody>
        </p:sp>
        <p:sp>
          <p:nvSpPr>
            <p:cNvPr id="12" name="Rectangle 11"/>
            <p:cNvSpPr>
              <a:spLocks noChangeArrowheads="1"/>
            </p:cNvSpPr>
            <p:nvPr/>
          </p:nvSpPr>
          <p:spPr bwMode="auto">
            <a:xfrm>
              <a:off x="2496" y="2928"/>
              <a:ext cx="3024" cy="672"/>
            </a:xfrm>
            <a:prstGeom prst="rect">
              <a:avLst/>
            </a:prstGeom>
            <a:solidFill>
              <a:schemeClr val="bg1"/>
            </a:solidFill>
            <a:ln w="9525">
              <a:solidFill>
                <a:schemeClr val="tx1"/>
              </a:solidFill>
              <a:miter lim="800000"/>
              <a:headEnd/>
              <a:tailEnd/>
            </a:ln>
          </p:spPr>
          <p:txBody>
            <a:bodyPr wrap="none" anchor="ctr"/>
            <a:lstStyle/>
            <a:p>
              <a:pPr algn="ctr" eaLnBrk="0" hangingPunct="0">
                <a:lnSpc>
                  <a:spcPct val="90000"/>
                </a:lnSpc>
              </a:pPr>
              <a:r>
                <a:rPr lang="en-US">
                  <a:latin typeface="Times New Roman" charset="0"/>
                  <a:cs typeface="Arial" charset="0"/>
                </a:rPr>
                <a:t> </a:t>
              </a:r>
              <a:r>
                <a:rPr lang="en-US">
                  <a:cs typeface="Arial" charset="0"/>
                </a:rPr>
                <a:t>Futures</a:t>
              </a:r>
            </a:p>
            <a:p>
              <a:pPr algn="ctr" eaLnBrk="0" hangingPunct="0">
                <a:lnSpc>
                  <a:spcPct val="90000"/>
                </a:lnSpc>
              </a:pPr>
              <a:r>
                <a:rPr lang="en-US">
                  <a:latin typeface="Times New Roman" charset="0"/>
                  <a:cs typeface="Arial" charset="0"/>
                </a:rPr>
                <a:t> </a:t>
              </a:r>
              <a:r>
                <a:rPr lang="en-US">
                  <a:cs typeface="Arial" charset="0"/>
                </a:rPr>
                <a:t>Options</a:t>
              </a:r>
            </a:p>
          </p:txBody>
        </p:sp>
      </p:grpSp>
    </p:spTree>
    <p:extLst>
      <p:ext uri="{BB962C8B-B14F-4D97-AF65-F5344CB8AC3E}">
        <p14:creationId xmlns:p14="http://schemas.microsoft.com/office/powerpoint/2010/main" val="2515105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Stocks Vs. Options</a:t>
            </a:r>
          </a:p>
        </p:txBody>
      </p:sp>
      <p:sp>
        <p:nvSpPr>
          <p:cNvPr id="3" name="Content Placeholder 2"/>
          <p:cNvSpPr>
            <a:spLocks noGrp="1"/>
          </p:cNvSpPr>
          <p:nvPr>
            <p:ph idx="1"/>
          </p:nvPr>
        </p:nvSpPr>
        <p:spPr/>
        <p:txBody>
          <a:bodyPr>
            <a:normAutofit lnSpcReduction="10000"/>
          </a:bodyPr>
          <a:lstStyle/>
          <a:p>
            <a:pPr>
              <a:buNone/>
            </a:pPr>
            <a:r>
              <a:rPr lang="en-US" sz="2400" b="1" dirty="0">
                <a:solidFill>
                  <a:schemeClr val="accent2"/>
                </a:solidFill>
              </a:rPr>
              <a:t>Stocks:</a:t>
            </a:r>
            <a:endParaRPr lang="en-US" sz="2800" b="1" dirty="0">
              <a:solidFill>
                <a:schemeClr val="accent2"/>
              </a:solidFill>
            </a:endParaRPr>
          </a:p>
          <a:p>
            <a:r>
              <a:rPr lang="en-US" dirty="0"/>
              <a:t>Suppose you have $10,000 for investments. Macron Technology is selling at $50 per share. </a:t>
            </a:r>
            <a:br>
              <a:rPr lang="en-US" dirty="0"/>
            </a:br>
            <a:endParaRPr lang="en-US" dirty="0"/>
          </a:p>
          <a:p>
            <a:r>
              <a:rPr lang="en-US" dirty="0"/>
              <a:t>Number of shares bought = $10,000 / $50 = 200</a:t>
            </a:r>
            <a:br>
              <a:rPr lang="en-US" dirty="0"/>
            </a:br>
            <a:endParaRPr lang="en-US" dirty="0"/>
          </a:p>
          <a:p>
            <a:r>
              <a:rPr lang="en-US" dirty="0"/>
              <a:t>If Macron is selling for $55 per share 3 months later, gain = ($55 </a:t>
            </a:r>
            <a:r>
              <a:rPr lang="en-US" dirty="0">
                <a:sym typeface="Symbol" charset="0"/>
              </a:rPr>
              <a:t> 200) -</a:t>
            </a:r>
            <a:r>
              <a:rPr lang="en-US" dirty="0"/>
              <a:t> $10,000 = $</a:t>
            </a:r>
            <a:r>
              <a:rPr lang="en-US" dirty="0" smtClean="0"/>
              <a:t>1,000, or we say 55-50 = $5 </a:t>
            </a:r>
          </a:p>
          <a:p>
            <a:r>
              <a:rPr lang="en-US" dirty="0" smtClean="0"/>
              <a:t>$5 </a:t>
            </a:r>
            <a:r>
              <a:rPr lang="en-US" dirty="0" smtClean="0">
                <a:sym typeface="Symbol" charset="0"/>
              </a:rPr>
              <a:t> 200 = $1000 so the return = $1000/10,000 = 10%</a:t>
            </a:r>
            <a:endParaRPr lang="en-US" dirty="0" smtClean="0"/>
          </a:p>
          <a:p>
            <a:endParaRPr lang="en-US" dirty="0"/>
          </a:p>
          <a:p>
            <a:r>
              <a:rPr lang="en-US" dirty="0"/>
              <a:t>If Macron is selling for $45 per share 3 months later, gain = ($45 </a:t>
            </a:r>
            <a:r>
              <a:rPr lang="en-US" dirty="0">
                <a:sym typeface="Symbol" charset="0"/>
              </a:rPr>
              <a:t> 200) -</a:t>
            </a:r>
            <a:r>
              <a:rPr lang="en-US" dirty="0"/>
              <a:t> $10,000 = -$</a:t>
            </a:r>
            <a:r>
              <a:rPr lang="en-US" dirty="0" smtClean="0"/>
              <a:t>1,000, or we say 45-50 = -$5 </a:t>
            </a:r>
          </a:p>
          <a:p>
            <a:r>
              <a:rPr lang="en-US" dirty="0" smtClean="0"/>
              <a:t>-$5</a:t>
            </a:r>
            <a:r>
              <a:rPr lang="en-US" dirty="0" smtClean="0">
                <a:sym typeface="Symbol" charset="0"/>
              </a:rPr>
              <a:t> 200 = -$1000 so the return = $-1000/10,000 = -10%</a:t>
            </a:r>
            <a:endParaRPr lang="en-US" dirty="0"/>
          </a:p>
          <a:p>
            <a:endParaRPr lang="en-US" dirty="0"/>
          </a:p>
        </p:txBody>
      </p:sp>
    </p:spTree>
    <p:extLst>
      <p:ext uri="{BB962C8B-B14F-4D97-AF65-F5344CB8AC3E}">
        <p14:creationId xmlns:p14="http://schemas.microsoft.com/office/powerpoint/2010/main" val="4204794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Stocks Vs. Options</a:t>
            </a:r>
            <a:endParaRPr lang="en-US" sz="3200" dirty="0"/>
          </a:p>
        </p:txBody>
      </p:sp>
      <p:sp>
        <p:nvSpPr>
          <p:cNvPr id="3" name="Content Placeholder 2"/>
          <p:cNvSpPr>
            <a:spLocks noGrp="1"/>
          </p:cNvSpPr>
          <p:nvPr>
            <p:ph idx="1"/>
          </p:nvPr>
        </p:nvSpPr>
        <p:spPr>
          <a:xfrm>
            <a:off x="457200" y="1600199"/>
            <a:ext cx="7620000" cy="5138271"/>
          </a:xfrm>
        </p:spPr>
        <p:txBody>
          <a:bodyPr>
            <a:normAutofit fontScale="85000" lnSpcReduction="20000"/>
          </a:bodyPr>
          <a:lstStyle/>
          <a:p>
            <a:pPr>
              <a:buNone/>
              <a:tabLst>
                <a:tab pos="7886700" algn="l"/>
              </a:tabLst>
            </a:pPr>
            <a:r>
              <a:rPr lang="en-US" b="1" dirty="0">
                <a:solidFill>
                  <a:schemeClr val="tx2"/>
                </a:solidFill>
              </a:rPr>
              <a:t>Options:</a:t>
            </a:r>
          </a:p>
          <a:p>
            <a:pPr>
              <a:tabLst>
                <a:tab pos="7886700" algn="l"/>
              </a:tabLst>
            </a:pPr>
            <a:r>
              <a:rPr lang="en-US" sz="2100" dirty="0">
                <a:solidFill>
                  <a:srgbClr val="2F2B20"/>
                </a:solidFill>
              </a:rPr>
              <a:t>A call option with a $50 strike price and 3 months to maturity is also available at a premium of $4.</a:t>
            </a:r>
          </a:p>
          <a:p>
            <a:pPr>
              <a:tabLst>
                <a:tab pos="7886700" algn="l"/>
              </a:tabLst>
            </a:pPr>
            <a:endParaRPr lang="en-US" sz="2100" dirty="0">
              <a:solidFill>
                <a:srgbClr val="2F2B20"/>
              </a:solidFill>
            </a:endParaRPr>
          </a:p>
          <a:p>
            <a:pPr>
              <a:tabLst>
                <a:tab pos="7886700" algn="l"/>
              </a:tabLst>
            </a:pPr>
            <a:r>
              <a:rPr lang="en-US" sz="2100" dirty="0">
                <a:solidFill>
                  <a:srgbClr val="2F2B20"/>
                </a:solidFill>
              </a:rPr>
              <a:t>Traded option contracts are on a bundle of 100 shares.</a:t>
            </a:r>
            <a:br>
              <a:rPr lang="en-US" sz="2100" dirty="0">
                <a:solidFill>
                  <a:srgbClr val="2F2B20"/>
                </a:solidFill>
              </a:rPr>
            </a:br>
            <a:endParaRPr lang="en-US" sz="2100" dirty="0">
              <a:solidFill>
                <a:srgbClr val="2F2B20"/>
              </a:solidFill>
            </a:endParaRPr>
          </a:p>
          <a:p>
            <a:pPr>
              <a:tabLst>
                <a:tab pos="7886700" algn="l"/>
              </a:tabLst>
            </a:pPr>
            <a:r>
              <a:rPr lang="en-US" sz="2100" dirty="0">
                <a:solidFill>
                  <a:srgbClr val="2F2B20"/>
                </a:solidFill>
              </a:rPr>
              <a:t>One call contract costs $4 </a:t>
            </a:r>
            <a:r>
              <a:rPr lang="en-US" sz="2100" dirty="0">
                <a:solidFill>
                  <a:srgbClr val="2F2B20"/>
                </a:solidFill>
                <a:sym typeface="Symbol" charset="0"/>
              </a:rPr>
              <a:t></a:t>
            </a:r>
            <a:r>
              <a:rPr lang="en-US" sz="2100" dirty="0">
                <a:solidFill>
                  <a:srgbClr val="2F2B20"/>
                </a:solidFill>
              </a:rPr>
              <a:t> 100 = $400, so number of contracts bought = $10,000 / $400 = 25 (for 25 </a:t>
            </a:r>
            <a:r>
              <a:rPr lang="en-US" sz="2100" dirty="0">
                <a:solidFill>
                  <a:srgbClr val="2F2B20"/>
                </a:solidFill>
                <a:sym typeface="Symbol" charset="0"/>
              </a:rPr>
              <a:t></a:t>
            </a:r>
            <a:r>
              <a:rPr lang="en-US" sz="2100" dirty="0">
                <a:solidFill>
                  <a:srgbClr val="2F2B20"/>
                </a:solidFill>
              </a:rPr>
              <a:t> 100 = 2,500 shares)</a:t>
            </a:r>
            <a:br>
              <a:rPr lang="en-US" sz="2100" dirty="0">
                <a:solidFill>
                  <a:srgbClr val="2F2B20"/>
                </a:solidFill>
              </a:rPr>
            </a:br>
            <a:endParaRPr lang="en-US" sz="2100" dirty="0">
              <a:solidFill>
                <a:srgbClr val="2F2B20"/>
              </a:solidFill>
            </a:endParaRPr>
          </a:p>
          <a:p>
            <a:pPr>
              <a:tabLst>
                <a:tab pos="7886700" algn="l"/>
              </a:tabLst>
            </a:pPr>
            <a:r>
              <a:rPr lang="en-US" sz="2100" dirty="0">
                <a:solidFill>
                  <a:srgbClr val="2F2B20"/>
                </a:solidFill>
              </a:rPr>
              <a:t>If Macron is selling for $55 per share 3 months later, gain = {($55 </a:t>
            </a:r>
            <a:r>
              <a:rPr lang="en-US" sz="2100" baseline="8000" dirty="0">
                <a:solidFill>
                  <a:srgbClr val="2F2B20"/>
                </a:solidFill>
              </a:rPr>
              <a:t>–</a:t>
            </a:r>
            <a:r>
              <a:rPr lang="en-US" sz="2100" dirty="0">
                <a:solidFill>
                  <a:srgbClr val="2F2B20"/>
                </a:solidFill>
              </a:rPr>
              <a:t> $50) </a:t>
            </a:r>
            <a:r>
              <a:rPr lang="en-US" sz="2100" dirty="0">
                <a:solidFill>
                  <a:srgbClr val="2F2B20"/>
                </a:solidFill>
                <a:sym typeface="Symbol" charset="0"/>
              </a:rPr>
              <a:t> 2,500} - </a:t>
            </a:r>
            <a:r>
              <a:rPr lang="en-US" sz="2100" dirty="0">
                <a:solidFill>
                  <a:srgbClr val="2F2B20"/>
                </a:solidFill>
              </a:rPr>
              <a:t>$10,000 = $</a:t>
            </a:r>
            <a:r>
              <a:rPr lang="en-US" sz="2100" dirty="0" smtClean="0">
                <a:solidFill>
                  <a:srgbClr val="2F2B20"/>
                </a:solidFill>
              </a:rPr>
              <a:t>2,500 </a:t>
            </a:r>
          </a:p>
          <a:p>
            <a:pPr marL="114300" indent="0">
              <a:buNone/>
              <a:tabLst>
                <a:tab pos="7886700" algn="l"/>
              </a:tabLst>
            </a:pPr>
            <a:r>
              <a:rPr lang="en-US" sz="2100" dirty="0">
                <a:solidFill>
                  <a:srgbClr val="2F2B20"/>
                </a:solidFill>
              </a:rPr>
              <a:t> </a:t>
            </a:r>
            <a:r>
              <a:rPr lang="en-US" sz="2100" dirty="0" smtClean="0">
                <a:solidFill>
                  <a:srgbClr val="2F2B20"/>
                </a:solidFill>
              </a:rPr>
              <a:t>       or : </a:t>
            </a:r>
            <a:r>
              <a:rPr lang="en-US" sz="2100" dirty="0">
                <a:solidFill>
                  <a:srgbClr val="2F2B20"/>
                </a:solidFill>
              </a:rPr>
              <a:t/>
            </a:r>
            <a:br>
              <a:rPr lang="en-US" sz="2100" dirty="0">
                <a:solidFill>
                  <a:srgbClr val="2F2B20"/>
                </a:solidFill>
              </a:rPr>
            </a:br>
            <a:r>
              <a:rPr lang="en-US" sz="2100" dirty="0" smtClean="0">
                <a:solidFill>
                  <a:srgbClr val="2F2B20"/>
                </a:solidFill>
              </a:rPr>
              <a:t>since it</a:t>
            </a:r>
            <a:r>
              <a:rPr lang="fr-FR" sz="2100" dirty="0" smtClean="0">
                <a:solidFill>
                  <a:srgbClr val="2F2B20"/>
                </a:solidFill>
              </a:rPr>
              <a:t>’</a:t>
            </a:r>
            <a:r>
              <a:rPr lang="en-US" sz="2100" dirty="0" smtClean="0">
                <a:solidFill>
                  <a:srgbClr val="2F2B20"/>
                </a:solidFill>
              </a:rPr>
              <a:t>s a call option: the break even point = strike price+ premium for one share. Higher than this point, will be profit.</a:t>
            </a:r>
          </a:p>
          <a:p>
            <a:pPr marL="114300" indent="0">
              <a:buNone/>
              <a:tabLst>
                <a:tab pos="7886700" algn="l"/>
              </a:tabLst>
            </a:pPr>
            <a:r>
              <a:rPr lang="en-US" sz="2100" dirty="0" smtClean="0">
                <a:solidFill>
                  <a:srgbClr val="2F2B20"/>
                </a:solidFill>
              </a:rPr>
              <a:t>50+4 = 54 . </a:t>
            </a:r>
          </a:p>
          <a:p>
            <a:pPr marL="114300" indent="0">
              <a:buNone/>
              <a:tabLst>
                <a:tab pos="7886700" algn="l"/>
              </a:tabLst>
            </a:pPr>
            <a:r>
              <a:rPr lang="en-US" sz="2100" dirty="0" smtClean="0">
                <a:solidFill>
                  <a:srgbClr val="2F2B20"/>
                </a:solidFill>
              </a:rPr>
              <a:t>55- 54 = $1 for one share. $1</a:t>
            </a:r>
            <a:r>
              <a:rPr lang="en-US" sz="2100" dirty="0" smtClean="0">
                <a:sym typeface="Symbol" charset="0"/>
              </a:rPr>
              <a:t> 2500 shares = </a:t>
            </a:r>
            <a:r>
              <a:rPr lang="en-US" sz="2100" dirty="0" smtClean="0">
                <a:solidFill>
                  <a:srgbClr val="2F2B20"/>
                </a:solidFill>
              </a:rPr>
              <a:t> $2,500 , 2500/10,000 = 25%</a:t>
            </a:r>
            <a:endParaRPr lang="en-US" sz="2100" dirty="0">
              <a:solidFill>
                <a:srgbClr val="2F2B20"/>
              </a:solidFill>
            </a:endParaRPr>
          </a:p>
          <a:p>
            <a:pPr>
              <a:tabLst>
                <a:tab pos="7886700" algn="l"/>
              </a:tabLst>
            </a:pPr>
            <a:r>
              <a:rPr lang="en-US" sz="2100" dirty="0">
                <a:solidFill>
                  <a:srgbClr val="2F2B20"/>
                </a:solidFill>
              </a:rPr>
              <a:t>If Macron is selling for $45 per share 3 months later, loss = ($0 </a:t>
            </a:r>
            <a:r>
              <a:rPr lang="en-US" sz="2100" dirty="0">
                <a:solidFill>
                  <a:srgbClr val="2F2B20"/>
                </a:solidFill>
                <a:sym typeface="Symbol" charset="0"/>
              </a:rPr>
              <a:t> 2,500) </a:t>
            </a:r>
            <a:r>
              <a:rPr lang="en-US" sz="2100" baseline="8000" dirty="0">
                <a:solidFill>
                  <a:srgbClr val="2F2B20"/>
                </a:solidFill>
              </a:rPr>
              <a:t>–</a:t>
            </a:r>
            <a:r>
              <a:rPr lang="en-US" sz="2100" dirty="0">
                <a:solidFill>
                  <a:srgbClr val="2F2B20"/>
                </a:solidFill>
              </a:rPr>
              <a:t> $10,000 = -$</a:t>
            </a:r>
            <a:r>
              <a:rPr lang="en-US" sz="2100" dirty="0" smtClean="0">
                <a:solidFill>
                  <a:srgbClr val="2F2B20"/>
                </a:solidFill>
              </a:rPr>
              <a:t>10,000</a:t>
            </a:r>
          </a:p>
          <a:p>
            <a:pPr>
              <a:tabLst>
                <a:tab pos="7886700" algn="l"/>
              </a:tabLst>
            </a:pPr>
            <a:r>
              <a:rPr lang="en-US" sz="2100" dirty="0" smtClean="0">
                <a:solidFill>
                  <a:srgbClr val="2F2B20"/>
                </a:solidFill>
              </a:rPr>
              <a:t>Since its less than the break even point, then there will be a loss of the premium amount.</a:t>
            </a:r>
            <a:endParaRPr lang="en-US" sz="2100" dirty="0">
              <a:solidFill>
                <a:srgbClr val="2F2B20"/>
              </a:solidFill>
            </a:endParaRPr>
          </a:p>
          <a:p>
            <a:endParaRPr lang="en-US" dirty="0"/>
          </a:p>
        </p:txBody>
      </p:sp>
    </p:spTree>
    <p:extLst>
      <p:ext uri="{BB962C8B-B14F-4D97-AF65-F5344CB8AC3E}">
        <p14:creationId xmlns:p14="http://schemas.microsoft.com/office/powerpoint/2010/main" val="94674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3.2 Interest- Bearing Assets</a:t>
            </a:r>
            <a:endParaRPr lang="en-US" sz="2800" dirty="0"/>
          </a:p>
        </p:txBody>
      </p:sp>
      <p:sp>
        <p:nvSpPr>
          <p:cNvPr id="3" name="Content Placeholder 2"/>
          <p:cNvSpPr>
            <a:spLocks noGrp="1"/>
          </p:cNvSpPr>
          <p:nvPr>
            <p:ph idx="1"/>
          </p:nvPr>
        </p:nvSpPr>
        <p:spPr>
          <a:xfrm>
            <a:off x="457200" y="1270058"/>
            <a:ext cx="7620000" cy="5130742"/>
          </a:xfrm>
        </p:spPr>
        <p:txBody>
          <a:bodyPr>
            <a:normAutofit fontScale="92500" lnSpcReduction="10000"/>
          </a:bodyPr>
          <a:lstStyle/>
          <a:p>
            <a:r>
              <a:rPr lang="en-US" sz="2000" dirty="0" smtClean="0"/>
              <a:t>The value of interest bearing assets depends on interest rates.</a:t>
            </a:r>
          </a:p>
          <a:p>
            <a:r>
              <a:rPr lang="en-US" sz="2000" dirty="0" smtClean="0"/>
              <a:t>The reason that these assets pay interest is that they all begin life as a loan of some sort, so they are all debt obligations of the issuer.</a:t>
            </a:r>
          </a:p>
          <a:p>
            <a:pPr marL="114300" indent="0">
              <a:buNone/>
            </a:pPr>
            <a:endParaRPr lang="en-US" sz="2000" dirty="0" smtClean="0"/>
          </a:p>
          <a:p>
            <a:pPr marL="114300" indent="0">
              <a:buNone/>
            </a:pPr>
            <a:r>
              <a:rPr lang="en-US" b="1" dirty="0" smtClean="0">
                <a:solidFill>
                  <a:srgbClr val="689C9A"/>
                </a:solidFill>
              </a:rPr>
              <a:t>Basic Types of Interest Bearing Assets</a:t>
            </a:r>
          </a:p>
          <a:p>
            <a:pPr marL="571500" indent="-457200">
              <a:buAutoNum type="arabicPeriod"/>
            </a:pPr>
            <a:r>
              <a:rPr lang="en-US" i="1" dirty="0" smtClean="0">
                <a:solidFill>
                  <a:srgbClr val="689C9A"/>
                </a:solidFill>
              </a:rPr>
              <a:t>Money Market Instruments: </a:t>
            </a:r>
            <a:endParaRPr lang="en-US" dirty="0">
              <a:solidFill>
                <a:srgbClr val="689C9A"/>
              </a:solidFill>
            </a:endParaRPr>
          </a:p>
          <a:p>
            <a:pPr marL="114300" indent="0">
              <a:buNone/>
            </a:pPr>
            <a:r>
              <a:rPr lang="en-US" sz="2000" dirty="0" smtClean="0">
                <a:solidFill>
                  <a:srgbClr val="2F2B20"/>
                </a:solidFill>
              </a:rPr>
              <a:t>Debt obligations of large corporations and governments with an original maturity of one year or less.</a:t>
            </a:r>
          </a:p>
          <a:p>
            <a:r>
              <a:rPr lang="en-US" sz="2000" dirty="0" smtClean="0">
                <a:solidFill>
                  <a:srgbClr val="2F2B20"/>
                </a:solidFill>
              </a:rPr>
              <a:t>Most money market instruments are </a:t>
            </a:r>
            <a:r>
              <a:rPr lang="en-US" sz="2000" i="1" dirty="0" smtClean="0">
                <a:solidFill>
                  <a:srgbClr val="2F2B20"/>
                </a:solidFill>
              </a:rPr>
              <a:t>liquid</a:t>
            </a:r>
            <a:r>
              <a:rPr lang="en-US" sz="2000" dirty="0">
                <a:solidFill>
                  <a:srgbClr val="2F2B20"/>
                </a:solidFill>
              </a:rPr>
              <a:t> </a:t>
            </a:r>
            <a:r>
              <a:rPr lang="en-US" sz="2000" dirty="0" smtClean="0">
                <a:solidFill>
                  <a:srgbClr val="2F2B20"/>
                </a:solidFill>
              </a:rPr>
              <a:t>especially the T- bills. </a:t>
            </a:r>
          </a:p>
          <a:p>
            <a:r>
              <a:rPr lang="en-US" sz="2000" dirty="0" smtClean="0">
                <a:solidFill>
                  <a:schemeClr val="accent3"/>
                </a:solidFill>
              </a:rPr>
              <a:t>Example: </a:t>
            </a:r>
            <a:r>
              <a:rPr lang="en-US" sz="2000" dirty="0" smtClean="0">
                <a:solidFill>
                  <a:srgbClr val="2F2B20"/>
                </a:solidFill>
              </a:rPr>
              <a:t>Treasury Bill , or T- bill for short. Every week, the U.S treasury borrows billions of dollars by selling T bills to the public. </a:t>
            </a:r>
          </a:p>
          <a:p>
            <a:r>
              <a:rPr lang="en-US" sz="2000" dirty="0" smtClean="0">
                <a:solidFill>
                  <a:srgbClr val="2F2B20"/>
                </a:solidFill>
              </a:rPr>
              <a:t>Most money market instruments are sold on a </a:t>
            </a:r>
            <a:r>
              <a:rPr lang="en-US" sz="2000" i="1" dirty="0" smtClean="0">
                <a:solidFill>
                  <a:srgbClr val="2F2B20"/>
                </a:solidFill>
              </a:rPr>
              <a:t>discount basis. </a:t>
            </a:r>
            <a:r>
              <a:rPr lang="en-US" sz="2000" dirty="0" smtClean="0">
                <a:solidFill>
                  <a:srgbClr val="2F2B20"/>
                </a:solidFill>
              </a:rPr>
              <a:t>This means that T-bills for example are sold at a price that is less than their stated face value. In other words, an investor buys a T-bills at one price and later, when the bill matures, receives the full face value. The difference is the interest  earned.</a:t>
            </a:r>
          </a:p>
          <a:p>
            <a:endParaRPr lang="en-US" sz="2000" i="1" dirty="0" smtClean="0">
              <a:solidFill>
                <a:srgbClr val="2F2B20"/>
              </a:solidFill>
            </a:endParaRPr>
          </a:p>
          <a:p>
            <a:endParaRPr lang="en-US" dirty="0" smtClean="0">
              <a:solidFill>
                <a:srgbClr val="2F2B20"/>
              </a:solidFill>
            </a:endParaRPr>
          </a:p>
          <a:p>
            <a:pPr marL="114300" indent="0">
              <a:buNone/>
            </a:pPr>
            <a:endParaRPr lang="en-US" dirty="0"/>
          </a:p>
        </p:txBody>
      </p:sp>
    </p:spTree>
    <p:extLst>
      <p:ext uri="{BB962C8B-B14F-4D97-AF65-F5344CB8AC3E}">
        <p14:creationId xmlns:p14="http://schemas.microsoft.com/office/powerpoint/2010/main" val="12874511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3.2 Interest- Bearing Assets</a:t>
            </a:r>
            <a:endParaRPr lang="en-US" sz="2800" dirty="0"/>
          </a:p>
        </p:txBody>
      </p:sp>
      <p:sp>
        <p:nvSpPr>
          <p:cNvPr id="3" name="Content Placeholder 2"/>
          <p:cNvSpPr>
            <a:spLocks noGrp="1"/>
          </p:cNvSpPr>
          <p:nvPr>
            <p:ph idx="1"/>
          </p:nvPr>
        </p:nvSpPr>
        <p:spPr>
          <a:xfrm>
            <a:off x="457200" y="1295208"/>
            <a:ext cx="7620000" cy="5105592"/>
          </a:xfrm>
        </p:spPr>
        <p:txBody>
          <a:bodyPr/>
          <a:lstStyle/>
          <a:p>
            <a:pPr marL="114300" indent="0">
              <a:buNone/>
            </a:pPr>
            <a:r>
              <a:rPr lang="en-US" i="1" dirty="0" smtClean="0">
                <a:solidFill>
                  <a:srgbClr val="689C9A"/>
                </a:solidFill>
              </a:rPr>
              <a:t>Potential Gains/Loss from Buying Money Market Instrument:</a:t>
            </a:r>
          </a:p>
          <a:p>
            <a:r>
              <a:rPr lang="en-US" dirty="0" smtClean="0">
                <a:solidFill>
                  <a:srgbClr val="2F2B20"/>
                </a:solidFill>
              </a:rPr>
              <a:t>The potential gain from buying a money market instrument is fixed because the owner is promised a fixed future payment.</a:t>
            </a:r>
          </a:p>
          <a:p>
            <a:r>
              <a:rPr lang="en-US" dirty="0" smtClean="0">
                <a:solidFill>
                  <a:srgbClr val="2F2B20"/>
                </a:solidFill>
              </a:rPr>
              <a:t>The most important risk is the risk of default. Which is the probability that the borrower will not repay the loan as promised.</a:t>
            </a:r>
          </a:p>
          <a:p>
            <a:pPr marL="114300" indent="0">
              <a:buNone/>
            </a:pPr>
            <a:r>
              <a:rPr lang="en-US" dirty="0" smtClean="0">
                <a:solidFill>
                  <a:schemeClr val="accent2">
                    <a:lumMod val="75000"/>
                  </a:schemeClr>
                </a:solidFill>
              </a:rPr>
              <a:t>Prices  Quotation of Market Instrument:</a:t>
            </a:r>
          </a:p>
          <a:p>
            <a:pPr marL="114300" indent="0">
              <a:buNone/>
            </a:pPr>
            <a:r>
              <a:rPr lang="en-US" dirty="0" smtClean="0"/>
              <a:t>Prices of money market instruments are quoted in the financial press. Usually interest rates are quoted not prices (so some calculation need to be made to convert interest rates to prices).</a:t>
            </a:r>
            <a:endParaRPr lang="en-US" dirty="0"/>
          </a:p>
        </p:txBody>
      </p:sp>
    </p:spTree>
    <p:extLst>
      <p:ext uri="{BB962C8B-B14F-4D97-AF65-F5344CB8AC3E}">
        <p14:creationId xmlns:p14="http://schemas.microsoft.com/office/powerpoint/2010/main" val="5936434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3.2 Interest- Bearing Assets</a:t>
            </a:r>
          </a:p>
        </p:txBody>
      </p:sp>
      <p:sp>
        <p:nvSpPr>
          <p:cNvPr id="3" name="Content Placeholder 2"/>
          <p:cNvSpPr>
            <a:spLocks noGrp="1"/>
          </p:cNvSpPr>
          <p:nvPr>
            <p:ph idx="1"/>
          </p:nvPr>
        </p:nvSpPr>
        <p:spPr>
          <a:xfrm>
            <a:off x="457200" y="1270058"/>
            <a:ext cx="7620000" cy="5482628"/>
          </a:xfrm>
        </p:spPr>
        <p:txBody>
          <a:bodyPr>
            <a:normAutofit/>
          </a:bodyPr>
          <a:lstStyle/>
          <a:p>
            <a:pPr marL="114300" indent="0">
              <a:buNone/>
            </a:pPr>
            <a:r>
              <a:rPr lang="en-US" dirty="0" smtClean="0">
                <a:solidFill>
                  <a:schemeClr val="tx2"/>
                </a:solidFill>
              </a:rPr>
              <a:t>2. Fixed Income Securitas:</a:t>
            </a:r>
          </a:p>
          <a:p>
            <a:pPr marL="114300" indent="0">
              <a:buNone/>
            </a:pPr>
            <a:r>
              <a:rPr lang="en-US" dirty="0" smtClean="0">
                <a:solidFill>
                  <a:srgbClr val="2F2B20"/>
                </a:solidFill>
              </a:rPr>
              <a:t>Longer term debt obligation often of corporation and governments that promise to make fixed payments according to  present schedule and have life that exceed 12 months at the time they are issued.</a:t>
            </a:r>
          </a:p>
          <a:p>
            <a:r>
              <a:rPr lang="en-US" dirty="0" smtClean="0">
                <a:solidFill>
                  <a:schemeClr val="accent2">
                    <a:lumMod val="75000"/>
                  </a:schemeClr>
                </a:solidFill>
              </a:rPr>
              <a:t>Example</a:t>
            </a:r>
            <a:r>
              <a:rPr lang="en-US" dirty="0" smtClean="0">
                <a:solidFill>
                  <a:srgbClr val="A9A57C"/>
                </a:solidFill>
              </a:rPr>
              <a:t>: </a:t>
            </a:r>
            <a:r>
              <a:rPr lang="en-US" dirty="0" smtClean="0"/>
              <a:t>notes, bonds. The US Treasury sells between $25 billion and $35 billion of two year notes to the public. If you buy a two year note when its issued, you will receive a check every six months for two years for a fixed amount , called the </a:t>
            </a:r>
            <a:r>
              <a:rPr lang="en-US" b="1" dirty="0" smtClean="0"/>
              <a:t>bond coupon</a:t>
            </a:r>
            <a:r>
              <a:rPr lang="en-US" dirty="0" smtClean="0"/>
              <a:t>, and at the end of two years you will receive </a:t>
            </a:r>
            <a:r>
              <a:rPr lang="en-US" b="1" dirty="0" smtClean="0"/>
              <a:t>the face amount </a:t>
            </a:r>
            <a:r>
              <a:rPr lang="en-US" dirty="0" smtClean="0"/>
              <a:t>on the note.</a:t>
            </a:r>
          </a:p>
          <a:p>
            <a:pPr marL="114300" indent="0">
              <a:buNone/>
            </a:pPr>
            <a:endParaRPr lang="en-US" dirty="0" smtClean="0">
              <a:solidFill>
                <a:srgbClr val="2F2B20"/>
              </a:solidFill>
            </a:endParaRPr>
          </a:p>
          <a:p>
            <a:endParaRPr lang="en-US" dirty="0" smtClean="0">
              <a:solidFill>
                <a:srgbClr val="2F2B20"/>
              </a:solidFill>
            </a:endParaRPr>
          </a:p>
          <a:p>
            <a:pPr marL="114300" indent="0">
              <a:buNone/>
            </a:pPr>
            <a:endParaRPr lang="en-US" dirty="0">
              <a:solidFill>
                <a:schemeClr val="tx2"/>
              </a:solidFill>
            </a:endParaRPr>
          </a:p>
        </p:txBody>
      </p:sp>
    </p:spTree>
    <p:extLst>
      <p:ext uri="{BB962C8B-B14F-4D97-AF65-F5344CB8AC3E}">
        <p14:creationId xmlns:p14="http://schemas.microsoft.com/office/powerpoint/2010/main" val="375624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3.2 Interest- Bearing Assets</a:t>
            </a:r>
          </a:p>
        </p:txBody>
      </p:sp>
      <p:sp>
        <p:nvSpPr>
          <p:cNvPr id="3" name="Content Placeholder 2"/>
          <p:cNvSpPr>
            <a:spLocks noGrp="1"/>
          </p:cNvSpPr>
          <p:nvPr>
            <p:ph idx="1"/>
          </p:nvPr>
        </p:nvSpPr>
        <p:spPr/>
        <p:txBody>
          <a:bodyPr/>
          <a:lstStyle/>
          <a:p>
            <a:pPr marL="114300" indent="0">
              <a:buNone/>
            </a:pPr>
            <a:r>
              <a:rPr lang="en-US" dirty="0">
                <a:solidFill>
                  <a:schemeClr val="accent2">
                    <a:lumMod val="75000"/>
                  </a:schemeClr>
                </a:solidFill>
              </a:rPr>
              <a:t>Numerical Example:</a:t>
            </a:r>
          </a:p>
          <a:p>
            <a:pPr marL="114300" indent="0">
              <a:buNone/>
            </a:pPr>
            <a:r>
              <a:rPr lang="en-US" dirty="0">
                <a:solidFill>
                  <a:srgbClr val="2F2B20"/>
                </a:solidFill>
              </a:rPr>
              <a:t>Suppose you buy $1 million in face amount of a 4%, two year note. The 4% is called </a:t>
            </a:r>
            <a:r>
              <a:rPr lang="en-US" i="1" u="sng" dirty="0">
                <a:solidFill>
                  <a:srgbClr val="2F2B20"/>
                </a:solidFill>
              </a:rPr>
              <a:t>the coupon rate </a:t>
            </a:r>
            <a:r>
              <a:rPr lang="en-US" dirty="0">
                <a:solidFill>
                  <a:srgbClr val="2F2B20"/>
                </a:solidFill>
              </a:rPr>
              <a:t>and it tells you that you will receive 4% of the  $1 million face value each year or $40,000 in two $20,000 semiannual “coupon "payments. In two years, in addition to your final 20,000 coupon payment , you will receive the $ 1 million face value.</a:t>
            </a:r>
          </a:p>
          <a:p>
            <a:r>
              <a:rPr lang="en-US" dirty="0">
                <a:solidFill>
                  <a:srgbClr val="2F2B20"/>
                </a:solidFill>
              </a:rPr>
              <a:t>The price you would pay for this note depends on the market condition.</a:t>
            </a:r>
          </a:p>
          <a:p>
            <a:endParaRPr lang="en-US" dirty="0"/>
          </a:p>
        </p:txBody>
      </p:sp>
    </p:spTree>
    <p:extLst>
      <p:ext uri="{BB962C8B-B14F-4D97-AF65-F5344CB8AC3E}">
        <p14:creationId xmlns:p14="http://schemas.microsoft.com/office/powerpoint/2010/main" val="378049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3.2 Interest- Bearing Assets</a:t>
            </a:r>
          </a:p>
        </p:txBody>
      </p:sp>
      <p:sp>
        <p:nvSpPr>
          <p:cNvPr id="3" name="Content Placeholder 2"/>
          <p:cNvSpPr>
            <a:spLocks noGrp="1"/>
          </p:cNvSpPr>
          <p:nvPr>
            <p:ph idx="1"/>
          </p:nvPr>
        </p:nvSpPr>
        <p:spPr>
          <a:xfrm>
            <a:off x="457200" y="1131735"/>
            <a:ext cx="7620000" cy="5269065"/>
          </a:xfrm>
        </p:spPr>
        <p:txBody>
          <a:bodyPr>
            <a:normAutofit fontScale="92500" lnSpcReduction="10000"/>
          </a:bodyPr>
          <a:lstStyle/>
          <a:p>
            <a:r>
              <a:rPr lang="en-US" sz="2000" dirty="0" smtClean="0"/>
              <a:t> Don</a:t>
            </a:r>
            <a:r>
              <a:rPr lang="fr-FR" sz="2000" dirty="0" smtClean="0"/>
              <a:t>’</a:t>
            </a:r>
            <a:r>
              <a:rPr lang="en-US" sz="2000" dirty="0" smtClean="0"/>
              <a:t>t confuse </a:t>
            </a:r>
            <a:r>
              <a:rPr lang="en-US" sz="2000" b="1" dirty="0" smtClean="0"/>
              <a:t>the  coupon rate </a:t>
            </a:r>
            <a:r>
              <a:rPr lang="en-US" sz="2000" dirty="0" smtClean="0"/>
              <a:t>with </a:t>
            </a:r>
            <a:r>
              <a:rPr lang="en-US" sz="2000" b="1" dirty="0" smtClean="0"/>
              <a:t>current yield </a:t>
            </a:r>
            <a:r>
              <a:rPr lang="en-US" sz="2000" dirty="0" smtClean="0"/>
              <a:t>which is the annual coupon divided by the current bond price.</a:t>
            </a:r>
          </a:p>
          <a:p>
            <a:r>
              <a:rPr lang="en-US" sz="2000" dirty="0" smtClean="0">
                <a:solidFill>
                  <a:srgbClr val="689C9A"/>
                </a:solidFill>
              </a:rPr>
              <a:t>Example:</a:t>
            </a:r>
          </a:p>
          <a:p>
            <a:pPr marL="114300" indent="0">
              <a:buNone/>
            </a:pPr>
            <a:r>
              <a:rPr lang="en-US" sz="2000" dirty="0" smtClean="0">
                <a:solidFill>
                  <a:srgbClr val="689C9A"/>
                </a:solidFill>
              </a:rPr>
              <a:t>Suppose you buy $100,000 in face amount of a just issued five year US treasury note. If the coupon rate is 5% , what will you receive over the next five years if you hold on to your investment?</a:t>
            </a:r>
          </a:p>
          <a:p>
            <a:pPr marL="114300" indent="0">
              <a:buNone/>
            </a:pPr>
            <a:r>
              <a:rPr lang="en-US" sz="2000" dirty="0" smtClean="0">
                <a:solidFill>
                  <a:srgbClr val="2F2B20"/>
                </a:solidFill>
              </a:rPr>
              <a:t>you will receive 5% of $100,000 or $5,000 per year, paid in two semiannual coupons of $2,500. In five years, in addition to the final $2,500 coupon payment, you will receive the $100,000 face amount.</a:t>
            </a:r>
          </a:p>
          <a:p>
            <a:pPr marL="114300" indent="0">
              <a:buNone/>
            </a:pPr>
            <a:r>
              <a:rPr lang="en-US" sz="2000" dirty="0" smtClean="0">
                <a:solidFill>
                  <a:schemeClr val="accent1"/>
                </a:solidFill>
              </a:rPr>
              <a:t>Fixed Income Price Quotes:</a:t>
            </a:r>
          </a:p>
          <a:p>
            <a:pPr marL="114300" indent="0">
              <a:buNone/>
            </a:pPr>
            <a:r>
              <a:rPr lang="en-US" sz="2000" dirty="0" smtClean="0">
                <a:solidFill>
                  <a:srgbClr val="2F2B20"/>
                </a:solidFill>
              </a:rPr>
              <a:t>Corporate bond dealers now report trade information through what is known as the Trade Reporting and Compliance Engine (TRACE) system.</a:t>
            </a:r>
          </a:p>
          <a:p>
            <a:pPr>
              <a:lnSpc>
                <a:spcPct val="90000"/>
              </a:lnSpc>
              <a:spcBef>
                <a:spcPct val="40000"/>
              </a:spcBef>
              <a:buClr>
                <a:schemeClr val="tx1"/>
              </a:buClr>
              <a:buSzPct val="85000"/>
            </a:pPr>
            <a:r>
              <a:rPr lang="en-US" sz="2000" b="1" dirty="0">
                <a:solidFill>
                  <a:schemeClr val="accent2"/>
                </a:solidFill>
              </a:rPr>
              <a:t>Potential gains/losses</a:t>
            </a:r>
            <a:r>
              <a:rPr lang="en-US" sz="2000" b="1" dirty="0"/>
              <a:t>:</a:t>
            </a:r>
          </a:p>
          <a:p>
            <a:pPr lvl="1">
              <a:lnSpc>
                <a:spcPct val="90000"/>
              </a:lnSpc>
            </a:pPr>
            <a:r>
              <a:rPr lang="en-US" sz="2200" dirty="0"/>
              <a:t>Fixed coupon payments and final payment at maturity, except when the borrower defaults. </a:t>
            </a:r>
          </a:p>
          <a:p>
            <a:pPr lvl="1">
              <a:lnSpc>
                <a:spcPct val="90000"/>
              </a:lnSpc>
            </a:pPr>
            <a:r>
              <a:rPr lang="en-US" sz="2200" dirty="0"/>
              <a:t>Possibility of gain (loss) from fall (rise) in interest rates</a:t>
            </a:r>
          </a:p>
          <a:p>
            <a:pPr lvl="1">
              <a:lnSpc>
                <a:spcPct val="90000"/>
              </a:lnSpc>
            </a:pPr>
            <a:r>
              <a:rPr lang="en-US" sz="2200" dirty="0"/>
              <a:t>Depending on the debt issue, illiquidity can be a problem. </a:t>
            </a:r>
          </a:p>
          <a:p>
            <a:pPr marL="114300" indent="0">
              <a:buNone/>
            </a:pPr>
            <a:endParaRPr lang="en-US" sz="2000" dirty="0" smtClean="0">
              <a:solidFill>
                <a:srgbClr val="2F2B20"/>
              </a:solidFill>
            </a:endParaRPr>
          </a:p>
        </p:txBody>
      </p:sp>
    </p:spTree>
    <p:extLst>
      <p:ext uri="{BB962C8B-B14F-4D97-AF65-F5344CB8AC3E}">
        <p14:creationId xmlns:p14="http://schemas.microsoft.com/office/powerpoint/2010/main" val="841189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70271"/>
          </a:xfrm>
        </p:spPr>
        <p:txBody>
          <a:bodyPr/>
          <a:lstStyle/>
          <a:p>
            <a:r>
              <a:rPr lang="en-US" sz="3200" dirty="0" smtClean="0"/>
              <a:t>3.3 Equities</a:t>
            </a:r>
            <a:endParaRPr lang="en-US" sz="3200" dirty="0"/>
          </a:p>
        </p:txBody>
      </p:sp>
      <p:sp>
        <p:nvSpPr>
          <p:cNvPr id="3" name="Content Placeholder 2"/>
          <p:cNvSpPr>
            <a:spLocks noGrp="1"/>
          </p:cNvSpPr>
          <p:nvPr>
            <p:ph idx="1"/>
          </p:nvPr>
        </p:nvSpPr>
        <p:spPr>
          <a:xfrm>
            <a:off x="457200" y="1244909"/>
            <a:ext cx="7620000" cy="5155891"/>
          </a:xfrm>
        </p:spPr>
        <p:txBody>
          <a:bodyPr>
            <a:normAutofit/>
          </a:bodyPr>
          <a:lstStyle/>
          <a:p>
            <a:pPr marL="114300" indent="0">
              <a:buClr>
                <a:schemeClr val="tx1"/>
              </a:buClr>
              <a:buNone/>
            </a:pPr>
            <a:endParaRPr lang="en-US" sz="2400" b="1" dirty="0">
              <a:solidFill>
                <a:schemeClr val="accent2"/>
              </a:solidFill>
            </a:endParaRPr>
          </a:p>
          <a:p>
            <a:pPr>
              <a:buClr>
                <a:schemeClr val="tx1"/>
              </a:buClr>
            </a:pPr>
            <a:r>
              <a:rPr lang="en-US" sz="2000" b="1" dirty="0">
                <a:solidFill>
                  <a:schemeClr val="accent2">
                    <a:lumMod val="75000"/>
                  </a:schemeClr>
                </a:solidFill>
              </a:rPr>
              <a:t>Common stock</a:t>
            </a:r>
            <a:r>
              <a:rPr lang="en-US" sz="2000" b="1" dirty="0"/>
              <a:t>:</a:t>
            </a:r>
            <a:r>
              <a:rPr lang="en-US" sz="2000" b="1" dirty="0">
                <a:solidFill>
                  <a:schemeClr val="accent2"/>
                </a:solidFill>
              </a:rPr>
              <a:t> </a:t>
            </a:r>
            <a:r>
              <a:rPr lang="en-US" sz="2000" dirty="0"/>
              <a:t>Represents ownership in a corporation. A part owner receives a pro rated share of whatever is left over after all obligations have been met in the event of a liquidation.</a:t>
            </a:r>
            <a:br>
              <a:rPr lang="en-US" sz="2000" dirty="0"/>
            </a:br>
            <a:r>
              <a:rPr lang="en-US" sz="2000" b="1" dirty="0">
                <a:solidFill>
                  <a:srgbClr val="689C9A"/>
                </a:solidFill>
              </a:rPr>
              <a:t>Examples:</a:t>
            </a:r>
            <a:r>
              <a:rPr lang="en-US" sz="2000" dirty="0">
                <a:solidFill>
                  <a:srgbClr val="689C9A"/>
                </a:solidFill>
              </a:rPr>
              <a:t> </a:t>
            </a:r>
            <a:r>
              <a:rPr lang="en-US" sz="2000" dirty="0"/>
              <a:t>IBM shares, Microsoft shares, Intel shares, Dell shares, etc. </a:t>
            </a:r>
            <a:r>
              <a:rPr lang="en-US" sz="2000" i="1" dirty="0"/>
              <a:t> </a:t>
            </a:r>
          </a:p>
          <a:p>
            <a:pPr>
              <a:buClr>
                <a:schemeClr val="tx1"/>
              </a:buClr>
            </a:pPr>
            <a:r>
              <a:rPr lang="en-US" sz="2000" b="1" dirty="0">
                <a:solidFill>
                  <a:srgbClr val="689C9A"/>
                </a:solidFill>
              </a:rPr>
              <a:t>Potential gains/losses:</a:t>
            </a:r>
          </a:p>
          <a:p>
            <a:pPr lvl="1"/>
            <a:r>
              <a:rPr lang="en-US" dirty="0"/>
              <a:t>Many companies pay cash dividends to their shareholders. However, neither the timing nor the amount of any dividend is guaranteed.</a:t>
            </a:r>
          </a:p>
          <a:p>
            <a:pPr lvl="1"/>
            <a:r>
              <a:rPr lang="en-US" dirty="0"/>
              <a:t>The stock value may rise or fall depending on the prospects for the company and market-wide circumstances.</a:t>
            </a:r>
          </a:p>
          <a:p>
            <a:pPr>
              <a:buClr>
                <a:schemeClr val="tx1"/>
              </a:buClr>
            </a:pPr>
            <a:endParaRPr lang="en-US" sz="2400" dirty="0"/>
          </a:p>
        </p:txBody>
      </p:sp>
    </p:spTree>
    <p:extLst>
      <p:ext uri="{BB962C8B-B14F-4D97-AF65-F5344CB8AC3E}">
        <p14:creationId xmlns:p14="http://schemas.microsoft.com/office/powerpoint/2010/main" val="14421243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07995"/>
          </a:xfrm>
        </p:spPr>
        <p:txBody>
          <a:bodyPr/>
          <a:lstStyle/>
          <a:p>
            <a:r>
              <a:rPr lang="en-US" sz="3200" dirty="0" smtClean="0"/>
              <a:t>3.3 Equity</a:t>
            </a:r>
            <a:endParaRPr lang="en-US" sz="3200" dirty="0"/>
          </a:p>
        </p:txBody>
      </p:sp>
      <p:sp>
        <p:nvSpPr>
          <p:cNvPr id="3" name="Content Placeholder 2"/>
          <p:cNvSpPr>
            <a:spLocks noGrp="1"/>
          </p:cNvSpPr>
          <p:nvPr>
            <p:ph idx="1"/>
          </p:nvPr>
        </p:nvSpPr>
        <p:spPr/>
        <p:txBody>
          <a:bodyPr/>
          <a:lstStyle/>
          <a:p>
            <a:r>
              <a:rPr lang="en-US" sz="2000" b="1" dirty="0">
                <a:solidFill>
                  <a:srgbClr val="689C9A"/>
                </a:solidFill>
              </a:rPr>
              <a:t>Preferred stock: </a:t>
            </a:r>
            <a:r>
              <a:rPr lang="en-US" sz="2000" dirty="0"/>
              <a:t>The dividend is usually fixed and must be paid before any dividends for the common shareholders. In the event of a liquidation, preferred shares have a particular face </a:t>
            </a:r>
            <a:r>
              <a:rPr lang="en-US" sz="2000" dirty="0" smtClean="0"/>
              <a:t>value.</a:t>
            </a:r>
          </a:p>
          <a:p>
            <a:r>
              <a:rPr lang="en-US" sz="2000" b="1" dirty="0">
                <a:solidFill>
                  <a:srgbClr val="689C9A"/>
                </a:solidFill>
              </a:rPr>
              <a:t>Example</a:t>
            </a:r>
            <a:r>
              <a:rPr lang="en-US" sz="2000" b="1" dirty="0"/>
              <a:t>: </a:t>
            </a:r>
            <a:r>
              <a:rPr lang="en-US" sz="2000" dirty="0"/>
              <a:t>Bank of America (BAC) preferred stock </a:t>
            </a:r>
            <a:endParaRPr lang="en-US" sz="2000" dirty="0" smtClean="0"/>
          </a:p>
          <a:p>
            <a:pPr marL="114300" indent="0">
              <a:buNone/>
            </a:pPr>
            <a:endParaRPr lang="en-US" sz="2000" dirty="0">
              <a:solidFill>
                <a:srgbClr val="A9A57C"/>
              </a:solidFill>
            </a:endParaRPr>
          </a:p>
          <a:p>
            <a:pPr>
              <a:buClr>
                <a:schemeClr val="tx1"/>
              </a:buClr>
            </a:pPr>
            <a:r>
              <a:rPr lang="en-US" sz="2000" b="1" dirty="0">
                <a:solidFill>
                  <a:schemeClr val="accent2">
                    <a:lumMod val="75000"/>
                  </a:schemeClr>
                </a:solidFill>
              </a:rPr>
              <a:t>Potential gains/losses:</a:t>
            </a:r>
          </a:p>
          <a:p>
            <a:pPr lvl="1"/>
            <a:r>
              <a:rPr lang="en-US" dirty="0"/>
              <a:t>Dividends are </a:t>
            </a:r>
            <a:r>
              <a:rPr lang="ja-JP" altLang="en-US" dirty="0"/>
              <a:t>“</a:t>
            </a:r>
            <a:r>
              <a:rPr lang="en-US" dirty="0"/>
              <a:t>promised.</a:t>
            </a:r>
            <a:r>
              <a:rPr lang="ja-JP" altLang="en-US" dirty="0"/>
              <a:t>”</a:t>
            </a:r>
            <a:r>
              <a:rPr lang="en-US" dirty="0"/>
              <a:t> However, there is no legal requirement that the dividends be paid, as long as no common dividends are distributed.</a:t>
            </a:r>
          </a:p>
          <a:p>
            <a:pPr lvl="1"/>
            <a:r>
              <a:rPr lang="en-US" dirty="0"/>
              <a:t>The stock value may rise or fall depending on the prospects for the company and market-wide circumstances.</a:t>
            </a:r>
          </a:p>
          <a:p>
            <a:endParaRPr lang="en-US" dirty="0"/>
          </a:p>
        </p:txBody>
      </p:sp>
    </p:spTree>
    <p:extLst>
      <p:ext uri="{BB962C8B-B14F-4D97-AF65-F5344CB8AC3E}">
        <p14:creationId xmlns:p14="http://schemas.microsoft.com/office/powerpoint/2010/main" val="3121603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4510</TotalTime>
  <Words>1830</Words>
  <Application>Microsoft Macintosh PowerPoint</Application>
  <PresentationFormat>On-screen Show (4:3)</PresentationFormat>
  <Paragraphs>180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Chapter 3</vt:lpstr>
      <vt:lpstr>3.1 Classifying Securities </vt:lpstr>
      <vt:lpstr>3.2 Interest- Bearing Assets</vt:lpstr>
      <vt:lpstr>3.2 Interest- Bearing Assets</vt:lpstr>
      <vt:lpstr>3.2 Interest- Bearing Assets</vt:lpstr>
      <vt:lpstr>3.2 Interest- Bearing Assets</vt:lpstr>
      <vt:lpstr>3.2 Interest- Bearing Assets</vt:lpstr>
      <vt:lpstr>3.3 Equities</vt:lpstr>
      <vt:lpstr>3.3 Equity</vt:lpstr>
      <vt:lpstr>3.4 Derivatives </vt:lpstr>
      <vt:lpstr>3.4 Derivatives </vt:lpstr>
      <vt:lpstr>3.4 Derivatives </vt:lpstr>
      <vt:lpstr>3.4 Derivatives </vt:lpstr>
      <vt:lpstr>3.4 Derivatives </vt:lpstr>
      <vt:lpstr>3.4 Derivatives </vt:lpstr>
      <vt:lpstr>Potential gain/loss for call option</vt:lpstr>
      <vt:lpstr>Potential gain/loss for put option</vt:lpstr>
      <vt:lpstr>3.4 Derivatives </vt:lpstr>
      <vt:lpstr>3.4 Derivatives </vt:lpstr>
      <vt:lpstr>Stocks Vs. Options</vt:lpstr>
      <vt:lpstr>Stocks Vs. Options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Nouf Alabdulkarim</dc:creator>
  <cp:lastModifiedBy>Nouf Alabdulkarim</cp:lastModifiedBy>
  <cp:revision>28</cp:revision>
  <dcterms:created xsi:type="dcterms:W3CDTF">2016-02-24T06:13:44Z</dcterms:created>
  <dcterms:modified xsi:type="dcterms:W3CDTF">2016-02-27T09:23:58Z</dcterms:modified>
</cp:coreProperties>
</file>