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64" r:id="rId2"/>
    <p:sldId id="287"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00"/>
    <a:srgbClr val="003399"/>
    <a:srgbClr val="86311B"/>
    <a:srgbClr val="2B40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98" autoAdjust="0"/>
  </p:normalViewPr>
  <p:slideViewPr>
    <p:cSldViewPr snapToGrid="0" snapToObjects="1">
      <p:cViewPr varScale="1">
        <p:scale>
          <a:sx n="62" d="100"/>
          <a:sy n="62" d="100"/>
        </p:scale>
        <p:origin x="14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2/5/2020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a:t>
            </a:fld>
            <a:endParaRPr lang="en-US" dirty="0"/>
          </a:p>
        </p:txBody>
      </p:sp>
    </p:spTree>
    <p:extLst>
      <p:ext uri="{BB962C8B-B14F-4D97-AF65-F5344CB8AC3E}">
        <p14:creationId xmlns:p14="http://schemas.microsoft.com/office/powerpoint/2010/main" val="114401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2/5/2020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a:t>
            </a:fld>
            <a:endParaRPr lang="en-US" dirty="0"/>
          </a:p>
        </p:txBody>
      </p:sp>
    </p:spTree>
    <p:extLst>
      <p:ext uri="{BB962C8B-B14F-4D97-AF65-F5344CB8AC3E}">
        <p14:creationId xmlns:p14="http://schemas.microsoft.com/office/powerpoint/2010/main" val="1510042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a:solidFill>
                  <a:srgbClr val="CC0000"/>
                </a:solidFill>
                <a:latin typeface="Rockwell" charset="0"/>
              </a:rPr>
              <a:t>4</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spTree>
    <p:extLst>
      <p:ext uri="{BB962C8B-B14F-4D97-AF65-F5344CB8AC3E}">
        <p14:creationId xmlns:p14="http://schemas.microsoft.com/office/powerpoint/2010/main"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a:pPr/>
              <a:t>‹#›</a:t>
            </a:fld>
            <a:endParaRPr lang="en-US" dirty="0"/>
          </a:p>
        </p:txBody>
      </p:sp>
    </p:spTree>
    <p:extLst>
      <p:ext uri="{BB962C8B-B14F-4D97-AF65-F5344CB8AC3E}">
        <p14:creationId xmlns:p14="http://schemas.microsoft.com/office/powerpoint/2010/main" val="40351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506941" y="1879596"/>
            <a:ext cx="8090959" cy="4334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Date Placeholder 3"/>
          <p:cNvSpPr>
            <a:spLocks noGrp="1"/>
          </p:cNvSpPr>
          <p:nvPr>
            <p:ph type="dt" sz="half" idx="10"/>
          </p:nvPr>
        </p:nvSpPr>
        <p:spPr>
          <a:xfrm>
            <a:off x="6794500" y="642302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D1335D15-8DC6-114D-8E8B-D0718CC289A5}" type="slidenum">
              <a:rPr lang="en-US"/>
              <a:pPr/>
              <a:t>‹#›</a:t>
            </a:fld>
            <a:endParaRPr lang="en-US" dirty="0"/>
          </a:p>
        </p:txBody>
      </p:sp>
    </p:spTree>
    <p:extLst>
      <p:ext uri="{BB962C8B-B14F-4D97-AF65-F5344CB8AC3E}">
        <p14:creationId xmlns:p14="http://schemas.microsoft.com/office/powerpoint/2010/main" val="1677824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7">
            <a:extLst>
              <a:ext uri="{28A0092B-C50C-407E-A947-70E740481C1C}">
                <a14:useLocalDpi xmlns:a14="http://schemas.microsoft.com/office/drawing/2010/main" val="0"/>
              </a:ext>
            </a:extLst>
          </a:blip>
          <a:srcRect r="88585"/>
          <a:stretch>
            <a:fillRect/>
          </a:stretch>
        </p:blipFill>
        <p:spPr bwMode="auto">
          <a:xfrm>
            <a:off x="0" y="0"/>
            <a:ext cx="104379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 id="2147483763" r:id="rId5"/>
  </p:sldLayoutIdLst>
  <p:hf hdr="0" ft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4"/>
          <p:cNvSpPr>
            <a:spLocks noGrp="1"/>
          </p:cNvSpPr>
          <p:nvPr>
            <p:ph idx="1"/>
          </p:nvPr>
        </p:nvSpPr>
        <p:spPr/>
        <p:txBody>
          <a:bodyPr/>
          <a:lstStyle/>
          <a:p>
            <a:pPr marL="0" indent="0" algn="ctr" eaLnBrk="1" hangingPunct="1">
              <a:buNone/>
            </a:pPr>
            <a:r>
              <a:rPr lang="en-US" sz="6600" dirty="0">
                <a:ln w="3175" cap="flat" cmpd="sng" algn="ctr">
                  <a:noFill/>
                  <a:prstDash val="solid"/>
                  <a:round/>
                  <a:headEnd type="none" w="med" len="med"/>
                  <a:tailEnd type="none" w="med" len="med"/>
                </a:ln>
                <a:solidFill>
                  <a:prstClr val="black"/>
                </a:solidFill>
                <a:effectLst>
                  <a:outerShdw blurRad="50800" dist="38100" dir="2700000" algn="tl" rotWithShape="0">
                    <a:prstClr val="black">
                      <a:alpha val="40000"/>
                    </a:prstClr>
                  </a:outerShdw>
                </a:effectLst>
              </a:rPr>
              <a:t>Developing Competitive Advantage and Strategic Focus</a:t>
            </a: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algn="ctr" eaLnBrk="1" hangingPunct="1"/>
            <a:r>
              <a:rPr lang="en-US" dirty="0">
                <a:ln>
                  <a:noFill/>
                </a:ln>
                <a:solidFill>
                  <a:schemeClr val="tx1"/>
                </a:solidFill>
                <a:effectLst/>
                <a:latin typeface="Rockwell" charset="0"/>
                <a:ea typeface="ＭＳ Ｐゴシック" charset="0"/>
                <a:cs typeface="ＭＳ Ｐゴシック" charset="0"/>
              </a:rPr>
              <a:t>Chapter</a:t>
            </a:r>
            <a:r>
              <a:rPr lang="en-US" dirty="0">
                <a:ln>
                  <a:noFill/>
                </a:ln>
                <a:effectLst/>
                <a:latin typeface="Rockwell" charset="0"/>
                <a:ea typeface="ＭＳ Ｐゴシック" charset="0"/>
                <a:cs typeface="ＭＳ Ｐゴシック" charset="0"/>
              </a:rPr>
              <a:t> </a:t>
            </a:r>
            <a:r>
              <a:rPr lang="en-US" sz="5400" dirty="0">
                <a:ln>
                  <a:noFill/>
                </a:ln>
                <a:solidFill>
                  <a:srgbClr val="FF0000"/>
                </a:solidFill>
                <a:effectLst/>
                <a:latin typeface="Times New Roman" panose="02020603050405020304" pitchFamily="18" charset="0"/>
                <a:ea typeface="ＭＳ Ｐゴシック" charset="0"/>
                <a:cs typeface="Times New Roman" panose="02020603050405020304" pitchFamily="18" charset="0"/>
              </a:rPr>
              <a:t>5</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a:t>
            </a:fld>
            <a:endParaRPr lang="en-US" dirty="0"/>
          </a:p>
        </p:txBody>
      </p:sp>
    </p:spTree>
    <p:extLst>
      <p:ext uri="{BB962C8B-B14F-4D97-AF65-F5344CB8AC3E}">
        <p14:creationId xmlns:p14="http://schemas.microsoft.com/office/powerpoint/2010/main" val="370376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The SWOT Matrix (Exhibit 4.5)</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10</a:t>
            </a:fld>
            <a:endParaRPr lang="en-US" dirty="0"/>
          </a:p>
        </p:txBody>
      </p:sp>
      <p:pic>
        <p:nvPicPr>
          <p:cNvPr id="3074" name="Picture 2"/>
          <p:cNvPicPr>
            <a:picLocks noChangeAspect="1" noChangeArrowheads="1"/>
          </p:cNvPicPr>
          <p:nvPr/>
        </p:nvPicPr>
        <p:blipFill>
          <a:blip r:embed="rId2"/>
          <a:srcRect/>
          <a:stretch>
            <a:fillRect/>
          </a:stretch>
        </p:blipFill>
        <p:spPr bwMode="auto">
          <a:xfrm>
            <a:off x="1750948" y="1907308"/>
            <a:ext cx="6699315" cy="3856182"/>
          </a:xfrm>
          <a:prstGeom prst="rect">
            <a:avLst/>
          </a:prstGeom>
          <a:noFill/>
          <a:ln w="9525">
            <a:noFill/>
            <a:miter lim="800000"/>
            <a:headEnd/>
            <a:tailEnd/>
          </a:ln>
          <a:effectLst/>
        </p:spPr>
      </p:pic>
    </p:spTree>
    <p:extLst>
      <p:ext uri="{BB962C8B-B14F-4D97-AF65-F5344CB8AC3E}">
        <p14:creationId xmlns:p14="http://schemas.microsoft.com/office/powerpoint/2010/main" val="156751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Quantitative Assessment of</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the SWOT Matrix (Exhibit 4.6)</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11</a:t>
            </a:fld>
            <a:endParaRPr lang="en-US" dirty="0"/>
          </a:p>
        </p:txBody>
      </p:sp>
      <p:pic>
        <p:nvPicPr>
          <p:cNvPr id="4098" name="Picture 2"/>
          <p:cNvPicPr>
            <a:picLocks noChangeAspect="1" noChangeArrowheads="1"/>
          </p:cNvPicPr>
          <p:nvPr/>
        </p:nvPicPr>
        <p:blipFill>
          <a:blip r:embed="rId2"/>
          <a:srcRect/>
          <a:stretch>
            <a:fillRect/>
          </a:stretch>
        </p:blipFill>
        <p:spPr bwMode="auto">
          <a:xfrm>
            <a:off x="2680191" y="1295400"/>
            <a:ext cx="4955684" cy="5391150"/>
          </a:xfrm>
          <a:prstGeom prst="rect">
            <a:avLst/>
          </a:prstGeom>
          <a:noFill/>
          <a:ln w="9525">
            <a:noFill/>
            <a:miter lim="800000"/>
            <a:headEnd/>
            <a:tailEnd/>
          </a:ln>
          <a:effectLst/>
        </p:spPr>
      </p:pic>
    </p:spTree>
    <p:extLst>
      <p:ext uri="{BB962C8B-B14F-4D97-AF65-F5344CB8AC3E}">
        <p14:creationId xmlns:p14="http://schemas.microsoft.com/office/powerpoint/2010/main" val="134767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indent="0" eaLnBrk="1" hangingPunct="1"/>
            <a:r>
              <a:rPr lang="en-US" dirty="0">
                <a:ln>
                  <a:noFill/>
                </a:ln>
                <a:latin typeface="Rockwell" charset="0"/>
                <a:ea typeface="ＭＳ Ｐゴシック" charset="0"/>
                <a:cs typeface="ＭＳ Ｐゴシック" charset="0"/>
              </a:rPr>
              <a:t>Strengths, weaknesses, opportunities, and threats: Which is the most important? Why? How might your response change if you were the CEO of a corporation? What if you were a customer of the firm? An employee? A supplier?</a:t>
            </a:r>
          </a:p>
        </p:txBody>
      </p:sp>
      <p:sp>
        <p:nvSpPr>
          <p:cNvPr id="4" name="Slide Number Placeholder 3"/>
          <p:cNvSpPr>
            <a:spLocks noGrp="1"/>
          </p:cNvSpPr>
          <p:nvPr>
            <p:ph type="sldNum" sz="quarter" idx="10"/>
          </p:nvPr>
        </p:nvSpPr>
        <p:spPr/>
        <p:txBody>
          <a:bodyPr/>
          <a:lstStyle/>
          <a:p>
            <a:pPr>
              <a:defRPr/>
            </a:pPr>
            <a:fld id="{115EA427-4806-4E43-924A-FA8544444C45}" type="slidenum">
              <a:rPr lang="en-US" smtClean="0"/>
              <a:pPr>
                <a:defRPr/>
              </a:pPr>
              <a:t>12</a:t>
            </a:fld>
            <a:endParaRPr lang="en-US" dirty="0"/>
          </a:p>
        </p:txBody>
      </p:sp>
    </p:spTree>
    <p:extLst>
      <p:ext uri="{BB962C8B-B14F-4D97-AF65-F5344CB8AC3E}">
        <p14:creationId xmlns:p14="http://schemas.microsoft.com/office/powerpoint/2010/main" val="391246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4"/>
          <p:cNvSpPr>
            <a:spLocks noGrp="1"/>
          </p:cNvSpPr>
          <p:nvPr>
            <p:ph idx="1"/>
          </p:nvPr>
        </p:nvSpPr>
        <p:spPr/>
        <p:txBody>
          <a:bodyPr/>
          <a:lstStyle/>
          <a:p>
            <a:pPr eaLnBrk="1" hangingPunct="1"/>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Competitive advantages can arise from many internal and external sources (see Exhibit 4.7).</a:t>
            </a:r>
          </a:p>
          <a:p>
            <a:pPr eaLnBrk="1" hangingPunct="1"/>
            <a:r>
              <a:rPr lang="en-US" dirty="0">
                <a:ln>
                  <a:noFill/>
                </a:ln>
                <a:latin typeface="Rockwell" charset="0"/>
                <a:ea typeface="ＭＳ Ｐゴシック" charset="0"/>
                <a:cs typeface="ＭＳ Ｐゴシック" charset="0"/>
              </a:rPr>
              <a:t>Competitive advantages refer to real differences between competing firms.</a:t>
            </a:r>
          </a:p>
          <a:p>
            <a:pPr eaLnBrk="1" hangingPunct="1"/>
            <a:r>
              <a:rPr lang="en-US" dirty="0">
                <a:ln>
                  <a:noFill/>
                </a:ln>
                <a:latin typeface="Rockwell" charset="0"/>
                <a:ea typeface="ＭＳ Ｐゴシック" charset="0"/>
                <a:cs typeface="ＭＳ Ｐゴシック" charset="0"/>
              </a:rPr>
              <a:t>Competitive advantages can also be based more on perception than reality.</a:t>
            </a:r>
          </a:p>
          <a:p>
            <a:pPr eaLnBrk="1" hangingPunct="1"/>
            <a:r>
              <a:rPr lang="en-US" dirty="0">
                <a:ln>
                  <a:noFill/>
                </a:ln>
                <a:latin typeface="Rockwell" charset="0"/>
                <a:ea typeface="ＭＳ Ｐゴシック" charset="0"/>
                <a:cs typeface="ＭＳ Ｐゴシック" charset="0"/>
              </a:rPr>
              <a:t>Capabilities or competitive advantages that do not translate into specific benefits for customers are of little use to a firm.</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Developing and Leveraging Competitive Advantages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13</a:t>
            </a:fld>
            <a:endParaRPr lang="en-US" dirty="0"/>
          </a:p>
        </p:txBody>
      </p:sp>
    </p:spTree>
    <p:extLst>
      <p:ext uri="{BB962C8B-B14F-4D97-AF65-F5344CB8AC3E}">
        <p14:creationId xmlns:p14="http://schemas.microsoft.com/office/powerpoint/2010/main" val="252942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p:txBody>
          <a:bodyPr/>
          <a:lstStyle/>
          <a:p>
            <a:pPr eaLnBrk="1" hangingPunct="1"/>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Operational Excellence</a:t>
            </a:r>
          </a:p>
          <a:p>
            <a:pPr lvl="1" eaLnBrk="1" hangingPunct="1"/>
            <a:r>
              <a:rPr lang="en-US" dirty="0">
                <a:ln>
                  <a:noFill/>
                </a:ln>
                <a:latin typeface="Rockwell" charset="0"/>
                <a:ea typeface="ＭＳ Ｐゴシック" charset="0"/>
              </a:rPr>
              <a:t>Focus on efficiency of operations and processes</a:t>
            </a:r>
          </a:p>
          <a:p>
            <a:pPr lvl="1" eaLnBrk="1" hangingPunct="1"/>
            <a:r>
              <a:rPr lang="en-US" dirty="0">
                <a:ln>
                  <a:noFill/>
                </a:ln>
                <a:latin typeface="Rockwell" charset="0"/>
                <a:ea typeface="ＭＳ Ｐゴシック" charset="0"/>
              </a:rPr>
              <a:t>Lower cost operations lead to lower prices for customers</a:t>
            </a:r>
          </a:p>
          <a:p>
            <a:pPr eaLnBrk="1" hangingPunct="1"/>
            <a:r>
              <a:rPr lang="en-US" dirty="0">
                <a:ln>
                  <a:noFill/>
                </a:ln>
                <a:latin typeface="Rockwell" charset="0"/>
                <a:ea typeface="ＭＳ Ｐゴシック" charset="0"/>
                <a:cs typeface="ＭＳ Ｐゴシック" charset="0"/>
              </a:rPr>
              <a:t>Product Leadership</a:t>
            </a:r>
          </a:p>
          <a:p>
            <a:pPr lvl="1" eaLnBrk="1" hangingPunct="1"/>
            <a:r>
              <a:rPr lang="en-US" dirty="0">
                <a:ln>
                  <a:noFill/>
                </a:ln>
                <a:latin typeface="Rockwell" charset="0"/>
                <a:ea typeface="ＭＳ Ｐゴシック" charset="0"/>
              </a:rPr>
              <a:t>Excellence in technology and product development</a:t>
            </a:r>
          </a:p>
          <a:p>
            <a:pPr lvl="1" eaLnBrk="1" hangingPunct="1"/>
            <a:r>
              <a:rPr lang="en-US" dirty="0">
                <a:ln>
                  <a:noFill/>
                </a:ln>
                <a:latin typeface="Rockwell" charset="0"/>
                <a:ea typeface="ＭＳ Ｐゴシック" charset="0"/>
              </a:rPr>
              <a:t>Most advanced, highest quality product offering in the industry</a:t>
            </a:r>
          </a:p>
          <a:p>
            <a:pPr eaLnBrk="1" hangingPunct="1"/>
            <a:r>
              <a:rPr lang="en-US" dirty="0">
                <a:ln>
                  <a:noFill/>
                </a:ln>
                <a:latin typeface="Rockwell" charset="0"/>
                <a:ea typeface="ＭＳ Ｐゴシック" charset="0"/>
                <a:cs typeface="ＭＳ Ｐゴシック" charset="0"/>
              </a:rPr>
              <a:t>Customer Intimacy</a:t>
            </a:r>
          </a:p>
          <a:p>
            <a:pPr lvl="1" eaLnBrk="1" hangingPunct="1"/>
            <a:r>
              <a:rPr lang="en-US" dirty="0">
                <a:ln>
                  <a:noFill/>
                </a:ln>
                <a:latin typeface="Rockwell" charset="0"/>
                <a:ea typeface="ＭＳ Ｐゴシック" charset="0"/>
              </a:rPr>
              <a:t>Understand customers better than the competition</a:t>
            </a:r>
          </a:p>
          <a:p>
            <a:pPr lvl="1" eaLnBrk="1" hangingPunct="1"/>
            <a:r>
              <a:rPr lang="en-US" dirty="0">
                <a:ln>
                  <a:noFill/>
                </a:ln>
                <a:latin typeface="Rockwell" charset="0"/>
                <a:ea typeface="ＭＳ Ｐゴシック" charset="0"/>
              </a:rPr>
              <a:t>Develop long-term customer relationships</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Competitive Advantage Strategies</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(Exhibit 4.8)</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14</a:t>
            </a:fld>
            <a:endParaRPr lang="en-US" dirty="0"/>
          </a:p>
        </p:txBody>
      </p:sp>
    </p:spTree>
    <p:extLst>
      <p:ext uri="{BB962C8B-B14F-4D97-AF65-F5344CB8AC3E}">
        <p14:creationId xmlns:p14="http://schemas.microsoft.com/office/powerpoint/2010/main" val="1038836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716643" y="160867"/>
            <a:ext cx="7733620" cy="4964490"/>
          </a:xfrm>
        </p:spPr>
        <p:txBody>
          <a:bodyPr/>
          <a:lstStyle/>
          <a:p>
            <a:pPr indent="0" eaLnBrk="1" hangingPunct="1"/>
            <a:r>
              <a:rPr lang="en-US" dirty="0">
                <a:ln>
                  <a:noFill/>
                </a:ln>
                <a:latin typeface="Rockwell" charset="0"/>
                <a:ea typeface="ＭＳ Ｐゴシック" charset="0"/>
                <a:cs typeface="ＭＳ Ｐゴシック" charset="0"/>
              </a:rPr>
              <a:t>Support or contradict this statement:</a:t>
            </a:r>
          </a:p>
          <a:p>
            <a:pPr indent="0" eaLnBrk="1" hangingPunct="1"/>
            <a:r>
              <a:rPr lang="en-US" dirty="0">
                <a:ln>
                  <a:noFill/>
                </a:ln>
                <a:latin typeface="Rockwell" charset="0"/>
                <a:ea typeface="ＭＳ Ｐゴシック" charset="0"/>
                <a:cs typeface="ＭＳ Ｐゴシック" charset="0"/>
              </a:rPr>
              <a:t>“Given the realities of today’s economy and the rapid changes occurring in business technology, all competitive advantages are short-lived. There is no such thing as a </a:t>
            </a:r>
            <a:r>
              <a:rPr lang="en-US" i="1" dirty="0">
                <a:ln>
                  <a:noFill/>
                </a:ln>
                <a:latin typeface="Rockwell" charset="0"/>
                <a:ea typeface="ＭＳ Ｐゴシック" charset="0"/>
                <a:cs typeface="ＭＳ Ｐゴシック" charset="0"/>
              </a:rPr>
              <a:t>sustainable</a:t>
            </a:r>
            <a:r>
              <a:rPr lang="en-US" dirty="0">
                <a:ln>
                  <a:noFill/>
                </a:ln>
                <a:latin typeface="Rockwell" charset="0"/>
                <a:ea typeface="ＭＳ Ｐゴシック" charset="0"/>
                <a:cs typeface="ＭＳ Ｐゴシック" charset="0"/>
              </a:rPr>
              <a:t> competitive advantage that lasts over the long term.” Defend your position.</a:t>
            </a:r>
          </a:p>
        </p:txBody>
      </p:sp>
      <p:sp>
        <p:nvSpPr>
          <p:cNvPr id="4" name="Slide Number Placeholder 3"/>
          <p:cNvSpPr>
            <a:spLocks noGrp="1"/>
          </p:cNvSpPr>
          <p:nvPr>
            <p:ph type="sldNum" sz="quarter" idx="10"/>
          </p:nvPr>
        </p:nvSpPr>
        <p:spPr/>
        <p:txBody>
          <a:bodyPr/>
          <a:lstStyle/>
          <a:p>
            <a:pPr>
              <a:defRPr/>
            </a:pPr>
            <a:fld id="{115EA427-4806-4E43-924A-FA8544444C45}" type="slidenum">
              <a:rPr lang="en-US" smtClean="0"/>
              <a:pPr>
                <a:defRPr/>
              </a:pPr>
              <a:t>15</a:t>
            </a:fld>
            <a:endParaRPr lang="en-US" dirty="0"/>
          </a:p>
        </p:txBody>
      </p:sp>
    </p:spTree>
    <p:extLst>
      <p:ext uri="{BB962C8B-B14F-4D97-AF65-F5344CB8AC3E}">
        <p14:creationId xmlns:p14="http://schemas.microsoft.com/office/powerpoint/2010/main" val="173669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Content Placeholder 4"/>
          <p:cNvSpPr>
            <a:spLocks noGrp="1"/>
          </p:cNvSpPr>
          <p:nvPr>
            <p:ph idx="1"/>
          </p:nvPr>
        </p:nvSpPr>
        <p:spPr>
          <a:xfrm>
            <a:off x="1311274" y="1295400"/>
            <a:ext cx="7693029" cy="5391150"/>
          </a:xfrm>
        </p:spPr>
        <p:txBody>
          <a:bodyPr/>
          <a:lstStyle/>
          <a:p>
            <a:pPr eaLnBrk="1" hangingPunct="1"/>
            <a:r>
              <a:rPr lang="en-US" dirty="0">
                <a:ln>
                  <a:noFill/>
                </a:ln>
                <a:latin typeface="Rockwell" charset="0"/>
                <a:ea typeface="ＭＳ Ｐゴシック" charset="0"/>
                <a:cs typeface="ＭＳ Ｐゴシック" charset="0"/>
              </a:rPr>
              <a:t>Four major directions for strategic efforts</a:t>
            </a:r>
          </a:p>
          <a:p>
            <a:pPr lvl="1" eaLnBrk="1" hangingPunct="1"/>
            <a:r>
              <a:rPr lang="en-US" dirty="0">
                <a:ln>
                  <a:noFill/>
                </a:ln>
                <a:latin typeface="Rockwell" charset="0"/>
                <a:ea typeface="ＭＳ Ｐゴシック" charset="0"/>
              </a:rPr>
              <a:t>Aggressive (many internal strengths / many external opportunities)</a:t>
            </a:r>
          </a:p>
          <a:p>
            <a:pPr lvl="1" eaLnBrk="1" hangingPunct="1"/>
            <a:r>
              <a:rPr lang="en-US" dirty="0">
                <a:ln>
                  <a:noFill/>
                </a:ln>
                <a:latin typeface="Rockwell" charset="0"/>
                <a:ea typeface="ＭＳ Ｐゴシック" charset="0"/>
              </a:rPr>
              <a:t>Diversification (many internal strengths / many external threats)</a:t>
            </a:r>
          </a:p>
          <a:p>
            <a:pPr lvl="1" eaLnBrk="1" hangingPunct="1"/>
            <a:r>
              <a:rPr lang="en-US" dirty="0">
                <a:ln>
                  <a:noFill/>
                </a:ln>
                <a:latin typeface="Rockwell" charset="0"/>
                <a:ea typeface="ＭＳ Ｐゴシック" charset="0"/>
              </a:rPr>
              <a:t>Turnaround (many internal weaknesses / many external opportunities)</a:t>
            </a:r>
          </a:p>
          <a:p>
            <a:pPr lvl="1" eaLnBrk="1" hangingPunct="1"/>
            <a:r>
              <a:rPr lang="en-US" dirty="0">
                <a:ln>
                  <a:noFill/>
                </a:ln>
                <a:latin typeface="Rockwell" charset="0"/>
                <a:ea typeface="ＭＳ Ｐゴシック" charset="0"/>
              </a:rPr>
              <a:t>Defensive (many internal weaknesses / many external threats)</a:t>
            </a:r>
          </a:p>
          <a:p>
            <a:pPr eaLnBrk="1" hangingPunct="1"/>
            <a:r>
              <a:rPr lang="en-US" dirty="0">
                <a:ln>
                  <a:noFill/>
                </a:ln>
                <a:latin typeface="Rockwell" charset="0"/>
                <a:ea typeface="ＭＳ Ｐゴシック" charset="0"/>
                <a:cs typeface="ＭＳ Ｐゴシック" charset="0"/>
              </a:rPr>
              <a:t>These are the most common, but other combinations of strengths and weaknesses are possible.</a:t>
            </a:r>
          </a:p>
          <a:p>
            <a:pPr eaLnBrk="1" hangingPunct="1"/>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Establishing a Strategic Focus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16</a:t>
            </a:fld>
            <a:endParaRPr lang="en-US" dirty="0"/>
          </a:p>
        </p:txBody>
      </p:sp>
    </p:spTree>
    <p:extLst>
      <p:ext uri="{BB962C8B-B14F-4D97-AF65-F5344CB8AC3E}">
        <p14:creationId xmlns:p14="http://schemas.microsoft.com/office/powerpoint/2010/main" val="358101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ontent Placeholder 4"/>
          <p:cNvSpPr>
            <a:spLocks noGrp="1"/>
          </p:cNvSpPr>
          <p:nvPr>
            <p:ph idx="1"/>
          </p:nvPr>
        </p:nvSpPr>
        <p:spPr/>
        <p:txBody>
          <a:bodyPr/>
          <a:lstStyle/>
          <a:p>
            <a:pPr eaLnBrk="1" hangingPunct="1"/>
            <a:r>
              <a:rPr lang="en-US" dirty="0">
                <a:ln>
                  <a:noFill/>
                </a:ln>
                <a:latin typeface="Rockwell" charset="0"/>
                <a:ea typeface="ＭＳ Ｐゴシック" charset="0"/>
                <a:cs typeface="ＭＳ Ｐゴシック" charset="0"/>
              </a:rPr>
              <a:t>Firms develop strategic focus by developing a strategy that stands apart from the competition.</a:t>
            </a:r>
          </a:p>
          <a:p>
            <a:pPr eaLnBrk="1" hangingPunct="1"/>
            <a:r>
              <a:rPr lang="en-US" dirty="0">
                <a:ln>
                  <a:noFill/>
                </a:ln>
                <a:latin typeface="Rockwell" charset="0"/>
                <a:ea typeface="ＭＳ Ｐゴシック" charset="0"/>
                <a:cs typeface="ＭＳ Ｐゴシック" charset="0"/>
              </a:rPr>
              <a:t>Firms can visually identify their strategic focus through the use of the strategy canvas.</a:t>
            </a:r>
          </a:p>
          <a:p>
            <a:pPr eaLnBrk="1" hangingPunct="1"/>
            <a:r>
              <a:rPr lang="en-US" dirty="0">
                <a:ln>
                  <a:noFill/>
                </a:ln>
                <a:latin typeface="Rockwell" charset="0"/>
                <a:ea typeface="ＭＳ Ｐゴシック" charset="0"/>
                <a:cs typeface="ＭＳ Ｐゴシック" charset="0"/>
              </a:rPr>
              <a:t>Firms can use the Four Actions Framework to reorient their strategic focus away from the competition.</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Principles of Blue Ocean Strategy</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17</a:t>
            </a:fld>
            <a:endParaRPr lang="en-US" dirty="0"/>
          </a:p>
        </p:txBody>
      </p:sp>
    </p:spTree>
    <p:extLst>
      <p:ext uri="{BB962C8B-B14F-4D97-AF65-F5344CB8AC3E}">
        <p14:creationId xmlns:p14="http://schemas.microsoft.com/office/powerpoint/2010/main" val="149981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Content Placeholder 4"/>
          <p:cNvSpPr>
            <a:spLocks noGrp="1"/>
          </p:cNvSpPr>
          <p:nvPr>
            <p:ph idx="1"/>
          </p:nvPr>
        </p:nvSpPr>
        <p:spPr/>
        <p:txBody>
          <a:bodyPr/>
          <a:lstStyle/>
          <a:p>
            <a:pPr eaLnBrk="1" hangingPunct="1"/>
            <a:r>
              <a:rPr lang="en-US" dirty="0">
                <a:ln>
                  <a:noFill/>
                </a:ln>
                <a:latin typeface="Rockwell" charset="0"/>
                <a:ea typeface="ＭＳ Ｐゴシック" charset="0"/>
                <a:cs typeface="ＭＳ Ｐゴシック" charset="0"/>
              </a:rPr>
              <a:t>Identifies factors that the industry currently competes on and what customers receive from existing product offerings (captured by the horizontal axis)</a:t>
            </a:r>
          </a:p>
          <a:p>
            <a:pPr eaLnBrk="1" hangingPunct="1"/>
            <a:r>
              <a:rPr lang="en-US" dirty="0">
                <a:ln>
                  <a:noFill/>
                </a:ln>
                <a:latin typeface="Rockwell" charset="0"/>
                <a:ea typeface="ＭＳ Ｐゴシック" charset="0"/>
                <a:cs typeface="ＭＳ Ｐゴシック" charset="0"/>
              </a:rPr>
              <a:t>Identifies the offering level received by buyers for each factor (captured by the vertical axis)</a:t>
            </a:r>
          </a:p>
          <a:p>
            <a:pPr lvl="1" eaLnBrk="1" hangingPunct="1"/>
            <a:r>
              <a:rPr lang="en-US" dirty="0">
                <a:ln>
                  <a:noFill/>
                </a:ln>
                <a:latin typeface="Rockwell" charset="0"/>
                <a:ea typeface="ＭＳ Ｐゴシック" charset="0"/>
              </a:rPr>
              <a:t>High levels mean that a company invests more and offers buyers more of that factor.</a:t>
            </a:r>
          </a:p>
          <a:p>
            <a:pPr eaLnBrk="1" hangingPunct="1"/>
            <a:r>
              <a:rPr lang="en-US" dirty="0">
                <a:ln>
                  <a:noFill/>
                </a:ln>
                <a:latin typeface="Rockwell" charset="0"/>
                <a:ea typeface="ＭＳ Ｐゴシック" charset="0"/>
                <a:cs typeface="ＭＳ Ｐゴシック" charset="0"/>
              </a:rPr>
              <a:t>Identifies a company’s relative performance across its industry’s factors of competition (captured by the value curve)</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Strategy Canvas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18</a:t>
            </a:fld>
            <a:endParaRPr lang="en-US" dirty="0"/>
          </a:p>
        </p:txBody>
      </p:sp>
    </p:spTree>
    <p:extLst>
      <p:ext uri="{BB962C8B-B14F-4D97-AF65-F5344CB8AC3E}">
        <p14:creationId xmlns:p14="http://schemas.microsoft.com/office/powerpoint/2010/main" val="204186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Strategy Canvas for Southwest Airlines (Exhibit 4.9)</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19</a:t>
            </a:fld>
            <a:endParaRPr lang="en-US" dirty="0"/>
          </a:p>
        </p:txBody>
      </p:sp>
      <p:pic>
        <p:nvPicPr>
          <p:cNvPr id="5122" name="Picture 2"/>
          <p:cNvPicPr>
            <a:picLocks noChangeAspect="1" noChangeArrowheads="1"/>
          </p:cNvPicPr>
          <p:nvPr/>
        </p:nvPicPr>
        <p:blipFill>
          <a:blip r:embed="rId2"/>
          <a:srcRect/>
          <a:stretch>
            <a:fillRect/>
          </a:stretch>
        </p:blipFill>
        <p:spPr bwMode="auto">
          <a:xfrm>
            <a:off x="1454726" y="1861126"/>
            <a:ext cx="7188654" cy="3726873"/>
          </a:xfrm>
          <a:prstGeom prst="rect">
            <a:avLst/>
          </a:prstGeom>
          <a:noFill/>
          <a:ln w="9525">
            <a:noFill/>
            <a:miter lim="800000"/>
            <a:headEnd/>
            <a:tailEnd/>
          </a:ln>
          <a:effectLst/>
        </p:spPr>
      </p:pic>
    </p:spTree>
    <p:extLst>
      <p:ext uri="{BB962C8B-B14F-4D97-AF65-F5344CB8AC3E}">
        <p14:creationId xmlns:p14="http://schemas.microsoft.com/office/powerpoint/2010/main" val="115214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4"/>
          <p:cNvSpPr>
            <a:spLocks noGrp="1"/>
          </p:cNvSpPr>
          <p:nvPr>
            <p:ph idx="1"/>
          </p:nvPr>
        </p:nvSpPr>
        <p:spPr/>
        <p:txBody>
          <a:bodyPr/>
          <a:lstStyle/>
          <a:p>
            <a:pPr eaLnBrk="1" hangingPunct="1"/>
            <a:r>
              <a:rPr lang="en-US" dirty="0">
                <a:ln>
                  <a:noFill/>
                </a:ln>
                <a:latin typeface="Rockwell" charset="0"/>
                <a:ea typeface="ＭＳ Ｐゴシック" charset="0"/>
                <a:cs typeface="ＭＳ Ｐゴシック" charset="0"/>
              </a:rPr>
              <a:t>A widely used framework for organizing and utilizing the pieces of data and information gained from the situation analysis</a:t>
            </a:r>
          </a:p>
          <a:p>
            <a:pPr eaLnBrk="1" hangingPunct="1"/>
            <a:r>
              <a:rPr lang="en-US" dirty="0">
                <a:ln>
                  <a:noFill/>
                </a:ln>
                <a:latin typeface="Rockwell" charset="0"/>
                <a:ea typeface="ＭＳ Ｐゴシック" charset="0"/>
                <a:cs typeface="ＭＳ Ｐゴシック" charset="0"/>
              </a:rPr>
              <a:t>Encompasses both internal and external environments</a:t>
            </a:r>
          </a:p>
          <a:p>
            <a:pPr eaLnBrk="1" hangingPunct="1"/>
            <a:r>
              <a:rPr lang="en-US" dirty="0">
                <a:ln>
                  <a:noFill/>
                </a:ln>
                <a:latin typeface="Rockwell" charset="0"/>
                <a:ea typeface="ＭＳ Ｐゴシック" charset="0"/>
                <a:cs typeface="ＭＳ Ｐゴシック" charset="0"/>
              </a:rPr>
              <a:t>One of the most effective tools in the analysis of environmental data and information</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SWOT Analysis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a:t>
            </a:fld>
            <a:endParaRPr lang="en-US" dirty="0"/>
          </a:p>
        </p:txBody>
      </p:sp>
    </p:spTree>
    <p:extLst>
      <p:ext uri="{BB962C8B-B14F-4D97-AF65-F5344CB8AC3E}">
        <p14:creationId xmlns:p14="http://schemas.microsoft.com/office/powerpoint/2010/main" val="281438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391150"/>
          </a:xfrm>
        </p:spPr>
        <p:txBody>
          <a:bodyPr>
            <a:normAutofit lnSpcReduction="10000"/>
          </a:bodyPr>
          <a:lstStyle/>
          <a:p>
            <a:pPr eaLnBrk="1" hangingPunct="1"/>
            <a:r>
              <a:rPr lang="en-US" dirty="0">
                <a:ln>
                  <a:noFill/>
                </a:ln>
                <a:latin typeface="Rockwell" charset="0"/>
                <a:ea typeface="ＭＳ Ｐゴシック" charset="0"/>
                <a:cs typeface="ＭＳ Ｐゴシック" charset="0"/>
              </a:rPr>
              <a:t>Which factors that the industry takes for granted should be </a:t>
            </a:r>
            <a:r>
              <a:rPr lang="en-US" i="1" dirty="0">
                <a:ln>
                  <a:noFill/>
                </a:ln>
                <a:latin typeface="Rockwell" charset="0"/>
                <a:ea typeface="ＭＳ Ｐゴシック" charset="0"/>
                <a:cs typeface="ＭＳ Ｐゴシック" charset="0"/>
              </a:rPr>
              <a:t>eliminated</a:t>
            </a:r>
            <a:r>
              <a:rPr lang="en-US" dirty="0">
                <a:ln>
                  <a:noFill/>
                </a:ln>
                <a:latin typeface="Rockwell" charset="0"/>
                <a:ea typeface="ＭＳ Ｐゴシック" charset="0"/>
                <a:cs typeface="ＭＳ Ｐゴシック" charset="0"/>
              </a:rPr>
              <a:t>?</a:t>
            </a:r>
          </a:p>
          <a:p>
            <a:pPr lvl="1" eaLnBrk="1" hangingPunct="1"/>
            <a:r>
              <a:rPr lang="en-US" dirty="0">
                <a:ln>
                  <a:noFill/>
                </a:ln>
                <a:latin typeface="Rockwell" charset="0"/>
                <a:ea typeface="ＭＳ Ｐゴシック" charset="0"/>
              </a:rPr>
              <a:t>These factors may no longer have value for buyers.</a:t>
            </a:r>
          </a:p>
          <a:p>
            <a:pPr eaLnBrk="1" hangingPunct="1"/>
            <a:r>
              <a:rPr lang="en-US" dirty="0">
                <a:ln>
                  <a:noFill/>
                </a:ln>
                <a:latin typeface="Rockwell" charset="0"/>
                <a:ea typeface="ＭＳ Ｐゴシック" charset="0"/>
                <a:cs typeface="ＭＳ Ｐゴシック" charset="0"/>
              </a:rPr>
              <a:t>Which factors should be </a:t>
            </a:r>
            <a:r>
              <a:rPr lang="en-US" i="1" dirty="0">
                <a:ln>
                  <a:noFill/>
                </a:ln>
                <a:latin typeface="Rockwell" charset="0"/>
                <a:ea typeface="ＭＳ Ｐゴシック" charset="0"/>
                <a:cs typeface="ＭＳ Ｐゴシック" charset="0"/>
              </a:rPr>
              <a:t>reduced well below</a:t>
            </a:r>
            <a:r>
              <a:rPr lang="en-US" dirty="0">
                <a:ln>
                  <a:noFill/>
                </a:ln>
                <a:latin typeface="Rockwell" charset="0"/>
                <a:ea typeface="ＭＳ Ｐゴシック" charset="0"/>
                <a:cs typeface="ＭＳ Ｐゴシック" charset="0"/>
              </a:rPr>
              <a:t> the industry’s standard?</a:t>
            </a:r>
          </a:p>
          <a:p>
            <a:pPr lvl="1" eaLnBrk="1" hangingPunct="1"/>
            <a:r>
              <a:rPr lang="en-US" dirty="0">
                <a:ln>
                  <a:noFill/>
                </a:ln>
                <a:latin typeface="Rockwell" charset="0"/>
                <a:ea typeface="ＭＳ Ｐゴシック" charset="0"/>
              </a:rPr>
              <a:t>Have products been over designed in a race to beat competition?</a:t>
            </a:r>
          </a:p>
          <a:p>
            <a:pPr eaLnBrk="1" hangingPunct="1"/>
            <a:r>
              <a:rPr lang="en-US" dirty="0">
                <a:ln>
                  <a:noFill/>
                </a:ln>
                <a:latin typeface="Rockwell" charset="0"/>
                <a:ea typeface="ＭＳ Ｐゴシック" charset="0"/>
                <a:cs typeface="ＭＳ Ｐゴシック" charset="0"/>
              </a:rPr>
              <a:t>Which factors should be </a:t>
            </a:r>
            <a:r>
              <a:rPr lang="en-US" i="1" dirty="0">
                <a:ln>
                  <a:noFill/>
                </a:ln>
                <a:latin typeface="Rockwell" charset="0"/>
                <a:ea typeface="ＭＳ Ｐゴシック" charset="0"/>
                <a:cs typeface="ＭＳ Ｐゴシック" charset="0"/>
              </a:rPr>
              <a:t>raised well above</a:t>
            </a:r>
            <a:r>
              <a:rPr lang="en-US" dirty="0">
                <a:ln>
                  <a:noFill/>
                </a:ln>
                <a:latin typeface="Rockwell" charset="0"/>
                <a:ea typeface="ＭＳ Ｐゴシック" charset="0"/>
                <a:cs typeface="ＭＳ Ｐゴシック" charset="0"/>
              </a:rPr>
              <a:t> the industry’s standard?</a:t>
            </a:r>
          </a:p>
          <a:p>
            <a:pPr lvl="1" eaLnBrk="1" hangingPunct="1"/>
            <a:r>
              <a:rPr lang="en-US" dirty="0">
                <a:ln>
                  <a:noFill/>
                </a:ln>
                <a:latin typeface="Rockwell" charset="0"/>
                <a:ea typeface="ＭＳ Ｐゴシック" charset="0"/>
              </a:rPr>
              <a:t>Has the industry forced customers to make compromises?</a:t>
            </a:r>
          </a:p>
          <a:p>
            <a:pPr eaLnBrk="1" hangingPunct="1"/>
            <a:r>
              <a:rPr lang="en-US" dirty="0">
                <a:ln>
                  <a:noFill/>
                </a:ln>
                <a:latin typeface="Rockwell" charset="0"/>
                <a:ea typeface="ＭＳ Ｐゴシック" charset="0"/>
                <a:cs typeface="ＭＳ Ｐゴシック" charset="0"/>
              </a:rPr>
              <a:t>Which factors should be </a:t>
            </a:r>
            <a:r>
              <a:rPr lang="en-US" i="1" dirty="0">
                <a:ln>
                  <a:noFill/>
                </a:ln>
                <a:latin typeface="Rockwell" charset="0"/>
                <a:ea typeface="ＭＳ Ｐゴシック" charset="0"/>
                <a:cs typeface="ＭＳ Ｐゴシック" charset="0"/>
              </a:rPr>
              <a:t>created</a:t>
            </a:r>
            <a:r>
              <a:rPr lang="en-US" dirty="0">
                <a:ln>
                  <a:noFill/>
                </a:ln>
                <a:latin typeface="Rockwell" charset="0"/>
                <a:ea typeface="ＭＳ Ｐゴシック" charset="0"/>
                <a:cs typeface="ＭＳ Ｐゴシック" charset="0"/>
              </a:rPr>
              <a:t> that the industry has never offered?</a:t>
            </a:r>
          </a:p>
          <a:p>
            <a:pPr lvl="1" eaLnBrk="1" hangingPunct="1"/>
            <a:r>
              <a:rPr lang="en-US" dirty="0">
                <a:ln>
                  <a:noFill/>
                </a:ln>
                <a:latin typeface="Rockwell" charset="0"/>
                <a:ea typeface="ＭＳ Ｐゴシック" charset="0"/>
              </a:rPr>
              <a:t>What are the potential new sources of value for buyers?</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The Four Actions Framework</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20</a:t>
            </a:fld>
            <a:endParaRPr lang="en-US" dirty="0"/>
          </a:p>
        </p:txBody>
      </p:sp>
    </p:spTree>
    <p:extLst>
      <p:ext uri="{BB962C8B-B14F-4D97-AF65-F5344CB8AC3E}">
        <p14:creationId xmlns:p14="http://schemas.microsoft.com/office/powerpoint/2010/main" val="1010731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243945"/>
          </a:xfrm>
        </p:spPr>
        <p:txBody>
          <a:bodyPr>
            <a:normAutofit/>
          </a:bodyPr>
          <a:lstStyle/>
          <a:p>
            <a:pPr eaLnBrk="1" hangingPunct="1"/>
            <a:r>
              <a:rPr lang="en-US" dirty="0">
                <a:ln>
                  <a:noFill/>
                </a:ln>
                <a:latin typeface="Rockwell" charset="0"/>
                <a:ea typeface="ＭＳ Ｐゴシック" charset="0"/>
                <a:cs typeface="ＭＳ Ｐゴシック" charset="0"/>
              </a:rPr>
              <a:t>Good strategy is about matching the firm’s strengths to the available opportunities.</a:t>
            </a:r>
          </a:p>
          <a:p>
            <a:pPr eaLnBrk="1" hangingPunct="1"/>
            <a:r>
              <a:rPr lang="en-US" dirty="0">
                <a:ln>
                  <a:noFill/>
                </a:ln>
                <a:latin typeface="Rockwell" charset="0"/>
                <a:ea typeface="ＭＳ Ｐゴシック" charset="0"/>
                <a:cs typeface="ＭＳ Ｐゴシック" charset="0"/>
              </a:rPr>
              <a:t>Blue Ocean Strategy defines good strategy as having these three characteristics:</a:t>
            </a:r>
          </a:p>
          <a:p>
            <a:pPr lvl="1" eaLnBrk="1" hangingPunct="1"/>
            <a:r>
              <a:rPr lang="en-US" dirty="0">
                <a:ln>
                  <a:noFill/>
                </a:ln>
                <a:latin typeface="Rockwell" charset="0"/>
                <a:ea typeface="ＭＳ Ｐゴシック" charset="0"/>
              </a:rPr>
              <a:t>Focus – Good strategy does not diffuse the company’s efforts across all key factors of competition (the value curve clearly shows focus in the strategy).</a:t>
            </a:r>
          </a:p>
          <a:p>
            <a:pPr lvl="1" eaLnBrk="1" hangingPunct="1"/>
            <a:r>
              <a:rPr lang="en-US" dirty="0">
                <a:ln>
                  <a:noFill/>
                </a:ln>
                <a:latin typeface="Rockwell" charset="0"/>
                <a:ea typeface="ＭＳ Ｐゴシック" charset="0"/>
              </a:rPr>
              <a:t>Divergence – Good strategy differs from other competitors in the market (the value curve is unique from competitors).</a:t>
            </a:r>
          </a:p>
          <a:p>
            <a:pPr lvl="1" eaLnBrk="1" hangingPunct="1"/>
            <a:r>
              <a:rPr lang="en-US" dirty="0">
                <a:ln>
                  <a:noFill/>
                </a:ln>
                <a:latin typeface="Rockwell" charset="0"/>
                <a:ea typeface="ＭＳ Ｐゴシック" charset="0"/>
              </a:rPr>
              <a:t>Compelling Tagline – Good strategy can be summarized in a clear-cut statement that delivers a clear, compelling message to customers.</a:t>
            </a:r>
          </a:p>
          <a:p>
            <a:pPr eaLnBrk="1" hangingPunct="1">
              <a:lnSpc>
                <a:spcPct val="90000"/>
              </a:lnSpc>
            </a:pP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What Makes Good Strategy?</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21</a:t>
            </a:fld>
            <a:endParaRPr lang="en-US" dirty="0"/>
          </a:p>
        </p:txBody>
      </p:sp>
    </p:spTree>
    <p:extLst>
      <p:ext uri="{BB962C8B-B14F-4D97-AF65-F5344CB8AC3E}">
        <p14:creationId xmlns:p14="http://schemas.microsoft.com/office/powerpoint/2010/main" val="357112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662215" y="160866"/>
            <a:ext cx="7788048" cy="4882847"/>
          </a:xfrm>
        </p:spPr>
        <p:txBody>
          <a:bodyPr/>
          <a:lstStyle/>
          <a:p>
            <a:pPr indent="0" eaLnBrk="1" hangingPunct="1"/>
            <a:r>
              <a:rPr lang="en-US" dirty="0">
                <a:ln>
                  <a:noFill/>
                </a:ln>
                <a:latin typeface="Rockwell" charset="0"/>
                <a:ea typeface="ＭＳ Ｐゴシック" charset="0"/>
                <a:cs typeface="ＭＳ Ｐゴシック" charset="0"/>
              </a:rPr>
              <a:t>Is it possible for an organization to be successful despite having a value curve that is not distinct from the competition? In other words, can an organization be successful by selling a me-too product (a product that offers no compelling differences when compared to the competition)? Explain.</a:t>
            </a:r>
          </a:p>
        </p:txBody>
      </p:sp>
      <p:sp>
        <p:nvSpPr>
          <p:cNvPr id="4" name="Slide Number Placeholder 3"/>
          <p:cNvSpPr>
            <a:spLocks noGrp="1"/>
          </p:cNvSpPr>
          <p:nvPr>
            <p:ph type="sldNum" sz="quarter" idx="10"/>
          </p:nvPr>
        </p:nvSpPr>
        <p:spPr/>
        <p:txBody>
          <a:bodyPr/>
          <a:lstStyle/>
          <a:p>
            <a:pPr>
              <a:defRPr/>
            </a:pPr>
            <a:fld id="{115EA427-4806-4E43-924A-FA8544444C45}" type="slidenum">
              <a:rPr lang="en-US" smtClean="0"/>
              <a:pPr>
                <a:defRPr/>
              </a:pPr>
              <a:t>22</a:t>
            </a:fld>
            <a:endParaRPr lang="en-US" dirty="0"/>
          </a:p>
        </p:txBody>
      </p:sp>
    </p:spTree>
    <p:extLst>
      <p:ext uri="{BB962C8B-B14F-4D97-AF65-F5344CB8AC3E}">
        <p14:creationId xmlns:p14="http://schemas.microsoft.com/office/powerpoint/2010/main" val="197265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562600"/>
          </a:xfrm>
        </p:spPr>
        <p:txBody>
          <a:bodyPr>
            <a:normAutofit/>
          </a:bodyPr>
          <a:lstStyle/>
          <a:p>
            <a:pPr eaLnBrk="1" hangingPunct="1">
              <a:lnSpc>
                <a:spcPct val="80000"/>
              </a:lnSpc>
            </a:pPr>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Marketing Goals</a:t>
            </a:r>
          </a:p>
          <a:p>
            <a:pPr lvl="1" eaLnBrk="1" hangingPunct="1"/>
            <a:r>
              <a:rPr lang="en-US" dirty="0">
                <a:ln>
                  <a:noFill/>
                </a:ln>
                <a:latin typeface="Rockwell" charset="0"/>
                <a:ea typeface="ＭＳ Ｐゴシック" charset="0"/>
              </a:rPr>
              <a:t>Statements of broad, desired accomplishments</a:t>
            </a:r>
          </a:p>
          <a:p>
            <a:pPr lvl="2" eaLnBrk="1" hangingPunct="1"/>
            <a:r>
              <a:rPr lang="en-US" dirty="0">
                <a:ln>
                  <a:noFill/>
                </a:ln>
                <a:latin typeface="Rockwell" charset="0"/>
                <a:ea typeface="ＭＳ Ｐゴシック" charset="0"/>
              </a:rPr>
              <a:t>Attainability</a:t>
            </a:r>
          </a:p>
          <a:p>
            <a:pPr lvl="2" eaLnBrk="1" hangingPunct="1"/>
            <a:r>
              <a:rPr lang="en-US" dirty="0">
                <a:ln>
                  <a:noFill/>
                </a:ln>
                <a:latin typeface="Rockwell" charset="0"/>
                <a:ea typeface="ＭＳ Ｐゴシック" charset="0"/>
              </a:rPr>
              <a:t>Consistency</a:t>
            </a:r>
          </a:p>
          <a:p>
            <a:pPr lvl="2" eaLnBrk="1" hangingPunct="1"/>
            <a:r>
              <a:rPr lang="en-US" dirty="0">
                <a:ln>
                  <a:noFill/>
                </a:ln>
                <a:latin typeface="Rockwell" charset="0"/>
                <a:ea typeface="ＭＳ Ｐゴシック" charset="0"/>
              </a:rPr>
              <a:t>Comprehensiveness</a:t>
            </a:r>
          </a:p>
          <a:p>
            <a:pPr lvl="2" eaLnBrk="1" hangingPunct="1"/>
            <a:r>
              <a:rPr lang="en-US" dirty="0">
                <a:ln>
                  <a:noFill/>
                </a:ln>
                <a:latin typeface="Rockwell" charset="0"/>
                <a:ea typeface="ＭＳ Ｐゴシック" charset="0"/>
              </a:rPr>
              <a:t>Intangibility</a:t>
            </a:r>
          </a:p>
          <a:p>
            <a:pPr eaLnBrk="1" hangingPunct="1"/>
            <a:r>
              <a:rPr lang="en-US" dirty="0">
                <a:ln>
                  <a:noFill/>
                </a:ln>
                <a:latin typeface="Rockwell" charset="0"/>
                <a:ea typeface="ＭＳ Ｐゴシック" charset="0"/>
                <a:cs typeface="ＭＳ Ｐゴシック" charset="0"/>
              </a:rPr>
              <a:t>Marketing Objectives</a:t>
            </a:r>
          </a:p>
          <a:p>
            <a:pPr lvl="1" eaLnBrk="1" hangingPunct="1"/>
            <a:r>
              <a:rPr lang="en-US" dirty="0">
                <a:ln>
                  <a:noFill/>
                </a:ln>
                <a:latin typeface="Rockwell" charset="0"/>
                <a:ea typeface="ＭＳ Ｐゴシック" charset="0"/>
              </a:rPr>
              <a:t>Specific, quantitative benchmarks used to measure progress toward the achievement of marketing goals</a:t>
            </a:r>
          </a:p>
          <a:p>
            <a:pPr lvl="2" eaLnBrk="1" hangingPunct="1"/>
            <a:r>
              <a:rPr lang="en-US" dirty="0">
                <a:ln>
                  <a:noFill/>
                </a:ln>
                <a:latin typeface="Rockwell" charset="0"/>
                <a:ea typeface="ＭＳ Ｐゴシック" charset="0"/>
              </a:rPr>
              <a:t>Attainability</a:t>
            </a:r>
          </a:p>
          <a:p>
            <a:pPr lvl="2" eaLnBrk="1" hangingPunct="1"/>
            <a:r>
              <a:rPr lang="en-US" dirty="0">
                <a:ln>
                  <a:noFill/>
                </a:ln>
                <a:latin typeface="Rockwell" charset="0"/>
                <a:ea typeface="ＭＳ Ｐゴシック" charset="0"/>
              </a:rPr>
              <a:t>Continuity</a:t>
            </a:r>
          </a:p>
          <a:p>
            <a:pPr lvl="2" eaLnBrk="1" hangingPunct="1"/>
            <a:r>
              <a:rPr lang="en-US" dirty="0">
                <a:ln>
                  <a:noFill/>
                </a:ln>
                <a:latin typeface="Rockwell" charset="0"/>
                <a:ea typeface="ＭＳ Ｐゴシック" charset="0"/>
              </a:rPr>
              <a:t>Time frame</a:t>
            </a:r>
          </a:p>
          <a:p>
            <a:pPr lvl="2" eaLnBrk="1" hangingPunct="1"/>
            <a:r>
              <a:rPr lang="en-US" dirty="0">
                <a:ln>
                  <a:noFill/>
                </a:ln>
                <a:latin typeface="Rockwell" charset="0"/>
                <a:ea typeface="ＭＳ Ｐゴシック" charset="0"/>
              </a:rPr>
              <a:t>Assignment of responsibility</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Developing Marketing Goals and Objectives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23</a:t>
            </a:fld>
            <a:endParaRPr lang="en-US" dirty="0"/>
          </a:p>
        </p:txBody>
      </p:sp>
    </p:spTree>
    <p:extLst>
      <p:ext uri="{BB962C8B-B14F-4D97-AF65-F5344CB8AC3E}">
        <p14:creationId xmlns:p14="http://schemas.microsoft.com/office/powerpoint/2010/main" val="92654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391150"/>
          </a:xfrm>
        </p:spPr>
        <p:txBody>
          <a:bodyPr>
            <a:normAutofit/>
          </a:bodyPr>
          <a:lstStyle/>
          <a:p>
            <a:pPr eaLnBrk="1" hangingPunct="1">
              <a:lnSpc>
                <a:spcPct val="90000"/>
              </a:lnSpc>
            </a:pPr>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Continuous Objectives</a:t>
            </a:r>
          </a:p>
          <a:p>
            <a:pPr lvl="1" eaLnBrk="1" hangingPunct="1"/>
            <a:r>
              <a:rPr lang="en-US" dirty="0">
                <a:ln>
                  <a:noFill/>
                </a:ln>
                <a:latin typeface="Rockwell" charset="0"/>
                <a:ea typeface="ＭＳ Ｐゴシック" charset="0"/>
              </a:rPr>
              <a:t>Current objectives are similar to objectives set in the previous planning period.</a:t>
            </a:r>
          </a:p>
          <a:p>
            <a:pPr lvl="1" eaLnBrk="1" hangingPunct="1"/>
            <a:r>
              <a:rPr lang="en-US" dirty="0">
                <a:ln>
                  <a:noFill/>
                </a:ln>
                <a:latin typeface="Rockwell" charset="0"/>
                <a:ea typeface="ＭＳ Ｐゴシック" charset="0"/>
              </a:rPr>
              <a:t>Objectives that are only slightly modified over time do not need new strategies, increased effort, or better implementation to be achieved.</a:t>
            </a:r>
          </a:p>
          <a:p>
            <a:pPr eaLnBrk="1" hangingPunct="1"/>
            <a:r>
              <a:rPr lang="en-US" dirty="0">
                <a:ln>
                  <a:noFill/>
                </a:ln>
                <a:latin typeface="Rockwell" charset="0"/>
                <a:ea typeface="ＭＳ Ｐゴシック" charset="0"/>
                <a:cs typeface="ＭＳ Ｐゴシック" charset="0"/>
              </a:rPr>
              <a:t>Discontinuous Objectives</a:t>
            </a:r>
          </a:p>
          <a:p>
            <a:pPr lvl="1" eaLnBrk="1" hangingPunct="1"/>
            <a:r>
              <a:rPr lang="en-US" dirty="0">
                <a:ln>
                  <a:noFill/>
                </a:ln>
                <a:latin typeface="Rockwell" charset="0"/>
                <a:ea typeface="ＭＳ Ｐゴシック" charset="0"/>
              </a:rPr>
              <a:t>Significantly elevate the level of performance on a given outcome factor</a:t>
            </a:r>
          </a:p>
          <a:p>
            <a:pPr lvl="1" eaLnBrk="1" hangingPunct="1"/>
            <a:r>
              <a:rPr lang="en-US" dirty="0">
                <a:ln>
                  <a:noFill/>
                </a:ln>
                <a:latin typeface="Rockwell" charset="0"/>
                <a:ea typeface="ＭＳ Ｐゴシック" charset="0"/>
              </a:rPr>
              <a:t>Typically require new strategies to achieve higher performance</a:t>
            </a:r>
          </a:p>
          <a:p>
            <a:pPr lvl="1" eaLnBrk="1" hangingPunct="1"/>
            <a:r>
              <a:rPr lang="en-US" dirty="0">
                <a:ln>
                  <a:noFill/>
                </a:ln>
                <a:latin typeface="Rockwell" charset="0"/>
                <a:ea typeface="ＭＳ Ｐゴシック" charset="0"/>
              </a:rPr>
              <a:t>Often a part of applying for the Malcolm Baldrige National Quality Award (see Exhibit 4.10).</a:t>
            </a:r>
          </a:p>
        </p:txBody>
      </p:sp>
      <p:sp>
        <p:nvSpPr>
          <p:cNvPr id="2" name="Title 1"/>
          <p:cNvSpPr>
            <a:spLocks noGrp="1"/>
          </p:cNvSpPr>
          <p:nvPr>
            <p:ph type="title"/>
          </p:nvPr>
        </p:nvSpPr>
        <p:spPr/>
        <p:txBody>
          <a:bodyPr>
            <a:noAutofit/>
          </a:bodyPr>
          <a:lstStyle/>
          <a:p>
            <a:pPr eaLnBrk="1" hangingPunct="1"/>
            <a:r>
              <a:rPr lang="en-US">
                <a:ln>
                  <a:noFill/>
                </a:ln>
                <a:latin typeface="Rockwell" charset="0"/>
                <a:ea typeface="ＭＳ Ｐゴシック" charset="0"/>
                <a:cs typeface="ＭＳ Ｐゴシック" charset="0"/>
              </a:rPr>
              <a:t>Continuous versus </a:t>
            </a:r>
            <a:r>
              <a:rPr lang="en-US" dirty="0">
                <a:ln>
                  <a:noFill/>
                </a:ln>
                <a:latin typeface="Rockwell" charset="0"/>
                <a:ea typeface="ＭＳ Ｐゴシック" charset="0"/>
                <a:cs typeface="ＭＳ Ｐゴシック" charset="0"/>
              </a:rPr>
              <a:t>Discontinuous Objectives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24</a:t>
            </a:fld>
            <a:endParaRPr lang="en-US" dirty="0"/>
          </a:p>
        </p:txBody>
      </p:sp>
    </p:spTree>
    <p:extLst>
      <p:ext uri="{BB962C8B-B14F-4D97-AF65-F5344CB8AC3E}">
        <p14:creationId xmlns:p14="http://schemas.microsoft.com/office/powerpoint/2010/main" val="278553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Major Benefits of SWOT Analysis (Exhibit 4.1)</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a:t>
            </a:fld>
            <a:endParaRPr lang="en-US" dirty="0"/>
          </a:p>
        </p:txBody>
      </p:sp>
      <p:pic>
        <p:nvPicPr>
          <p:cNvPr id="1026" name="Picture 2"/>
          <p:cNvPicPr>
            <a:picLocks noChangeAspect="1" noChangeArrowheads="1"/>
          </p:cNvPicPr>
          <p:nvPr/>
        </p:nvPicPr>
        <p:blipFill>
          <a:blip r:embed="rId2"/>
          <a:srcRect/>
          <a:stretch>
            <a:fillRect/>
          </a:stretch>
        </p:blipFill>
        <p:spPr bwMode="auto">
          <a:xfrm>
            <a:off x="1676400" y="1537854"/>
            <a:ext cx="6654800" cy="4819622"/>
          </a:xfrm>
          <a:prstGeom prst="rect">
            <a:avLst/>
          </a:prstGeom>
          <a:noFill/>
          <a:ln w="9525">
            <a:noFill/>
            <a:miter lim="800000"/>
            <a:headEnd/>
            <a:tailEnd/>
          </a:ln>
          <a:effectLst/>
        </p:spPr>
      </p:pic>
    </p:spTree>
    <p:extLst>
      <p:ext uri="{BB962C8B-B14F-4D97-AF65-F5344CB8AC3E}">
        <p14:creationId xmlns:p14="http://schemas.microsoft.com/office/powerpoint/2010/main" val="345063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562600"/>
          </a:xfrm>
        </p:spPr>
        <p:txBody>
          <a:bodyPr>
            <a:normAutofit/>
          </a:bodyPr>
          <a:lstStyle/>
          <a:p>
            <a:pPr eaLnBrk="1" hangingPunct="1">
              <a:lnSpc>
                <a:spcPct val="90000"/>
              </a:lnSpc>
            </a:pPr>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Stay Focused</a:t>
            </a:r>
          </a:p>
          <a:p>
            <a:pPr lvl="1" eaLnBrk="1" hangingPunct="1"/>
            <a:r>
              <a:rPr lang="en-US" dirty="0">
                <a:ln>
                  <a:noFill/>
                </a:ln>
                <a:latin typeface="Rockwell" charset="0"/>
                <a:ea typeface="ＭＳ Ｐゴシック" charset="0"/>
              </a:rPr>
              <a:t>It is a mistake to complete one generic SWOT analysis for the entire organization.  SWOT analysis really means SWOT </a:t>
            </a:r>
            <a:r>
              <a:rPr lang="en-US" i="1" dirty="0">
                <a:ln>
                  <a:noFill/>
                </a:ln>
                <a:latin typeface="Rockwell" charset="0"/>
                <a:ea typeface="ＭＳ Ｐゴシック" charset="0"/>
              </a:rPr>
              <a:t>analyses</a:t>
            </a:r>
            <a:r>
              <a:rPr lang="en-US" dirty="0">
                <a:ln>
                  <a:noFill/>
                </a:ln>
                <a:latin typeface="Rockwell" charset="0"/>
                <a:ea typeface="ＭＳ Ｐゴシック" charset="0"/>
              </a:rPr>
              <a:t>.</a:t>
            </a:r>
          </a:p>
          <a:p>
            <a:pPr eaLnBrk="1" hangingPunct="1"/>
            <a:r>
              <a:rPr lang="en-US" dirty="0">
                <a:ln>
                  <a:noFill/>
                </a:ln>
                <a:latin typeface="Rockwell" charset="0"/>
                <a:ea typeface="ＭＳ Ｐゴシック" charset="0"/>
                <a:cs typeface="ＭＳ Ｐゴシック" charset="0"/>
              </a:rPr>
              <a:t>Search Extensively for Competitors</a:t>
            </a:r>
          </a:p>
          <a:p>
            <a:pPr lvl="1" eaLnBrk="1" hangingPunct="1"/>
            <a:r>
              <a:rPr lang="en-US" dirty="0">
                <a:ln>
                  <a:noFill/>
                </a:ln>
                <a:latin typeface="Rockwell" charset="0"/>
                <a:ea typeface="ＭＳ Ｐゴシック" charset="0"/>
              </a:rPr>
              <a:t>Information on competitors is an important aspect of a SWOT analysis.  All four types of competition are important.</a:t>
            </a:r>
          </a:p>
          <a:p>
            <a:pPr eaLnBrk="1" hangingPunct="1"/>
            <a:r>
              <a:rPr lang="en-US" dirty="0">
                <a:ln>
                  <a:noFill/>
                </a:ln>
                <a:latin typeface="Rockwell" charset="0"/>
                <a:ea typeface="ＭＳ Ｐゴシック" charset="0"/>
                <a:cs typeface="ＭＳ Ｐゴシック" charset="0"/>
              </a:rPr>
              <a:t>Collaborate with other Functional Areas</a:t>
            </a:r>
          </a:p>
          <a:p>
            <a:pPr lvl="1" eaLnBrk="1" hangingPunct="1"/>
            <a:r>
              <a:rPr lang="en-US" dirty="0">
                <a:ln>
                  <a:noFill/>
                </a:ln>
                <a:latin typeface="Rockwell" charset="0"/>
                <a:ea typeface="ＭＳ Ｐゴシック" charset="0"/>
              </a:rPr>
              <a:t>Information generated from the SWOT analysis can be shared across functional areas.</a:t>
            </a:r>
          </a:p>
          <a:p>
            <a:pPr lvl="1" eaLnBrk="1" hangingPunct="1"/>
            <a:r>
              <a:rPr lang="en-US" dirty="0">
                <a:ln>
                  <a:noFill/>
                </a:ln>
                <a:latin typeface="Rockwell" charset="0"/>
                <a:ea typeface="ＭＳ Ｐゴシック" charset="0"/>
              </a:rPr>
              <a:t>SWOT analysis can generate communication between managers of different functions, creating an environment for creativity and innovation.</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Making SWOT Analysis Productive</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(Exhibit 4.2)</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a:t>
            </a:fld>
            <a:endParaRPr lang="en-US" dirty="0"/>
          </a:p>
        </p:txBody>
      </p:sp>
    </p:spTree>
    <p:extLst>
      <p:ext uri="{BB962C8B-B14F-4D97-AF65-F5344CB8AC3E}">
        <p14:creationId xmlns:p14="http://schemas.microsoft.com/office/powerpoint/2010/main" val="176116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562600"/>
          </a:xfrm>
        </p:spPr>
        <p:txBody>
          <a:bodyPr>
            <a:normAutofit/>
          </a:bodyPr>
          <a:lstStyle/>
          <a:p>
            <a:pPr eaLnBrk="1" hangingPunct="1">
              <a:lnSpc>
                <a:spcPct val="80000"/>
              </a:lnSpc>
            </a:pPr>
            <a:endParaRPr lang="en-US" sz="1800" dirty="0">
              <a:ln>
                <a:noFill/>
              </a:ln>
              <a:latin typeface="Rockwell" charset="0"/>
              <a:ea typeface="ＭＳ Ｐゴシック" charset="0"/>
              <a:cs typeface="ＭＳ Ｐゴシック" charset="0"/>
            </a:endParaRPr>
          </a:p>
          <a:p>
            <a:pPr eaLnBrk="1" hangingPunct="1"/>
            <a:r>
              <a:rPr lang="en-US" sz="2200" dirty="0">
                <a:ln>
                  <a:noFill/>
                </a:ln>
                <a:latin typeface="Rockwell" charset="0"/>
                <a:ea typeface="ＭＳ Ｐゴシック" charset="0"/>
                <a:cs typeface="ＭＳ Ｐゴシック" charset="0"/>
              </a:rPr>
              <a:t>Examine Issues from the Customers’ Perspective</a:t>
            </a:r>
          </a:p>
          <a:p>
            <a:pPr lvl="1" eaLnBrk="1" hangingPunct="1"/>
            <a:r>
              <a:rPr lang="en-US" sz="1800" dirty="0">
                <a:ln>
                  <a:noFill/>
                </a:ln>
                <a:latin typeface="Rockwell" charset="0"/>
                <a:ea typeface="ＭＳ Ｐゴシック" charset="0"/>
              </a:rPr>
              <a:t>What do customers (and noncustomers):</a:t>
            </a:r>
          </a:p>
          <a:p>
            <a:pPr lvl="2" eaLnBrk="1" hangingPunct="1"/>
            <a:r>
              <a:rPr lang="en-US" sz="1600" dirty="0">
                <a:ln>
                  <a:noFill/>
                </a:ln>
                <a:latin typeface="Rockwell" charset="0"/>
                <a:ea typeface="ＭＳ Ｐゴシック" charset="0"/>
              </a:rPr>
              <a:t>believe about us as a company?</a:t>
            </a:r>
          </a:p>
          <a:p>
            <a:pPr lvl="2" eaLnBrk="1" hangingPunct="1"/>
            <a:r>
              <a:rPr lang="en-US" sz="1600" dirty="0">
                <a:ln>
                  <a:noFill/>
                </a:ln>
                <a:latin typeface="Rockwell" charset="0"/>
                <a:ea typeface="ＭＳ Ｐゴシック" charset="0"/>
              </a:rPr>
              <a:t>think of our product quality, customer service, price, overall value, convenience, and promotional messages in comparison to competitors?</a:t>
            </a:r>
          </a:p>
          <a:p>
            <a:pPr lvl="1" eaLnBrk="1" hangingPunct="1"/>
            <a:r>
              <a:rPr lang="en-US" sz="1800" dirty="0">
                <a:ln>
                  <a:noFill/>
                </a:ln>
                <a:latin typeface="Rockwell" charset="0"/>
                <a:ea typeface="ＭＳ Ｐゴシック" charset="0"/>
              </a:rPr>
              <a:t>What is the relative importance of these issues as customers see them?</a:t>
            </a:r>
          </a:p>
          <a:p>
            <a:pPr eaLnBrk="1" hangingPunct="1"/>
            <a:r>
              <a:rPr lang="en-US" sz="2200" dirty="0">
                <a:ln>
                  <a:noFill/>
                </a:ln>
                <a:latin typeface="Rockwell" charset="0"/>
                <a:ea typeface="ＭＳ Ｐゴシック" charset="0"/>
                <a:cs typeface="ＭＳ Ｐゴシック" charset="0"/>
              </a:rPr>
              <a:t>Look for Causes, Not Characteristics</a:t>
            </a:r>
          </a:p>
          <a:p>
            <a:pPr lvl="1" eaLnBrk="1" hangingPunct="1"/>
            <a:r>
              <a:rPr lang="en-US" sz="1800" dirty="0">
                <a:ln>
                  <a:noFill/>
                </a:ln>
                <a:latin typeface="Rockwell" charset="0"/>
                <a:ea typeface="ＭＳ Ｐゴシック" charset="0"/>
              </a:rPr>
              <a:t>Causes for each issue in a SWOT analysis can often be found in the firm’s and competitors’ resources.</a:t>
            </a:r>
          </a:p>
          <a:p>
            <a:pPr eaLnBrk="1" hangingPunct="1"/>
            <a:r>
              <a:rPr lang="en-US" sz="2200" dirty="0">
                <a:ln>
                  <a:noFill/>
                </a:ln>
                <a:latin typeface="Rockwell" charset="0"/>
                <a:ea typeface="ＭＳ Ｐゴシック" charset="0"/>
                <a:cs typeface="ＭＳ Ｐゴシック" charset="0"/>
              </a:rPr>
              <a:t>Separate Internal Issues from External Issues</a:t>
            </a:r>
          </a:p>
          <a:p>
            <a:pPr lvl="1" eaLnBrk="1" hangingPunct="1"/>
            <a:r>
              <a:rPr lang="en-US" sz="1800" dirty="0">
                <a:ln>
                  <a:noFill/>
                </a:ln>
                <a:latin typeface="Rockwell" charset="0"/>
                <a:ea typeface="ＭＳ Ｐゴシック" charset="0"/>
              </a:rPr>
              <a:t>Failure to understand the difference between internal and external issues is a major reason for a poorly conducted SWOT analysis.</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Making SWOT Analysis Productive</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(Exhibit 4.2)</a:t>
            </a:r>
            <a:r>
              <a:rPr lang="en-US" sz="2000" i="1" dirty="0">
                <a:ln>
                  <a:noFill/>
                </a:ln>
                <a:solidFill>
                  <a:srgbClr val="FFFFFF"/>
                </a:solidFill>
                <a:latin typeface="Rockwell" charset="0"/>
                <a:ea typeface="ＭＳ Ｐゴシック" charset="0"/>
                <a:cs typeface="ＭＳ Ｐゴシック" charset="0"/>
              </a:rPr>
              <a:t> </a:t>
            </a:r>
            <a:r>
              <a:rPr lang="en-US" sz="2000" i="1" dirty="0">
                <a:ln>
                  <a:noFill/>
                </a:ln>
                <a:solidFill>
                  <a:schemeClr val="bg1">
                    <a:lumMod val="50000"/>
                  </a:schemeClr>
                </a:solidFill>
                <a:latin typeface="Rockwell" charset="0"/>
                <a:ea typeface="ＭＳ Ｐゴシック" charset="0"/>
                <a:cs typeface="ＭＳ Ｐゴシック" charset="0"/>
              </a:rPr>
              <a:t>(continued)</a:t>
            </a:r>
            <a:endParaRPr lang="en-US" dirty="0">
              <a:ln>
                <a:noFill/>
              </a:ln>
              <a:solidFill>
                <a:schemeClr val="bg1">
                  <a:lumMod val="50000"/>
                </a:schemeClr>
              </a:solidFill>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a:t>
            </a:fld>
            <a:endParaRPr lang="en-US" dirty="0"/>
          </a:p>
        </p:txBody>
      </p:sp>
    </p:spTree>
    <p:extLst>
      <p:ext uri="{BB962C8B-B14F-4D97-AF65-F5344CB8AC3E}">
        <p14:creationId xmlns:p14="http://schemas.microsoft.com/office/powerpoint/2010/main" val="168518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Breaking Down Managerial Clichés (Exhibit 4.3)</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6</a:t>
            </a:fld>
            <a:endParaRPr lang="en-US" dirty="0"/>
          </a:p>
        </p:txBody>
      </p:sp>
      <p:pic>
        <p:nvPicPr>
          <p:cNvPr id="2050" name="Picture 2"/>
          <p:cNvPicPr>
            <a:picLocks noChangeAspect="1" noChangeArrowheads="1"/>
          </p:cNvPicPr>
          <p:nvPr/>
        </p:nvPicPr>
        <p:blipFill>
          <a:blip r:embed="rId2"/>
          <a:srcRect/>
          <a:stretch>
            <a:fillRect/>
          </a:stretch>
        </p:blipFill>
        <p:spPr bwMode="auto">
          <a:xfrm>
            <a:off x="1427019" y="1983509"/>
            <a:ext cx="7166945" cy="3992418"/>
          </a:xfrm>
          <a:prstGeom prst="rect">
            <a:avLst/>
          </a:prstGeom>
          <a:noFill/>
          <a:ln w="9525">
            <a:noFill/>
            <a:miter lim="800000"/>
            <a:headEnd/>
            <a:tailEnd/>
          </a:ln>
          <a:effectLst/>
        </p:spPr>
      </p:pic>
    </p:spTree>
    <p:extLst>
      <p:ext uri="{BB962C8B-B14F-4D97-AF65-F5344CB8AC3E}">
        <p14:creationId xmlns:p14="http://schemas.microsoft.com/office/powerpoint/2010/main" val="363363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a:xfrm>
            <a:off x="1311274" y="1295400"/>
            <a:ext cx="7693029" cy="5026025"/>
          </a:xfrm>
        </p:spPr>
        <p:txBody>
          <a:bodyPr/>
          <a:lstStyle/>
          <a:p>
            <a:pPr eaLnBrk="1" hangingPunct="1"/>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Strengths and Weaknesses</a:t>
            </a:r>
          </a:p>
          <a:p>
            <a:pPr lvl="1" eaLnBrk="1" hangingPunct="1"/>
            <a:r>
              <a:rPr lang="en-US" dirty="0">
                <a:ln>
                  <a:noFill/>
                </a:ln>
                <a:latin typeface="Rockwell" charset="0"/>
                <a:ea typeface="ＭＳ Ｐゴシック" charset="0"/>
              </a:rPr>
              <a:t>Presence or absence of scale and cost economies</a:t>
            </a:r>
          </a:p>
          <a:p>
            <a:pPr lvl="1" eaLnBrk="1" hangingPunct="1"/>
            <a:r>
              <a:rPr lang="en-US" dirty="0">
                <a:ln>
                  <a:noFill/>
                </a:ln>
                <a:latin typeface="Rockwell" charset="0"/>
                <a:ea typeface="ＭＳ Ｐゴシック" charset="0"/>
              </a:rPr>
              <a:t>Presence or absence of financial or human resources</a:t>
            </a:r>
          </a:p>
          <a:p>
            <a:pPr lvl="1" eaLnBrk="1" hangingPunct="1"/>
            <a:r>
              <a:rPr lang="en-US" dirty="0">
                <a:ln>
                  <a:noFill/>
                </a:ln>
                <a:latin typeface="Rockwell" charset="0"/>
                <a:ea typeface="ＭＳ Ｐゴシック" charset="0"/>
              </a:rPr>
              <a:t>Presence or absence of functional skills</a:t>
            </a:r>
          </a:p>
          <a:p>
            <a:pPr lvl="1" eaLnBrk="1" hangingPunct="1"/>
            <a:r>
              <a:rPr lang="en-US" dirty="0">
                <a:ln>
                  <a:noFill/>
                </a:ln>
                <a:latin typeface="Rockwell" charset="0"/>
                <a:ea typeface="ＭＳ Ｐゴシック" charset="0"/>
              </a:rPr>
              <a:t>Presence or absence of intellectual, legal or reputational resources</a:t>
            </a:r>
          </a:p>
          <a:p>
            <a:pPr eaLnBrk="1" hangingPunct="1"/>
            <a:r>
              <a:rPr lang="en-US" dirty="0">
                <a:ln>
                  <a:noFill/>
                </a:ln>
                <a:latin typeface="Rockwell" charset="0"/>
                <a:ea typeface="ＭＳ Ｐゴシック" charset="0"/>
                <a:cs typeface="ＭＳ Ｐゴシック" charset="0"/>
              </a:rPr>
              <a:t>Opportunities and Threats</a:t>
            </a:r>
          </a:p>
          <a:p>
            <a:pPr lvl="1" eaLnBrk="1" hangingPunct="1"/>
            <a:r>
              <a:rPr lang="en-US" dirty="0">
                <a:ln>
                  <a:noFill/>
                </a:ln>
                <a:latin typeface="Rockwell" charset="0"/>
                <a:ea typeface="ＭＳ Ｐゴシック" charset="0"/>
              </a:rPr>
              <a:t>Conditions or changes in the customer environment</a:t>
            </a:r>
          </a:p>
          <a:p>
            <a:pPr lvl="1" eaLnBrk="1" hangingPunct="1"/>
            <a:r>
              <a:rPr lang="en-US" dirty="0">
                <a:ln>
                  <a:noFill/>
                </a:ln>
                <a:latin typeface="Rockwell" charset="0"/>
                <a:ea typeface="ＭＳ Ｐゴシック" charset="0"/>
              </a:rPr>
              <a:t>Conditions or changes in the competitive environment</a:t>
            </a:r>
          </a:p>
          <a:p>
            <a:pPr lvl="1" eaLnBrk="1" hangingPunct="1"/>
            <a:r>
              <a:rPr lang="en-US" dirty="0">
                <a:ln>
                  <a:noFill/>
                </a:ln>
                <a:latin typeface="Rockwell" charset="0"/>
                <a:ea typeface="ＭＳ Ｐゴシック" charset="0"/>
              </a:rPr>
              <a:t>Conditions or changes in the external environment</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Potential Issues to Consider in a SWOT Analysis (Exhibit 4.4)</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a:t>
            </a:fld>
            <a:endParaRPr lang="en-US" dirty="0"/>
          </a:p>
        </p:txBody>
      </p:sp>
    </p:spTree>
    <p:extLst>
      <p:ext uri="{BB962C8B-B14F-4D97-AF65-F5344CB8AC3E}">
        <p14:creationId xmlns:p14="http://schemas.microsoft.com/office/powerpoint/2010/main" val="72300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391150"/>
          </a:xfrm>
        </p:spPr>
        <p:txBody>
          <a:bodyPr>
            <a:normAutofit/>
          </a:bodyPr>
          <a:lstStyle/>
          <a:p>
            <a:pPr eaLnBrk="1" hangingPunct="1"/>
            <a:r>
              <a:rPr lang="en-US" sz="2000" dirty="0">
                <a:ln>
                  <a:noFill/>
                </a:ln>
                <a:latin typeface="Rockwell" charset="0"/>
                <a:ea typeface="ＭＳ Ｐゴシック" charset="0"/>
                <a:cs typeface="ＭＳ Ｐゴシック" charset="0"/>
              </a:rPr>
              <a:t>The assessment of strengths and weakness must look beyond the firm’s resources and product offerings to examine processes that meet customers’ needs.  This entails offering solutions to customers’ problems, rather than specific products.</a:t>
            </a:r>
          </a:p>
          <a:p>
            <a:pPr eaLnBrk="1" hangingPunct="1"/>
            <a:r>
              <a:rPr lang="en-US" sz="2000" dirty="0">
                <a:ln>
                  <a:noFill/>
                </a:ln>
                <a:latin typeface="Rockwell" charset="0"/>
                <a:ea typeface="ＭＳ Ｐゴシック" charset="0"/>
                <a:cs typeface="ＭＳ Ｐゴシック" charset="0"/>
              </a:rPr>
              <a:t>Achieving goals and objectives depends on creating capabilities by matching strengths with market opportunities.</a:t>
            </a:r>
          </a:p>
          <a:p>
            <a:pPr eaLnBrk="1" hangingPunct="1"/>
            <a:r>
              <a:rPr lang="en-US" sz="2000" dirty="0">
                <a:ln>
                  <a:noFill/>
                </a:ln>
                <a:latin typeface="Rockwell" charset="0"/>
                <a:ea typeface="ＭＳ Ｐゴシック" charset="0"/>
                <a:cs typeface="ＭＳ Ｐゴシック" charset="0"/>
              </a:rPr>
              <a:t>Weaknesses can be converted into strengths with strategic investment.  Threats can be converted into opportunities with the right resources.</a:t>
            </a:r>
          </a:p>
          <a:p>
            <a:pPr eaLnBrk="1" hangingPunct="1"/>
            <a:r>
              <a:rPr lang="en-US" sz="2000" dirty="0">
                <a:ln>
                  <a:noFill/>
                </a:ln>
                <a:latin typeface="Rockwell" charset="0"/>
                <a:ea typeface="ＭＳ Ｐゴシック" charset="0"/>
                <a:cs typeface="ＭＳ Ｐゴシック" charset="0"/>
              </a:rPr>
              <a:t>Weaknesses that cannot be converted become limitations which must be minimized if obvious or meaningful to customers or other stakeholders.</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SWOT-Driven Strategic Planning</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8</a:t>
            </a:fld>
            <a:endParaRPr lang="en-US" dirty="0"/>
          </a:p>
        </p:txBody>
      </p:sp>
    </p:spTree>
    <p:extLst>
      <p:ext uri="{BB962C8B-B14F-4D97-AF65-F5344CB8AC3E}">
        <p14:creationId xmlns:p14="http://schemas.microsoft.com/office/powerpoint/2010/main" val="291824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Content Placeholder 4"/>
          <p:cNvSpPr>
            <a:spLocks noGrp="1"/>
          </p:cNvSpPr>
          <p:nvPr>
            <p:ph idx="1"/>
          </p:nvPr>
        </p:nvSpPr>
        <p:spPr/>
        <p:txBody>
          <a:bodyPr/>
          <a:lstStyle/>
          <a:p>
            <a:pPr eaLnBrk="1" hangingPunct="1"/>
            <a:r>
              <a:rPr lang="en-US" dirty="0">
                <a:ln>
                  <a:noFill/>
                </a:ln>
                <a:latin typeface="Rockwell" charset="0"/>
                <a:ea typeface="ＭＳ Ｐゴシック" charset="0"/>
                <a:cs typeface="ＭＳ Ｐゴシック" charset="0"/>
              </a:rPr>
              <a:t>A four-cell array used to categorize information at the conclusion of a SWOT analysis</a:t>
            </a:r>
          </a:p>
          <a:p>
            <a:pPr eaLnBrk="1" hangingPunct="1"/>
            <a:r>
              <a:rPr lang="en-US" dirty="0">
                <a:ln>
                  <a:noFill/>
                </a:ln>
                <a:latin typeface="Rockwell" charset="0"/>
                <a:ea typeface="ＭＳ Ｐゴシック" charset="0"/>
                <a:cs typeface="ＭＳ Ｐゴシック" charset="0"/>
              </a:rPr>
              <a:t>Should be based on customer perceptions, not the perceptions of the manager or firm</a:t>
            </a:r>
          </a:p>
          <a:p>
            <a:pPr eaLnBrk="1" hangingPunct="1"/>
            <a:r>
              <a:rPr lang="en-US" dirty="0">
                <a:ln>
                  <a:noFill/>
                </a:ln>
                <a:latin typeface="Rockwell" charset="0"/>
                <a:ea typeface="ＭＳ Ｐゴシック" charset="0"/>
                <a:cs typeface="ＭＳ Ｐゴシック" charset="0"/>
              </a:rPr>
              <a:t>Elements with the highest total ratings should have the greatest influence in developing the strategy.</a:t>
            </a:r>
          </a:p>
          <a:p>
            <a:pPr eaLnBrk="1" hangingPunct="1"/>
            <a:r>
              <a:rPr lang="en-US" dirty="0">
                <a:ln>
                  <a:noFill/>
                </a:ln>
                <a:latin typeface="Rockwell" charset="0"/>
                <a:ea typeface="ＭＳ Ｐゴシック" charset="0"/>
                <a:cs typeface="ＭＳ Ｐゴシック" charset="0"/>
              </a:rPr>
              <a:t>Focus on competitive advantages by matching strengths with opportunities</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The SWOT Matrix</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9</a:t>
            </a:fld>
            <a:endParaRPr lang="en-US" dirty="0"/>
          </a:p>
        </p:txBody>
      </p:sp>
    </p:spTree>
    <p:extLst>
      <p:ext uri="{BB962C8B-B14F-4D97-AF65-F5344CB8AC3E}">
        <p14:creationId xmlns:p14="http://schemas.microsoft.com/office/powerpoint/2010/main" val="3010067819"/>
      </p:ext>
    </p:extLst>
  </p:cSld>
  <p:clrMapOvr>
    <a:masterClrMapping/>
  </p:clrMapOvr>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797</TotalTime>
  <Words>1333</Words>
  <Application>Microsoft Office PowerPoint</Application>
  <PresentationFormat>On-screen Show (4:3)</PresentationFormat>
  <Paragraphs>151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Franklin Gothic Book</vt:lpstr>
      <vt:lpstr>Rockwell</vt:lpstr>
      <vt:lpstr>Times New Roman</vt:lpstr>
      <vt:lpstr>Wingdings</vt:lpstr>
      <vt:lpstr>Cengage</vt:lpstr>
      <vt:lpstr>Chapter 5</vt:lpstr>
      <vt:lpstr>SWOT Analysis</vt:lpstr>
      <vt:lpstr>Major Benefits of SWOT Analysis (Exhibit 4.1)</vt:lpstr>
      <vt:lpstr>Making SWOT Analysis Productive (Exhibit 4.2)</vt:lpstr>
      <vt:lpstr>Making SWOT Analysis Productive (Exhibit 4.2) (continued)</vt:lpstr>
      <vt:lpstr>Breaking Down Managerial Clichés (Exhibit 4.3)</vt:lpstr>
      <vt:lpstr>Potential Issues to Consider in a SWOT Analysis (Exhibit 4.4)</vt:lpstr>
      <vt:lpstr>SWOT-Driven Strategic Planning</vt:lpstr>
      <vt:lpstr>The SWOT Matrix</vt:lpstr>
      <vt:lpstr>The SWOT Matrix (Exhibit 4.5)</vt:lpstr>
      <vt:lpstr>Quantitative Assessment of the SWOT Matrix (Exhibit 4.6)</vt:lpstr>
      <vt:lpstr>PowerPoint Presentation</vt:lpstr>
      <vt:lpstr>Developing and Leveraging Competitive Advantages</vt:lpstr>
      <vt:lpstr>Competitive Advantage Strategies (Exhibit 4.8)</vt:lpstr>
      <vt:lpstr>PowerPoint Presentation</vt:lpstr>
      <vt:lpstr>Establishing a Strategic Focus</vt:lpstr>
      <vt:lpstr>Principles of Blue Ocean Strategy</vt:lpstr>
      <vt:lpstr>Strategy Canvas</vt:lpstr>
      <vt:lpstr>Strategy Canvas for Southwest Airlines (Exhibit 4.9)</vt:lpstr>
      <vt:lpstr>The Four Actions Framework</vt:lpstr>
      <vt:lpstr>What Makes Good Strategy?</vt:lpstr>
      <vt:lpstr>PowerPoint Presentation</vt:lpstr>
      <vt:lpstr>Developing Marketing Goals and Objectives</vt:lpstr>
      <vt:lpstr>Continuous versus Discontinuous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mohammad -</cp:lastModifiedBy>
  <cp:revision>135</cp:revision>
  <dcterms:created xsi:type="dcterms:W3CDTF">2010-03-09T18:52:43Z</dcterms:created>
  <dcterms:modified xsi:type="dcterms:W3CDTF">2020-02-05T19:42:17Z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