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4" r:id="rId2"/>
    <p:sldId id="28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5" r:id="rId11"/>
    <p:sldId id="272" r:id="rId12"/>
    <p:sldId id="273" r:id="rId13"/>
    <p:sldId id="274" r:id="rId14"/>
    <p:sldId id="281" r:id="rId15"/>
    <p:sldId id="282" r:id="rId16"/>
    <p:sldId id="283" r:id="rId17"/>
    <p:sldId id="284" r:id="rId18"/>
    <p:sldId id="276" r:id="rId19"/>
    <p:sldId id="28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00"/>
    <a:srgbClr val="003399"/>
    <a:srgbClr val="86311B"/>
    <a:srgbClr val="2B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98" autoAdjust="0"/>
  </p:normalViewPr>
  <p:slideViewPr>
    <p:cSldViewPr snapToGrid="0" snapToObjects="1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AD938A-C51A-5243-89B5-4C1C42991EF0}" type="datetime1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0D19AB-BE07-B244-8B24-43C3A123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0B12F8-389B-3A4C-B688-6EFC62B58CB2}" type="datetime1">
              <a:rPr lang="en-US"/>
              <a:pPr>
                <a:defRPr/>
              </a:pPr>
              <a:t>2/5/2020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5C51D6-8B9D-0B4C-A42D-FF233DA1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51D6-8B9D-0B4C-A42D-FF233DA1E9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>
                <a:solidFill>
                  <a:srgbClr val="CC0000"/>
                </a:solidFill>
                <a:latin typeface="Rockwell" charset="0"/>
              </a:rPr>
              <a:t>3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498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Rockwel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6D74C-18F3-1749-8605-C81AC3EBE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9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1"/>
          <a:stretch>
            <a:fillRect/>
          </a:stretch>
        </p:blipFill>
        <p:spPr bwMode="auto">
          <a:xfrm>
            <a:off x="0" y="0"/>
            <a:ext cx="1052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>
                <a:ln>
                  <a:noFill/>
                </a:ln>
                <a:solidFill>
                  <a:schemeClr val="tx1"/>
                </a:solidFill>
                <a:effectLst/>
                <a:latin typeface="Rockwell" charset="0"/>
                <a:ea typeface="ＭＳ Ｐゴシック" charset="0"/>
                <a:cs typeface="ＭＳ Ｐゴシック" charset="0"/>
              </a:rPr>
              <a:t>Chapter</a:t>
            </a:r>
            <a:r>
              <a:rPr lang="en-US" dirty="0">
                <a:ln>
                  <a:noFill/>
                </a:ln>
                <a:effectLst/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dirty="0">
                <a:ln>
                  <a:noFill/>
                </a:ln>
                <a:solidFill>
                  <a:srgbClr val="FF0000"/>
                </a:solidFill>
                <a:effectLst/>
                <a:latin typeface="Rockwel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97" y="1522214"/>
            <a:ext cx="700491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Competition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Economic Growth and Stability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Political Trends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Legal and Regulatory Issues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Technological Advancements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Sociocultural Trends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External Environment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3.5)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4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271655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Brand Competitors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Market products with similar features and benefits to the same customers at similar prices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Product Competitors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Compete in the same product class, but with products that are different in features, benefits, and price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Generic Competitors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Market very different products that solve the same problem or satisfy the same basic customer need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Total Budget Competitors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Compete for the limited financial resources of the same customers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Competitive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8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Major Types of Competition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3.6)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808" y="1910918"/>
            <a:ext cx="7427191" cy="37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9818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Identification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Identify all current and potential competitors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Characteristics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Assess key competitors’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size, strategy, profitability, markets, etc.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Assessment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Assess key competitors’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strengths and weaknesses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Capabilities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Focus the analysis on competitors’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marketing capabilities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Response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Estimate competitors’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most likely strategies and responses under different environmental situations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Stages of Competitive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4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179291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Economic change is inevitable and has a profound impact on marketing strategy.</a:t>
            </a:r>
            <a:endParaRPr lang="en-US" sz="1800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General Economic Conditions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Inflation, employment, income, interest rates, taxes, trade restrictions, tariffs, business cycle</a:t>
            </a:r>
            <a:endParaRPr lang="en-US" altLang="ja-JP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Consumer Issues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Willingness to spend, confidence, spending patterns</a:t>
            </a:r>
            <a:endParaRPr lang="en-US" altLang="ja-JP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An Underreported Economy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The U.S. economy is dominated by intangibles such as services and information.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Innovation, creativity, and human assets are not counted in yearly GDP statistics.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Economic Growth and Stability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8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views of elected officials can affect marketing strategy.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Example hot-button issues: tobacco, immigration, taxes, retirement, healthcare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Lobbying is vital to marketing strategy in highly regulated industries.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Firms must abide by the law, but many laws are vague and difficult to enforce.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Example key issues: court decisions, corporate governance, trade agreements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Political, Legal, and Regulatory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Technology refers to the processes used to create “things” considered to be new.</a:t>
            </a:r>
          </a:p>
          <a:p>
            <a:pPr eaLnBrk="1" hangingPunct="1"/>
            <a:r>
              <a:rPr lang="en-US" dirty="0" err="1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Frontstage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Technology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Advances that are noticeable to customers…what customers think of when they think of technological advancements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Examples: smartphones, GPS, microwave ovens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Backstage Technology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Advances that are not noticeable to customers…these advances make marketing activities more efficient and effective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Examples: computer technology, RFID, near-field communication</a:t>
            </a:r>
            <a:endParaRPr lang="en-US" sz="18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Technological Advancements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4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Social and cultural influences that cause changes in attitudes, beliefs, norms, customs, and lifestyles</a:t>
            </a:r>
          </a:p>
          <a:p>
            <a:pPr eaLnBrk="1" hangingPunct="1"/>
            <a:r>
              <a:rPr lang="en-US" dirty="0" err="1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Sociocultural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forces can have a profound effect on the way customers live and buy products.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Changes in customer demographics and values have a considerable impact on marketing.</a:t>
            </a:r>
            <a:endParaRPr lang="en-US" sz="18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Sociocultural Trends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1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Demographic Trends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Aging of the American population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Population growth in Sun Belt states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Increasing population diversity</a:t>
            </a:r>
          </a:p>
          <a:p>
            <a:pPr eaLnBrk="1" hangingPunct="1"/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Lifestyle Trends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Many Americans are postponing retirement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Clothing becoming more casual, especially at work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Time spent watching television and reading newspapers has declined</a:t>
            </a:r>
          </a:p>
          <a:p>
            <a:pPr eaLnBrk="1" hangingPunct="1"/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Value Trends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Greater focus on ethics and social responsibility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Shorter attention spans and less tolerance for waiting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Growing skepticism about business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Example Trends in the U.S. Sociocultural Environment (Exhibit 3.7)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0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Growth in the Number of Older Americans (Exhibit 3.8)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707" y="1427018"/>
            <a:ext cx="6525491" cy="492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757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Issues to Be Considered in a Situation Analysis (Exhibit 3.1)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562" y="1646381"/>
            <a:ext cx="4484255" cy="486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5986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Many firms have corporate affairs specialists on staff to track emerging trends and develop strategies for dealing with external concerns.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Key Corporate Affairs Activities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Corporate communication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Government relations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Investor relations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Corporate philanthropy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Corporate sustainability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Policy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Growing Importance of Corporate Affairs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5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Secondary Information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Internal data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Government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Book and periodical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Commercial sources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Primary Data Collection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Direct observation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Focus groups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Surveys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Experiments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Collecting Marketing Data and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1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Incomplete or inaccurate assessment of the situation that the data should address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Severe information overload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Time and expense of collecting data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Organizing the vast amount of data and information collected during the situation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Typical Problems in Data Collection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0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Do you think the Internet has made it easier or more difficult to collect marketing data and </a:t>
            </a: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information?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Why? How might the major data collection issues of today compare to the issues that occurred in the pre-Internet era?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9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Analysis Alone Is Not a Solution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Data Is Not the Same as Information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Data – a collection of numbers or facts that have the potential to provide information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Information – data that have been transformed or combined with other data in a manner that makes them useful to decision makers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Benefits of Analysis Must Outweigh the Costs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Conducting a Situation Analysis is a Challenging Exercise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Should provide a complete picture of three key environments: Internal, Customer, and External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Conducting a Situation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0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Internal, Customer, and External Environments (Exhibit 3.2)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524" y="1827934"/>
            <a:ext cx="6519012" cy="44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648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Of the three major environments in a situation analysis (internal, customer, external), which do you think is the most important in a general sense? Why? What are some situations that would make one environment more important than the others?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9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Review of Current Objectives, Strategy and Performance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 important input to later stages in the planning process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Poor or declining performance must be the result of: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Goals or objectives that are inconsistent with the customer or external environments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Flawed marketing strategy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Poor implementation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Changes in the customer or external environments that are beyond the control of the firm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Internal Environment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3.3)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4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Availability of Resources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Includes a review of financial, human, and experience resources, as well as resources from key relationships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Financial resources tend to get most attention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Organizational Culture and Structure	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Problems can arise when marketing does not hold a prominent position in the organizational hierarchy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Culture and structure are relatively stable but can be affected by mergers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Internal Environment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3.3)</a:t>
            </a:r>
            <a:r>
              <a:rPr lang="en-US" sz="2000" i="1" dirty="0">
                <a:ln>
                  <a:noFill/>
                </a:ln>
                <a:solidFill>
                  <a:srgbClr val="FFFFFF"/>
                </a:solidFill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2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Who are our Current and Potential Customers?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do Customers do with our Products?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Where do Customers Purchase our Products?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When do Customers Purchase our Products?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(and How) do Customers Select our Products?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do Potential Customers not Purchase our Products?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Customer Environment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3.4)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689429" y="160867"/>
            <a:ext cx="7661048" cy="4605866"/>
          </a:xfrm>
        </p:spPr>
        <p:txBody>
          <a:bodyPr/>
          <a:lstStyle/>
          <a:p>
            <a:pPr indent="0"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Understanding the motivations of a firm’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noncustomers is often just as important as understanding its customers. Look again at the reasons why an individual would not purchase a firm’s products. How can a firm reach out to noncustomers and successfully convert them to customers?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8891"/>
      </p:ext>
    </p:extLst>
  </p:cSld>
  <p:clrMapOvr>
    <a:masterClrMapping/>
  </p:clrMapOvr>
</p:sld>
</file>

<file path=ppt/theme/theme1.xml><?xml version="1.0" encoding="utf-8"?>
<a:theme xmlns:a="http://schemas.openxmlformats.org/drawingml/2006/main" name="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938</TotalTime>
  <Words>1097</Words>
  <Application>Microsoft Office PowerPoint</Application>
  <PresentationFormat>On-screen Show (4:3)</PresentationFormat>
  <Paragraphs>163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Book</vt:lpstr>
      <vt:lpstr>Rockwell</vt:lpstr>
      <vt:lpstr>Wingdings</vt:lpstr>
      <vt:lpstr>Cengage</vt:lpstr>
      <vt:lpstr>Chapter 4</vt:lpstr>
      <vt:lpstr>Issues to Be Considered in a Situation Analysis (Exhibit 3.1)</vt:lpstr>
      <vt:lpstr>Conducting a Situation Analysis</vt:lpstr>
      <vt:lpstr>Internal, Customer, and External Environments (Exhibit 3.2)</vt:lpstr>
      <vt:lpstr>PowerPoint Presentation</vt:lpstr>
      <vt:lpstr>The Internal Environment (Exhibit 3.3)</vt:lpstr>
      <vt:lpstr>The Internal Environment (Exhibit 3.3) (continued)</vt:lpstr>
      <vt:lpstr>The Customer Environment (Exhibit 3.4)</vt:lpstr>
      <vt:lpstr>PowerPoint Presentation</vt:lpstr>
      <vt:lpstr>The External Environment (Exhibit 3.5)</vt:lpstr>
      <vt:lpstr>The Competitive Environment</vt:lpstr>
      <vt:lpstr>Major Types of Competition (Exhibit 3.6)</vt:lpstr>
      <vt:lpstr>Stages of Competitive Analysis</vt:lpstr>
      <vt:lpstr>Economic Growth and Stability</vt:lpstr>
      <vt:lpstr>Political, Legal, and Regulatory Issues</vt:lpstr>
      <vt:lpstr>Technological Advancements</vt:lpstr>
      <vt:lpstr>Sociocultural Trends</vt:lpstr>
      <vt:lpstr>Example Trends in the U.S. Sociocultural Environment (Exhibit 3.7)</vt:lpstr>
      <vt:lpstr>Growth in the Number of Older Americans (Exhibit 3.8)</vt:lpstr>
      <vt:lpstr>The Growing Importance of Corporate Affairs</vt:lpstr>
      <vt:lpstr>Collecting Marketing Data and Information</vt:lpstr>
      <vt:lpstr>Typical Problems in Data Collection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Hartline</dc:creator>
  <cp:lastModifiedBy>mohammad -</cp:lastModifiedBy>
  <cp:revision>156</cp:revision>
  <dcterms:created xsi:type="dcterms:W3CDTF">2010-03-09T18:52:43Z</dcterms:created>
  <dcterms:modified xsi:type="dcterms:W3CDTF">2020-02-05T19:48:11Z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83952724</vt:i4>
  </property>
  <property fmtid="{D5CDD505-2E9C-101B-9397-08002B2CF9AE}" pid="3" name="_NewReviewCycle">
    <vt:lpwstr/>
  </property>
  <property fmtid="{D5CDD505-2E9C-101B-9397-08002B2CF9AE}" pid="4" name="_EmailSubject">
    <vt:lpwstr>PowerPoint Template</vt:lpwstr>
  </property>
  <property fmtid="{D5CDD505-2E9C-101B-9397-08002B2CF9AE}" pid="5" name="_AuthorEmail">
    <vt:lpwstr>Sarah.Blasco@cengage.com</vt:lpwstr>
  </property>
  <property fmtid="{D5CDD505-2E9C-101B-9397-08002B2CF9AE}" pid="6" name="_AuthorEmailDisplayName">
    <vt:lpwstr>Blasco, Sarah</vt:lpwstr>
  </property>
</Properties>
</file>