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00"/>
    <a:srgbClr val="003399"/>
    <a:srgbClr val="86311B"/>
    <a:srgbClr val="2B4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98" autoAdjust="0"/>
  </p:normalViewPr>
  <p:slideViewPr>
    <p:cSldViewPr snapToGrid="0" snapToObjects="1">
      <p:cViewPr varScale="1">
        <p:scale>
          <a:sx n="62" d="100"/>
          <a:sy n="62" d="100"/>
        </p:scale>
        <p:origin x="140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8AD938A-C51A-5243-89B5-4C1C42991EF0}" type="datetime1">
              <a:rPr lang="en-US"/>
              <a:pPr>
                <a:defRPr/>
              </a:pPr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20D19AB-BE07-B244-8B24-43C3A1234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16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10B12F8-389B-3A4C-B688-6EFC62B58CB2}" type="datetime1">
              <a:rPr lang="en-US"/>
              <a:pPr>
                <a:defRPr/>
              </a:pPr>
              <a:t>2/5/2020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95C51D6-8B9D-0B4C-A42D-FF233DA1E9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42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errell6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6"/>
          <a:stretch>
            <a:fillRect/>
          </a:stretch>
        </p:blipFill>
        <p:spPr bwMode="auto">
          <a:xfrm>
            <a:off x="0" y="0"/>
            <a:ext cx="223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5078413" y="0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7200" dirty="0">
                <a:solidFill>
                  <a:srgbClr val="CC0000"/>
                </a:solidFill>
                <a:latin typeface="Rockwell" charset="0"/>
              </a:rPr>
              <a:t> 2</a:t>
            </a: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3411538" y="665163"/>
            <a:ext cx="187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cs typeface="Arial" charset="0"/>
              </a:rPr>
              <a:t>C H A P T E R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02012" y="1754187"/>
            <a:ext cx="5071514" cy="4079346"/>
          </a:xfrm>
        </p:spPr>
        <p:txBody>
          <a:bodyPr/>
          <a:lstStyle>
            <a:lvl1pPr algn="ctr">
              <a:lnSpc>
                <a:spcPts val="7120"/>
              </a:lnSpc>
              <a:defRPr sz="6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708775"/>
            <a:ext cx="7289800" cy="12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00" spc="-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extBox 2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4988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46810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1302808" y="1793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26438" y="5976938"/>
            <a:ext cx="8175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000">
                <a:solidFill>
                  <a:srgbClr val="003399"/>
                </a:solidFill>
                <a:latin typeface="Rockwell" charset="0"/>
              </a:defRPr>
            </a:lvl1pPr>
          </a:lstStyle>
          <a:p>
            <a:pPr>
              <a:defRPr/>
            </a:pPr>
            <a:fld id="{7CA3B053-DD34-B645-BCE5-0B617BE5B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5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errell6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467" y="160867"/>
            <a:ext cx="7107785" cy="4605866"/>
          </a:xfrm>
        </p:spPr>
        <p:txBody>
          <a:bodyPr anchor="ctr" anchorCtr="1"/>
          <a:lstStyle>
            <a:lvl1pPr marL="0" indent="0" algn="ctr">
              <a:spcBef>
                <a:spcPts val="3200"/>
              </a:spcBef>
              <a:buFontTx/>
              <a:buNone/>
              <a:defRPr sz="32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  <a:lvl2pPr marL="228600" indent="0">
              <a:buFontTx/>
              <a:buNone/>
              <a:defRPr>
                <a:solidFill>
                  <a:srgbClr val="000000"/>
                </a:solidFill>
              </a:defRPr>
            </a:lvl2pPr>
            <a:lvl3pPr marL="457200" indent="0">
              <a:buFontTx/>
              <a:buNone/>
              <a:defRPr>
                <a:solidFill>
                  <a:srgbClr val="000000"/>
                </a:solidFill>
              </a:defRPr>
            </a:lvl3pPr>
            <a:lvl4pPr marL="685800" indent="0">
              <a:buFontTx/>
              <a:buNone/>
              <a:defRPr>
                <a:solidFill>
                  <a:srgbClr val="000000"/>
                </a:solidFill>
              </a:defRPr>
            </a:lvl4pPr>
            <a:lvl5pPr marL="914400" indent="0"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A427-4806-4E43-924A-FA8544444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2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6941" y="1879596"/>
            <a:ext cx="8090959" cy="43349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4E476-60A7-EC4D-96C7-182CDB3C8AA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0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Ferrell6e2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91"/>
          <a:stretch>
            <a:fillRect/>
          </a:stretch>
        </p:blipFill>
        <p:spPr bwMode="auto">
          <a:xfrm>
            <a:off x="0" y="0"/>
            <a:ext cx="10524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439863" y="230188"/>
            <a:ext cx="756443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39863" y="1346200"/>
            <a:ext cx="76327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263" y="6321425"/>
            <a:ext cx="554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3399"/>
                </a:solidFill>
                <a:latin typeface="Rockwell" charset="0"/>
              </a:defRPr>
            </a:lvl1pPr>
          </a:lstStyle>
          <a:p>
            <a:pPr>
              <a:defRPr/>
            </a:pPr>
            <a:fld id="{6FF3BC2E-E0E9-6C4C-A2D1-14DD24563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extBox 2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4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defRPr sz="2400"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96D07"/>
        </a:buClr>
        <a:buSzPct val="75000"/>
        <a:buFont typeface="Wingdings" charset="0"/>
        <a:buChar char="n"/>
        <a:defRPr sz="2000" i="1"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Rockwell"/>
          <a:ea typeface="ＭＳ Ｐゴシック" charset="-128"/>
          <a:cs typeface="Rockwell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rgbClr val="864905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96D07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864905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Marketing Planning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Involves activities that execute the functional strategy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Functional plans have two target markets: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External market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Internal market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 company must rely on its internal market – its employees – for a functional strategy to be implemented successfully.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304489-2C50-EE49-AD41-98175DF06FB7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10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9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indent="0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Defend or contradict this statement: </a:t>
            </a:r>
          </a:p>
          <a:p>
            <a:pPr indent="0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Developing marketing strategy is more important than implementing marketing strategy because if the strategy is flawed, its implementation doesn’t matter.</a:t>
            </a:r>
          </a:p>
          <a:p>
            <a:pPr indent="0"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99BCCD-17E1-114C-B020-8C6A61F92881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11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70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Designed to keep planned activities on target with goals and objectives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Coordination and open communication among functional areas are critical issues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Evaluation and control is both an ending and beginning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Occurs after a strategy has been implemented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Serves as the beginning point for planning in the next cycle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Evaluation and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AA5119-EF78-4243-BFBD-12BC1856412D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12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56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Detailed formulation of the actions needed to carry out the marketing program; an action document – the handbook for marketing implementation, evaluation, and control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Not the same as a business plan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Requires a great deal of information from many different sources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Should be well organized. A good marketing plan outline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Comprehensive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Flexible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Consistent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Logical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Marketing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8B460C-9F42-B443-B415-1A7F0CDB52E2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13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23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431465"/>
            <a:ext cx="7693029" cy="5255085"/>
          </a:xfrm>
        </p:spPr>
        <p:txBody>
          <a:bodyPr>
            <a:normAutofit/>
          </a:bodyPr>
          <a:lstStyle/>
          <a:p>
            <a:pPr marL="514350" indent="-514350" eaLnBrk="1" hangingPunct="1">
              <a:buClr>
                <a:srgbClr val="86311B"/>
              </a:buClr>
              <a:buSzPct val="100000"/>
              <a:buFont typeface="Rockwell" charset="0"/>
              <a:buAutoNum type="romanUcPeriod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Executive Summary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Synopsis of the major aspects of the marketing plan</a:t>
            </a:r>
          </a:p>
          <a:p>
            <a:pPr marL="514350" indent="-514350" eaLnBrk="1" hangingPunct="1">
              <a:buClr>
                <a:srgbClr val="86311B"/>
              </a:buClr>
              <a:buSzPct val="100000"/>
              <a:buFont typeface="Rockwell" charset="0"/>
              <a:buAutoNum type="romanUcPeriod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Situation Analysis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Internal environment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Customer environment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External environment</a:t>
            </a:r>
          </a:p>
          <a:p>
            <a:pPr marL="514350" indent="-514350" eaLnBrk="1" hangingPunct="1">
              <a:buClr>
                <a:srgbClr val="86311B"/>
              </a:buClr>
              <a:buSzPct val="100000"/>
              <a:buFont typeface="Rockwell" charset="0"/>
              <a:buAutoNum type="romanUcPeriod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SWOT Analysis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Strengths, weaknesses, opportunities, threats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Analysis of the SWOT matrix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Developing competitive advantages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Establishing a strategic focus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Plan Structure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2.3)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621C32-401B-A447-8FEF-387832880D99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14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8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431465"/>
            <a:ext cx="7693029" cy="5089408"/>
          </a:xfrm>
        </p:spPr>
        <p:txBody>
          <a:bodyPr>
            <a:normAutofit/>
          </a:bodyPr>
          <a:lstStyle/>
          <a:p>
            <a:pPr marL="514350" indent="-514350" eaLnBrk="1" hangingPunct="1">
              <a:buClr>
                <a:srgbClr val="86311B"/>
              </a:buClr>
              <a:buSzPct val="100000"/>
              <a:buFont typeface="Rockwell" charset="0"/>
              <a:buAutoNum type="romanUcPeriod" startAt="4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Goals and Objectives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Formal statements of desired and expected outcomes of the marketing plan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Goals</a:t>
            </a:r>
          </a:p>
          <a:p>
            <a:pPr lvl="3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Broad, simple statements of what is to be accomplished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Objectives</a:t>
            </a:r>
          </a:p>
          <a:p>
            <a:pPr lvl="3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More specific performance targets</a:t>
            </a:r>
          </a:p>
          <a:p>
            <a:pPr marL="514350" indent="-514350" eaLnBrk="1" hangingPunct="1">
              <a:buClr>
                <a:srgbClr val="86311B"/>
              </a:buClr>
              <a:buSzPct val="100000"/>
              <a:buFont typeface="Rockwell" charset="0"/>
              <a:buAutoNum type="romanUcPeriod" startAt="4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Strategy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Primary (and secondary) target market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The marketing program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Branding and positioning strategy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Plan Structure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2.3)</a:t>
            </a:r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i="1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Rockwell" charset="0"/>
                <a:ea typeface="ＭＳ Ｐゴシック" charset="0"/>
                <a:cs typeface="ＭＳ Ｐゴシック" charset="0"/>
              </a:rPr>
              <a:t>(continued)</a:t>
            </a:r>
            <a:endParaRPr lang="en-US" sz="2000" dirty="0">
              <a:ln>
                <a:noFill/>
              </a:ln>
              <a:solidFill>
                <a:schemeClr val="bg1">
                  <a:lumMod val="50000"/>
                </a:schemeClr>
              </a:solidFill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69D1FC-9262-7949-8620-F9475B0CE9D8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15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88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431465"/>
            <a:ext cx="7693029" cy="5255085"/>
          </a:xfrm>
        </p:spPr>
        <p:txBody>
          <a:bodyPr>
            <a:normAutofit/>
          </a:bodyPr>
          <a:lstStyle/>
          <a:p>
            <a:pPr marL="514350" indent="-514350" eaLnBrk="1" hangingPunct="1">
              <a:buClr>
                <a:srgbClr val="86311B"/>
              </a:buClr>
              <a:buSzPct val="100000"/>
              <a:buFont typeface="Rockwell" charset="0"/>
              <a:buAutoNum type="romanUcPeriod" startAt="6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Implementation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What specific marketing activities will be undertaken?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How will these activities be performed?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When will these activities be performed?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Who is responsible for the completion of these activities?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How will the completion of planned activities be monitored?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How much will these activities cost?</a:t>
            </a:r>
          </a:p>
          <a:p>
            <a:pPr marL="514350" indent="-514350" eaLnBrk="1" hangingPunct="1">
              <a:buClr>
                <a:srgbClr val="86311B"/>
              </a:buClr>
              <a:buSzPct val="100000"/>
              <a:buFont typeface="Rockwell" charset="0"/>
              <a:buAutoNum type="romanUcPeriod" startAt="6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Evaluation and Control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Formal marketing control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Informal marketing control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Financial assessments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Plan Structure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2.3)</a:t>
            </a:r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i="1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Rockwell" charset="0"/>
                <a:ea typeface="ＭＳ Ｐゴシック" charset="0"/>
                <a:cs typeface="ＭＳ Ｐゴシック" charset="0"/>
              </a:rPr>
              <a:t>(continued)</a:t>
            </a:r>
            <a:endParaRPr lang="en-US" sz="2000" dirty="0">
              <a:ln>
                <a:noFill/>
              </a:ln>
              <a:solidFill>
                <a:schemeClr val="bg1">
                  <a:lumMod val="50000"/>
                </a:schemeClr>
              </a:solidFill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A57DB4-E3AE-6048-8778-43EB934EBED9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16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4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800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Plan ahead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Revise, then revise again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Be creative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Use common sense and judgment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Think ahead to implementation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Update regularly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Communicate to others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Tips for Using the Marketing Plan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C8DA6A-2583-2E4B-86E9-91318B03106E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17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89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026025"/>
          </a:xfrm>
        </p:spPr>
        <p:txBody>
          <a:bodyPr/>
          <a:lstStyle/>
          <a:p>
            <a:pPr eaLnBrk="1" hangingPunct="1"/>
            <a:endParaRPr lang="en-US" sz="1800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 good marketing plan will: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Explain both the present and future situations of the organization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Specify the outcomes that are expected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Describe the specific actions that are to take place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Identify the resources that will be needed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Permit the monitoring of each action and its results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Communicating the strategy to top executives is paramount.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Purposes and Significance of the Marketing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02112F-546C-9941-B050-40158DC444DA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18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94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 many organizations, marketing does not have a place of importance in the organizational hierarchy. Why do you think this happens? What are the consequences for a firm that gives little importance to marketing relative to other business functions?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330A84-DEE8-3C4F-802A-CFC9A59421CF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19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Situation Analysis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An in-depth analysis of the organization’s internal and external environments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Plan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 written document that provides the blueprint or outline of the organization’s marketing activities, including the implementation, evaluation, and control of those activities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Explains how the organization will achieve its goals and objectives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Serves as a “road map” for implementing the marketing strategy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Instructs employees as to their roles and functions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Provides specifics regarding the allocation of resources, specific marketing tasks, responsibilities of individuals, and the timing of marketing activities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Strategic Planning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3219D9-0016-EF47-86CB-0B1102862A1E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2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70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Top managers ask two questions: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Will the marketing plan achieve the desired marketing, business unit, and corporate goals and objectives?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Are there alternative uses of resources that would better meet the firm’s objectives?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marketing plan is most often prepared by the marketing manager, brand manager, or product manager.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final approval of the marketing plan lies with the President, Chairperson, or CEO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Organizational Aspects of the Marketing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B9665E-EE38-EA46-A54A-61F40F3FB458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20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39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Obstacles to Developing Marketing Plans (Exhibit 2.4)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46162E-105C-004B-BABE-856C474BAAAD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21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1397" y="1433945"/>
            <a:ext cx="6928866" cy="488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9264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Changes in the focus and content of strategic plans over the last two decades: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Renewed emphasis on the customer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Advent of balanced strategic planning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These changes require a shift in focus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From products to the requirements of specific target market segments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From customer transactions to customer relationships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From competition to collaboration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Maintaining Customer Focus and Balance in Strategic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AC5A7F-5BF0-E448-B05C-6A240AC7B7B7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22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32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18852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Puts customer needs and wants first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Focuses on long-term, value-added relationships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Focuses on understanding customers in ways that enhance sustainable competitive advantages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Instills a corporate culture that places customers at the top of the organizational hierarchy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Finds ways to cooperate with suppliers and competitors to serve customers more effectively and efficiently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Customer-Focused Strategic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2186EF-2BD0-CB4E-A7C8-11448274EB5A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23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89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Traditional versus Market-Oriented Structures (Exhibit 2.5)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D051B8-E01A-0B4F-A228-6CBFF1CBEC57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24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8291" y="1424709"/>
            <a:ext cx="577632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1058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Traditional planning approaches do not capture value created by the organization’s intangible assets (relationships, processes, human resources, innovation, information)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Advocated strongly by Kaplan &amp; Norton with their creation of the Balanced Performance Scorecard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Aligns four complementary perspectives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Financial indicators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Customers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Internal processes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Learning and growth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Balanced Strategic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900366-E9A9-FA4C-9DCC-A03B97F8D54E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25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20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Balanced Performance Scorecard (Exhibit 2.6)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42B4CF-5D01-0B46-85AE-B57462808B6C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26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5926" y="2064327"/>
            <a:ext cx="7503382" cy="314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8084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Translate the Strategy into Operational Terms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Align the Organization to Strategy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Make Strategy Everyone’s Everyday Job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Make Strategy a Continual Process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Mobilize Change through Executive Leadership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How Successful Firms Use the Balanced Scorecard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50A069-3BF1-F840-8278-101A058006FD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27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20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What are some of the potential difficulties in approaching strategic planning from a balanced perspective? </a:t>
            </a:r>
            <a:r>
              <a:rPr lang="en-US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Isn’t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financial performance still the most important perspective to take in planning? Explain.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61BCFB-524F-2B4C-9685-1ACC96C092DE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28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4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Strategic Planning Process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2.1)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357262-D72D-674B-804A-57FE303BBA13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3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7904" y="1657926"/>
            <a:ext cx="6732359" cy="477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683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Mission Statement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Answers… “What business are we in?”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Clear and concise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Explains the organization’s reason for existence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Vision Statement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Answers… “What do we want to become?”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Tends to be future oriented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Represents where the organization is headed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Organizational Mission versus Organizational 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D03F7D-06D8-514C-863B-79D0A0ED337E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4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7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Five basic questions to be answered</a:t>
            </a:r>
          </a:p>
          <a:p>
            <a:pPr lvl="1" eaLnBrk="1" hangingPunct="1"/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Who are we?</a:t>
            </a:r>
          </a:p>
          <a:p>
            <a:pPr lvl="1" eaLnBrk="1" hangingPunct="1"/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Who are our customers?</a:t>
            </a:r>
          </a:p>
          <a:p>
            <a:pPr lvl="1" eaLnBrk="1" hangingPunct="1"/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What is our operating philosophy?</a:t>
            </a:r>
          </a:p>
          <a:p>
            <a:pPr lvl="1" eaLnBrk="1" hangingPunct="1"/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What are our core competencies or competitive advantages?</a:t>
            </a:r>
          </a:p>
          <a:p>
            <a:pPr lvl="1" eaLnBrk="1" hangingPunct="1"/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What are our responsibilities with respect to being a good steward of our human, financial, and environmental resources?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Mission Width and Stability</a:t>
            </a:r>
          </a:p>
          <a:p>
            <a:pPr lvl="1" eaLnBrk="1" hangingPunct="1"/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Width – too broad or too narrow?</a:t>
            </a:r>
          </a:p>
          <a:p>
            <a:pPr lvl="1" eaLnBrk="1" hangingPunct="1"/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Stability – frequency of modifications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Customer-Focused Mission Statements</a:t>
            </a:r>
          </a:p>
          <a:p>
            <a:pPr lvl="1" eaLnBrk="1" hangingPunct="1"/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Southwest Airlines</a:t>
            </a:r>
          </a:p>
          <a:p>
            <a:pPr lvl="1" eaLnBrk="1" hangingPunct="1"/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Ben and Jerry’s 3-Part Mission Statement</a:t>
            </a:r>
          </a:p>
          <a:p>
            <a:pPr lvl="1" eaLnBrk="1" hangingPunct="1"/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Tylenol</a:t>
            </a:r>
          </a:p>
          <a:p>
            <a:pPr lvl="1" eaLnBrk="1" hangingPunct="1"/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The American Red Cross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Elements of the Mission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047579-7A80-E544-92E4-7E55BD853348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5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Best Mission Statements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2.2)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F381D0-13D9-214B-A501-022E7CFA8686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6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9417" y="794254"/>
            <a:ext cx="4090699" cy="58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6729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central means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Utilizing and integrating the organization’s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Carrying out the organization’s 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Achieving the organization’s desired goals and objectives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Leverages the firm’s capabilities that give it a </a:t>
            </a:r>
            <a:r>
              <a:rPr lang="en-US" i="1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competitive,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 or </a:t>
            </a:r>
            <a:r>
              <a:rPr lang="en-US" i="1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differential, advantage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Determines the nature and future direction of each business unit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Essentially the same as corporate strategy in small businesses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Corporate or Business-Unit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CC870E-CE74-484C-A818-D58BB45CE13E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7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All business functions must support the organization’s mission and goals.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Functional objectives should be expressed in clear, simple terms.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All functional objectives should be reconsidered for each planning period.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Functional Goals and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AC0710-B8EC-D649-BEF2-2BB84F51292F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8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1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Functional strategies are designed to integrate efforts focused on achieving the area’s stated objectives.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strategy must: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Fit the needs and purposes of the functional area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Be realistic with the organization’s resources and environment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Be consistent with the organization’s mission goals, and objectives.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effects of each functional strategy must be evaluated.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Functional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404289-0E70-9341-984F-ED96C10A15BA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9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86151"/>
      </p:ext>
    </p:extLst>
  </p:cSld>
  <p:clrMapOvr>
    <a:masterClrMapping/>
  </p:clrMapOvr>
</p:sld>
</file>

<file path=ppt/theme/theme1.xml><?xml version="1.0" encoding="utf-8"?>
<a:theme xmlns:a="http://schemas.openxmlformats.org/drawingml/2006/main" name="Ceng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848</TotalTime>
  <Words>1272</Words>
  <Application>Microsoft Office PowerPoint</Application>
  <PresentationFormat>On-screen Show (4:3)</PresentationFormat>
  <Paragraphs>202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Franklin Gothic Book</vt:lpstr>
      <vt:lpstr>Rockwell</vt:lpstr>
      <vt:lpstr>Wingdings</vt:lpstr>
      <vt:lpstr>Cengage</vt:lpstr>
      <vt:lpstr>Strategic Marketing Planning</vt:lpstr>
      <vt:lpstr>The Strategic Planning Process</vt:lpstr>
      <vt:lpstr>The Strategic Planning Process (Exhibit 2.1) </vt:lpstr>
      <vt:lpstr>Organizational Mission versus Organizational Vision</vt:lpstr>
      <vt:lpstr>Elements of the Mission Statement</vt:lpstr>
      <vt:lpstr>The Best Mission Statements (Exhibit 2.2)</vt:lpstr>
      <vt:lpstr>Corporate or Business-Unit Strategy</vt:lpstr>
      <vt:lpstr>Functional Goals and Objectives</vt:lpstr>
      <vt:lpstr>Functional Strategy</vt:lpstr>
      <vt:lpstr>Implementation</vt:lpstr>
      <vt:lpstr>PowerPoint Presentation</vt:lpstr>
      <vt:lpstr>Evaluation and Control</vt:lpstr>
      <vt:lpstr>The Marketing Plan</vt:lpstr>
      <vt:lpstr>Marketing Plan Structure (Exhibit 2.3)</vt:lpstr>
      <vt:lpstr>Marketing Plan Structure (Exhibit 2.3) (continued)</vt:lpstr>
      <vt:lpstr>Marketing Plan Structure (Exhibit 2.3) (continued)</vt:lpstr>
      <vt:lpstr>Tips for Using the Marketing Plan Structure</vt:lpstr>
      <vt:lpstr>Purposes and Significance of the Marketing Plan</vt:lpstr>
      <vt:lpstr>PowerPoint Presentation</vt:lpstr>
      <vt:lpstr>Organizational Aspects of the Marketing Plan</vt:lpstr>
      <vt:lpstr>Obstacles to Developing Marketing Plans (Exhibit 2.4)</vt:lpstr>
      <vt:lpstr>Maintaining Customer Focus and Balance in Strategic Planning</vt:lpstr>
      <vt:lpstr>Customer-Focused Strategic Planning</vt:lpstr>
      <vt:lpstr>Traditional versus Market-Oriented Structures (Exhibit 2.5)</vt:lpstr>
      <vt:lpstr>Balanced Strategic Planning</vt:lpstr>
      <vt:lpstr>The Balanced Performance Scorecard (Exhibit 2.6)</vt:lpstr>
      <vt:lpstr>How Successful Firms Use the Balanced Scorecard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Hartline</dc:creator>
  <cp:lastModifiedBy>mohammad -</cp:lastModifiedBy>
  <cp:revision>141</cp:revision>
  <dcterms:created xsi:type="dcterms:W3CDTF">2010-03-09T18:52:43Z</dcterms:created>
  <dcterms:modified xsi:type="dcterms:W3CDTF">2020-02-05T19:46:10Z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83952724</vt:i4>
  </property>
  <property fmtid="{D5CDD505-2E9C-101B-9397-08002B2CF9AE}" pid="3" name="_NewReviewCycle">
    <vt:lpwstr/>
  </property>
  <property fmtid="{D5CDD505-2E9C-101B-9397-08002B2CF9AE}" pid="4" name="_EmailSubject">
    <vt:lpwstr>PowerPoint Template</vt:lpwstr>
  </property>
  <property fmtid="{D5CDD505-2E9C-101B-9397-08002B2CF9AE}" pid="5" name="_AuthorEmail">
    <vt:lpwstr>Sarah.Blasco@cengage.com</vt:lpwstr>
  </property>
  <property fmtid="{D5CDD505-2E9C-101B-9397-08002B2CF9AE}" pid="6" name="_AuthorEmailDisplayName">
    <vt:lpwstr>Blasco, Sarah</vt:lpwstr>
  </property>
</Properties>
</file>