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63" r:id="rId2"/>
    <p:sldId id="268" r:id="rId3"/>
    <p:sldId id="267" r:id="rId4"/>
    <p:sldId id="269" r:id="rId5"/>
    <p:sldId id="259" r:id="rId6"/>
    <p:sldId id="258" r:id="rId7"/>
    <p:sldId id="261" r:id="rId8"/>
    <p:sldId id="260" r:id="rId9"/>
    <p:sldId id="257" r:id="rId10"/>
    <p:sldId id="281" r:id="rId11"/>
    <p:sldId id="274" r:id="rId12"/>
    <p:sldId id="264" r:id="rId13"/>
    <p:sldId id="265" r:id="rId14"/>
    <p:sldId id="266" r:id="rId15"/>
    <p:sldId id="283" r:id="rId16"/>
    <p:sldId id="282" r:id="rId17"/>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مقطع بدون عنوان" id="{6A6B7342-D52E-42DC-8E0E-9EC1B13771B3}">
          <p14:sldIdLst>
            <p14:sldId id="263"/>
            <p14:sldId id="268"/>
            <p14:sldId id="267"/>
            <p14:sldId id="269"/>
            <p14:sldId id="259"/>
            <p14:sldId id="258"/>
            <p14:sldId id="261"/>
            <p14:sldId id="260"/>
            <p14:sldId id="257"/>
            <p14:sldId id="281"/>
            <p14:sldId id="274"/>
            <p14:sldId id="264"/>
            <p14:sldId id="265"/>
            <p14:sldId id="266"/>
            <p14:sldId id="283"/>
            <p14:sldId id="282"/>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993366"/>
    <a:srgbClr val="006666"/>
    <a:srgbClr val="CCCC00"/>
    <a:srgbClr val="CC9900"/>
    <a:srgbClr val="660033"/>
    <a:srgbClr val="00CC00"/>
    <a:srgbClr val="FF0066"/>
    <a:srgbClr val="99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973" autoAdjust="0"/>
    <p:restoredTop sz="94660"/>
  </p:normalViewPr>
  <p:slideViewPr>
    <p:cSldViewPr snapToGrid="0">
      <p:cViewPr varScale="1">
        <p:scale>
          <a:sx n="84" d="100"/>
          <a:sy n="84" d="100"/>
        </p:scale>
        <p:origin x="66"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0F9E35-201B-4274-81CC-D856BC414B31}"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pPr rtl="1"/>
          <a:endParaRPr lang="ar-SA"/>
        </a:p>
      </dgm:t>
    </dgm:pt>
    <dgm:pt modelId="{43CD773B-7AE3-4448-8C2B-EFC91C2C0FC1}">
      <dgm:prSet phldrT="[نص]" custT="1"/>
      <dgm:spPr/>
      <dgm:t>
        <a:bodyPr/>
        <a:lstStyle/>
        <a:p>
          <a:pPr rtl="1"/>
          <a:r>
            <a:rPr lang="en-US" sz="3200" b="1" dirty="0" smtClean="0">
              <a:ln>
                <a:solidFill>
                  <a:sysClr val="windowText" lastClr="000000"/>
                </a:solidFill>
              </a:ln>
              <a:solidFill>
                <a:srgbClr val="92D050"/>
              </a:solidFill>
            </a:rPr>
            <a:t>INDIRECT</a:t>
          </a:r>
        </a:p>
        <a:p>
          <a:pPr rtl="1"/>
          <a:r>
            <a:rPr lang="en-US" sz="2400" b="0" dirty="0" smtClean="0">
              <a:ln>
                <a:solidFill>
                  <a:sysClr val="windowText" lastClr="000000"/>
                </a:solidFill>
              </a:ln>
              <a:solidFill>
                <a:schemeClr val="tx1"/>
              </a:solidFill>
              <a:latin typeface="+mj-lt"/>
              <a:cs typeface="+mn-cs"/>
            </a:rPr>
            <a:t>High</a:t>
          </a:r>
          <a:r>
            <a:rPr lang="en-US" sz="2400" b="0" baseline="0" dirty="0" smtClean="0">
              <a:ln>
                <a:solidFill>
                  <a:sysClr val="windowText" lastClr="000000"/>
                </a:solidFill>
              </a:ln>
              <a:solidFill>
                <a:schemeClr val="tx1"/>
              </a:solidFill>
              <a:latin typeface="+mj-lt"/>
              <a:cs typeface="+mn-cs"/>
            </a:rPr>
            <a:t> secretion of carotenoids and other metabolites, Plays a critical role as an </a:t>
          </a:r>
          <a:r>
            <a:rPr lang="en-US" sz="2400" b="0" dirty="0" smtClean="0">
              <a:ln>
                <a:solidFill>
                  <a:sysClr val="windowText" lastClr="000000"/>
                </a:solidFill>
              </a:ln>
              <a:solidFill>
                <a:schemeClr val="tx1"/>
              </a:solidFill>
              <a:latin typeface="+mj-lt"/>
              <a:cs typeface="+mn-cs"/>
            </a:rPr>
            <a:t>Antioxidant substances</a:t>
          </a:r>
          <a:endParaRPr lang="ar-SA" sz="2400" b="0" dirty="0">
            <a:ln>
              <a:solidFill>
                <a:sysClr val="windowText" lastClr="000000"/>
              </a:solidFill>
            </a:ln>
            <a:solidFill>
              <a:schemeClr val="tx1"/>
            </a:solidFill>
            <a:latin typeface="+mj-lt"/>
            <a:cs typeface="+mn-cs"/>
          </a:endParaRPr>
        </a:p>
      </dgm:t>
    </dgm:pt>
    <dgm:pt modelId="{50CA7B00-4D4A-40F8-8CDE-5F3E9249298F}" type="parTrans" cxnId="{73F494E7-8F2B-45D4-8263-B755F3E02EF9}">
      <dgm:prSet/>
      <dgm:spPr/>
      <dgm:t>
        <a:bodyPr/>
        <a:lstStyle/>
        <a:p>
          <a:pPr rtl="1"/>
          <a:endParaRPr lang="ar-SA"/>
        </a:p>
      </dgm:t>
    </dgm:pt>
    <dgm:pt modelId="{DA9569C1-8ED7-4BD5-8BC8-FBAA90EA2CA6}" type="sibTrans" cxnId="{73F494E7-8F2B-45D4-8263-B755F3E02EF9}">
      <dgm:prSet/>
      <dgm:spPr/>
      <dgm:t>
        <a:bodyPr/>
        <a:lstStyle/>
        <a:p>
          <a:pPr rtl="1"/>
          <a:endParaRPr lang="ar-SA"/>
        </a:p>
      </dgm:t>
    </dgm:pt>
    <dgm:pt modelId="{D2848E42-81CC-47D6-A446-59FBC4585819}">
      <dgm:prSet phldrT="[نص]" custT="1"/>
      <dgm:spPr/>
      <dgm:t>
        <a:bodyPr/>
        <a:lstStyle/>
        <a:p>
          <a:pPr rtl="1"/>
          <a:r>
            <a:rPr lang="en-US" sz="3200" b="1" dirty="0" smtClean="0">
              <a:ln>
                <a:solidFill>
                  <a:sysClr val="windowText" lastClr="000000"/>
                </a:solidFill>
              </a:ln>
              <a:solidFill>
                <a:srgbClr val="92D050"/>
              </a:solidFill>
            </a:rPr>
            <a:t>Direct</a:t>
          </a:r>
        </a:p>
        <a:p>
          <a:pPr rtl="1"/>
          <a:endParaRPr lang="ar-SA" sz="3200" b="1" dirty="0" smtClean="0">
            <a:ln>
              <a:solidFill>
                <a:sysClr val="windowText" lastClr="000000"/>
              </a:solidFill>
            </a:ln>
            <a:solidFill>
              <a:srgbClr val="92D050"/>
            </a:solidFill>
          </a:endParaRPr>
        </a:p>
        <a:p>
          <a:pPr rtl="1"/>
          <a:endParaRPr lang="ar-SA" sz="3200" b="1" dirty="0" smtClean="0">
            <a:ln>
              <a:solidFill>
                <a:sysClr val="windowText" lastClr="000000"/>
              </a:solidFill>
            </a:ln>
            <a:solidFill>
              <a:srgbClr val="92D050"/>
            </a:solidFill>
          </a:endParaRPr>
        </a:p>
        <a:p>
          <a:pPr rtl="1"/>
          <a:endParaRPr lang="ar-SA" sz="3200" b="1" dirty="0">
            <a:ln>
              <a:solidFill>
                <a:sysClr val="windowText" lastClr="000000"/>
              </a:solidFill>
            </a:ln>
            <a:solidFill>
              <a:srgbClr val="92D050"/>
            </a:solidFill>
          </a:endParaRPr>
        </a:p>
      </dgm:t>
    </dgm:pt>
    <dgm:pt modelId="{6C34EC49-24C0-44FD-AC9B-D20AFC076300}" type="parTrans" cxnId="{573E5A0A-0CCA-4523-9FAC-C52DB14F7ECE}">
      <dgm:prSet/>
      <dgm:spPr/>
      <dgm:t>
        <a:bodyPr/>
        <a:lstStyle/>
        <a:p>
          <a:pPr rtl="1"/>
          <a:endParaRPr lang="ar-SA"/>
        </a:p>
      </dgm:t>
    </dgm:pt>
    <dgm:pt modelId="{A8288202-61F8-49B7-AADA-37D4BFF0F3BD}" type="sibTrans" cxnId="{573E5A0A-0CCA-4523-9FAC-C52DB14F7ECE}">
      <dgm:prSet/>
      <dgm:spPr/>
      <dgm:t>
        <a:bodyPr/>
        <a:lstStyle/>
        <a:p>
          <a:pPr rtl="1"/>
          <a:endParaRPr lang="ar-SA"/>
        </a:p>
      </dgm:t>
    </dgm:pt>
    <dgm:pt modelId="{BE1BA9BE-F799-4846-816A-E4208B7ED6AF}">
      <dgm:prSet phldrT="[نص]"/>
      <dgm:spPr/>
      <dgm:t>
        <a:bodyPr/>
        <a:lstStyle/>
        <a:p>
          <a:pPr rtl="1"/>
          <a:endParaRPr lang="ar-SA" dirty="0"/>
        </a:p>
      </dgm:t>
    </dgm:pt>
    <dgm:pt modelId="{F86A32B6-3BDD-460B-91E0-8D560F155B4C}" type="parTrans" cxnId="{210AD7EA-9F53-4754-9648-0C3916A2F104}">
      <dgm:prSet/>
      <dgm:spPr/>
      <dgm:t>
        <a:bodyPr/>
        <a:lstStyle/>
        <a:p>
          <a:pPr rtl="1"/>
          <a:endParaRPr lang="ar-SA"/>
        </a:p>
      </dgm:t>
    </dgm:pt>
    <dgm:pt modelId="{FAB1B056-C1E4-4E61-9629-EC122F97244F}" type="sibTrans" cxnId="{210AD7EA-9F53-4754-9648-0C3916A2F104}">
      <dgm:prSet/>
      <dgm:spPr/>
      <dgm:t>
        <a:bodyPr/>
        <a:lstStyle/>
        <a:p>
          <a:pPr rtl="1"/>
          <a:endParaRPr lang="ar-SA"/>
        </a:p>
      </dgm:t>
    </dgm:pt>
    <dgm:pt modelId="{815506B8-62BD-4F7C-943E-A4E951940820}" type="pres">
      <dgm:prSet presAssocID="{980F9E35-201B-4274-81CC-D856BC414B31}" presName="compositeShape" presStyleCnt="0">
        <dgm:presLayoutVars>
          <dgm:chMax val="2"/>
          <dgm:dir/>
          <dgm:resizeHandles val="exact"/>
        </dgm:presLayoutVars>
      </dgm:prSet>
      <dgm:spPr/>
      <dgm:t>
        <a:bodyPr/>
        <a:lstStyle/>
        <a:p>
          <a:endParaRPr lang="en-US"/>
        </a:p>
      </dgm:t>
    </dgm:pt>
    <dgm:pt modelId="{EA9C449E-6957-4531-9377-C810A47819A4}" type="pres">
      <dgm:prSet presAssocID="{980F9E35-201B-4274-81CC-D856BC414B31}" presName="divider" presStyleLbl="fgShp" presStyleIdx="0" presStyleCnt="1" custAng="133258" custScaleY="181227"/>
      <dgm:spPr>
        <a:solidFill>
          <a:srgbClr val="006666"/>
        </a:solidFill>
        <a:ln>
          <a:solidFill>
            <a:srgbClr val="006666"/>
          </a:solidFill>
        </a:ln>
      </dgm:spPr>
    </dgm:pt>
    <dgm:pt modelId="{70345138-A743-4714-A601-5FC25EA5ACB8}" type="pres">
      <dgm:prSet presAssocID="{43CD773B-7AE3-4448-8C2B-EFC91C2C0FC1}" presName="downArrow" presStyleLbl="node1" presStyleIdx="0" presStyleCnt="2" custScaleY="98151" custLinFactNeighborX="-10052" custLinFactNeighborY="-382"/>
      <dgm:spPr>
        <a:solidFill>
          <a:schemeClr val="accent4">
            <a:lumMod val="60000"/>
            <a:lumOff val="40000"/>
          </a:schemeClr>
        </a:solidFill>
      </dgm:spPr>
    </dgm:pt>
    <dgm:pt modelId="{EEE06392-CE54-4A3D-9B99-DECF435DD3F7}" type="pres">
      <dgm:prSet presAssocID="{43CD773B-7AE3-4448-8C2B-EFC91C2C0FC1}" presName="downArrowText" presStyleLbl="revTx" presStyleIdx="0" presStyleCnt="2" custScaleX="138259">
        <dgm:presLayoutVars>
          <dgm:bulletEnabled val="1"/>
        </dgm:presLayoutVars>
      </dgm:prSet>
      <dgm:spPr/>
      <dgm:t>
        <a:bodyPr/>
        <a:lstStyle/>
        <a:p>
          <a:pPr rtl="1"/>
          <a:endParaRPr lang="ar-SA"/>
        </a:p>
      </dgm:t>
    </dgm:pt>
    <dgm:pt modelId="{50B12A94-12AA-468E-9C7D-E1F2477D5C5B}" type="pres">
      <dgm:prSet presAssocID="{D2848E42-81CC-47D6-A446-59FBC4585819}" presName="upArrow" presStyleLbl="node1" presStyleIdx="1" presStyleCnt="2" custLinFactNeighborX="8241" custLinFactNeighborY="2668"/>
      <dgm:spPr>
        <a:solidFill>
          <a:schemeClr val="accent4">
            <a:lumMod val="60000"/>
            <a:lumOff val="40000"/>
          </a:schemeClr>
        </a:solidFill>
      </dgm:spPr>
    </dgm:pt>
    <dgm:pt modelId="{31F9D23C-ACC2-4C6F-B754-F70C5DBBE059}" type="pres">
      <dgm:prSet presAssocID="{D2848E42-81CC-47D6-A446-59FBC4585819}" presName="upArrowText" presStyleLbl="revTx" presStyleIdx="1" presStyleCnt="2" custScaleX="179381" custLinFactNeighborX="7839" custLinFactNeighborY="-240">
        <dgm:presLayoutVars>
          <dgm:bulletEnabled val="1"/>
        </dgm:presLayoutVars>
      </dgm:prSet>
      <dgm:spPr/>
      <dgm:t>
        <a:bodyPr/>
        <a:lstStyle/>
        <a:p>
          <a:pPr rtl="1"/>
          <a:endParaRPr lang="ar-SA"/>
        </a:p>
      </dgm:t>
    </dgm:pt>
  </dgm:ptLst>
  <dgm:cxnLst>
    <dgm:cxn modelId="{23CC0D09-21BB-45B9-95AC-2892E77C98DC}" type="presOf" srcId="{D2848E42-81CC-47D6-A446-59FBC4585819}" destId="{31F9D23C-ACC2-4C6F-B754-F70C5DBBE059}" srcOrd="0" destOrd="0" presId="urn:microsoft.com/office/officeart/2005/8/layout/arrow3"/>
    <dgm:cxn modelId="{73F494E7-8F2B-45D4-8263-B755F3E02EF9}" srcId="{980F9E35-201B-4274-81CC-D856BC414B31}" destId="{43CD773B-7AE3-4448-8C2B-EFC91C2C0FC1}" srcOrd="0" destOrd="0" parTransId="{50CA7B00-4D4A-40F8-8CDE-5F3E9249298F}" sibTransId="{DA9569C1-8ED7-4BD5-8BC8-FBAA90EA2CA6}"/>
    <dgm:cxn modelId="{573E5A0A-0CCA-4523-9FAC-C52DB14F7ECE}" srcId="{980F9E35-201B-4274-81CC-D856BC414B31}" destId="{D2848E42-81CC-47D6-A446-59FBC4585819}" srcOrd="1" destOrd="0" parTransId="{6C34EC49-24C0-44FD-AC9B-D20AFC076300}" sibTransId="{A8288202-61F8-49B7-AADA-37D4BFF0F3BD}"/>
    <dgm:cxn modelId="{01E0CB10-352B-45E1-A66B-6639C9779159}" type="presOf" srcId="{43CD773B-7AE3-4448-8C2B-EFC91C2C0FC1}" destId="{EEE06392-CE54-4A3D-9B99-DECF435DD3F7}" srcOrd="0" destOrd="0" presId="urn:microsoft.com/office/officeart/2005/8/layout/arrow3"/>
    <dgm:cxn modelId="{210AD7EA-9F53-4754-9648-0C3916A2F104}" srcId="{980F9E35-201B-4274-81CC-D856BC414B31}" destId="{BE1BA9BE-F799-4846-816A-E4208B7ED6AF}" srcOrd="2" destOrd="0" parTransId="{F86A32B6-3BDD-460B-91E0-8D560F155B4C}" sibTransId="{FAB1B056-C1E4-4E61-9629-EC122F97244F}"/>
    <dgm:cxn modelId="{C6092724-B604-450B-B280-77BD734A08CC}" type="presOf" srcId="{980F9E35-201B-4274-81CC-D856BC414B31}" destId="{815506B8-62BD-4F7C-943E-A4E951940820}" srcOrd="0" destOrd="0" presId="urn:microsoft.com/office/officeart/2005/8/layout/arrow3"/>
    <dgm:cxn modelId="{440C00DF-8502-43CA-88FB-93E1F7E1E762}" type="presParOf" srcId="{815506B8-62BD-4F7C-943E-A4E951940820}" destId="{EA9C449E-6957-4531-9377-C810A47819A4}" srcOrd="0" destOrd="0" presId="urn:microsoft.com/office/officeart/2005/8/layout/arrow3"/>
    <dgm:cxn modelId="{D6814E13-D84A-4C0A-9F63-C93572903DE8}" type="presParOf" srcId="{815506B8-62BD-4F7C-943E-A4E951940820}" destId="{70345138-A743-4714-A601-5FC25EA5ACB8}" srcOrd="1" destOrd="0" presId="urn:microsoft.com/office/officeart/2005/8/layout/arrow3"/>
    <dgm:cxn modelId="{90734109-26FD-4E38-A622-808B16548640}" type="presParOf" srcId="{815506B8-62BD-4F7C-943E-A4E951940820}" destId="{EEE06392-CE54-4A3D-9B99-DECF435DD3F7}" srcOrd="2" destOrd="0" presId="urn:microsoft.com/office/officeart/2005/8/layout/arrow3"/>
    <dgm:cxn modelId="{7F2D2BFA-7AEB-414B-B248-704D56EE0CCB}" type="presParOf" srcId="{815506B8-62BD-4F7C-943E-A4E951940820}" destId="{50B12A94-12AA-468E-9C7D-E1F2477D5C5B}" srcOrd="3" destOrd="0" presId="urn:microsoft.com/office/officeart/2005/8/layout/arrow3"/>
    <dgm:cxn modelId="{81C776A1-64B8-4855-8A40-F89B2C0E9DE0}" type="presParOf" srcId="{815506B8-62BD-4F7C-943E-A4E951940820}" destId="{31F9D23C-ACC2-4C6F-B754-F70C5DBBE059}"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9C449E-6957-4531-9377-C810A47819A4}">
      <dsp:nvSpPr>
        <dsp:cNvPr id="0" name=""/>
        <dsp:cNvSpPr/>
      </dsp:nvSpPr>
      <dsp:spPr>
        <a:xfrm rot="21433258">
          <a:off x="83371" y="1578953"/>
          <a:ext cx="7961256" cy="2260759"/>
        </a:xfrm>
        <a:prstGeom prst="mathMinus">
          <a:avLst/>
        </a:prstGeom>
        <a:solidFill>
          <a:srgbClr val="006666"/>
        </a:solidFill>
        <a:ln w="12700" cap="flat" cmpd="sng" algn="ctr">
          <a:solidFill>
            <a:srgbClr val="006666"/>
          </a:solidFill>
          <a:prstDash val="solid"/>
          <a:miter lim="800000"/>
        </a:ln>
        <a:effectLst/>
      </dsp:spPr>
      <dsp:style>
        <a:lnRef idx="2">
          <a:scrgbClr r="0" g="0" b="0"/>
        </a:lnRef>
        <a:fillRef idx="1">
          <a:scrgbClr r="0" g="0" b="0"/>
        </a:fillRef>
        <a:effectRef idx="0">
          <a:scrgbClr r="0" g="0" b="0"/>
        </a:effectRef>
        <a:fontRef idx="minor"/>
      </dsp:style>
    </dsp:sp>
    <dsp:sp modelId="{70345138-A743-4714-A601-5FC25EA5ACB8}">
      <dsp:nvSpPr>
        <dsp:cNvPr id="0" name=""/>
        <dsp:cNvSpPr/>
      </dsp:nvSpPr>
      <dsp:spPr>
        <a:xfrm>
          <a:off x="730252" y="282691"/>
          <a:ext cx="2438400" cy="2127390"/>
        </a:xfrm>
        <a:prstGeom prst="downArrow">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E06392-CE54-4A3D-9B99-DECF435DD3F7}">
      <dsp:nvSpPr>
        <dsp:cNvPr id="0" name=""/>
        <dsp:cNvSpPr/>
      </dsp:nvSpPr>
      <dsp:spPr>
        <a:xfrm>
          <a:off x="3810289" y="0"/>
          <a:ext cx="3596061" cy="2275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lvl="0" algn="ctr" defTabSz="1422400" rtl="1">
            <a:lnSpc>
              <a:spcPct val="90000"/>
            </a:lnSpc>
            <a:spcBef>
              <a:spcPct val="0"/>
            </a:spcBef>
            <a:spcAft>
              <a:spcPct val="35000"/>
            </a:spcAft>
          </a:pPr>
          <a:r>
            <a:rPr lang="en-US" sz="3200" b="1" kern="1200" dirty="0" smtClean="0">
              <a:ln>
                <a:solidFill>
                  <a:sysClr val="windowText" lastClr="000000"/>
                </a:solidFill>
              </a:ln>
              <a:solidFill>
                <a:srgbClr val="92D050"/>
              </a:solidFill>
            </a:rPr>
            <a:t>INDIRECT</a:t>
          </a:r>
        </a:p>
        <a:p>
          <a:pPr lvl="0" algn="ctr" defTabSz="1422400" rtl="1">
            <a:lnSpc>
              <a:spcPct val="90000"/>
            </a:lnSpc>
            <a:spcBef>
              <a:spcPct val="0"/>
            </a:spcBef>
            <a:spcAft>
              <a:spcPct val="35000"/>
            </a:spcAft>
          </a:pPr>
          <a:r>
            <a:rPr lang="en-US" sz="2400" b="0" kern="1200" dirty="0" smtClean="0">
              <a:ln>
                <a:solidFill>
                  <a:sysClr val="windowText" lastClr="000000"/>
                </a:solidFill>
              </a:ln>
              <a:solidFill>
                <a:schemeClr val="tx1"/>
              </a:solidFill>
              <a:latin typeface="+mj-lt"/>
              <a:cs typeface="+mn-cs"/>
            </a:rPr>
            <a:t>High</a:t>
          </a:r>
          <a:r>
            <a:rPr lang="en-US" sz="2400" b="0" kern="1200" baseline="0" dirty="0" smtClean="0">
              <a:ln>
                <a:solidFill>
                  <a:sysClr val="windowText" lastClr="000000"/>
                </a:solidFill>
              </a:ln>
              <a:solidFill>
                <a:schemeClr val="tx1"/>
              </a:solidFill>
              <a:latin typeface="+mj-lt"/>
              <a:cs typeface="+mn-cs"/>
            </a:rPr>
            <a:t> secretion of carotenoids and other metabolites, Plays a critical role as an </a:t>
          </a:r>
          <a:r>
            <a:rPr lang="en-US" sz="2400" b="0" kern="1200" dirty="0" smtClean="0">
              <a:ln>
                <a:solidFill>
                  <a:sysClr val="windowText" lastClr="000000"/>
                </a:solidFill>
              </a:ln>
              <a:solidFill>
                <a:schemeClr val="tx1"/>
              </a:solidFill>
              <a:latin typeface="+mj-lt"/>
              <a:cs typeface="+mn-cs"/>
            </a:rPr>
            <a:t>Antioxidant substances</a:t>
          </a:r>
          <a:endParaRPr lang="ar-SA" sz="2400" b="0" kern="1200" dirty="0">
            <a:ln>
              <a:solidFill>
                <a:sysClr val="windowText" lastClr="000000"/>
              </a:solidFill>
            </a:ln>
            <a:solidFill>
              <a:schemeClr val="tx1"/>
            </a:solidFill>
            <a:latin typeface="+mj-lt"/>
            <a:cs typeface="+mn-cs"/>
          </a:endParaRPr>
        </a:p>
      </dsp:txBody>
      <dsp:txXfrm>
        <a:off x="3810289" y="0"/>
        <a:ext cx="3596061" cy="2275840"/>
      </dsp:txXfrm>
    </dsp:sp>
    <dsp:sp modelId="{50B12A94-12AA-468E-9C7D-E1F2477D5C5B}">
      <dsp:nvSpPr>
        <dsp:cNvPr id="0" name=""/>
        <dsp:cNvSpPr/>
      </dsp:nvSpPr>
      <dsp:spPr>
        <a:xfrm>
          <a:off x="4915188" y="3038094"/>
          <a:ext cx="2438400" cy="2167466"/>
        </a:xfrm>
        <a:prstGeom prst="upArrow">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F9D23C-ACC2-4C6F-B754-F70C5DBBE059}">
      <dsp:nvSpPr>
        <dsp:cNvPr id="0" name=""/>
        <dsp:cNvSpPr/>
      </dsp:nvSpPr>
      <dsp:spPr>
        <a:xfrm>
          <a:off x="390755" y="3137364"/>
          <a:ext cx="4665628" cy="2275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lvl="0" algn="ctr" defTabSz="1422400" rtl="1">
            <a:lnSpc>
              <a:spcPct val="90000"/>
            </a:lnSpc>
            <a:spcBef>
              <a:spcPct val="0"/>
            </a:spcBef>
            <a:spcAft>
              <a:spcPct val="35000"/>
            </a:spcAft>
          </a:pPr>
          <a:r>
            <a:rPr lang="en-US" sz="3200" b="1" kern="1200" dirty="0" smtClean="0">
              <a:ln>
                <a:solidFill>
                  <a:sysClr val="windowText" lastClr="000000"/>
                </a:solidFill>
              </a:ln>
              <a:solidFill>
                <a:srgbClr val="92D050"/>
              </a:solidFill>
            </a:rPr>
            <a:t>Direct</a:t>
          </a:r>
        </a:p>
        <a:p>
          <a:pPr lvl="0" algn="ctr" defTabSz="1422400" rtl="1">
            <a:lnSpc>
              <a:spcPct val="90000"/>
            </a:lnSpc>
            <a:spcBef>
              <a:spcPct val="0"/>
            </a:spcBef>
            <a:spcAft>
              <a:spcPct val="35000"/>
            </a:spcAft>
          </a:pPr>
          <a:endParaRPr lang="ar-SA" sz="3200" b="1" kern="1200" dirty="0" smtClean="0">
            <a:ln>
              <a:solidFill>
                <a:sysClr val="windowText" lastClr="000000"/>
              </a:solidFill>
            </a:ln>
            <a:solidFill>
              <a:srgbClr val="92D050"/>
            </a:solidFill>
          </a:endParaRPr>
        </a:p>
        <a:p>
          <a:pPr lvl="0" algn="ctr" defTabSz="1422400" rtl="1">
            <a:lnSpc>
              <a:spcPct val="90000"/>
            </a:lnSpc>
            <a:spcBef>
              <a:spcPct val="0"/>
            </a:spcBef>
            <a:spcAft>
              <a:spcPct val="35000"/>
            </a:spcAft>
          </a:pPr>
          <a:endParaRPr lang="ar-SA" sz="3200" b="1" kern="1200" dirty="0" smtClean="0">
            <a:ln>
              <a:solidFill>
                <a:sysClr val="windowText" lastClr="000000"/>
              </a:solidFill>
            </a:ln>
            <a:solidFill>
              <a:srgbClr val="92D050"/>
            </a:solidFill>
          </a:endParaRPr>
        </a:p>
        <a:p>
          <a:pPr lvl="0" algn="ctr" defTabSz="1422400" rtl="1">
            <a:lnSpc>
              <a:spcPct val="90000"/>
            </a:lnSpc>
            <a:spcBef>
              <a:spcPct val="0"/>
            </a:spcBef>
            <a:spcAft>
              <a:spcPct val="35000"/>
            </a:spcAft>
          </a:pPr>
          <a:endParaRPr lang="ar-SA" sz="3200" b="1" kern="1200" dirty="0">
            <a:ln>
              <a:solidFill>
                <a:sysClr val="windowText" lastClr="000000"/>
              </a:solidFill>
            </a:ln>
            <a:solidFill>
              <a:srgbClr val="92D050"/>
            </a:solidFill>
          </a:endParaRPr>
        </a:p>
      </dsp:txBody>
      <dsp:txXfrm>
        <a:off x="390755" y="3137364"/>
        <a:ext cx="4665628" cy="2275840"/>
      </dsp:txXfrm>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4D45A3C7-A75E-4DCD-BE45-A7442F5888FF}" type="datetimeFigureOut">
              <a:rPr lang="ar-SA" smtClean="0"/>
              <a:pPr/>
              <a:t>17/08/1442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C03246C-EAB1-488F-BF41-394537E4D166}" type="slidenum">
              <a:rPr lang="ar-SA" smtClean="0"/>
              <a:pPr/>
              <a:t>‹#›</a:t>
            </a:fld>
            <a:endParaRPr lang="ar-SA"/>
          </a:p>
        </p:txBody>
      </p:sp>
    </p:spTree>
    <p:extLst>
      <p:ext uri="{BB962C8B-B14F-4D97-AF65-F5344CB8AC3E}">
        <p14:creationId xmlns:p14="http://schemas.microsoft.com/office/powerpoint/2010/main" val="2903791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4D45A3C7-A75E-4DCD-BE45-A7442F5888FF}" type="datetimeFigureOut">
              <a:rPr lang="ar-SA" smtClean="0"/>
              <a:pPr/>
              <a:t>17/08/1442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C03246C-EAB1-488F-BF41-394537E4D166}" type="slidenum">
              <a:rPr lang="ar-SA" smtClean="0"/>
              <a:pPr/>
              <a:t>‹#›</a:t>
            </a:fld>
            <a:endParaRPr lang="ar-SA"/>
          </a:p>
        </p:txBody>
      </p:sp>
    </p:spTree>
    <p:extLst>
      <p:ext uri="{BB962C8B-B14F-4D97-AF65-F5344CB8AC3E}">
        <p14:creationId xmlns:p14="http://schemas.microsoft.com/office/powerpoint/2010/main" val="1664021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4D45A3C7-A75E-4DCD-BE45-A7442F5888FF}" type="datetimeFigureOut">
              <a:rPr lang="ar-SA" smtClean="0"/>
              <a:pPr/>
              <a:t>17/08/1442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C03246C-EAB1-488F-BF41-394537E4D166}" type="slidenum">
              <a:rPr lang="ar-SA" smtClean="0"/>
              <a:pPr/>
              <a:t>‹#›</a:t>
            </a:fld>
            <a:endParaRPr lang="ar-SA"/>
          </a:p>
        </p:txBody>
      </p:sp>
    </p:spTree>
    <p:extLst>
      <p:ext uri="{BB962C8B-B14F-4D97-AF65-F5344CB8AC3E}">
        <p14:creationId xmlns:p14="http://schemas.microsoft.com/office/powerpoint/2010/main" val="157346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4D45A3C7-A75E-4DCD-BE45-A7442F5888FF}" type="datetimeFigureOut">
              <a:rPr lang="ar-SA" smtClean="0"/>
              <a:pPr/>
              <a:t>17/08/1442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C03246C-EAB1-488F-BF41-394537E4D166}" type="slidenum">
              <a:rPr lang="ar-SA" smtClean="0"/>
              <a:pPr/>
              <a:t>‹#›</a:t>
            </a:fld>
            <a:endParaRPr lang="ar-SA"/>
          </a:p>
        </p:txBody>
      </p:sp>
    </p:spTree>
    <p:extLst>
      <p:ext uri="{BB962C8B-B14F-4D97-AF65-F5344CB8AC3E}">
        <p14:creationId xmlns:p14="http://schemas.microsoft.com/office/powerpoint/2010/main" val="342292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4D45A3C7-A75E-4DCD-BE45-A7442F5888FF}" type="datetimeFigureOut">
              <a:rPr lang="ar-SA" smtClean="0"/>
              <a:pPr/>
              <a:t>17/08/1442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C03246C-EAB1-488F-BF41-394537E4D166}" type="slidenum">
              <a:rPr lang="ar-SA" smtClean="0"/>
              <a:pPr/>
              <a:t>‹#›</a:t>
            </a:fld>
            <a:endParaRPr lang="ar-SA"/>
          </a:p>
        </p:txBody>
      </p:sp>
    </p:spTree>
    <p:extLst>
      <p:ext uri="{BB962C8B-B14F-4D97-AF65-F5344CB8AC3E}">
        <p14:creationId xmlns:p14="http://schemas.microsoft.com/office/powerpoint/2010/main" val="2230467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838200" y="1825625"/>
            <a:ext cx="51816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6172200" y="1825625"/>
            <a:ext cx="51816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4D45A3C7-A75E-4DCD-BE45-A7442F5888FF}" type="datetimeFigureOut">
              <a:rPr lang="ar-SA" smtClean="0"/>
              <a:pPr/>
              <a:t>17/08/1442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EC03246C-EAB1-488F-BF41-394537E4D166}" type="slidenum">
              <a:rPr lang="ar-SA" smtClean="0"/>
              <a:pPr/>
              <a:t>‹#›</a:t>
            </a:fld>
            <a:endParaRPr lang="ar-SA"/>
          </a:p>
        </p:txBody>
      </p:sp>
    </p:spTree>
    <p:extLst>
      <p:ext uri="{BB962C8B-B14F-4D97-AF65-F5344CB8AC3E}">
        <p14:creationId xmlns:p14="http://schemas.microsoft.com/office/powerpoint/2010/main" val="1624643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4D45A3C7-A75E-4DCD-BE45-A7442F5888FF}" type="datetimeFigureOut">
              <a:rPr lang="ar-SA" smtClean="0"/>
              <a:pPr/>
              <a:t>17/08/1442</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EC03246C-EAB1-488F-BF41-394537E4D166}" type="slidenum">
              <a:rPr lang="ar-SA" smtClean="0"/>
              <a:pPr/>
              <a:t>‹#›</a:t>
            </a:fld>
            <a:endParaRPr lang="ar-SA"/>
          </a:p>
        </p:txBody>
      </p:sp>
    </p:spTree>
    <p:extLst>
      <p:ext uri="{BB962C8B-B14F-4D97-AF65-F5344CB8AC3E}">
        <p14:creationId xmlns:p14="http://schemas.microsoft.com/office/powerpoint/2010/main" val="327163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4D45A3C7-A75E-4DCD-BE45-A7442F5888FF}" type="datetimeFigureOut">
              <a:rPr lang="ar-SA" smtClean="0"/>
              <a:pPr/>
              <a:t>17/08/1442</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EC03246C-EAB1-488F-BF41-394537E4D166}" type="slidenum">
              <a:rPr lang="ar-SA" smtClean="0"/>
              <a:pPr/>
              <a:t>‹#›</a:t>
            </a:fld>
            <a:endParaRPr lang="ar-SA"/>
          </a:p>
        </p:txBody>
      </p:sp>
    </p:spTree>
    <p:extLst>
      <p:ext uri="{BB962C8B-B14F-4D97-AF65-F5344CB8AC3E}">
        <p14:creationId xmlns:p14="http://schemas.microsoft.com/office/powerpoint/2010/main" val="3810362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4D45A3C7-A75E-4DCD-BE45-A7442F5888FF}" type="datetimeFigureOut">
              <a:rPr lang="ar-SA" smtClean="0"/>
              <a:pPr/>
              <a:t>17/08/1442</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EC03246C-EAB1-488F-BF41-394537E4D166}" type="slidenum">
              <a:rPr lang="ar-SA" smtClean="0"/>
              <a:pPr/>
              <a:t>‹#›</a:t>
            </a:fld>
            <a:endParaRPr lang="ar-SA"/>
          </a:p>
        </p:txBody>
      </p:sp>
    </p:spTree>
    <p:extLst>
      <p:ext uri="{BB962C8B-B14F-4D97-AF65-F5344CB8AC3E}">
        <p14:creationId xmlns:p14="http://schemas.microsoft.com/office/powerpoint/2010/main" val="2063024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D45A3C7-A75E-4DCD-BE45-A7442F5888FF}" type="datetimeFigureOut">
              <a:rPr lang="ar-SA" smtClean="0"/>
              <a:pPr/>
              <a:t>17/08/1442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EC03246C-EAB1-488F-BF41-394537E4D166}" type="slidenum">
              <a:rPr lang="ar-SA" smtClean="0"/>
              <a:pPr/>
              <a:t>‹#›</a:t>
            </a:fld>
            <a:endParaRPr lang="ar-SA"/>
          </a:p>
        </p:txBody>
      </p:sp>
    </p:spTree>
    <p:extLst>
      <p:ext uri="{BB962C8B-B14F-4D97-AF65-F5344CB8AC3E}">
        <p14:creationId xmlns:p14="http://schemas.microsoft.com/office/powerpoint/2010/main" val="1681352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D45A3C7-A75E-4DCD-BE45-A7442F5888FF}" type="datetimeFigureOut">
              <a:rPr lang="ar-SA" smtClean="0"/>
              <a:pPr/>
              <a:t>17/08/1442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EC03246C-EAB1-488F-BF41-394537E4D166}" type="slidenum">
              <a:rPr lang="ar-SA" smtClean="0"/>
              <a:pPr/>
              <a:t>‹#›</a:t>
            </a:fld>
            <a:endParaRPr lang="ar-SA"/>
          </a:p>
        </p:txBody>
      </p:sp>
    </p:spTree>
    <p:extLst>
      <p:ext uri="{BB962C8B-B14F-4D97-AF65-F5344CB8AC3E}">
        <p14:creationId xmlns:p14="http://schemas.microsoft.com/office/powerpoint/2010/main" val="1791652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D45A3C7-A75E-4DCD-BE45-A7442F5888FF}" type="datetimeFigureOut">
              <a:rPr lang="ar-SA" smtClean="0"/>
              <a:pPr/>
              <a:t>17/08/1442</a:t>
            </a:fld>
            <a:endParaRPr lang="ar-SA"/>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C03246C-EAB1-488F-BF41-394537E4D166}" type="slidenum">
              <a:rPr lang="ar-SA" smtClean="0"/>
              <a:pPr/>
              <a:t>‹#›</a:t>
            </a:fld>
            <a:endParaRPr lang="ar-SA"/>
          </a:p>
        </p:txBody>
      </p:sp>
    </p:spTree>
    <p:extLst>
      <p:ext uri="{BB962C8B-B14F-4D97-AF65-F5344CB8AC3E}">
        <p14:creationId xmlns:p14="http://schemas.microsoft.com/office/powerpoint/2010/main" val="30084455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about:blank" TargetMode="Externa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rotWithShape="1">
          <a:blip r:embed="rId2" cstate="print">
            <a:extLst>
              <a:ext uri="{28A0092B-C50C-407E-A947-70E740481C1C}">
                <a14:useLocalDpi xmlns:a14="http://schemas.microsoft.com/office/drawing/2010/main" val="0"/>
              </a:ext>
            </a:extLst>
          </a:blip>
          <a:srcRect r="15852"/>
          <a:stretch/>
        </p:blipFill>
        <p:spPr>
          <a:xfrm>
            <a:off x="0" y="1"/>
            <a:ext cx="3187700" cy="2517048"/>
          </a:xfrm>
          <a:prstGeom prst="rect">
            <a:avLst/>
          </a:prstGeom>
        </p:spPr>
      </p:pic>
      <p:pic>
        <p:nvPicPr>
          <p:cNvPr id="3" name="صورة 2"/>
          <p:cNvPicPr>
            <a:picLocks noChangeAspect="1"/>
          </p:cNvPicPr>
          <p:nvPr/>
        </p:nvPicPr>
        <p:blipFill rotWithShape="1">
          <a:blip r:embed="rId2" cstate="print">
            <a:extLst>
              <a:ext uri="{28A0092B-C50C-407E-A947-70E740481C1C}">
                <a14:useLocalDpi xmlns:a14="http://schemas.microsoft.com/office/drawing/2010/main" val="0"/>
              </a:ext>
            </a:extLst>
          </a:blip>
          <a:srcRect r="15852"/>
          <a:stretch/>
        </p:blipFill>
        <p:spPr>
          <a:xfrm>
            <a:off x="-1" y="4340951"/>
            <a:ext cx="3187701" cy="2517049"/>
          </a:xfrm>
          <a:prstGeom prst="rect">
            <a:avLst/>
          </a:prstGeom>
        </p:spPr>
      </p:pic>
      <p:pic>
        <p:nvPicPr>
          <p:cNvPr id="4" name="صورة 3"/>
          <p:cNvPicPr>
            <a:picLocks noChangeAspect="1"/>
          </p:cNvPicPr>
          <p:nvPr/>
        </p:nvPicPr>
        <p:blipFill rotWithShape="1">
          <a:blip r:embed="rId2" cstate="print">
            <a:extLst>
              <a:ext uri="{28A0092B-C50C-407E-A947-70E740481C1C}">
                <a14:useLocalDpi xmlns:a14="http://schemas.microsoft.com/office/drawing/2010/main" val="0"/>
              </a:ext>
            </a:extLst>
          </a:blip>
          <a:srcRect r="15852"/>
          <a:stretch/>
        </p:blipFill>
        <p:spPr>
          <a:xfrm>
            <a:off x="8862649" y="4340951"/>
            <a:ext cx="3329351" cy="2517048"/>
          </a:xfrm>
          <a:prstGeom prst="rect">
            <a:avLst/>
          </a:prstGeom>
        </p:spPr>
      </p:pic>
      <p:pic>
        <p:nvPicPr>
          <p:cNvPr id="5" name="صورة 4"/>
          <p:cNvPicPr>
            <a:picLocks noChangeAspect="1"/>
          </p:cNvPicPr>
          <p:nvPr/>
        </p:nvPicPr>
        <p:blipFill rotWithShape="1">
          <a:blip r:embed="rId2" cstate="print">
            <a:extLst>
              <a:ext uri="{28A0092B-C50C-407E-A947-70E740481C1C}">
                <a14:useLocalDpi xmlns:a14="http://schemas.microsoft.com/office/drawing/2010/main" val="0"/>
              </a:ext>
            </a:extLst>
          </a:blip>
          <a:srcRect r="15852"/>
          <a:stretch/>
        </p:blipFill>
        <p:spPr>
          <a:xfrm>
            <a:off x="8928100" y="1"/>
            <a:ext cx="3263900" cy="2517048"/>
          </a:xfrm>
          <a:prstGeom prst="rect">
            <a:avLst/>
          </a:prstGeom>
        </p:spPr>
      </p:pic>
      <p:sp>
        <p:nvSpPr>
          <p:cNvPr id="6" name="مستطيل 5"/>
          <p:cNvSpPr/>
          <p:nvPr/>
        </p:nvSpPr>
        <p:spPr>
          <a:xfrm>
            <a:off x="176010" y="2672019"/>
            <a:ext cx="12015990" cy="1569660"/>
          </a:xfrm>
          <a:prstGeom prst="rect">
            <a:avLst/>
          </a:prstGeom>
          <a:noFill/>
        </p:spPr>
        <p:txBody>
          <a:bodyPr wrap="square" lIns="91440" tIns="45720" rIns="91440" bIns="45720">
            <a:spAutoFit/>
          </a:bodyPr>
          <a:lstStyle/>
          <a:p>
            <a:pPr algn="ctr"/>
            <a:r>
              <a:rPr lang="en-US" sz="3200" b="1" dirty="0">
                <a:latin typeface="Adobe Caslon Pro Bold" panose="0205070206050A020403" pitchFamily="18" charset="0"/>
              </a:rPr>
              <a:t>Temperature dependence </a:t>
            </a:r>
            <a:r>
              <a:rPr lang="en-US" sz="3200" dirty="0">
                <a:latin typeface="Adobe Caslon Pro Bold" panose="0205070206050A020403" pitchFamily="18" charset="0"/>
              </a:rPr>
              <a:t>of photosynthesis and thylakoid lipid composition in the </a:t>
            </a:r>
            <a:r>
              <a:rPr lang="en-US" sz="3200" dirty="0">
                <a:solidFill>
                  <a:srgbClr val="C00000"/>
                </a:solidFill>
                <a:latin typeface="Adobe Caslon Pro Bold" panose="0205070206050A020403" pitchFamily="18" charset="0"/>
              </a:rPr>
              <a:t>red snow </a:t>
            </a:r>
            <a:r>
              <a:rPr lang="en-US" sz="3200" dirty="0">
                <a:latin typeface="Adobe Caslon Pro Bold" panose="0205070206050A020403" pitchFamily="18" charset="0"/>
              </a:rPr>
              <a:t>alga </a:t>
            </a:r>
            <a:r>
              <a:rPr lang="en-US" sz="3200" i="1" dirty="0">
                <a:solidFill>
                  <a:schemeClr val="tx1">
                    <a:lumMod val="75000"/>
                    <a:lumOff val="25000"/>
                  </a:schemeClr>
                </a:solidFill>
                <a:latin typeface="Adobe Caslon Pro Bold" panose="0205070206050A020403" pitchFamily="18" charset="0"/>
              </a:rPr>
              <a:t>Chlamydomonas</a:t>
            </a:r>
            <a:r>
              <a:rPr lang="en-US" sz="3200" dirty="0">
                <a:solidFill>
                  <a:schemeClr val="tx1">
                    <a:lumMod val="75000"/>
                    <a:lumOff val="25000"/>
                  </a:schemeClr>
                </a:solidFill>
                <a:latin typeface="Adobe Caslon Pro Bold" panose="0205070206050A020403" pitchFamily="18" charset="0"/>
              </a:rPr>
              <a:t> cf.</a:t>
            </a:r>
            <a:r>
              <a:rPr lang="en-US" sz="3200" i="1" dirty="0">
                <a:solidFill>
                  <a:schemeClr val="tx1">
                    <a:lumMod val="75000"/>
                    <a:lumOff val="25000"/>
                  </a:schemeClr>
                </a:solidFill>
                <a:latin typeface="Adobe Caslon Pro Bold" panose="0205070206050A020403" pitchFamily="18" charset="0"/>
              </a:rPr>
              <a:t>nivalis</a:t>
            </a:r>
            <a:r>
              <a:rPr lang="en-US" sz="3200" dirty="0">
                <a:latin typeface="Adobe Caslon Pro Bold" panose="0205070206050A020403" pitchFamily="18" charset="0"/>
              </a:rPr>
              <a:t> (</a:t>
            </a:r>
            <a:r>
              <a:rPr lang="en-US" sz="3200" i="1" dirty="0" smtClean="0">
                <a:latin typeface="Adobe Caslon Pro Bold" panose="0205070206050A020403" pitchFamily="18" charset="0"/>
              </a:rPr>
              <a:t>Chlorophyceae</a:t>
            </a:r>
            <a:r>
              <a:rPr lang="en-US" sz="3200" dirty="0" smtClean="0">
                <a:latin typeface="Adobe Caslon Pro Bold" panose="0205070206050A020403" pitchFamily="18" charset="0"/>
              </a:rPr>
              <a:t>), 2016</a:t>
            </a:r>
            <a:r>
              <a:rPr lang="ar-SA" sz="3200" dirty="0" smtClean="0">
                <a:latin typeface="Adobe Caslon Pro Bold" panose="0205070206050A020403" pitchFamily="18" charset="0"/>
              </a:rPr>
              <a:t> </a:t>
            </a:r>
            <a:endParaRPr lang="ar-SA" sz="3200" b="0" cap="none" spc="0" dirty="0">
              <a:ln w="0"/>
              <a:solidFill>
                <a:schemeClr val="tx1"/>
              </a:solidFill>
              <a:effectLst>
                <a:outerShdw blurRad="38100" dist="19050" dir="2700000" algn="tl" rotWithShape="0">
                  <a:schemeClr val="dk1">
                    <a:alpha val="40000"/>
                  </a:schemeClr>
                </a:outerShdw>
              </a:effectLst>
              <a:latin typeface="Adobe Caslon Pro Bold" panose="0205070206050A020403" pitchFamily="18" charset="0"/>
            </a:endParaRPr>
          </a:p>
        </p:txBody>
      </p:sp>
      <p:sp>
        <p:nvSpPr>
          <p:cNvPr id="8" name="مستطيل 7"/>
          <p:cNvSpPr/>
          <p:nvPr/>
        </p:nvSpPr>
        <p:spPr>
          <a:xfrm>
            <a:off x="3986224" y="4814645"/>
            <a:ext cx="4395562" cy="1569660"/>
          </a:xfrm>
          <a:prstGeom prst="rect">
            <a:avLst/>
          </a:prstGeom>
          <a:noFill/>
        </p:spPr>
        <p:txBody>
          <a:bodyPr wrap="none" lIns="91440" tIns="45720" rIns="91440" bIns="45720">
            <a:spAutoFit/>
          </a:bodyPr>
          <a:lstStyle/>
          <a:p>
            <a:pPr algn="ctr"/>
            <a:r>
              <a:rPr lang="en-US" sz="3200" dirty="0" smtClean="0">
                <a:ln w="0"/>
                <a:effectLst>
                  <a:outerShdw blurRad="38100" dist="19050" dir="2700000" algn="tl" rotWithShape="0">
                    <a:schemeClr val="dk1">
                      <a:alpha val="40000"/>
                    </a:schemeClr>
                  </a:outerShdw>
                </a:effectLst>
                <a:latin typeface="Adobe Caslon Pro Bold" panose="0205070206050A020403" pitchFamily="18" charset="0"/>
              </a:rPr>
              <a:t>Fatima Salem Alkhulaifi</a:t>
            </a:r>
          </a:p>
          <a:p>
            <a:pPr algn="ctr"/>
            <a:r>
              <a:rPr lang="en-US" sz="3200" b="0" cap="none" spc="0" dirty="0" smtClean="0">
                <a:ln w="0"/>
                <a:solidFill>
                  <a:schemeClr val="tx1"/>
                </a:solidFill>
                <a:effectLst>
                  <a:outerShdw blurRad="38100" dist="19050" dir="2700000" algn="tl" rotWithShape="0">
                    <a:schemeClr val="dk1">
                      <a:alpha val="40000"/>
                    </a:schemeClr>
                  </a:outerShdw>
                </a:effectLst>
                <a:latin typeface="Adobe Caslon Pro Bold" panose="0205070206050A020403" pitchFamily="18" charset="0"/>
              </a:rPr>
              <a:t>Dr. Sara</a:t>
            </a:r>
            <a:endParaRPr lang="en-US" sz="3200" dirty="0" smtClean="0">
              <a:ln w="0"/>
              <a:effectLst>
                <a:outerShdw blurRad="38100" dist="19050" dir="2700000" algn="tl" rotWithShape="0">
                  <a:schemeClr val="dk1">
                    <a:alpha val="40000"/>
                  </a:schemeClr>
                </a:outerShdw>
              </a:effectLst>
              <a:latin typeface="Adobe Caslon Pro Bold" panose="0205070206050A020403" pitchFamily="18" charset="0"/>
            </a:endParaRPr>
          </a:p>
          <a:p>
            <a:pPr algn="ctr"/>
            <a:r>
              <a:rPr lang="en-US" sz="3200" b="0" cap="none" spc="0" dirty="0" smtClean="0">
                <a:ln w="0"/>
                <a:solidFill>
                  <a:schemeClr val="tx1"/>
                </a:solidFill>
                <a:effectLst>
                  <a:outerShdw blurRad="38100" dist="19050" dir="2700000" algn="tl" rotWithShape="0">
                    <a:schemeClr val="dk1">
                      <a:alpha val="40000"/>
                    </a:schemeClr>
                  </a:outerShdw>
                </a:effectLst>
                <a:latin typeface="Adobe Caslon Pro Bold" panose="0205070206050A020403" pitchFamily="18" charset="0"/>
              </a:rPr>
              <a:t>571 Mic</a:t>
            </a:r>
          </a:p>
        </p:txBody>
      </p:sp>
    </p:spTree>
    <p:extLst>
      <p:ext uri="{BB962C8B-B14F-4D97-AF65-F5344CB8AC3E}">
        <p14:creationId xmlns:p14="http://schemas.microsoft.com/office/powerpoint/2010/main" val="2504245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128161" y="0"/>
            <a:ext cx="7579511" cy="830997"/>
          </a:xfrm>
          <a:prstGeom prst="rect">
            <a:avLst/>
          </a:prstGeom>
        </p:spPr>
        <p:txBody>
          <a:bodyPr wrap="none">
            <a:spAutoFit/>
          </a:bodyPr>
          <a:lstStyle/>
          <a:p>
            <a:r>
              <a:rPr lang="en-US" sz="4800" dirty="0" smtClean="0">
                <a:ln w="0">
                  <a:solidFill>
                    <a:srgbClr val="990000"/>
                  </a:solidFill>
                </a:ln>
                <a:solidFill>
                  <a:srgbClr val="C00000"/>
                </a:solidFill>
                <a:latin typeface="Adobe Caslon Pro Bold" panose="0205070206050A020403" pitchFamily="18" charset="0"/>
              </a:rPr>
              <a:t>The Importance of Research</a:t>
            </a:r>
            <a:endParaRPr lang="en-US" sz="4800" dirty="0">
              <a:ln w="0">
                <a:solidFill>
                  <a:srgbClr val="990000"/>
                </a:solidFill>
              </a:ln>
              <a:solidFill>
                <a:srgbClr val="C00000"/>
              </a:solidFill>
              <a:latin typeface="Adobe Caslon Pro Bold" panose="0205070206050A020403" pitchFamily="18" charset="0"/>
            </a:endParaRPr>
          </a:p>
        </p:txBody>
      </p:sp>
      <p:graphicFrame>
        <p:nvGraphicFramePr>
          <p:cNvPr id="3" name="رسم تخطيطي 2"/>
          <p:cNvGraphicFramePr/>
          <p:nvPr>
            <p:extLst>
              <p:ext uri="{D42A27DB-BD31-4B8C-83A1-F6EECF244321}">
                <p14:modId xmlns:p14="http://schemas.microsoft.com/office/powerpoint/2010/main" val="1035168060"/>
              </p:ext>
            </p:extLst>
          </p:nvPr>
        </p:nvGraphicFramePr>
        <p:xfrm>
          <a:off x="1853916" y="991472"/>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مربع نص 4"/>
          <p:cNvSpPr txBox="1"/>
          <p:nvPr/>
        </p:nvSpPr>
        <p:spPr>
          <a:xfrm rot="16200000">
            <a:off x="2541034" y="2146767"/>
            <a:ext cx="2411510" cy="584775"/>
          </a:xfrm>
          <a:prstGeom prst="rect">
            <a:avLst/>
          </a:prstGeom>
          <a:noFill/>
        </p:spPr>
        <p:txBody>
          <a:bodyPr wrap="square" rtlCol="1">
            <a:spAutoFit/>
          </a:bodyPr>
          <a:lstStyle/>
          <a:p>
            <a:r>
              <a:rPr lang="en-US" sz="3200" b="1" dirty="0" smtClean="0"/>
              <a:t>Antioxidant</a:t>
            </a:r>
            <a:endParaRPr lang="ar-SA" sz="3200" b="1" dirty="0"/>
          </a:p>
        </p:txBody>
      </p:sp>
      <p:sp>
        <p:nvSpPr>
          <p:cNvPr id="6" name="مربع نص 5"/>
          <p:cNvSpPr txBox="1"/>
          <p:nvPr/>
        </p:nvSpPr>
        <p:spPr>
          <a:xfrm rot="5400000">
            <a:off x="7086975" y="4861673"/>
            <a:ext cx="1967752" cy="584775"/>
          </a:xfrm>
          <a:prstGeom prst="rect">
            <a:avLst/>
          </a:prstGeom>
          <a:noFill/>
        </p:spPr>
        <p:txBody>
          <a:bodyPr wrap="square" rtlCol="1">
            <a:spAutoFit/>
          </a:bodyPr>
          <a:lstStyle/>
          <a:p>
            <a:pPr algn="ctr"/>
            <a:r>
              <a:rPr lang="en-US" sz="3200" b="1" dirty="0" smtClean="0"/>
              <a:t>Antiaging</a:t>
            </a:r>
            <a:endParaRPr lang="ar-SA" sz="3200" b="1" dirty="0"/>
          </a:p>
        </p:txBody>
      </p:sp>
      <p:sp>
        <p:nvSpPr>
          <p:cNvPr id="7" name="مربع نص 6"/>
          <p:cNvSpPr txBox="1"/>
          <p:nvPr/>
        </p:nvSpPr>
        <p:spPr>
          <a:xfrm rot="21449342">
            <a:off x="3123916" y="3362502"/>
            <a:ext cx="5588000" cy="646331"/>
          </a:xfrm>
          <a:prstGeom prst="rect">
            <a:avLst/>
          </a:prstGeom>
          <a:noFill/>
        </p:spPr>
        <p:txBody>
          <a:bodyPr wrap="square" rtlCol="1">
            <a:spAutoFit/>
          </a:bodyPr>
          <a:lstStyle/>
          <a:p>
            <a:pPr lvl="0" algn="ctr"/>
            <a:r>
              <a:rPr lang="en-US" sz="3600" dirty="0">
                <a:ln>
                  <a:solidFill>
                    <a:sysClr val="windowText" lastClr="000000"/>
                  </a:solidFill>
                </a:ln>
                <a:solidFill>
                  <a:schemeClr val="bg1"/>
                </a:solidFill>
              </a:rPr>
              <a:t>The Next Fountain of </a:t>
            </a:r>
            <a:r>
              <a:rPr lang="en-US" sz="3600" b="1" dirty="0">
                <a:ln>
                  <a:solidFill>
                    <a:sysClr val="windowText" lastClr="000000"/>
                  </a:solidFill>
                </a:ln>
                <a:solidFill>
                  <a:srgbClr val="FF6699"/>
                </a:solidFill>
              </a:rPr>
              <a:t>Youth</a:t>
            </a:r>
            <a:endParaRPr lang="ar-SA" sz="3600" b="1" dirty="0">
              <a:ln>
                <a:solidFill>
                  <a:sysClr val="windowText" lastClr="000000"/>
                </a:solidFill>
              </a:ln>
              <a:solidFill>
                <a:srgbClr val="FF6699"/>
              </a:solidFill>
            </a:endParaRPr>
          </a:p>
        </p:txBody>
      </p:sp>
      <p:cxnSp>
        <p:nvCxnSpPr>
          <p:cNvPr id="9" name="رابط كسهم مستقيم 8"/>
          <p:cNvCxnSpPr/>
          <p:nvPr/>
        </p:nvCxnSpPr>
        <p:spPr>
          <a:xfrm flipH="1">
            <a:off x="3640665" y="4505070"/>
            <a:ext cx="381000" cy="23789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رابط كسهم مستقيم 10"/>
          <p:cNvCxnSpPr/>
          <p:nvPr/>
        </p:nvCxnSpPr>
        <p:spPr>
          <a:xfrm>
            <a:off x="5189550" y="4505070"/>
            <a:ext cx="396873" cy="23789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2" name="مستطيل 11"/>
          <p:cNvSpPr/>
          <p:nvPr/>
        </p:nvSpPr>
        <p:spPr>
          <a:xfrm>
            <a:off x="2403931" y="4784490"/>
            <a:ext cx="2100939" cy="898780"/>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smtClean="0">
              <a:ln>
                <a:solidFill>
                  <a:sysClr val="windowText" lastClr="000000"/>
                </a:solidFill>
              </a:ln>
              <a:solidFill>
                <a:schemeClr val="tx1"/>
              </a:solidFill>
              <a:cs typeface="+mj-cs"/>
            </a:endParaRPr>
          </a:p>
          <a:p>
            <a:pPr algn="ctr"/>
            <a:r>
              <a:rPr lang="en-US" dirty="0" smtClean="0">
                <a:ln>
                  <a:solidFill>
                    <a:sysClr val="windowText" lastClr="000000"/>
                  </a:solidFill>
                </a:ln>
                <a:solidFill>
                  <a:schemeClr val="tx1"/>
                </a:solidFill>
                <a:cs typeface="+mj-cs"/>
              </a:rPr>
              <a:t>Activate </a:t>
            </a:r>
            <a:r>
              <a:rPr lang="en-US" dirty="0">
                <a:ln>
                  <a:solidFill>
                    <a:sysClr val="windowText" lastClr="000000"/>
                  </a:solidFill>
                </a:ln>
                <a:solidFill>
                  <a:schemeClr val="tx1"/>
                </a:solidFill>
                <a:cs typeface="+mj-cs"/>
              </a:rPr>
              <a:t>Longevity genes KL (Klotho).</a:t>
            </a:r>
          </a:p>
          <a:p>
            <a:pPr algn="ctr"/>
            <a:endParaRPr lang="ar-SA" dirty="0">
              <a:cs typeface="+mj-cs"/>
            </a:endParaRPr>
          </a:p>
        </p:txBody>
      </p:sp>
      <p:sp>
        <p:nvSpPr>
          <p:cNvPr id="13" name="مستطيل 12"/>
          <p:cNvSpPr/>
          <p:nvPr/>
        </p:nvSpPr>
        <p:spPr>
          <a:xfrm>
            <a:off x="4556708" y="4797190"/>
            <a:ext cx="2164751" cy="898780"/>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ln>
                  <a:solidFill>
                    <a:sysClr val="windowText" lastClr="000000"/>
                  </a:solidFill>
                </a:ln>
                <a:solidFill>
                  <a:schemeClr val="tx1"/>
                </a:solidFill>
                <a:cs typeface="+mj-cs"/>
              </a:rPr>
              <a:t>Cellular energy enzyme AMPK</a:t>
            </a:r>
            <a:endParaRPr lang="ar-SA" dirty="0">
              <a:ln>
                <a:solidFill>
                  <a:sysClr val="windowText" lastClr="000000"/>
                </a:solidFill>
              </a:ln>
              <a:solidFill>
                <a:schemeClr val="tx1"/>
              </a:solidFill>
              <a:cs typeface="+mj-cs"/>
            </a:endParaRPr>
          </a:p>
          <a:p>
            <a:pPr algn="ctr"/>
            <a:r>
              <a:rPr lang="en-US" sz="1100" i="1" dirty="0">
                <a:solidFill>
                  <a:srgbClr val="333333"/>
                </a:solidFill>
                <a:latin typeface="Myriad Pro" panose="020B0503030403020204" pitchFamily="34" charset="0"/>
              </a:rPr>
              <a:t>(adenosine monophosphate-activated protein kinase</a:t>
            </a:r>
            <a:r>
              <a:rPr lang="en-US" sz="1100" dirty="0">
                <a:solidFill>
                  <a:srgbClr val="333333"/>
                </a:solidFill>
                <a:latin typeface="Myriad Pro" panose="020B0503030403020204" pitchFamily="34" charset="0"/>
              </a:rPr>
              <a:t>).</a:t>
            </a:r>
            <a:endParaRPr lang="ar-SA" sz="1100" dirty="0"/>
          </a:p>
        </p:txBody>
      </p:sp>
      <p:cxnSp>
        <p:nvCxnSpPr>
          <p:cNvPr id="19" name="رابط كسهم مستقيم 18"/>
          <p:cNvCxnSpPr/>
          <p:nvPr/>
        </p:nvCxnSpPr>
        <p:spPr>
          <a:xfrm flipH="1">
            <a:off x="4787900" y="5803900"/>
            <a:ext cx="798523" cy="2159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1" name="رابط كسهم مستقيم 20"/>
          <p:cNvCxnSpPr/>
          <p:nvPr/>
        </p:nvCxnSpPr>
        <p:spPr>
          <a:xfrm>
            <a:off x="3454400" y="5803900"/>
            <a:ext cx="812800" cy="2159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2" name="مستطيل مستدير الزوايا 21"/>
          <p:cNvSpPr/>
          <p:nvPr/>
        </p:nvSpPr>
        <p:spPr>
          <a:xfrm>
            <a:off x="3039660" y="6137936"/>
            <a:ext cx="2940179" cy="514130"/>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en-US" dirty="0">
                <a:solidFill>
                  <a:schemeClr val="tx1"/>
                </a:solidFill>
                <a:latin typeface="Myriad Pro" panose="020B0503030403020204" pitchFamily="34" charset="0"/>
              </a:rPr>
              <a:t>Both of these mechanisms help </a:t>
            </a:r>
            <a:r>
              <a:rPr lang="en-US" dirty="0" err="1">
                <a:solidFill>
                  <a:schemeClr val="tx1"/>
                </a:solidFill>
                <a:latin typeface="Myriad Pro" panose="020B0503030403020204" pitchFamily="34" charset="0"/>
              </a:rPr>
              <a:t>faciliate</a:t>
            </a:r>
            <a:r>
              <a:rPr lang="en-US" dirty="0">
                <a:solidFill>
                  <a:schemeClr val="tx1"/>
                </a:solidFill>
                <a:latin typeface="Myriad Pro" panose="020B0503030403020204" pitchFamily="34" charset="0"/>
              </a:rPr>
              <a:t> </a:t>
            </a:r>
            <a:r>
              <a:rPr lang="en-US" b="1" dirty="0">
                <a:solidFill>
                  <a:schemeClr val="tx1"/>
                </a:solidFill>
                <a:latin typeface="Myriad Pro" panose="020B0503030403020204" pitchFamily="34" charset="0"/>
              </a:rPr>
              <a:t>DNA repair</a:t>
            </a:r>
            <a:endParaRPr lang="ar-SA" dirty="0">
              <a:solidFill>
                <a:schemeClr val="tx1"/>
              </a:solidFill>
            </a:endParaRPr>
          </a:p>
        </p:txBody>
      </p:sp>
    </p:spTree>
    <p:extLst>
      <p:ext uri="{BB962C8B-B14F-4D97-AF65-F5344CB8AC3E}">
        <p14:creationId xmlns:p14="http://schemas.microsoft.com/office/powerpoint/2010/main" val="3925841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0" y="742552"/>
            <a:ext cx="12146639" cy="2308324"/>
          </a:xfrm>
          <a:prstGeom prst="rect">
            <a:avLst/>
          </a:prstGeom>
        </p:spPr>
        <p:txBody>
          <a:bodyPr wrap="square">
            <a:spAutoFit/>
          </a:bodyPr>
          <a:lstStyle/>
          <a:p>
            <a:pPr algn="ctr">
              <a:lnSpc>
                <a:spcPct val="150000"/>
              </a:lnSpc>
            </a:pPr>
            <a:r>
              <a:rPr lang="en-US" sz="2400" dirty="0" smtClean="0"/>
              <a:t>The </a:t>
            </a:r>
            <a:r>
              <a:rPr lang="en-US" sz="2400" dirty="0"/>
              <a:t>carotenoids and metabolites turn the </a:t>
            </a:r>
            <a:r>
              <a:rPr lang="en-US" sz="2400" dirty="0" smtClean="0"/>
              <a:t>Red Snow Algae</a:t>
            </a:r>
            <a:r>
              <a:rPr lang="en-US" sz="2400" dirty="0"/>
              <a:t> into a </a:t>
            </a:r>
            <a:r>
              <a:rPr lang="en-US" sz="2400" b="1" dirty="0"/>
              <a:t>veritable </a:t>
            </a:r>
            <a:r>
              <a:rPr lang="en-US" sz="2400" b="1" dirty="0" smtClean="0"/>
              <a:t>“</a:t>
            </a:r>
            <a:r>
              <a:rPr lang="en-US" sz="2400" b="1" dirty="0"/>
              <a:t>Revive Aging </a:t>
            </a:r>
            <a:r>
              <a:rPr lang="en-US" sz="2400" b="1" dirty="0" smtClean="0"/>
              <a:t>Skin” for </a:t>
            </a:r>
            <a:r>
              <a:rPr lang="en-US" sz="2400" b="1" dirty="0"/>
              <a:t>the </a:t>
            </a:r>
            <a:r>
              <a:rPr lang="en-US" sz="2400" b="1" dirty="0" smtClean="0"/>
              <a:t>skin</a:t>
            </a:r>
            <a:r>
              <a:rPr lang="en-US" sz="2400" dirty="0" smtClean="0"/>
              <a:t>. At </a:t>
            </a:r>
            <a:r>
              <a:rPr lang="en-US" sz="2400" dirty="0"/>
              <a:t>this point, the algae </a:t>
            </a:r>
            <a:r>
              <a:rPr lang="en-US" sz="2400" dirty="0" smtClean="0"/>
              <a:t>is:</a:t>
            </a:r>
          </a:p>
          <a:p>
            <a:pPr algn="ctr"/>
            <a:r>
              <a:rPr lang="en-US" sz="2400" b="1" dirty="0" smtClean="0"/>
              <a:t>1-</a:t>
            </a:r>
            <a:r>
              <a:rPr lang="en-US" sz="2400" dirty="0" smtClean="0"/>
              <a:t> Extracted.</a:t>
            </a:r>
          </a:p>
          <a:p>
            <a:pPr algn="ctr"/>
            <a:r>
              <a:rPr lang="en-US" sz="2400" b="1" dirty="0" smtClean="0"/>
              <a:t>2-</a:t>
            </a:r>
            <a:r>
              <a:rPr lang="en-US" sz="2400" dirty="0" smtClean="0"/>
              <a:t> Dried </a:t>
            </a:r>
          </a:p>
          <a:p>
            <a:pPr algn="ctr"/>
            <a:r>
              <a:rPr lang="en-US" sz="2400" b="1" dirty="0" smtClean="0"/>
              <a:t>3-</a:t>
            </a:r>
            <a:r>
              <a:rPr lang="en-US" sz="2400" dirty="0" smtClean="0"/>
              <a:t> Turned </a:t>
            </a:r>
            <a:r>
              <a:rPr lang="en-US" sz="2400" dirty="0"/>
              <a:t>into Red Snow Algae powder.</a:t>
            </a:r>
            <a:endParaRPr lang="ar-SA" sz="2400" dirty="0"/>
          </a:p>
        </p:txBody>
      </p:sp>
      <p:cxnSp>
        <p:nvCxnSpPr>
          <p:cNvPr id="5" name="رابط كسهم مستقيم 4"/>
          <p:cNvCxnSpPr>
            <a:stCxn id="3" idx="2"/>
          </p:cNvCxnSpPr>
          <p:nvPr/>
        </p:nvCxnSpPr>
        <p:spPr>
          <a:xfrm flipH="1">
            <a:off x="3211286" y="3050876"/>
            <a:ext cx="2862034" cy="1629981"/>
          </a:xfrm>
          <a:prstGeom prst="straightConnector1">
            <a:avLst/>
          </a:prstGeom>
          <a:ln w="28575">
            <a:solidFill>
              <a:srgbClr val="99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رابط كسهم مستقيم 7"/>
          <p:cNvCxnSpPr/>
          <p:nvPr/>
        </p:nvCxnSpPr>
        <p:spPr>
          <a:xfrm>
            <a:off x="6078104" y="3050876"/>
            <a:ext cx="3295857" cy="1717067"/>
          </a:xfrm>
          <a:prstGeom prst="straightConnector1">
            <a:avLst/>
          </a:prstGeom>
          <a:ln w="28575">
            <a:solidFill>
              <a:srgbClr val="990000"/>
            </a:solidFill>
            <a:tailEnd type="triangle"/>
          </a:ln>
        </p:spPr>
        <p:style>
          <a:lnRef idx="1">
            <a:schemeClr val="accent1"/>
          </a:lnRef>
          <a:fillRef idx="0">
            <a:schemeClr val="accent1"/>
          </a:fillRef>
          <a:effectRef idx="0">
            <a:schemeClr val="accent1"/>
          </a:effectRef>
          <a:fontRef idx="minor">
            <a:schemeClr val="tx1"/>
          </a:fontRef>
        </p:style>
      </p:cxnSp>
      <p:sp>
        <p:nvSpPr>
          <p:cNvPr id="18" name="مربع نص 17"/>
          <p:cNvSpPr txBox="1"/>
          <p:nvPr/>
        </p:nvSpPr>
        <p:spPr>
          <a:xfrm>
            <a:off x="1484997" y="4767943"/>
            <a:ext cx="2679700" cy="707886"/>
          </a:xfrm>
          <a:prstGeom prst="rect">
            <a:avLst/>
          </a:prstGeom>
          <a:solidFill>
            <a:schemeClr val="accent2">
              <a:lumMod val="20000"/>
              <a:lumOff val="80000"/>
            </a:schemeClr>
          </a:solidFill>
        </p:spPr>
        <p:txBody>
          <a:bodyPr wrap="square" rtlCol="1">
            <a:spAutoFit/>
          </a:bodyPr>
          <a:lstStyle/>
          <a:p>
            <a:pPr algn="ctr"/>
            <a:r>
              <a:rPr lang="en-US" sz="2000" dirty="0" smtClean="0"/>
              <a:t>Drink this powder with  water as a supplement </a:t>
            </a:r>
            <a:endParaRPr lang="ar-SA" sz="2000" dirty="0"/>
          </a:p>
        </p:txBody>
      </p:sp>
      <p:sp>
        <p:nvSpPr>
          <p:cNvPr id="19" name="مربع نص 18"/>
          <p:cNvSpPr txBox="1"/>
          <p:nvPr/>
        </p:nvSpPr>
        <p:spPr>
          <a:xfrm>
            <a:off x="8425544" y="4847592"/>
            <a:ext cx="2266950" cy="707886"/>
          </a:xfrm>
          <a:prstGeom prst="rect">
            <a:avLst/>
          </a:prstGeom>
          <a:solidFill>
            <a:schemeClr val="accent2">
              <a:lumMod val="20000"/>
              <a:lumOff val="80000"/>
            </a:schemeClr>
          </a:solidFill>
        </p:spPr>
        <p:txBody>
          <a:bodyPr wrap="square" rtlCol="1">
            <a:spAutoFit/>
          </a:bodyPr>
          <a:lstStyle/>
          <a:p>
            <a:pPr algn="ctr"/>
            <a:r>
              <a:rPr lang="en-US" sz="2000" dirty="0" smtClean="0"/>
              <a:t>Use it in </a:t>
            </a:r>
            <a:r>
              <a:rPr lang="en-US" sz="2000" dirty="0"/>
              <a:t>anti-aging </a:t>
            </a:r>
            <a:r>
              <a:rPr lang="en-US" sz="2000" dirty="0" smtClean="0"/>
              <a:t>skin care products</a:t>
            </a:r>
            <a:endParaRPr lang="ar-SA" sz="2000" dirty="0"/>
          </a:p>
        </p:txBody>
      </p:sp>
      <p:sp>
        <p:nvSpPr>
          <p:cNvPr id="25" name="مربع نص 24"/>
          <p:cNvSpPr txBox="1"/>
          <p:nvPr/>
        </p:nvSpPr>
        <p:spPr>
          <a:xfrm>
            <a:off x="5844853" y="4223343"/>
            <a:ext cx="2395634" cy="707886"/>
          </a:xfrm>
          <a:prstGeom prst="rect">
            <a:avLst/>
          </a:prstGeom>
          <a:solidFill>
            <a:schemeClr val="accent4">
              <a:lumMod val="20000"/>
              <a:lumOff val="80000"/>
            </a:schemeClr>
          </a:solidFill>
        </p:spPr>
        <p:txBody>
          <a:bodyPr wrap="square" rtlCol="1">
            <a:spAutoFit/>
          </a:bodyPr>
          <a:lstStyle/>
          <a:p>
            <a:pPr algn="ctr"/>
            <a:r>
              <a:rPr lang="en-US" sz="2000" dirty="0" smtClean="0"/>
              <a:t>The </a:t>
            </a:r>
            <a:r>
              <a:rPr lang="en-US" sz="2000" dirty="0"/>
              <a:t>plant stem cells derived </a:t>
            </a:r>
            <a:r>
              <a:rPr lang="en-US" sz="2000" dirty="0" smtClean="0"/>
              <a:t>from powder</a:t>
            </a:r>
            <a:endParaRPr lang="ar-SA" sz="2000" dirty="0"/>
          </a:p>
        </p:txBody>
      </p:sp>
      <p:cxnSp>
        <p:nvCxnSpPr>
          <p:cNvPr id="27" name="رابط كسهم مستقيم 26"/>
          <p:cNvCxnSpPr/>
          <p:nvPr/>
        </p:nvCxnSpPr>
        <p:spPr>
          <a:xfrm>
            <a:off x="6059936" y="3050874"/>
            <a:ext cx="1298807" cy="1140126"/>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رابط كسهم مستقيم 32"/>
          <p:cNvCxnSpPr/>
          <p:nvPr/>
        </p:nvCxnSpPr>
        <p:spPr>
          <a:xfrm>
            <a:off x="8131241" y="4847592"/>
            <a:ext cx="381388" cy="273664"/>
          </a:xfrm>
          <a:prstGeom prst="straightConnector1">
            <a:avLst/>
          </a:prstGeom>
          <a:ln w="28575">
            <a:solidFill>
              <a:srgbClr val="990000"/>
            </a:solidFill>
            <a:tailEnd type="triangle"/>
          </a:ln>
        </p:spPr>
        <p:style>
          <a:lnRef idx="1">
            <a:schemeClr val="accent1"/>
          </a:lnRef>
          <a:fillRef idx="0">
            <a:schemeClr val="accent1"/>
          </a:fillRef>
          <a:effectRef idx="0">
            <a:schemeClr val="accent1"/>
          </a:effectRef>
          <a:fontRef idx="minor">
            <a:schemeClr val="tx1"/>
          </a:fontRef>
        </p:style>
      </p:cxnSp>
      <p:sp>
        <p:nvSpPr>
          <p:cNvPr id="11" name="مستطيل 10"/>
          <p:cNvSpPr/>
          <p:nvPr/>
        </p:nvSpPr>
        <p:spPr>
          <a:xfrm>
            <a:off x="2468832" y="4116"/>
            <a:ext cx="6752041" cy="830997"/>
          </a:xfrm>
          <a:prstGeom prst="rect">
            <a:avLst/>
          </a:prstGeom>
        </p:spPr>
        <p:txBody>
          <a:bodyPr wrap="none">
            <a:spAutoFit/>
          </a:bodyPr>
          <a:lstStyle/>
          <a:p>
            <a:r>
              <a:rPr lang="en-US" sz="4800" dirty="0" smtClean="0">
                <a:ln w="0">
                  <a:solidFill>
                    <a:srgbClr val="990000"/>
                  </a:solidFill>
                </a:ln>
                <a:solidFill>
                  <a:srgbClr val="C00000"/>
                </a:solidFill>
                <a:latin typeface="Adobe Caslon Pro Bold" panose="0205070206050A020403" pitchFamily="18" charset="0"/>
              </a:rPr>
              <a:t>The Problem of Research</a:t>
            </a:r>
            <a:endParaRPr lang="en-US" sz="4800" dirty="0">
              <a:ln w="0">
                <a:solidFill>
                  <a:srgbClr val="990000"/>
                </a:solidFill>
              </a:ln>
              <a:solidFill>
                <a:srgbClr val="C00000"/>
              </a:solidFill>
              <a:latin typeface="Adobe Caslon Pro Bold" panose="0205070206050A020403" pitchFamily="18" charset="0"/>
            </a:endParaRPr>
          </a:p>
        </p:txBody>
      </p:sp>
      <p:sp>
        <p:nvSpPr>
          <p:cNvPr id="26" name="مربع نص 25"/>
          <p:cNvSpPr txBox="1"/>
          <p:nvPr/>
        </p:nvSpPr>
        <p:spPr>
          <a:xfrm>
            <a:off x="4267201" y="6150114"/>
            <a:ext cx="3776954" cy="707886"/>
          </a:xfrm>
          <a:prstGeom prst="rect">
            <a:avLst/>
          </a:prstGeom>
          <a:solidFill>
            <a:schemeClr val="accent2">
              <a:lumMod val="20000"/>
              <a:lumOff val="80000"/>
            </a:schemeClr>
          </a:solidFill>
        </p:spPr>
        <p:txBody>
          <a:bodyPr wrap="square" rtlCol="1">
            <a:spAutoFit/>
          </a:bodyPr>
          <a:lstStyle/>
          <a:p>
            <a:pPr algn="ctr"/>
            <a:r>
              <a:rPr lang="en-US" sz="2000" dirty="0" smtClean="0"/>
              <a:t>The best time and condition of temperature to extract snow algae</a:t>
            </a:r>
            <a:endParaRPr lang="ar-SA" sz="2000" dirty="0"/>
          </a:p>
        </p:txBody>
      </p:sp>
      <p:cxnSp>
        <p:nvCxnSpPr>
          <p:cNvPr id="23" name="رابط كسهم مستقيم 22"/>
          <p:cNvCxnSpPr/>
          <p:nvPr/>
        </p:nvCxnSpPr>
        <p:spPr>
          <a:xfrm flipH="1">
            <a:off x="8131241" y="5529988"/>
            <a:ext cx="1340692" cy="630697"/>
          </a:xfrm>
          <a:prstGeom prst="straightConnector1">
            <a:avLst/>
          </a:prstGeom>
          <a:ln w="28575">
            <a:solidFill>
              <a:schemeClr val="tx1"/>
            </a:solidFill>
            <a:tailEnd type="arrow"/>
          </a:ln>
        </p:spPr>
        <p:style>
          <a:lnRef idx="3">
            <a:schemeClr val="dk1"/>
          </a:lnRef>
          <a:fillRef idx="0">
            <a:schemeClr val="dk1"/>
          </a:fillRef>
          <a:effectRef idx="2">
            <a:schemeClr val="dk1"/>
          </a:effectRef>
          <a:fontRef idx="minor">
            <a:schemeClr val="tx1"/>
          </a:fontRef>
        </p:style>
      </p:cxnSp>
      <p:cxnSp>
        <p:nvCxnSpPr>
          <p:cNvPr id="29" name="رابط كسهم مستقيم 28"/>
          <p:cNvCxnSpPr/>
          <p:nvPr/>
        </p:nvCxnSpPr>
        <p:spPr>
          <a:xfrm>
            <a:off x="2929619" y="5475829"/>
            <a:ext cx="1337582" cy="668820"/>
          </a:xfrm>
          <a:prstGeom prst="straightConnector1">
            <a:avLst/>
          </a:prstGeom>
          <a:ln w="28575">
            <a:solidFill>
              <a:schemeClr val="tx1"/>
            </a:solidFill>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373134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271706" y="1929384"/>
            <a:ext cx="2572512" cy="519902"/>
          </a:xfrm>
          <a:prstGeom prst="roundRect">
            <a:avLst/>
          </a:prstGeom>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path path="circle">
              <a:fillToRect t="100000" r="100000"/>
            </a:path>
            <a:tileRect l="-100000" b="-100000"/>
          </a:gra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solidFill>
                <a:schemeClr val="tx1"/>
              </a:solidFill>
            </a:endParaRPr>
          </a:p>
          <a:p>
            <a:pPr algn="ctr" fontAlgn="base"/>
            <a:r>
              <a:rPr lang="en-US" sz="2000" dirty="0" smtClean="0">
                <a:solidFill>
                  <a:schemeClr val="tx1"/>
                </a:solidFill>
              </a:rPr>
              <a:t>Oxygen evolution</a:t>
            </a:r>
          </a:p>
          <a:p>
            <a:pPr algn="ctr"/>
            <a:endParaRPr lang="en-US" sz="2000" dirty="0">
              <a:solidFill>
                <a:schemeClr val="tx1"/>
              </a:solidFill>
            </a:endParaRPr>
          </a:p>
        </p:txBody>
      </p:sp>
      <p:sp>
        <p:nvSpPr>
          <p:cNvPr id="10" name="Rounded Rectangle 9"/>
          <p:cNvSpPr/>
          <p:nvPr/>
        </p:nvSpPr>
        <p:spPr>
          <a:xfrm>
            <a:off x="144777" y="2971801"/>
            <a:ext cx="2572512" cy="664028"/>
          </a:xfrm>
          <a:prstGeom prst="roundRect">
            <a:avLst/>
          </a:prstGeom>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path path="circle">
              <a:fillToRect t="100000" r="100000"/>
            </a:path>
            <a:tileRect l="-100000" b="-100000"/>
          </a:gra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solidFill>
                <a:schemeClr val="tx1"/>
              </a:solidFill>
            </a:endParaRPr>
          </a:p>
          <a:p>
            <a:pPr algn="ctr" fontAlgn="base"/>
            <a:r>
              <a:rPr lang="en-US" sz="2000" dirty="0" smtClean="0">
                <a:solidFill>
                  <a:schemeClr val="tx1"/>
                </a:solidFill>
              </a:rPr>
              <a:t>Electron transfer rate measurements</a:t>
            </a:r>
          </a:p>
          <a:p>
            <a:pPr algn="l"/>
            <a:endParaRPr lang="en-US" sz="2000" dirty="0">
              <a:solidFill>
                <a:schemeClr val="tx1"/>
              </a:solidFill>
            </a:endParaRPr>
          </a:p>
        </p:txBody>
      </p:sp>
      <p:sp>
        <p:nvSpPr>
          <p:cNvPr id="11" name="Rounded Rectangle 10"/>
          <p:cNvSpPr/>
          <p:nvPr/>
        </p:nvSpPr>
        <p:spPr>
          <a:xfrm>
            <a:off x="113425" y="4492751"/>
            <a:ext cx="2572512" cy="688849"/>
          </a:xfrm>
          <a:prstGeom prst="roundRect">
            <a:avLst/>
          </a:prstGeom>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path path="circle">
              <a:fillToRect t="100000" r="100000"/>
            </a:path>
            <a:tileRect l="-100000" b="-100000"/>
          </a:gra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solidFill>
                <a:schemeClr val="tx1"/>
              </a:solidFill>
            </a:endParaRPr>
          </a:p>
          <a:p>
            <a:pPr algn="ctr" fontAlgn="base"/>
            <a:r>
              <a:rPr lang="en-US" sz="2000" dirty="0" smtClean="0">
                <a:solidFill>
                  <a:schemeClr val="tx1"/>
                </a:solidFill>
              </a:rPr>
              <a:t>Fluorescence temperature curve</a:t>
            </a:r>
          </a:p>
          <a:p>
            <a:pPr algn="ctr"/>
            <a:endParaRPr lang="en-US" sz="2000" dirty="0">
              <a:solidFill>
                <a:schemeClr val="tx1"/>
              </a:solidFill>
            </a:endParaRPr>
          </a:p>
        </p:txBody>
      </p:sp>
      <p:sp>
        <p:nvSpPr>
          <p:cNvPr id="12" name="Rectangle 11"/>
          <p:cNvSpPr/>
          <p:nvPr/>
        </p:nvSpPr>
        <p:spPr>
          <a:xfrm>
            <a:off x="3618455" y="57013"/>
            <a:ext cx="4882106" cy="707886"/>
          </a:xfrm>
          <a:prstGeom prst="rect">
            <a:avLst/>
          </a:prstGeom>
        </p:spPr>
        <p:txBody>
          <a:bodyPr wrap="none">
            <a:spAutoFit/>
          </a:bodyPr>
          <a:lstStyle/>
          <a:p>
            <a:pPr fontAlgn="base"/>
            <a:r>
              <a:rPr lang="en-US" sz="4000" b="1" dirty="0" smtClean="0">
                <a:ln w="0">
                  <a:solidFill>
                    <a:sysClr val="windowText" lastClr="000000"/>
                  </a:solidFill>
                </a:ln>
                <a:solidFill>
                  <a:srgbClr val="C00000"/>
                </a:solidFill>
                <a:effectLst>
                  <a:outerShdw blurRad="38100" dist="19050" dir="2700000" algn="tl" rotWithShape="0">
                    <a:schemeClr val="dk1">
                      <a:alpha val="40000"/>
                    </a:schemeClr>
                  </a:outerShdw>
                </a:effectLst>
                <a:latin typeface="Adobe Caslon Pro Bold" panose="0205070206050A020403" pitchFamily="18" charset="0"/>
              </a:rPr>
              <a:t>Materials &amp; Methods</a:t>
            </a:r>
          </a:p>
        </p:txBody>
      </p:sp>
      <p:cxnSp>
        <p:nvCxnSpPr>
          <p:cNvPr id="15" name="Straight Arrow Connector 14"/>
          <p:cNvCxnSpPr/>
          <p:nvPr/>
        </p:nvCxnSpPr>
        <p:spPr>
          <a:xfrm flipH="1">
            <a:off x="2602553" y="1929384"/>
            <a:ext cx="2449288" cy="102064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1741714" y="1582348"/>
            <a:ext cx="3279644" cy="28041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2128593" y="2065016"/>
            <a:ext cx="3292922" cy="23950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6227523" y="932563"/>
            <a:ext cx="331490" cy="321225"/>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b="1" dirty="0" smtClean="0">
                <a:solidFill>
                  <a:schemeClr val="tx1"/>
                </a:solidFill>
              </a:rPr>
              <a:t>1</a:t>
            </a:r>
            <a:endParaRPr lang="en-US" b="1" dirty="0">
              <a:solidFill>
                <a:schemeClr val="tx1"/>
              </a:solidFill>
            </a:endParaRPr>
          </a:p>
        </p:txBody>
      </p:sp>
      <p:sp>
        <p:nvSpPr>
          <p:cNvPr id="25" name="Oval 24"/>
          <p:cNvSpPr/>
          <p:nvPr/>
        </p:nvSpPr>
        <p:spPr>
          <a:xfrm>
            <a:off x="1829667" y="1458686"/>
            <a:ext cx="298926" cy="330926"/>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b="1" dirty="0" smtClean="0">
                <a:solidFill>
                  <a:schemeClr val="tx1"/>
                </a:solidFill>
              </a:rPr>
              <a:t>2</a:t>
            </a:r>
            <a:endParaRPr lang="en-US" b="1" dirty="0">
              <a:solidFill>
                <a:schemeClr val="tx1"/>
              </a:solidFill>
            </a:endParaRPr>
          </a:p>
        </p:txBody>
      </p:sp>
      <p:sp>
        <p:nvSpPr>
          <p:cNvPr id="26" name="Oval 25"/>
          <p:cNvSpPr/>
          <p:nvPr/>
        </p:nvSpPr>
        <p:spPr>
          <a:xfrm>
            <a:off x="2602553" y="2503711"/>
            <a:ext cx="313944" cy="324393"/>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b="1" dirty="0" smtClean="0">
                <a:solidFill>
                  <a:schemeClr val="tx1"/>
                </a:solidFill>
              </a:rPr>
              <a:t>3</a:t>
            </a:r>
            <a:endParaRPr lang="en-US" b="1" dirty="0">
              <a:solidFill>
                <a:schemeClr val="tx1"/>
              </a:solidFill>
            </a:endParaRPr>
          </a:p>
        </p:txBody>
      </p:sp>
      <p:sp>
        <p:nvSpPr>
          <p:cNvPr id="27" name="Oval 26"/>
          <p:cNvSpPr/>
          <p:nvPr/>
        </p:nvSpPr>
        <p:spPr>
          <a:xfrm>
            <a:off x="1981730" y="3903620"/>
            <a:ext cx="390144" cy="414528"/>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b="1" dirty="0" smtClean="0">
                <a:solidFill>
                  <a:schemeClr val="tx1"/>
                </a:solidFill>
              </a:rPr>
              <a:t>4</a:t>
            </a:r>
            <a:endParaRPr lang="en-US" b="1" dirty="0">
              <a:solidFill>
                <a:schemeClr val="tx1"/>
              </a:solidFill>
            </a:endParaRPr>
          </a:p>
        </p:txBody>
      </p:sp>
      <p:sp>
        <p:nvSpPr>
          <p:cNvPr id="28" name="Rounded Rectangle 1"/>
          <p:cNvSpPr/>
          <p:nvPr/>
        </p:nvSpPr>
        <p:spPr>
          <a:xfrm>
            <a:off x="455458" y="5571309"/>
            <a:ext cx="2572512" cy="792480"/>
          </a:xfrm>
          <a:prstGeom prst="roundRect">
            <a:avLst/>
          </a:prstGeom>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lin ang="2700000" scaled="1"/>
            <a:tileRect/>
          </a:gra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solidFill>
                <a:schemeClr val="tx1"/>
              </a:solidFill>
            </a:endParaRPr>
          </a:p>
          <a:p>
            <a:pPr algn="ctr" fontAlgn="base"/>
            <a:r>
              <a:rPr lang="en-US" sz="2000" dirty="0">
                <a:solidFill>
                  <a:schemeClr val="tx1"/>
                </a:solidFill>
              </a:rPr>
              <a:t>Isolation of thylakoid membranes</a:t>
            </a:r>
          </a:p>
          <a:p>
            <a:pPr algn="ctr"/>
            <a:endParaRPr lang="en-US" sz="2000" dirty="0">
              <a:solidFill>
                <a:schemeClr val="tx1"/>
              </a:solidFill>
            </a:endParaRPr>
          </a:p>
        </p:txBody>
      </p:sp>
      <p:cxnSp>
        <p:nvCxnSpPr>
          <p:cNvPr id="31" name="Straight Arrow Connector 13"/>
          <p:cNvCxnSpPr/>
          <p:nvPr/>
        </p:nvCxnSpPr>
        <p:spPr>
          <a:xfrm flipH="1">
            <a:off x="2916497" y="2065016"/>
            <a:ext cx="2908231" cy="350629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Oval 23"/>
          <p:cNvSpPr/>
          <p:nvPr/>
        </p:nvSpPr>
        <p:spPr>
          <a:xfrm>
            <a:off x="2731665" y="5156943"/>
            <a:ext cx="296305" cy="306724"/>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b="1" dirty="0" smtClean="0">
                <a:solidFill>
                  <a:schemeClr val="tx1"/>
                </a:solidFill>
              </a:rPr>
              <a:t>5</a:t>
            </a:r>
            <a:endParaRPr lang="en-US" b="1" dirty="0">
              <a:solidFill>
                <a:schemeClr val="tx1"/>
              </a:solidFill>
            </a:endParaRPr>
          </a:p>
        </p:txBody>
      </p:sp>
      <p:sp>
        <p:nvSpPr>
          <p:cNvPr id="36" name="Rounded Rectangle 8"/>
          <p:cNvSpPr/>
          <p:nvPr/>
        </p:nvSpPr>
        <p:spPr>
          <a:xfrm>
            <a:off x="3084356" y="6172199"/>
            <a:ext cx="2572512" cy="587829"/>
          </a:xfrm>
          <a:prstGeom prst="roundRect">
            <a:avLst/>
          </a:prstGeom>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path path="circle">
              <a:fillToRect t="100000" r="100000"/>
            </a:path>
            <a:tileRect l="-100000" b="-100000"/>
          </a:gra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solidFill>
                <a:schemeClr val="tx1"/>
              </a:solidFill>
            </a:endParaRPr>
          </a:p>
          <a:p>
            <a:pPr algn="ctr" fontAlgn="base"/>
            <a:r>
              <a:rPr lang="en-US" sz="2000" dirty="0">
                <a:solidFill>
                  <a:schemeClr val="tx1"/>
                </a:solidFill>
              </a:rPr>
              <a:t>Extraction of lipids</a:t>
            </a:r>
          </a:p>
          <a:p>
            <a:pPr algn="ctr"/>
            <a:endParaRPr lang="en-US" sz="2000" dirty="0">
              <a:solidFill>
                <a:schemeClr val="tx1"/>
              </a:solidFill>
            </a:endParaRPr>
          </a:p>
        </p:txBody>
      </p:sp>
      <p:cxnSp>
        <p:nvCxnSpPr>
          <p:cNvPr id="37" name="Straight Arrow Connector 15"/>
          <p:cNvCxnSpPr>
            <a:endCxn id="36" idx="0"/>
          </p:cNvCxnSpPr>
          <p:nvPr/>
        </p:nvCxnSpPr>
        <p:spPr>
          <a:xfrm flipH="1">
            <a:off x="4370612" y="2036814"/>
            <a:ext cx="1688896" cy="413538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Oval 24"/>
          <p:cNvSpPr/>
          <p:nvPr/>
        </p:nvSpPr>
        <p:spPr>
          <a:xfrm>
            <a:off x="4125930" y="5693444"/>
            <a:ext cx="272388" cy="326135"/>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b="1" dirty="0" smtClean="0">
                <a:solidFill>
                  <a:schemeClr val="tx1"/>
                </a:solidFill>
              </a:rPr>
              <a:t>6</a:t>
            </a:r>
            <a:endParaRPr lang="en-US" b="1" dirty="0">
              <a:solidFill>
                <a:schemeClr val="tx1"/>
              </a:solidFill>
            </a:endParaRPr>
          </a:p>
        </p:txBody>
      </p:sp>
      <p:sp>
        <p:nvSpPr>
          <p:cNvPr id="40" name="Rounded Rectangle 9"/>
          <p:cNvSpPr/>
          <p:nvPr/>
        </p:nvSpPr>
        <p:spPr>
          <a:xfrm>
            <a:off x="6736515" y="6170021"/>
            <a:ext cx="2572512" cy="590007"/>
          </a:xfrm>
          <a:prstGeom prst="roundRect">
            <a:avLst/>
          </a:prstGeom>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path path="circle">
              <a:fillToRect t="100000" r="100000"/>
            </a:path>
            <a:tileRect l="-100000" b="-100000"/>
          </a:gra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2000" dirty="0" smtClean="0">
                <a:solidFill>
                  <a:schemeClr val="tx1"/>
                </a:solidFill>
              </a:rPr>
              <a:t>Lipid </a:t>
            </a:r>
            <a:r>
              <a:rPr lang="en-US" sz="2000" dirty="0">
                <a:solidFill>
                  <a:schemeClr val="tx1"/>
                </a:solidFill>
              </a:rPr>
              <a:t>and fatty acid analysis</a:t>
            </a:r>
          </a:p>
        </p:txBody>
      </p:sp>
      <p:cxnSp>
        <p:nvCxnSpPr>
          <p:cNvPr id="41" name="Straight Arrow Connector 14"/>
          <p:cNvCxnSpPr/>
          <p:nvPr/>
        </p:nvCxnSpPr>
        <p:spPr>
          <a:xfrm>
            <a:off x="6507915" y="2065016"/>
            <a:ext cx="1514856" cy="410718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Oval 25"/>
          <p:cNvSpPr/>
          <p:nvPr/>
        </p:nvSpPr>
        <p:spPr>
          <a:xfrm>
            <a:off x="8022771" y="5748121"/>
            <a:ext cx="195072" cy="28234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b="1" dirty="0" smtClean="0">
                <a:solidFill>
                  <a:schemeClr val="tx1"/>
                </a:solidFill>
              </a:rPr>
              <a:t>7</a:t>
            </a:r>
            <a:endParaRPr lang="en-US" b="1" dirty="0">
              <a:solidFill>
                <a:schemeClr val="tx1"/>
              </a:solidFill>
            </a:endParaRPr>
          </a:p>
        </p:txBody>
      </p:sp>
      <p:sp>
        <p:nvSpPr>
          <p:cNvPr id="44" name="Rounded Rectangle 1"/>
          <p:cNvSpPr/>
          <p:nvPr/>
        </p:nvSpPr>
        <p:spPr>
          <a:xfrm>
            <a:off x="9404386" y="5582631"/>
            <a:ext cx="2572512" cy="792480"/>
          </a:xfrm>
          <a:prstGeom prst="roundRect">
            <a:avLst/>
          </a:prstGeom>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lin ang="2700000" scaled="1"/>
            <a:tileRect/>
          </a:gra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solidFill>
                <a:schemeClr val="tx1"/>
              </a:solidFill>
            </a:endParaRPr>
          </a:p>
          <a:p>
            <a:pPr algn="ctr" fontAlgn="base"/>
            <a:r>
              <a:rPr lang="en-US" sz="2000" dirty="0" smtClean="0">
                <a:solidFill>
                  <a:schemeClr val="tx1"/>
                </a:solidFill>
              </a:rPr>
              <a:t>DNA isolation</a:t>
            </a:r>
          </a:p>
          <a:p>
            <a:pPr algn="ctr"/>
            <a:endParaRPr lang="en-US" sz="2000" dirty="0">
              <a:solidFill>
                <a:schemeClr val="tx1"/>
              </a:solidFill>
            </a:endParaRPr>
          </a:p>
        </p:txBody>
      </p:sp>
      <p:cxnSp>
        <p:nvCxnSpPr>
          <p:cNvPr id="45" name="Straight Arrow Connector 13"/>
          <p:cNvCxnSpPr/>
          <p:nvPr/>
        </p:nvCxnSpPr>
        <p:spPr>
          <a:xfrm>
            <a:off x="6946392" y="2069593"/>
            <a:ext cx="2600379" cy="350171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Oval 23"/>
          <p:cNvSpPr/>
          <p:nvPr/>
        </p:nvSpPr>
        <p:spPr>
          <a:xfrm>
            <a:off x="9404386" y="5156941"/>
            <a:ext cx="390144" cy="231921"/>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b="1" dirty="0" smtClean="0">
                <a:solidFill>
                  <a:schemeClr val="tx1"/>
                </a:solidFill>
              </a:rPr>
              <a:t>8</a:t>
            </a:r>
            <a:endParaRPr lang="en-US" b="1" dirty="0">
              <a:solidFill>
                <a:schemeClr val="tx1"/>
              </a:solidFill>
            </a:endParaRPr>
          </a:p>
        </p:txBody>
      </p:sp>
      <p:cxnSp>
        <p:nvCxnSpPr>
          <p:cNvPr id="48" name="Straight Arrow Connector 15"/>
          <p:cNvCxnSpPr/>
          <p:nvPr/>
        </p:nvCxnSpPr>
        <p:spPr>
          <a:xfrm>
            <a:off x="7364403" y="2069593"/>
            <a:ext cx="2639568" cy="239050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 name="Rounded Rectangle 8"/>
          <p:cNvSpPr/>
          <p:nvPr/>
        </p:nvSpPr>
        <p:spPr>
          <a:xfrm>
            <a:off x="9546771" y="4460094"/>
            <a:ext cx="2572512" cy="650534"/>
          </a:xfrm>
          <a:prstGeom prst="roundRect">
            <a:avLst/>
          </a:prstGeom>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path path="circle">
              <a:fillToRect t="100000" r="100000"/>
            </a:path>
            <a:tileRect l="-100000" b="-100000"/>
          </a:gra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solidFill>
                <a:schemeClr val="tx1"/>
              </a:solidFill>
            </a:endParaRPr>
          </a:p>
          <a:p>
            <a:pPr algn="ctr" fontAlgn="base"/>
            <a:r>
              <a:rPr lang="en-US" sz="2000" dirty="0" smtClean="0">
                <a:solidFill>
                  <a:schemeClr val="tx1"/>
                </a:solidFill>
              </a:rPr>
              <a:t>Amplification of gene coding D1 protein</a:t>
            </a:r>
          </a:p>
          <a:p>
            <a:pPr algn="ctr"/>
            <a:endParaRPr lang="en-US" sz="2000" dirty="0">
              <a:solidFill>
                <a:schemeClr val="tx1"/>
              </a:solidFill>
            </a:endParaRPr>
          </a:p>
        </p:txBody>
      </p:sp>
      <p:sp>
        <p:nvSpPr>
          <p:cNvPr id="53" name="Oval 24"/>
          <p:cNvSpPr/>
          <p:nvPr/>
        </p:nvSpPr>
        <p:spPr>
          <a:xfrm>
            <a:off x="9806721" y="3948403"/>
            <a:ext cx="273449" cy="312205"/>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b="1" dirty="0" smtClean="0">
                <a:solidFill>
                  <a:schemeClr val="tx1"/>
                </a:solidFill>
              </a:rPr>
              <a:t>9</a:t>
            </a:r>
            <a:endParaRPr lang="en-US" b="1" dirty="0">
              <a:solidFill>
                <a:schemeClr val="tx1"/>
              </a:solidFill>
            </a:endParaRPr>
          </a:p>
        </p:txBody>
      </p:sp>
      <p:sp>
        <p:nvSpPr>
          <p:cNvPr id="54" name="Rounded Rectangle 9"/>
          <p:cNvSpPr/>
          <p:nvPr/>
        </p:nvSpPr>
        <p:spPr>
          <a:xfrm>
            <a:off x="9546771" y="2950029"/>
            <a:ext cx="2572512" cy="792480"/>
          </a:xfrm>
          <a:prstGeom prst="roundRect">
            <a:avLst/>
          </a:prstGeom>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path path="circle">
              <a:fillToRect t="100000" r="100000"/>
            </a:path>
            <a:tileRect l="-100000" b="-100000"/>
          </a:gra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solidFill>
                <a:schemeClr val="tx1"/>
              </a:solidFill>
            </a:endParaRPr>
          </a:p>
          <a:p>
            <a:pPr algn="ctr" fontAlgn="base"/>
            <a:r>
              <a:rPr lang="en-US" sz="2000" dirty="0" smtClean="0">
                <a:solidFill>
                  <a:schemeClr val="tx1"/>
                </a:solidFill>
              </a:rPr>
              <a:t>Alignment of gene coding D1 protein</a:t>
            </a:r>
          </a:p>
          <a:p>
            <a:pPr algn="l"/>
            <a:endParaRPr lang="en-US" sz="2000" dirty="0">
              <a:solidFill>
                <a:schemeClr val="tx1"/>
              </a:solidFill>
            </a:endParaRPr>
          </a:p>
        </p:txBody>
      </p:sp>
      <p:cxnSp>
        <p:nvCxnSpPr>
          <p:cNvPr id="55" name="Straight Arrow Connector 14"/>
          <p:cNvCxnSpPr/>
          <p:nvPr/>
        </p:nvCxnSpPr>
        <p:spPr>
          <a:xfrm>
            <a:off x="7695546" y="2016214"/>
            <a:ext cx="2384624" cy="93381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8" name="Oval 25"/>
          <p:cNvSpPr/>
          <p:nvPr/>
        </p:nvSpPr>
        <p:spPr>
          <a:xfrm>
            <a:off x="9778199" y="2503710"/>
            <a:ext cx="731955" cy="350523"/>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b="1" dirty="0" smtClean="0">
                <a:solidFill>
                  <a:schemeClr val="tx1"/>
                </a:solidFill>
              </a:rPr>
              <a:t>10</a:t>
            </a:r>
            <a:endParaRPr lang="en-US" b="1" dirty="0">
              <a:solidFill>
                <a:schemeClr val="tx1"/>
              </a:solidFill>
            </a:endParaRPr>
          </a:p>
        </p:txBody>
      </p:sp>
      <p:cxnSp>
        <p:nvCxnSpPr>
          <p:cNvPr id="59" name="Straight Arrow Connector 16"/>
          <p:cNvCxnSpPr/>
          <p:nvPr/>
        </p:nvCxnSpPr>
        <p:spPr>
          <a:xfrm>
            <a:off x="7636063" y="1588755"/>
            <a:ext cx="2568372" cy="27400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 name="Rounded Rectangle 10"/>
          <p:cNvSpPr/>
          <p:nvPr/>
        </p:nvSpPr>
        <p:spPr>
          <a:xfrm>
            <a:off x="9546771" y="1946681"/>
            <a:ext cx="2572512" cy="505218"/>
          </a:xfrm>
          <a:prstGeom prst="roundRect">
            <a:avLst/>
          </a:prstGeom>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path path="circle">
              <a:fillToRect t="100000" r="100000"/>
            </a:path>
            <a:tileRect l="-100000" b="-100000"/>
          </a:gra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2000" dirty="0" smtClean="0">
                <a:solidFill>
                  <a:schemeClr val="tx1"/>
                </a:solidFill>
              </a:rPr>
              <a:t>Statistical analysis</a:t>
            </a:r>
            <a:endParaRPr lang="en-US" sz="2000" dirty="0">
              <a:solidFill>
                <a:schemeClr val="tx1"/>
              </a:solidFill>
            </a:endParaRPr>
          </a:p>
        </p:txBody>
      </p:sp>
      <p:sp>
        <p:nvSpPr>
          <p:cNvPr id="66" name="Oval 26"/>
          <p:cNvSpPr/>
          <p:nvPr/>
        </p:nvSpPr>
        <p:spPr>
          <a:xfrm>
            <a:off x="9806721" y="1481425"/>
            <a:ext cx="621792" cy="318298"/>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b="1" dirty="0" smtClean="0">
                <a:solidFill>
                  <a:schemeClr val="tx1"/>
                </a:solidFill>
              </a:rPr>
              <a:t>11</a:t>
            </a:r>
            <a:endParaRPr lang="en-US" b="1" dirty="0">
              <a:solidFill>
                <a:schemeClr val="tx1"/>
              </a:solidFill>
            </a:endParaRPr>
          </a:p>
        </p:txBody>
      </p:sp>
      <p:sp>
        <p:nvSpPr>
          <p:cNvPr id="6" name="مستطيل مستدير الزوايا 5"/>
          <p:cNvSpPr/>
          <p:nvPr/>
        </p:nvSpPr>
        <p:spPr>
          <a:xfrm>
            <a:off x="4209937" y="2158949"/>
            <a:ext cx="4075830" cy="319293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ar-SA" dirty="0"/>
          </a:p>
        </p:txBody>
      </p:sp>
      <p:cxnSp>
        <p:nvCxnSpPr>
          <p:cNvPr id="8" name="رابط كسهم مستقيم 7"/>
          <p:cNvCxnSpPr>
            <a:stCxn id="6" idx="0"/>
          </p:cNvCxnSpPr>
          <p:nvPr/>
        </p:nvCxnSpPr>
        <p:spPr>
          <a:xfrm flipH="1">
            <a:off x="5486558" y="2158949"/>
            <a:ext cx="761294" cy="34642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42" name="رابط كسهم مستقيم 41"/>
          <p:cNvCxnSpPr/>
          <p:nvPr/>
        </p:nvCxnSpPr>
        <p:spPr>
          <a:xfrm>
            <a:off x="6316399" y="2086802"/>
            <a:ext cx="825088" cy="46100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0" name="مستطيل 19"/>
          <p:cNvSpPr/>
          <p:nvPr/>
        </p:nvSpPr>
        <p:spPr>
          <a:xfrm>
            <a:off x="4501187" y="2621302"/>
            <a:ext cx="1302913" cy="380785"/>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solidFill>
                  <a:schemeClr val="tx1"/>
                </a:solidFill>
              </a:rPr>
              <a:t>C. cf. nivalis</a:t>
            </a:r>
            <a:endParaRPr lang="ar-SA" dirty="0">
              <a:solidFill>
                <a:schemeClr val="tx1"/>
              </a:solidFill>
            </a:endParaRPr>
          </a:p>
        </p:txBody>
      </p:sp>
      <p:sp>
        <p:nvSpPr>
          <p:cNvPr id="49" name="مستطيل 48"/>
          <p:cNvSpPr/>
          <p:nvPr/>
        </p:nvSpPr>
        <p:spPr>
          <a:xfrm>
            <a:off x="6612632" y="2621302"/>
            <a:ext cx="1468981" cy="380785"/>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solidFill>
                  <a:schemeClr val="tx1"/>
                </a:solidFill>
              </a:rPr>
              <a:t>C. reinhardtii</a:t>
            </a:r>
            <a:endParaRPr lang="ar-SA" dirty="0">
              <a:solidFill>
                <a:schemeClr val="tx1"/>
              </a:solidFill>
            </a:endParaRPr>
          </a:p>
        </p:txBody>
      </p:sp>
      <p:sp>
        <p:nvSpPr>
          <p:cNvPr id="52" name="مستطيل 51"/>
          <p:cNvSpPr/>
          <p:nvPr/>
        </p:nvSpPr>
        <p:spPr>
          <a:xfrm>
            <a:off x="4380575" y="3346269"/>
            <a:ext cx="3847230" cy="518376"/>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BBM medium</a:t>
            </a:r>
          </a:p>
          <a:p>
            <a:pPr algn="ctr"/>
            <a:r>
              <a:rPr lang="en-US" dirty="0" smtClean="0">
                <a:solidFill>
                  <a:schemeClr val="tx1"/>
                </a:solidFill>
              </a:rPr>
              <a:t>Contain 16 chemical compounds</a:t>
            </a:r>
            <a:endParaRPr lang="ar-SA" dirty="0">
              <a:solidFill>
                <a:schemeClr val="tx1"/>
              </a:solidFill>
            </a:endParaRPr>
          </a:p>
        </p:txBody>
      </p:sp>
      <p:sp>
        <p:nvSpPr>
          <p:cNvPr id="57" name="مستطيل 56"/>
          <p:cNvSpPr/>
          <p:nvPr/>
        </p:nvSpPr>
        <p:spPr>
          <a:xfrm>
            <a:off x="5475319" y="4208431"/>
            <a:ext cx="1658636" cy="1498510"/>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lgn="ctr" rtl="0">
              <a:buFontTx/>
              <a:buChar char="-"/>
            </a:pPr>
            <a:r>
              <a:rPr lang="en-US" dirty="0" smtClean="0">
                <a:solidFill>
                  <a:schemeClr val="tx1"/>
                </a:solidFill>
              </a:rPr>
              <a:t>2 C</a:t>
            </a:r>
          </a:p>
          <a:p>
            <a:pPr marL="285750" indent="-285750" algn="ctr" rtl="0">
              <a:buFontTx/>
              <a:buChar char="-"/>
            </a:pPr>
            <a:r>
              <a:rPr lang="en-US" dirty="0" smtClean="0">
                <a:solidFill>
                  <a:schemeClr val="tx1"/>
                </a:solidFill>
              </a:rPr>
              <a:t>10 C</a:t>
            </a:r>
          </a:p>
          <a:p>
            <a:pPr marL="285750" indent="-285750" algn="ctr" rtl="0">
              <a:buFontTx/>
              <a:buChar char="-"/>
            </a:pPr>
            <a:r>
              <a:rPr lang="en-US" dirty="0" smtClean="0">
                <a:solidFill>
                  <a:schemeClr val="tx1"/>
                </a:solidFill>
              </a:rPr>
              <a:t>5 – 15 C</a:t>
            </a:r>
          </a:p>
          <a:p>
            <a:pPr algn="ctr" rtl="0"/>
            <a:r>
              <a:rPr lang="en-US" dirty="0" smtClean="0">
                <a:solidFill>
                  <a:schemeClr val="tx1"/>
                </a:solidFill>
              </a:rPr>
              <a:t>(72 hr using thermostat)</a:t>
            </a:r>
          </a:p>
        </p:txBody>
      </p:sp>
      <p:sp>
        <p:nvSpPr>
          <p:cNvPr id="2" name="Rounded Rectangle 1"/>
          <p:cNvSpPr/>
          <p:nvPr/>
        </p:nvSpPr>
        <p:spPr>
          <a:xfrm>
            <a:off x="5031814" y="1244333"/>
            <a:ext cx="2572512" cy="914616"/>
          </a:xfrm>
          <a:prstGeom prst="roundRect">
            <a:avLst/>
          </a:prstGeom>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lin ang="2700000" scaled="1"/>
            <a:tileRect/>
          </a:gra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solidFill>
                <a:schemeClr val="tx1"/>
              </a:solidFill>
            </a:endParaRPr>
          </a:p>
          <a:p>
            <a:pPr algn="ctr"/>
            <a:r>
              <a:rPr lang="en-US" sz="2000" dirty="0" smtClean="0">
                <a:solidFill>
                  <a:schemeClr val="tx1"/>
                </a:solidFill>
              </a:rPr>
              <a:t>Organisms and growth conditions</a:t>
            </a:r>
          </a:p>
          <a:p>
            <a:pPr algn="ctr"/>
            <a:endParaRPr lang="en-US" sz="2000" dirty="0">
              <a:solidFill>
                <a:schemeClr val="tx1"/>
              </a:solidFill>
            </a:endParaRPr>
          </a:p>
        </p:txBody>
      </p:sp>
      <p:cxnSp>
        <p:nvCxnSpPr>
          <p:cNvPr id="60" name="رابط كسهم مستقيم 59"/>
          <p:cNvCxnSpPr>
            <a:stCxn id="49" idx="2"/>
          </p:cNvCxnSpPr>
          <p:nvPr/>
        </p:nvCxnSpPr>
        <p:spPr>
          <a:xfrm flipH="1">
            <a:off x="6393268" y="3002087"/>
            <a:ext cx="953855" cy="30172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62" name="رابط كسهم مستقيم 61"/>
          <p:cNvCxnSpPr/>
          <p:nvPr/>
        </p:nvCxnSpPr>
        <p:spPr>
          <a:xfrm>
            <a:off x="5184472" y="2999849"/>
            <a:ext cx="953388" cy="31376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63" name="رابط كسهم مستقيم 62"/>
          <p:cNvCxnSpPr/>
          <p:nvPr/>
        </p:nvCxnSpPr>
        <p:spPr>
          <a:xfrm>
            <a:off x="6330418" y="3885486"/>
            <a:ext cx="7423" cy="30210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41204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917030" y="0"/>
            <a:ext cx="4469493" cy="707886"/>
          </a:xfrm>
          <a:prstGeom prst="rect">
            <a:avLst/>
          </a:prstGeom>
        </p:spPr>
        <p:txBody>
          <a:bodyPr wrap="none">
            <a:spAutoFit/>
          </a:bodyPr>
          <a:lstStyle/>
          <a:p>
            <a:pPr fontAlgn="base"/>
            <a:r>
              <a:rPr lang="en-US" sz="4000" b="1" dirty="0" smtClean="0">
                <a:ln w="0">
                  <a:solidFill>
                    <a:sysClr val="windowText" lastClr="000000"/>
                  </a:solidFill>
                </a:ln>
                <a:solidFill>
                  <a:srgbClr val="C00000"/>
                </a:solidFill>
                <a:effectLst>
                  <a:outerShdw blurRad="38100" dist="19050" dir="2700000" algn="tl" rotWithShape="0">
                    <a:schemeClr val="dk1">
                      <a:alpha val="40000"/>
                    </a:schemeClr>
                  </a:outerShdw>
                </a:effectLst>
                <a:latin typeface="Adobe Caslon Pro Bold" panose="0205070206050A020403" pitchFamily="18" charset="0"/>
              </a:rPr>
              <a:t>Results &amp; Discussion</a:t>
            </a:r>
          </a:p>
        </p:txBody>
      </p:sp>
      <p:sp>
        <p:nvSpPr>
          <p:cNvPr id="2" name="مستطيل 1"/>
          <p:cNvSpPr/>
          <p:nvPr/>
        </p:nvSpPr>
        <p:spPr>
          <a:xfrm>
            <a:off x="5892800" y="4958666"/>
            <a:ext cx="6096000" cy="1569660"/>
          </a:xfrm>
          <a:prstGeom prst="rect">
            <a:avLst/>
          </a:prstGeom>
        </p:spPr>
        <p:txBody>
          <a:bodyPr>
            <a:spAutoFit/>
          </a:bodyPr>
          <a:lstStyle/>
          <a:p>
            <a:pPr algn="l" rtl="0"/>
            <a:r>
              <a:rPr lang="en-US" sz="2400" dirty="0" smtClean="0">
                <a:latin typeface="Adobe Caslon Pro" panose="0205050205050A020403" pitchFamily="18" charset="0"/>
                <a:cs typeface="+mj-cs"/>
              </a:rPr>
              <a:t>Snow-forming </a:t>
            </a:r>
            <a:r>
              <a:rPr lang="en-US" sz="2400" dirty="0">
                <a:latin typeface="Adobe Caslon Pro" panose="0205050205050A020403" pitchFamily="18" charset="0"/>
                <a:cs typeface="+mj-cs"/>
              </a:rPr>
              <a:t>C.cf. nivalis cannot be regarded as cryophilic but rather a cryotolerant species with very good photosynthetic performance at low temperatures.</a:t>
            </a:r>
            <a:endParaRPr lang="ar-SA" sz="2400" dirty="0">
              <a:latin typeface="Adobe Caslon Pro" panose="0205050205050A020403" pitchFamily="18" charset="0"/>
              <a:cs typeface="+mj-cs"/>
            </a:endParaRPr>
          </a:p>
        </p:txBody>
      </p:sp>
      <p:sp>
        <p:nvSpPr>
          <p:cNvPr id="3" name="مستطيل 2"/>
          <p:cNvSpPr/>
          <p:nvPr/>
        </p:nvSpPr>
        <p:spPr>
          <a:xfrm>
            <a:off x="6007100" y="2786390"/>
            <a:ext cx="6096000" cy="1938992"/>
          </a:xfrm>
          <a:prstGeom prst="rect">
            <a:avLst/>
          </a:prstGeom>
        </p:spPr>
        <p:txBody>
          <a:bodyPr>
            <a:spAutoFit/>
          </a:bodyPr>
          <a:lstStyle/>
          <a:p>
            <a:pPr algn="l" rtl="0"/>
            <a:r>
              <a:rPr lang="en-US" sz="2400" dirty="0">
                <a:latin typeface="Adobe Caslon Pro" panose="0205050205050A020403" pitchFamily="18" charset="0"/>
                <a:cs typeface="+mj-cs"/>
              </a:rPr>
              <a:t>It is important to note that our strain of C. nivalis acclimated to 2.5 °C exhibits significantly faster growth (at 5–15 °C) and oxygen evolution rate (at 5–20 °C) in comparison with the mesophilic control.</a:t>
            </a:r>
            <a:endParaRPr lang="ar-SA" sz="2400" dirty="0">
              <a:latin typeface="Adobe Caslon Pro" panose="0205050205050A020403" pitchFamily="18" charset="0"/>
              <a:cs typeface="+mj-cs"/>
            </a:endParaRPr>
          </a:p>
        </p:txBody>
      </p:sp>
      <p:sp>
        <p:nvSpPr>
          <p:cNvPr id="5" name="مستطيل 4"/>
          <p:cNvSpPr/>
          <p:nvPr/>
        </p:nvSpPr>
        <p:spPr>
          <a:xfrm>
            <a:off x="6007100" y="1347687"/>
            <a:ext cx="6096000" cy="1200329"/>
          </a:xfrm>
          <a:prstGeom prst="rect">
            <a:avLst/>
          </a:prstGeom>
        </p:spPr>
        <p:txBody>
          <a:bodyPr>
            <a:spAutoFit/>
          </a:bodyPr>
          <a:lstStyle/>
          <a:p>
            <a:pPr algn="l" rtl="0"/>
            <a:r>
              <a:rPr lang="en-US" sz="2400" dirty="0">
                <a:latin typeface="Adobe Caslon Pro" panose="0205050205050A020403" pitchFamily="18" charset="0"/>
                <a:cs typeface="+mj-cs"/>
              </a:rPr>
              <a:t>What molecular mechanisms are employed to yield the snow alga this rather broad thermal tolerance?</a:t>
            </a:r>
            <a:endParaRPr lang="ar-SA" sz="2400" dirty="0">
              <a:latin typeface="Adobe Caslon Pro" panose="0205050205050A020403" pitchFamily="18" charset="0"/>
              <a:cs typeface="+mj-cs"/>
            </a:endParaRPr>
          </a:p>
        </p:txBody>
      </p:sp>
      <p:pic>
        <p:nvPicPr>
          <p:cNvPr id="6" name="صورة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600" y="1676519"/>
            <a:ext cx="5410200" cy="2984500"/>
          </a:xfrm>
          <a:prstGeom prst="rect">
            <a:avLst/>
          </a:prstGeom>
        </p:spPr>
      </p:pic>
    </p:spTree>
    <p:extLst>
      <p:ext uri="{BB962C8B-B14F-4D97-AF65-F5344CB8AC3E}">
        <p14:creationId xmlns:p14="http://schemas.microsoft.com/office/powerpoint/2010/main" val="1141204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715000" y="4074636"/>
            <a:ext cx="6096000" cy="2308324"/>
          </a:xfrm>
          <a:prstGeom prst="rect">
            <a:avLst/>
          </a:prstGeom>
        </p:spPr>
        <p:txBody>
          <a:bodyPr>
            <a:spAutoFit/>
          </a:bodyPr>
          <a:lstStyle/>
          <a:p>
            <a:pPr algn="l" rtl="0"/>
            <a:r>
              <a:rPr lang="en-US" sz="2400" dirty="0">
                <a:latin typeface="Adobe Caslon Pro" panose="0205050205050A020403" pitchFamily="18" charset="0"/>
                <a:cs typeface="+mj-cs"/>
              </a:rPr>
              <a:t>Oxygen evolution rates of the snow alga surpass the mesophilic control within the range of 5 to c.20 °C even when the two strains were pregrown at identical temperature of 24 °C. The important role of lipids as mediators of thermal acclimation of membrane proteins</a:t>
            </a:r>
            <a:endParaRPr lang="ar-SA" sz="2400" dirty="0">
              <a:latin typeface="Adobe Caslon Pro" panose="0205050205050A020403" pitchFamily="18" charset="0"/>
              <a:cs typeface="+mj-cs"/>
            </a:endParaRPr>
          </a:p>
        </p:txBody>
      </p:sp>
      <p:sp>
        <p:nvSpPr>
          <p:cNvPr id="4" name="مستطيل 3"/>
          <p:cNvSpPr/>
          <p:nvPr/>
        </p:nvSpPr>
        <p:spPr>
          <a:xfrm>
            <a:off x="5715000" y="1062218"/>
            <a:ext cx="6096000" cy="2677656"/>
          </a:xfrm>
          <a:prstGeom prst="rect">
            <a:avLst/>
          </a:prstGeom>
        </p:spPr>
        <p:txBody>
          <a:bodyPr>
            <a:spAutoFit/>
          </a:bodyPr>
          <a:lstStyle/>
          <a:p>
            <a:pPr algn="l" rtl="0"/>
            <a:r>
              <a:rPr lang="en-US" sz="2400" dirty="0">
                <a:latin typeface="Adobe Caslon Pro" panose="0205050205050A020403" pitchFamily="18" charset="0"/>
                <a:cs typeface="+mj-cs"/>
              </a:rPr>
              <a:t>Moreover, our analysis of control samples taken from cells grown for 3, 5 and 10 days showed that all the changes in the fatty acid content occurred within a time span shorter than 3 days. This fact documents cells’ potential to quickly acclimate their fatty acid composition regardless of the temperature outside its growth optimum</a:t>
            </a:r>
            <a:endParaRPr lang="ar-SA" sz="2400" dirty="0">
              <a:latin typeface="Adobe Caslon Pro" panose="0205050205050A020403" pitchFamily="18" charset="0"/>
              <a:cs typeface="+mj-cs"/>
            </a:endParaRPr>
          </a:p>
        </p:txBody>
      </p:sp>
      <p:pic>
        <p:nvPicPr>
          <p:cNvPr id="3" name="صورة 2"/>
          <p:cNvPicPr>
            <a:picLocks noChangeAspect="1"/>
          </p:cNvPicPr>
          <p:nvPr/>
        </p:nvPicPr>
        <p:blipFill rotWithShape="1">
          <a:blip r:embed="rId2">
            <a:extLst>
              <a:ext uri="{28A0092B-C50C-407E-A947-70E740481C1C}">
                <a14:useLocalDpi xmlns:a14="http://schemas.microsoft.com/office/drawing/2010/main" val="0"/>
              </a:ext>
            </a:extLst>
          </a:blip>
          <a:srcRect l="14782" b="10813"/>
          <a:stretch/>
        </p:blipFill>
        <p:spPr>
          <a:xfrm>
            <a:off x="152400" y="964130"/>
            <a:ext cx="5422899" cy="5551488"/>
          </a:xfrm>
          <a:prstGeom prst="rect">
            <a:avLst/>
          </a:prstGeom>
        </p:spPr>
      </p:pic>
      <p:sp>
        <p:nvSpPr>
          <p:cNvPr id="6" name="Rectangle 11"/>
          <p:cNvSpPr/>
          <p:nvPr/>
        </p:nvSpPr>
        <p:spPr>
          <a:xfrm>
            <a:off x="3878930" y="0"/>
            <a:ext cx="4469493" cy="707886"/>
          </a:xfrm>
          <a:prstGeom prst="rect">
            <a:avLst/>
          </a:prstGeom>
        </p:spPr>
        <p:txBody>
          <a:bodyPr wrap="none">
            <a:spAutoFit/>
          </a:bodyPr>
          <a:lstStyle/>
          <a:p>
            <a:pPr fontAlgn="base"/>
            <a:r>
              <a:rPr lang="en-US" sz="4000" b="1" dirty="0" smtClean="0">
                <a:ln w="0">
                  <a:solidFill>
                    <a:sysClr val="windowText" lastClr="000000"/>
                  </a:solidFill>
                </a:ln>
                <a:solidFill>
                  <a:srgbClr val="C00000"/>
                </a:solidFill>
                <a:effectLst>
                  <a:outerShdw blurRad="38100" dist="19050" dir="2700000" algn="tl" rotWithShape="0">
                    <a:schemeClr val="dk1">
                      <a:alpha val="40000"/>
                    </a:schemeClr>
                  </a:outerShdw>
                </a:effectLst>
                <a:latin typeface="Adobe Caslon Pro Bold" panose="0205070206050A020403" pitchFamily="18" charset="0"/>
              </a:rPr>
              <a:t>Results &amp; Discussion</a:t>
            </a:r>
          </a:p>
        </p:txBody>
      </p:sp>
    </p:spTree>
    <p:extLst>
      <p:ext uri="{BB962C8B-B14F-4D97-AF65-F5344CB8AC3E}">
        <p14:creationId xmlns:p14="http://schemas.microsoft.com/office/powerpoint/2010/main" val="1141204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914400" y="1289040"/>
            <a:ext cx="10388600" cy="5078313"/>
          </a:xfrm>
          <a:prstGeom prst="rect">
            <a:avLst/>
          </a:prstGeom>
        </p:spPr>
        <p:txBody>
          <a:bodyPr wrap="square">
            <a:spAutoFit/>
          </a:bodyPr>
          <a:lstStyle/>
          <a:p>
            <a:pPr algn="ctr">
              <a:lnSpc>
                <a:spcPct val="150000"/>
              </a:lnSpc>
            </a:pPr>
            <a:r>
              <a:rPr lang="en-US" sz="2400" dirty="0">
                <a:latin typeface="Adobe Caslon Pro" panose="0205050205050A020403" pitchFamily="18" charset="0"/>
                <a:cs typeface="+mj-cs"/>
              </a:rPr>
              <a:t>The growth and oxygen evolution capacity were low at 2 °C yet progressively enhanced at 10 °C and were significantly higher at temperatures from 5 to 15 °C in comparison with the mesophilic control Chlamydomonas reinhardtii. In search of the molecular mechanisms responsible for the adaptation of photosynthesis to low temperatures, we have found unprecedented high rates of QA to QB electron transfer. The thermodynamics of the process revealed the existence of an increased structural flexibility that we explain with the amino acid changes in the D1 protein combined with the physico-chemical characteristics of the thylakoid membrane composed of &gt; 80% negatively charged phosphatidylglycerol.</a:t>
            </a:r>
            <a:endParaRPr lang="ar-SA" sz="2400" dirty="0">
              <a:latin typeface="Adobe Caslon Pro" panose="0205050205050A020403" pitchFamily="18" charset="0"/>
              <a:cs typeface="+mj-cs"/>
            </a:endParaRPr>
          </a:p>
        </p:txBody>
      </p:sp>
      <p:sp>
        <p:nvSpPr>
          <p:cNvPr id="3" name="Rectangle 11"/>
          <p:cNvSpPr/>
          <p:nvPr/>
        </p:nvSpPr>
        <p:spPr>
          <a:xfrm>
            <a:off x="4527379" y="143401"/>
            <a:ext cx="2284344" cy="1323439"/>
          </a:xfrm>
          <a:prstGeom prst="rect">
            <a:avLst/>
          </a:prstGeom>
        </p:spPr>
        <p:txBody>
          <a:bodyPr wrap="none">
            <a:spAutoFit/>
          </a:bodyPr>
          <a:lstStyle/>
          <a:p>
            <a:pPr fontAlgn="base"/>
            <a:r>
              <a:rPr lang="en-US" sz="4000" b="1" dirty="0" smtClean="0">
                <a:ln w="0">
                  <a:solidFill>
                    <a:sysClr val="windowText" lastClr="000000"/>
                  </a:solidFill>
                </a:ln>
                <a:solidFill>
                  <a:srgbClr val="C00000"/>
                </a:solidFill>
                <a:effectLst>
                  <a:outerShdw blurRad="38100" dist="19050" dir="2700000" algn="tl" rotWithShape="0">
                    <a:schemeClr val="dk1">
                      <a:alpha val="40000"/>
                    </a:schemeClr>
                  </a:outerShdw>
                </a:effectLst>
                <a:latin typeface="Adobe Caslon Pro Bold" panose="0205070206050A020403" pitchFamily="18" charset="0"/>
              </a:rPr>
              <a:t>Summary</a:t>
            </a:r>
          </a:p>
          <a:p>
            <a:pPr fontAlgn="base"/>
            <a:endParaRPr lang="en-US" sz="4000" b="1" dirty="0" smtClean="0">
              <a:ln w="0">
                <a:solidFill>
                  <a:sysClr val="windowText" lastClr="000000"/>
                </a:solidFill>
              </a:ln>
              <a:solidFill>
                <a:srgbClr val="C00000"/>
              </a:solidFill>
              <a:effectLst>
                <a:outerShdw blurRad="38100" dist="19050" dir="2700000" algn="tl" rotWithShape="0">
                  <a:schemeClr val="dk1">
                    <a:alpha val="40000"/>
                  </a:schemeClr>
                </a:outerShdw>
              </a:effectLst>
              <a:latin typeface="Adobe Caslon Pro Bold" panose="0205070206050A020403" pitchFamily="18" charset="0"/>
            </a:endParaRPr>
          </a:p>
        </p:txBody>
      </p:sp>
    </p:spTree>
    <p:extLst>
      <p:ext uri="{BB962C8B-B14F-4D97-AF65-F5344CB8AC3E}">
        <p14:creationId xmlns:p14="http://schemas.microsoft.com/office/powerpoint/2010/main" val="1689505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rotWithShape="1">
          <a:blip r:embed="rId2" cstate="print">
            <a:extLst>
              <a:ext uri="{28A0092B-C50C-407E-A947-70E740481C1C}">
                <a14:useLocalDpi xmlns:a14="http://schemas.microsoft.com/office/drawing/2010/main" val="0"/>
              </a:ext>
            </a:extLst>
          </a:blip>
          <a:srcRect r="15852"/>
          <a:stretch/>
        </p:blipFill>
        <p:spPr>
          <a:xfrm>
            <a:off x="0" y="1"/>
            <a:ext cx="3187700" cy="2517048"/>
          </a:xfrm>
          <a:prstGeom prst="rect">
            <a:avLst/>
          </a:prstGeom>
        </p:spPr>
      </p:pic>
      <p:pic>
        <p:nvPicPr>
          <p:cNvPr id="3" name="صورة 2"/>
          <p:cNvPicPr>
            <a:picLocks noChangeAspect="1"/>
          </p:cNvPicPr>
          <p:nvPr/>
        </p:nvPicPr>
        <p:blipFill rotWithShape="1">
          <a:blip r:embed="rId2" cstate="print">
            <a:extLst>
              <a:ext uri="{28A0092B-C50C-407E-A947-70E740481C1C}">
                <a14:useLocalDpi xmlns:a14="http://schemas.microsoft.com/office/drawing/2010/main" val="0"/>
              </a:ext>
            </a:extLst>
          </a:blip>
          <a:srcRect r="15852"/>
          <a:stretch/>
        </p:blipFill>
        <p:spPr>
          <a:xfrm>
            <a:off x="-1" y="4340951"/>
            <a:ext cx="3187701" cy="2517049"/>
          </a:xfrm>
          <a:prstGeom prst="rect">
            <a:avLst/>
          </a:prstGeom>
        </p:spPr>
      </p:pic>
      <p:pic>
        <p:nvPicPr>
          <p:cNvPr id="4" name="صورة 3"/>
          <p:cNvPicPr>
            <a:picLocks noChangeAspect="1"/>
          </p:cNvPicPr>
          <p:nvPr/>
        </p:nvPicPr>
        <p:blipFill rotWithShape="1">
          <a:blip r:embed="rId2" cstate="print">
            <a:extLst>
              <a:ext uri="{28A0092B-C50C-407E-A947-70E740481C1C}">
                <a14:useLocalDpi xmlns:a14="http://schemas.microsoft.com/office/drawing/2010/main" val="0"/>
              </a:ext>
            </a:extLst>
          </a:blip>
          <a:srcRect r="15852"/>
          <a:stretch/>
        </p:blipFill>
        <p:spPr>
          <a:xfrm>
            <a:off x="8862649" y="4340951"/>
            <a:ext cx="3329351" cy="2517048"/>
          </a:xfrm>
          <a:prstGeom prst="rect">
            <a:avLst/>
          </a:prstGeom>
        </p:spPr>
      </p:pic>
      <p:pic>
        <p:nvPicPr>
          <p:cNvPr id="5" name="صورة 4"/>
          <p:cNvPicPr>
            <a:picLocks noChangeAspect="1"/>
          </p:cNvPicPr>
          <p:nvPr/>
        </p:nvPicPr>
        <p:blipFill rotWithShape="1">
          <a:blip r:embed="rId2" cstate="print">
            <a:extLst>
              <a:ext uri="{28A0092B-C50C-407E-A947-70E740481C1C}">
                <a14:useLocalDpi xmlns:a14="http://schemas.microsoft.com/office/drawing/2010/main" val="0"/>
              </a:ext>
            </a:extLst>
          </a:blip>
          <a:srcRect r="15852"/>
          <a:stretch/>
        </p:blipFill>
        <p:spPr>
          <a:xfrm>
            <a:off x="8928100" y="1"/>
            <a:ext cx="3263900" cy="2517048"/>
          </a:xfrm>
          <a:prstGeom prst="rect">
            <a:avLst/>
          </a:prstGeom>
        </p:spPr>
      </p:pic>
      <p:sp>
        <p:nvSpPr>
          <p:cNvPr id="8" name="مستطيل 7"/>
          <p:cNvSpPr/>
          <p:nvPr/>
        </p:nvSpPr>
        <p:spPr>
          <a:xfrm>
            <a:off x="6091640" y="4814645"/>
            <a:ext cx="184730" cy="584775"/>
          </a:xfrm>
          <a:prstGeom prst="rect">
            <a:avLst/>
          </a:prstGeom>
          <a:noFill/>
        </p:spPr>
        <p:txBody>
          <a:bodyPr wrap="none" lIns="91440" tIns="45720" rIns="91440" bIns="45720">
            <a:spAutoFit/>
          </a:bodyPr>
          <a:lstStyle/>
          <a:p>
            <a:pPr algn="ctr"/>
            <a:endParaRPr lang="en-US" sz="3200" b="0" cap="none" spc="0" dirty="0" smtClean="0">
              <a:ln w="0"/>
              <a:solidFill>
                <a:schemeClr val="tx1"/>
              </a:solidFill>
              <a:effectLst>
                <a:outerShdw blurRad="38100" dist="19050" dir="2700000" algn="tl" rotWithShape="0">
                  <a:schemeClr val="dk1">
                    <a:alpha val="40000"/>
                  </a:schemeClr>
                </a:outerShdw>
              </a:effectLst>
              <a:latin typeface="Adobe Caslon Pro Bold" panose="0205070206050A020403" pitchFamily="18" charset="0"/>
            </a:endParaRPr>
          </a:p>
        </p:txBody>
      </p:sp>
      <p:sp>
        <p:nvSpPr>
          <p:cNvPr id="7" name="مربع نص 6"/>
          <p:cNvSpPr txBox="1"/>
          <p:nvPr/>
        </p:nvSpPr>
        <p:spPr>
          <a:xfrm>
            <a:off x="2185253" y="473145"/>
            <a:ext cx="7177451" cy="5632311"/>
          </a:xfrm>
          <a:prstGeom prst="rect">
            <a:avLst/>
          </a:prstGeom>
          <a:noFill/>
        </p:spPr>
        <p:txBody>
          <a:bodyPr wrap="square" rtlCol="1">
            <a:spAutoFit/>
          </a:bodyPr>
          <a:lstStyle/>
          <a:p>
            <a:pPr algn="ctr"/>
            <a:r>
              <a:rPr lang="en-US" sz="14000" b="1" dirty="0" smtClean="0">
                <a:latin typeface="Kunstler Script" panose="030304020206070D0D06" pitchFamily="66" charset="0"/>
              </a:rPr>
              <a:t>The End</a:t>
            </a:r>
          </a:p>
          <a:p>
            <a:pPr algn="ctr"/>
            <a:r>
              <a:rPr lang="en-US" sz="9600" b="1" dirty="0" smtClean="0">
                <a:latin typeface="Kunstler Script" panose="030304020206070D0D06" pitchFamily="66" charset="0"/>
              </a:rPr>
              <a:t>Thanks for pay Intention</a:t>
            </a:r>
            <a:r>
              <a:rPr lang="ar-SA" sz="9600" b="1" dirty="0" smtClean="0">
                <a:latin typeface="Kunstler Script" panose="030304020206070D0D06" pitchFamily="66" charset="0"/>
              </a:rPr>
              <a:t> </a:t>
            </a:r>
            <a:endParaRPr lang="en-US" sz="9600" b="1" dirty="0" smtClean="0">
              <a:latin typeface="Kunstler Script" panose="030304020206070D0D06" pitchFamily="66" charset="0"/>
            </a:endParaRPr>
          </a:p>
          <a:p>
            <a:endParaRPr lang="en-US" dirty="0" smtClean="0"/>
          </a:p>
        </p:txBody>
      </p:sp>
    </p:spTree>
    <p:extLst>
      <p:ext uri="{BB962C8B-B14F-4D97-AF65-F5344CB8AC3E}">
        <p14:creationId xmlns:p14="http://schemas.microsoft.com/office/powerpoint/2010/main" val="3497534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23330"/>
            <a:ext cx="12192000" cy="5632311"/>
          </a:xfrm>
          <a:prstGeom prst="rect">
            <a:avLst/>
          </a:prstGeom>
        </p:spPr>
        <p:txBody>
          <a:bodyPr wrap="square">
            <a:spAutoFit/>
          </a:bodyPr>
          <a:lstStyle/>
          <a:p>
            <a:pPr algn="ctr">
              <a:lnSpc>
                <a:spcPct val="150000"/>
              </a:lnSpc>
            </a:pPr>
            <a:r>
              <a:rPr lang="en-US" sz="2400" dirty="0" smtClean="0"/>
              <a:t>Here, we report an effect of short acclimation to a wide span of temperatures on photosynthetic electron transfer, lipid and fatty acid composition in the snow alga </a:t>
            </a:r>
            <a:r>
              <a:rPr lang="en-US" sz="2400" i="1" dirty="0" smtClean="0"/>
              <a:t>Chlamydomonas</a:t>
            </a:r>
            <a:r>
              <a:rPr lang="en-US" sz="2400" dirty="0" smtClean="0"/>
              <a:t> cf. </a:t>
            </a:r>
            <a:r>
              <a:rPr lang="en-US" sz="2400" i="1" dirty="0" smtClean="0"/>
              <a:t>nivalis</a:t>
            </a:r>
            <a:r>
              <a:rPr lang="en-US" sz="2400" dirty="0" smtClean="0"/>
              <a:t>. The growth and oxygen evolution capacity were low at 2 °C yet progressively enhanced at 10 °C and were significantly higher at temperatures from 5 to 15 °C in comparison with the mesophilic control </a:t>
            </a:r>
            <a:r>
              <a:rPr lang="en-US" sz="2400" i="1" dirty="0" smtClean="0"/>
              <a:t>Chlamydomonas reinhardtii</a:t>
            </a:r>
            <a:r>
              <a:rPr lang="en-US" sz="2400" dirty="0" smtClean="0"/>
              <a:t>. In search of the molecular mechanisms responsible for the adaptation of photosynthesis to low temperatures, we have found unprecedented high rates of Q</a:t>
            </a:r>
            <a:r>
              <a:rPr lang="en-US" sz="2400" baseline="-25000" dirty="0" smtClean="0"/>
              <a:t>A</a:t>
            </a:r>
            <a:r>
              <a:rPr lang="en-US" sz="2400" dirty="0" smtClean="0"/>
              <a:t> to Q</a:t>
            </a:r>
            <a:r>
              <a:rPr lang="en-US" sz="2400" baseline="-25000" dirty="0" smtClean="0"/>
              <a:t>B</a:t>
            </a:r>
            <a:r>
              <a:rPr lang="en-US" sz="2400" dirty="0" smtClean="0"/>
              <a:t> electron transfer. The thermodynamics of the process revealed the existence of an increased structural flexibility that we explain with the amino acid changes in the D1 protein combined with the physico-chemical characteristics of the thylakoid membrane composed of &gt; 80% negatively charged phosphatidylglycerol.</a:t>
            </a:r>
            <a:endParaRPr lang="en-US" sz="2400" dirty="0"/>
          </a:p>
        </p:txBody>
      </p:sp>
      <p:sp>
        <p:nvSpPr>
          <p:cNvPr id="3" name="Rectangle 2"/>
          <p:cNvSpPr/>
          <p:nvPr/>
        </p:nvSpPr>
        <p:spPr>
          <a:xfrm>
            <a:off x="4478969" y="0"/>
            <a:ext cx="2671693" cy="923330"/>
          </a:xfrm>
          <a:prstGeom prst="rect">
            <a:avLst/>
          </a:prstGeom>
        </p:spPr>
        <p:txBody>
          <a:bodyPr wrap="none">
            <a:spAutoFit/>
          </a:bodyPr>
          <a:lstStyle/>
          <a:p>
            <a:pPr fontAlgn="base"/>
            <a:r>
              <a:rPr lang="en-US" sz="5400" dirty="0" smtClean="0">
                <a:ln w="0">
                  <a:solidFill>
                    <a:schemeClr val="tx1"/>
                  </a:solidFill>
                </a:ln>
                <a:solidFill>
                  <a:srgbClr val="C00000"/>
                </a:solidFill>
                <a:effectLst>
                  <a:outerShdw blurRad="38100" dist="19050" dir="2700000" algn="tl" rotWithShape="0">
                    <a:schemeClr val="dk1">
                      <a:alpha val="40000"/>
                    </a:schemeClr>
                  </a:outerShdw>
                </a:effectLst>
                <a:latin typeface="Adobe Caslon Pro Bold" panose="0205070206050A020403" pitchFamily="18" charset="0"/>
              </a:rPr>
              <a:t>Abstract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تنزيل.jpg"/>
          <p:cNvPicPr>
            <a:picLocks noChangeAspect="1"/>
          </p:cNvPicPr>
          <p:nvPr/>
        </p:nvPicPr>
        <p:blipFill>
          <a:blip r:embed="rId2" cstate="print"/>
          <a:stretch>
            <a:fillRect/>
          </a:stretch>
        </p:blipFill>
        <p:spPr>
          <a:xfrm>
            <a:off x="0" y="3736674"/>
            <a:ext cx="3403600" cy="3006518"/>
          </a:xfrm>
          <a:prstGeom prst="rect">
            <a:avLst/>
          </a:prstGeom>
        </p:spPr>
      </p:pic>
      <p:pic>
        <p:nvPicPr>
          <p:cNvPr id="3" name="Picture 2" descr="220px-Green_algal.jpg"/>
          <p:cNvPicPr>
            <a:picLocks noChangeAspect="1"/>
          </p:cNvPicPr>
          <p:nvPr/>
        </p:nvPicPr>
        <p:blipFill>
          <a:blip r:embed="rId3" cstate="print"/>
          <a:stretch>
            <a:fillRect/>
          </a:stretch>
        </p:blipFill>
        <p:spPr>
          <a:xfrm>
            <a:off x="3403599" y="3736674"/>
            <a:ext cx="2771457" cy="3121326"/>
          </a:xfrm>
          <a:prstGeom prst="rect">
            <a:avLst/>
          </a:prstGeom>
        </p:spPr>
      </p:pic>
      <p:pic>
        <p:nvPicPr>
          <p:cNvPr id="4" name="Picture 3" descr="chlamydomonas-nivalis.png"/>
          <p:cNvPicPr>
            <a:picLocks noChangeAspect="1"/>
          </p:cNvPicPr>
          <p:nvPr/>
        </p:nvPicPr>
        <p:blipFill>
          <a:blip r:embed="rId4" cstate="print"/>
          <a:srcRect r="38944"/>
          <a:stretch>
            <a:fillRect/>
          </a:stretch>
        </p:blipFill>
        <p:spPr>
          <a:xfrm>
            <a:off x="6175057" y="3840480"/>
            <a:ext cx="3222879" cy="3017520"/>
          </a:xfrm>
          <a:prstGeom prst="rect">
            <a:avLst/>
          </a:prstGeom>
        </p:spPr>
      </p:pic>
      <p:pic>
        <p:nvPicPr>
          <p:cNvPr id="6" name="Picture 5" descr="تنزيل (1).jpg"/>
          <p:cNvPicPr>
            <a:picLocks noChangeAspect="1"/>
          </p:cNvPicPr>
          <p:nvPr/>
        </p:nvPicPr>
        <p:blipFill>
          <a:blip r:embed="rId5" cstate="print"/>
          <a:stretch>
            <a:fillRect/>
          </a:stretch>
        </p:blipFill>
        <p:spPr>
          <a:xfrm>
            <a:off x="9397936" y="3840480"/>
            <a:ext cx="2794064" cy="3017520"/>
          </a:xfrm>
          <a:prstGeom prst="rect">
            <a:avLst/>
          </a:prstGeom>
        </p:spPr>
      </p:pic>
      <p:sp>
        <p:nvSpPr>
          <p:cNvPr id="7" name="Rectangle 6"/>
          <p:cNvSpPr/>
          <p:nvPr/>
        </p:nvSpPr>
        <p:spPr>
          <a:xfrm>
            <a:off x="0" y="931611"/>
            <a:ext cx="12192000" cy="2862322"/>
          </a:xfrm>
          <a:prstGeom prst="rect">
            <a:avLst/>
          </a:prstGeom>
        </p:spPr>
        <p:txBody>
          <a:bodyPr wrap="square">
            <a:spAutoFit/>
          </a:bodyPr>
          <a:lstStyle/>
          <a:p>
            <a:pPr algn="ctr">
              <a:lnSpc>
                <a:spcPct val="150000"/>
              </a:lnSpc>
            </a:pPr>
            <a:r>
              <a:rPr lang="en-US" sz="2400" b="1" dirty="0">
                <a:solidFill>
                  <a:srgbClr val="C00000"/>
                </a:solidFill>
              </a:rPr>
              <a:t>Watermelon snow</a:t>
            </a:r>
            <a:r>
              <a:rPr lang="en-US" sz="2400" dirty="0"/>
              <a:t>, also </a:t>
            </a:r>
            <a:r>
              <a:rPr lang="en-US" sz="2400" dirty="0" smtClean="0"/>
              <a:t>called </a:t>
            </a:r>
            <a:r>
              <a:rPr lang="en-US" sz="2400" b="1" dirty="0" smtClean="0">
                <a:ln>
                  <a:solidFill>
                    <a:sysClr val="windowText" lastClr="000000"/>
                  </a:solidFill>
                </a:ln>
                <a:solidFill>
                  <a:schemeClr val="bg1"/>
                </a:solidFill>
              </a:rPr>
              <a:t>snow algae</a:t>
            </a:r>
            <a:r>
              <a:rPr lang="en-US" sz="2400" b="1" dirty="0" smtClean="0"/>
              <a:t>, </a:t>
            </a:r>
            <a:r>
              <a:rPr lang="en-US" sz="2400" b="1" dirty="0" smtClean="0">
                <a:solidFill>
                  <a:srgbClr val="FF0066"/>
                </a:solidFill>
              </a:rPr>
              <a:t>pink snow</a:t>
            </a:r>
            <a:r>
              <a:rPr lang="en-US" sz="2400" b="1" dirty="0" smtClean="0"/>
              <a:t>, </a:t>
            </a:r>
            <a:r>
              <a:rPr lang="en-US" sz="2400" b="1" dirty="0" smtClean="0">
                <a:solidFill>
                  <a:srgbClr val="FF0000"/>
                </a:solidFill>
              </a:rPr>
              <a:t>red snow</a:t>
            </a:r>
            <a:r>
              <a:rPr lang="en-US" sz="2400" b="1" dirty="0" smtClean="0"/>
              <a:t>, or </a:t>
            </a:r>
            <a:r>
              <a:rPr lang="en-US" sz="2400" b="1" dirty="0" smtClean="0">
                <a:solidFill>
                  <a:srgbClr val="990000"/>
                </a:solidFill>
              </a:rPr>
              <a:t>blood snow</a:t>
            </a:r>
            <a:r>
              <a:rPr lang="en-US" sz="2400" dirty="0" smtClean="0"/>
              <a:t>, is </a:t>
            </a:r>
            <a:r>
              <a:rPr lang="en-US" sz="2400" b="1" dirty="0" smtClean="0">
                <a:ln>
                  <a:solidFill>
                    <a:sysClr val="windowText" lastClr="000000"/>
                  </a:solidFill>
                </a:ln>
                <a:solidFill>
                  <a:srgbClr val="00B050"/>
                </a:solidFill>
              </a:rPr>
              <a:t>Chlamydomonas nivalis</a:t>
            </a:r>
            <a:r>
              <a:rPr lang="en-US" sz="2400" dirty="0"/>
              <a:t>, a species of </a:t>
            </a:r>
            <a:r>
              <a:rPr lang="en-US" sz="2400" b="1" dirty="0">
                <a:solidFill>
                  <a:srgbClr val="00B050"/>
                </a:solidFill>
              </a:rPr>
              <a:t>green algae</a:t>
            </a:r>
            <a:r>
              <a:rPr lang="en-US" sz="2400" dirty="0"/>
              <a:t> containing a secondary </a:t>
            </a:r>
            <a:r>
              <a:rPr lang="en-US" sz="2400" dirty="0">
                <a:solidFill>
                  <a:schemeClr val="accent4">
                    <a:lumMod val="75000"/>
                  </a:schemeClr>
                </a:solidFill>
              </a:rPr>
              <a:t>red carotenoid </a:t>
            </a:r>
            <a:r>
              <a:rPr lang="en-US" sz="2400" dirty="0" smtClean="0">
                <a:solidFill>
                  <a:schemeClr val="accent4">
                    <a:lumMod val="75000"/>
                  </a:schemeClr>
                </a:solidFill>
              </a:rPr>
              <a:t>pigment</a:t>
            </a:r>
            <a:r>
              <a:rPr lang="en-US" sz="2400" dirty="0">
                <a:solidFill>
                  <a:schemeClr val="accent4">
                    <a:lumMod val="75000"/>
                  </a:schemeClr>
                </a:solidFill>
              </a:rPr>
              <a:t> (astaxanthin)</a:t>
            </a:r>
            <a:r>
              <a:rPr lang="en-US" sz="2400" dirty="0">
                <a:solidFill>
                  <a:srgbClr val="C00000"/>
                </a:solidFill>
              </a:rPr>
              <a:t> </a:t>
            </a:r>
            <a:r>
              <a:rPr lang="en-US" sz="2400" dirty="0"/>
              <a:t>in addition to </a:t>
            </a:r>
            <a:r>
              <a:rPr lang="en-US" sz="2400" b="1" dirty="0">
                <a:solidFill>
                  <a:schemeClr val="accent6">
                    <a:lumMod val="75000"/>
                  </a:schemeClr>
                </a:solidFill>
              </a:rPr>
              <a:t>chlorophyll</a:t>
            </a:r>
            <a:r>
              <a:rPr lang="en-US" sz="2400" dirty="0"/>
              <a:t>. Unlike most species of </a:t>
            </a:r>
            <a:endParaRPr lang="en-US" sz="2400" dirty="0" smtClean="0"/>
          </a:p>
          <a:p>
            <a:pPr algn="ctr">
              <a:lnSpc>
                <a:spcPct val="150000"/>
              </a:lnSpc>
            </a:pPr>
            <a:r>
              <a:rPr lang="en-US" sz="2400" b="1" dirty="0" smtClean="0">
                <a:ln>
                  <a:solidFill>
                    <a:sysClr val="windowText" lastClr="000000"/>
                  </a:solidFill>
                </a:ln>
                <a:solidFill>
                  <a:srgbClr val="0070C0"/>
                </a:solidFill>
              </a:rPr>
              <a:t>fresh-water </a:t>
            </a:r>
            <a:r>
              <a:rPr lang="en-US" sz="2400" b="1" dirty="0">
                <a:ln>
                  <a:solidFill>
                    <a:sysClr val="windowText" lastClr="000000"/>
                  </a:solidFill>
                </a:ln>
                <a:solidFill>
                  <a:srgbClr val="0070C0"/>
                </a:solidFill>
              </a:rPr>
              <a:t>algae</a:t>
            </a:r>
            <a:r>
              <a:rPr lang="en-US" sz="2400" dirty="0"/>
              <a:t>, it is </a:t>
            </a:r>
            <a:r>
              <a:rPr lang="en-US" sz="2400" b="1" dirty="0"/>
              <a:t>cryophilic (cold-loving) </a:t>
            </a:r>
            <a:r>
              <a:rPr lang="en-US" sz="2400" dirty="0"/>
              <a:t>and</a:t>
            </a:r>
            <a:r>
              <a:rPr lang="en-US" sz="2400" b="1" dirty="0"/>
              <a:t> thrives </a:t>
            </a:r>
            <a:r>
              <a:rPr lang="en-US" sz="2400" dirty="0"/>
              <a:t>in </a:t>
            </a:r>
            <a:r>
              <a:rPr lang="en-US" sz="2400" b="1" dirty="0"/>
              <a:t>freezing water</a:t>
            </a:r>
            <a:r>
              <a:rPr lang="en-US" sz="2400" dirty="0"/>
              <a:t>.  Its specific epithet, </a:t>
            </a:r>
            <a:r>
              <a:rPr lang="en-US" sz="2400" b="1" dirty="0"/>
              <a:t>nivalis</a:t>
            </a:r>
            <a:r>
              <a:rPr lang="en-US" sz="2400" dirty="0"/>
              <a:t>, is from Latin and refers to </a:t>
            </a:r>
            <a:r>
              <a:rPr lang="en-US" sz="2400" b="1" dirty="0"/>
              <a:t>snow</a:t>
            </a:r>
            <a:r>
              <a:rPr lang="en-US" sz="2400" dirty="0"/>
              <a:t>.</a:t>
            </a:r>
          </a:p>
        </p:txBody>
      </p:sp>
      <p:sp>
        <p:nvSpPr>
          <p:cNvPr id="8" name="Rectangle 2"/>
          <p:cNvSpPr/>
          <p:nvPr/>
        </p:nvSpPr>
        <p:spPr>
          <a:xfrm>
            <a:off x="3170663" y="0"/>
            <a:ext cx="5368073" cy="707886"/>
          </a:xfrm>
          <a:prstGeom prst="rect">
            <a:avLst/>
          </a:prstGeom>
        </p:spPr>
        <p:txBody>
          <a:bodyPr wrap="none">
            <a:spAutoFit/>
          </a:bodyPr>
          <a:lstStyle/>
          <a:p>
            <a:pPr fontAlgn="base"/>
            <a:r>
              <a:rPr lang="en-US" sz="4000" dirty="0" smtClean="0">
                <a:ln w="0">
                  <a:solidFill>
                    <a:schemeClr val="tx1"/>
                  </a:solidFill>
                </a:ln>
                <a:solidFill>
                  <a:srgbClr val="C00000"/>
                </a:solidFill>
                <a:effectLst>
                  <a:outerShdw blurRad="38100" dist="19050" dir="2700000" algn="tl" rotWithShape="0">
                    <a:schemeClr val="dk1">
                      <a:alpha val="40000"/>
                    </a:schemeClr>
                  </a:outerShdw>
                </a:effectLst>
                <a:latin typeface="Adobe Caslon Pro Bold" panose="0205070206050A020403" pitchFamily="18" charset="0"/>
              </a:rPr>
              <a:t>Chlamydomonas nivalis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88" y="978007"/>
            <a:ext cx="12192000" cy="830997"/>
          </a:xfrm>
          <a:prstGeom prst="rect">
            <a:avLst/>
          </a:prstGeom>
        </p:spPr>
        <p:txBody>
          <a:bodyPr wrap="square">
            <a:spAutoFit/>
          </a:bodyPr>
          <a:lstStyle/>
          <a:p>
            <a:pPr algn="ctr"/>
            <a:r>
              <a:rPr lang="en-US" sz="2400" dirty="0" smtClean="0"/>
              <a:t>This type of snow is common during the summer in alpine and coastal polar regions worldwide, such as the</a:t>
            </a:r>
            <a:r>
              <a:rPr lang="en-US" sz="2400" b="1" dirty="0" smtClean="0"/>
              <a:t> </a:t>
            </a:r>
            <a:r>
              <a:rPr lang="en-US" sz="2400" b="1" dirty="0" smtClean="0">
                <a:hlinkClick r:id="rId2" tooltip="Sierra Nevada (U.S.)"/>
              </a:rPr>
              <a:t>Sierra Nevada</a:t>
            </a:r>
            <a:r>
              <a:rPr lang="en-US" sz="2400" b="1" dirty="0" smtClean="0"/>
              <a:t> of California</a:t>
            </a:r>
            <a:r>
              <a:rPr lang="en-US" sz="2400" dirty="0" smtClean="0"/>
              <a:t>.</a:t>
            </a:r>
            <a:endParaRPr lang="en-US" sz="2400" dirty="0"/>
          </a:p>
        </p:txBody>
      </p:sp>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093532"/>
            <a:ext cx="6093212" cy="4764468"/>
          </a:xfrm>
          <a:prstGeom prst="rect">
            <a:avLst/>
          </a:prstGeom>
        </p:spPr>
      </p:pic>
      <p:pic>
        <p:nvPicPr>
          <p:cNvPr id="7" name="صورة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093532"/>
            <a:ext cx="6096000" cy="4764468"/>
          </a:xfrm>
          <a:prstGeom prst="rect">
            <a:avLst/>
          </a:prstGeom>
        </p:spPr>
      </p:pic>
      <p:sp>
        <p:nvSpPr>
          <p:cNvPr id="6" name="Rectangle 2"/>
          <p:cNvSpPr/>
          <p:nvPr/>
        </p:nvSpPr>
        <p:spPr>
          <a:xfrm>
            <a:off x="3170663" y="0"/>
            <a:ext cx="5368073" cy="707886"/>
          </a:xfrm>
          <a:prstGeom prst="rect">
            <a:avLst/>
          </a:prstGeom>
        </p:spPr>
        <p:txBody>
          <a:bodyPr wrap="none">
            <a:spAutoFit/>
          </a:bodyPr>
          <a:lstStyle/>
          <a:p>
            <a:pPr fontAlgn="base"/>
            <a:r>
              <a:rPr lang="en-US" sz="4000" dirty="0" smtClean="0">
                <a:ln w="0">
                  <a:solidFill>
                    <a:schemeClr val="tx1"/>
                  </a:solidFill>
                </a:ln>
                <a:solidFill>
                  <a:srgbClr val="C00000"/>
                </a:solidFill>
                <a:effectLst>
                  <a:outerShdw blurRad="38100" dist="19050" dir="2700000" algn="tl" rotWithShape="0">
                    <a:schemeClr val="dk1">
                      <a:alpha val="40000"/>
                    </a:schemeClr>
                  </a:outerShdw>
                </a:effectLst>
                <a:latin typeface="Adobe Caslon Pro Bold" panose="0205070206050A020403" pitchFamily="18" charset="0"/>
              </a:rPr>
              <a:t>Chlamydomonas nivalis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4200" y="0"/>
            <a:ext cx="5257800" cy="6858000"/>
          </a:xfrm>
          <a:prstGeom prst="rect">
            <a:avLst/>
          </a:prstGeom>
        </p:spPr>
      </p:pic>
      <p:sp>
        <p:nvSpPr>
          <p:cNvPr id="2" name="مستطيل 1"/>
          <p:cNvSpPr/>
          <p:nvPr/>
        </p:nvSpPr>
        <p:spPr>
          <a:xfrm>
            <a:off x="1778459" y="0"/>
            <a:ext cx="3152594" cy="923330"/>
          </a:xfrm>
          <a:prstGeom prst="rect">
            <a:avLst/>
          </a:prstGeom>
          <a:noFill/>
        </p:spPr>
        <p:txBody>
          <a:bodyPr wrap="none" lIns="91440" tIns="45720" rIns="91440" bIns="45720">
            <a:spAutoFit/>
          </a:bodyPr>
          <a:lstStyle/>
          <a:p>
            <a:pPr algn="ctr"/>
            <a:r>
              <a:rPr lang="en-US" sz="5400" dirty="0" smtClean="0">
                <a:ln w="0"/>
                <a:solidFill>
                  <a:srgbClr val="C00000"/>
                </a:solidFill>
                <a:effectLst>
                  <a:outerShdw blurRad="38100" dist="19050" dir="2700000" algn="tl" rotWithShape="0">
                    <a:schemeClr val="dk1">
                      <a:alpha val="40000"/>
                    </a:schemeClr>
                  </a:outerShdw>
                </a:effectLst>
                <a:latin typeface="Adobe Caslon Pro Bold" panose="0205070206050A020403" pitchFamily="18" charset="0"/>
              </a:rPr>
              <a:t>Red Snow</a:t>
            </a:r>
            <a:endParaRPr lang="ar-SA" sz="5400" b="0" cap="none" spc="0" dirty="0">
              <a:ln w="0"/>
              <a:solidFill>
                <a:srgbClr val="C00000"/>
              </a:solidFill>
              <a:effectLst>
                <a:outerShdw blurRad="38100" dist="19050" dir="2700000" algn="tl" rotWithShape="0">
                  <a:schemeClr val="dk1">
                    <a:alpha val="40000"/>
                  </a:schemeClr>
                </a:outerShdw>
              </a:effectLst>
              <a:latin typeface="Adobe Caslon Pro Bold" panose="0205070206050A020403" pitchFamily="18" charset="0"/>
            </a:endParaRPr>
          </a:p>
        </p:txBody>
      </p:sp>
      <p:sp>
        <p:nvSpPr>
          <p:cNvPr id="4" name="مستطيل 3"/>
          <p:cNvSpPr/>
          <p:nvPr/>
        </p:nvSpPr>
        <p:spPr>
          <a:xfrm>
            <a:off x="-31000" y="814516"/>
            <a:ext cx="6835400" cy="1200329"/>
          </a:xfrm>
          <a:prstGeom prst="rect">
            <a:avLst/>
          </a:prstGeom>
        </p:spPr>
        <p:txBody>
          <a:bodyPr wrap="square">
            <a:spAutoFit/>
          </a:bodyPr>
          <a:lstStyle/>
          <a:p>
            <a:pPr algn="ctr">
              <a:lnSpc>
                <a:spcPct val="150000"/>
              </a:lnSpc>
            </a:pPr>
            <a:r>
              <a:rPr lang="en-US" dirty="0" smtClean="0">
                <a:solidFill>
                  <a:srgbClr val="222222"/>
                </a:solidFill>
                <a:latin typeface="Verdana" panose="020B0604030504040204" pitchFamily="34" charset="0"/>
              </a:rPr>
              <a:t>-</a:t>
            </a:r>
            <a:r>
              <a:rPr lang="en-US" b="1" dirty="0" smtClean="0">
                <a:solidFill>
                  <a:srgbClr val="222222"/>
                </a:solidFill>
                <a:latin typeface="Verdana" panose="020B0604030504040204" pitchFamily="34" charset="0"/>
              </a:rPr>
              <a:t> A </a:t>
            </a:r>
            <a:r>
              <a:rPr lang="en-US" sz="2400" b="1" dirty="0" smtClean="0"/>
              <a:t>phenomenon </a:t>
            </a:r>
            <a:r>
              <a:rPr lang="en-US" sz="2400" dirty="0"/>
              <a:t>happens every year. Spores of Snow Algae cause the snow to turn a dark red.</a:t>
            </a:r>
            <a:endParaRPr lang="ar-SA" sz="2400" dirty="0"/>
          </a:p>
        </p:txBody>
      </p:sp>
      <p:sp>
        <p:nvSpPr>
          <p:cNvPr id="5" name="مستطيل 4"/>
          <p:cNvSpPr/>
          <p:nvPr/>
        </p:nvSpPr>
        <p:spPr>
          <a:xfrm>
            <a:off x="-15500" y="2164952"/>
            <a:ext cx="6819900" cy="2308324"/>
          </a:xfrm>
          <a:prstGeom prst="rect">
            <a:avLst/>
          </a:prstGeom>
        </p:spPr>
        <p:txBody>
          <a:bodyPr wrap="square">
            <a:spAutoFit/>
          </a:bodyPr>
          <a:lstStyle/>
          <a:p>
            <a:pPr algn="l">
              <a:lnSpc>
                <a:spcPct val="150000"/>
              </a:lnSpc>
            </a:pPr>
            <a:r>
              <a:rPr lang="en-US" sz="2400" b="1" dirty="0" smtClean="0"/>
              <a:t>- Snow </a:t>
            </a:r>
            <a:r>
              <a:rPr lang="en-US" sz="2400" b="1" dirty="0"/>
              <a:t>Algae </a:t>
            </a:r>
            <a:r>
              <a:rPr lang="en-US" sz="2400" dirty="0"/>
              <a:t>are single-celled organisms that live in the snow under extreme conditions. In the spring, they have a vibrant green color. They awaken and proliferate…first causing the snow to become green.</a:t>
            </a:r>
            <a:endParaRPr lang="ar-SA" sz="2400" dirty="0"/>
          </a:p>
        </p:txBody>
      </p:sp>
      <p:sp>
        <p:nvSpPr>
          <p:cNvPr id="6" name="مستطيل 5"/>
          <p:cNvSpPr/>
          <p:nvPr/>
        </p:nvSpPr>
        <p:spPr>
          <a:xfrm>
            <a:off x="-62944" y="4623384"/>
            <a:ext cx="6835400" cy="1694695"/>
          </a:xfrm>
          <a:prstGeom prst="rect">
            <a:avLst/>
          </a:prstGeom>
        </p:spPr>
        <p:txBody>
          <a:bodyPr wrap="square">
            <a:spAutoFit/>
          </a:bodyPr>
          <a:lstStyle/>
          <a:p>
            <a:pPr algn="l">
              <a:lnSpc>
                <a:spcPct val="150000"/>
              </a:lnSpc>
            </a:pPr>
            <a:r>
              <a:rPr lang="en-US" sz="2400" b="1" dirty="0" smtClean="0"/>
              <a:t>- In </a:t>
            </a:r>
            <a:r>
              <a:rPr lang="en-US" sz="2400" b="1" dirty="0"/>
              <a:t>the winter, </a:t>
            </a:r>
            <a:r>
              <a:rPr lang="en-US" sz="2400" dirty="0"/>
              <a:t>the Snow Algae </a:t>
            </a:r>
            <a:r>
              <a:rPr lang="en-US" sz="2400" dirty="0" smtClean="0"/>
              <a:t>turn to red colour because the </a:t>
            </a:r>
            <a:r>
              <a:rPr lang="en-US" sz="2400" dirty="0"/>
              <a:t>nutrient level is restricted, and </a:t>
            </a:r>
            <a:r>
              <a:rPr lang="en-US" sz="2400" dirty="0" smtClean="0"/>
              <a:t>start </a:t>
            </a:r>
            <a:r>
              <a:rPr lang="en-US" sz="2400" dirty="0"/>
              <a:t>to produce carotenoids and other </a:t>
            </a:r>
            <a:r>
              <a:rPr lang="en-US" sz="2400" dirty="0" smtClean="0"/>
              <a:t>metabolites.</a:t>
            </a:r>
            <a:endParaRPr lang="ar-SA" sz="2400" dirty="0"/>
          </a:p>
        </p:txBody>
      </p:sp>
    </p:spTree>
    <p:extLst>
      <p:ext uri="{BB962C8B-B14F-4D97-AF65-F5344CB8AC3E}">
        <p14:creationId xmlns:p14="http://schemas.microsoft.com/office/powerpoint/2010/main" val="3360620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22795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82335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rotWithShape="1">
          <a:blip r:embed="rId2" cstate="print">
            <a:extLst>
              <a:ext uri="{28A0092B-C50C-407E-A947-70E740481C1C}">
                <a14:useLocalDpi xmlns:a14="http://schemas.microsoft.com/office/drawing/2010/main" val="0"/>
              </a:ext>
            </a:extLst>
          </a:blip>
          <a:srcRect b="5682"/>
          <a:stretch/>
        </p:blipFill>
        <p:spPr>
          <a:xfrm>
            <a:off x="0" y="0"/>
            <a:ext cx="12192000" cy="6858000"/>
          </a:xfrm>
          <a:prstGeom prst="rect">
            <a:avLst/>
          </a:prstGeom>
        </p:spPr>
      </p:pic>
    </p:spTree>
    <p:extLst>
      <p:ext uri="{BB962C8B-B14F-4D97-AF65-F5344CB8AC3E}">
        <p14:creationId xmlns:p14="http://schemas.microsoft.com/office/powerpoint/2010/main" val="2281162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92618051"/>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2184</TotalTime>
  <Words>646</Words>
  <Application>Microsoft Office PowerPoint</Application>
  <PresentationFormat>Widescreen</PresentationFormat>
  <Paragraphs>94</Paragraphs>
  <Slides>16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Adobe Caslon Pro</vt:lpstr>
      <vt:lpstr>Adobe Caslon Pro Bold</vt:lpstr>
      <vt:lpstr>Arial</vt:lpstr>
      <vt:lpstr>Calibri</vt:lpstr>
      <vt:lpstr>Calibri Light</vt:lpstr>
      <vt:lpstr>Kunstler Script</vt:lpstr>
      <vt:lpstr>Myriad Pro</vt:lpstr>
      <vt:lpstr>Times New Roman</vt:lpstr>
      <vt:lpstr>Verdana</vt:lpstr>
      <vt:lpstr>نسق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123</dc:creator>
  <cp:lastModifiedBy>rand muhammed</cp:lastModifiedBy>
  <cp:revision>71</cp:revision>
  <dcterms:created xsi:type="dcterms:W3CDTF">2016-12-23T19:18:09Z</dcterms:created>
  <dcterms:modified xsi:type="dcterms:W3CDTF">2021-03-29T21:30:30Z</dcterms:modified>
</cp:coreProperties>
</file>