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26"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254DB3C-8FC1-4AF9-B1EC-D7EEE6C728EB}" type="datetimeFigureOut">
              <a:rPr lang="en-US" smtClean="0"/>
              <a:t>4/18/2018</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9DBA4DB1-06AD-4128-800C-E9AC2E4124C8}" type="slidenum">
              <a:rPr lang="en-US" smtClean="0"/>
              <a:t>‹#›</a:t>
            </a:fld>
            <a:endParaRPr lang="en-US"/>
          </a:p>
        </p:txBody>
      </p:sp>
    </p:spTree>
    <p:extLst>
      <p:ext uri="{BB962C8B-B14F-4D97-AF65-F5344CB8AC3E}">
        <p14:creationId xmlns:p14="http://schemas.microsoft.com/office/powerpoint/2010/main" val="37558308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4DB3C-8FC1-4AF9-B1EC-D7EEE6C728E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86055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4DB3C-8FC1-4AF9-B1EC-D7EEE6C728EB}"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340223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54DB3C-8FC1-4AF9-B1EC-D7EEE6C728EB}"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131857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254DB3C-8FC1-4AF9-B1EC-D7EEE6C728EB}" type="datetimeFigureOut">
              <a:rPr lang="en-US" smtClean="0"/>
              <a:t>4/18/2018</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144148196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54DB3C-8FC1-4AF9-B1EC-D7EEE6C728EB}"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64767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54DB3C-8FC1-4AF9-B1EC-D7EEE6C728EB}"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428638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54DB3C-8FC1-4AF9-B1EC-D7EEE6C728EB}"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156974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4DB3C-8FC1-4AF9-B1EC-D7EEE6C728EB}"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A4DB1-06AD-4128-800C-E9AC2E4124C8}" type="slidenum">
              <a:rPr lang="en-US" smtClean="0"/>
              <a:t>‹#›</a:t>
            </a:fld>
            <a:endParaRPr lang="en-US"/>
          </a:p>
        </p:txBody>
      </p:sp>
    </p:spTree>
    <p:extLst>
      <p:ext uri="{BB962C8B-B14F-4D97-AF65-F5344CB8AC3E}">
        <p14:creationId xmlns:p14="http://schemas.microsoft.com/office/powerpoint/2010/main" val="436183329"/>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254DB3C-8FC1-4AF9-B1EC-D7EEE6C728EB}" type="datetimeFigureOut">
              <a:rPr lang="en-US" smtClean="0"/>
              <a:t>4/18/2018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DBA4DB1-06AD-4128-800C-E9AC2E4124C8}"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872310"/>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254DB3C-8FC1-4AF9-B1EC-D7EEE6C728EB}" type="datetimeFigureOut">
              <a:rPr lang="en-US" smtClean="0"/>
              <a:t>4/18/2018</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en-US"/>
              <a:t>
              </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9DBA4DB1-06AD-4128-800C-E9AC2E4124C8}"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720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254DB3C-8FC1-4AF9-B1EC-D7EEE6C728EB}" type="datetimeFigureOut">
              <a:rPr lang="en-US" smtClean="0"/>
              <a:t>4/18/2018</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DBA4DB1-06AD-4128-800C-E9AC2E4124C8}" type="slidenum">
              <a:rPr lang="en-US" smtClean="0"/>
              <a:t>‹#›</a:t>
            </a:fld>
            <a:endParaRPr lang="en-US"/>
          </a:p>
        </p:txBody>
      </p:sp>
    </p:spTree>
    <p:extLst>
      <p:ext uri="{BB962C8B-B14F-4D97-AF65-F5344CB8AC3E}">
        <p14:creationId xmlns:p14="http://schemas.microsoft.com/office/powerpoint/2010/main" val="296625476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130000"/>
                <a:satMod val="150000"/>
                <a:lumMod val="112000"/>
              </a:schemeClr>
            </a:gs>
            <a:gs pos="100000">
              <a:schemeClr val="bg2">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80B8EA-C537-473C-A63B-0CA65C7F1216}"/>
              </a:ext>
            </a:extLst>
          </p:cNvPr>
          <p:cNvSpPr>
            <a:spLocks noGrp="1"/>
          </p:cNvSpPr>
          <p:nvPr>
            <p:ph type="ctrTitle"/>
          </p:nvPr>
        </p:nvSpPr>
        <p:spPr>
          <a:xfrm>
            <a:off x="1824035" y="1691846"/>
            <a:ext cx="8689976" cy="1844385"/>
          </a:xfrm>
        </p:spPr>
        <p:txBody>
          <a:bodyPr>
            <a:normAutofit/>
          </a:bodyPr>
          <a:lstStyle/>
          <a:p>
            <a:r>
              <a:rPr lang="ar-SA" sz="4000" b="1" dirty="0"/>
              <a:t>الباب الرابع: الأساليب والأنشطة في برامج التدخل المبكر</a:t>
            </a:r>
            <a:endParaRPr lang="en-US" sz="4000" b="1" dirty="0"/>
          </a:p>
        </p:txBody>
      </p:sp>
      <p:sp>
        <p:nvSpPr>
          <p:cNvPr id="3" name="Subtitle 2">
            <a:extLst>
              <a:ext uri="{FF2B5EF4-FFF2-40B4-BE49-F238E27FC236}">
                <a16:creationId xmlns:a16="http://schemas.microsoft.com/office/drawing/2014/main" xmlns="" id="{4988AB0B-768E-4F01-8669-457097C87008}"/>
              </a:ext>
            </a:extLst>
          </p:cNvPr>
          <p:cNvSpPr>
            <a:spLocks noGrp="1"/>
          </p:cNvSpPr>
          <p:nvPr>
            <p:ph type="subTitle" idx="1"/>
          </p:nvPr>
        </p:nvSpPr>
        <p:spPr>
          <a:xfrm>
            <a:off x="1824035" y="3429000"/>
            <a:ext cx="8689976" cy="1078889"/>
          </a:xfrm>
        </p:spPr>
        <p:txBody>
          <a:bodyPr>
            <a:normAutofit/>
          </a:bodyPr>
          <a:lstStyle/>
          <a:p>
            <a:r>
              <a:rPr lang="ar-SA" sz="2800" b="1" dirty="0">
                <a:solidFill>
                  <a:schemeClr val="tx1">
                    <a:lumMod val="50000"/>
                    <a:lumOff val="50000"/>
                  </a:schemeClr>
                </a:solidFill>
              </a:rPr>
              <a:t>الفصل الثامن: تقييم استعداد الأطفال للتعلم</a:t>
            </a:r>
            <a:endParaRPr lang="en-US" sz="2800" b="1" dirty="0">
              <a:solidFill>
                <a:schemeClr val="tx1">
                  <a:lumMod val="50000"/>
                  <a:lumOff val="50000"/>
                </a:schemeClr>
              </a:solidFill>
            </a:endParaRPr>
          </a:p>
        </p:txBody>
      </p:sp>
      <p:sp>
        <p:nvSpPr>
          <p:cNvPr id="4" name="TextBox 3">
            <a:extLst>
              <a:ext uri="{FF2B5EF4-FFF2-40B4-BE49-F238E27FC236}">
                <a16:creationId xmlns:a16="http://schemas.microsoft.com/office/drawing/2014/main" xmlns="" id="{DA2870E6-6AE3-4309-9DAF-1E37F9E2A7E7}"/>
              </a:ext>
            </a:extLst>
          </p:cNvPr>
          <p:cNvSpPr txBox="1"/>
          <p:nvPr/>
        </p:nvSpPr>
        <p:spPr>
          <a:xfrm>
            <a:off x="8151779" y="4591455"/>
            <a:ext cx="3307404" cy="646331"/>
          </a:xfrm>
          <a:prstGeom prst="rect">
            <a:avLst/>
          </a:prstGeom>
          <a:noFill/>
        </p:spPr>
        <p:txBody>
          <a:bodyPr wrap="square" rtlCol="0">
            <a:spAutoFit/>
          </a:bodyPr>
          <a:lstStyle/>
          <a:p>
            <a:r>
              <a:rPr lang="ar-SA" dirty="0"/>
              <a:t>الطالبات: سارة الدوسري</a:t>
            </a:r>
          </a:p>
          <a:p>
            <a:r>
              <a:rPr lang="ar-SA" dirty="0"/>
              <a:t>منار المزيني </a:t>
            </a:r>
            <a:endParaRPr lang="en-US" dirty="0"/>
          </a:p>
        </p:txBody>
      </p:sp>
    </p:spTree>
    <p:extLst>
      <p:ext uri="{BB962C8B-B14F-4D97-AF65-F5344CB8AC3E}">
        <p14:creationId xmlns:p14="http://schemas.microsoft.com/office/powerpoint/2010/main" val="34428351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80B4B6A-C2CF-4D2D-8E99-91BC29D57971}"/>
              </a:ext>
            </a:extLst>
          </p:cNvPr>
          <p:cNvSpPr>
            <a:spLocks noGrp="1"/>
          </p:cNvSpPr>
          <p:nvPr>
            <p:ph type="title"/>
          </p:nvPr>
        </p:nvSpPr>
        <p:spPr>
          <a:xfrm>
            <a:off x="1066800" y="642594"/>
            <a:ext cx="10058400" cy="1000676"/>
          </a:xfrm>
        </p:spPr>
        <p:txBody>
          <a:bodyPr/>
          <a:lstStyle/>
          <a:p>
            <a:pPr algn="r"/>
            <a:r>
              <a:rPr lang="ar-SA" b="1" dirty="0"/>
              <a:t>تقويم القدرات الخاصة:</a:t>
            </a:r>
          </a:p>
        </p:txBody>
      </p:sp>
      <p:sp>
        <p:nvSpPr>
          <p:cNvPr id="3" name="عنصر نائب للمحتوى 2">
            <a:extLst>
              <a:ext uri="{FF2B5EF4-FFF2-40B4-BE49-F238E27FC236}">
                <a16:creationId xmlns:a16="http://schemas.microsoft.com/office/drawing/2014/main" xmlns="" id="{37205A4B-1705-463E-B928-E3E859C28383}"/>
              </a:ext>
            </a:extLst>
          </p:cNvPr>
          <p:cNvSpPr>
            <a:spLocks noGrp="1"/>
          </p:cNvSpPr>
          <p:nvPr>
            <p:ph idx="1"/>
          </p:nvPr>
        </p:nvSpPr>
        <p:spPr>
          <a:xfrm>
            <a:off x="1066800" y="1643270"/>
            <a:ext cx="10058400" cy="4850295"/>
          </a:xfrm>
        </p:spPr>
        <p:txBody>
          <a:bodyPr>
            <a:normAutofit lnSpcReduction="10000"/>
          </a:bodyPr>
          <a:lstStyle/>
          <a:p>
            <a:pPr algn="r"/>
            <a:r>
              <a:rPr lang="ar-SA" dirty="0"/>
              <a:t>وتقاس القدرات الخاصة عادة باستخدام اختبارات صممت خصيصًا من أجل تحديد نواحي معينة من أداء الطفل كتمييز السمعي، والتميز اللمسي، والتذكر، والانتباه، وهذه القدرات من المتطلبات الأساسية لحدوث التعليم.</a:t>
            </a:r>
          </a:p>
          <a:p>
            <a:pPr algn="r"/>
            <a:r>
              <a:rPr lang="ar-SA" b="1" dirty="0"/>
              <a:t>1- المهارات الادراكية-الحسية:</a:t>
            </a:r>
          </a:p>
          <a:p>
            <a:pPr algn="r"/>
            <a:r>
              <a:rPr lang="ar-SA" dirty="0"/>
              <a:t>بما أن الطفل يعتمد على الحواس لاكتشاف البيئة فلابد من تقويم استخدام هذه الحواس.</a:t>
            </a:r>
          </a:p>
          <a:p>
            <a:pPr algn="r"/>
            <a:r>
              <a:rPr lang="ar-SA" dirty="0"/>
              <a:t>أ- المهارات السمعية.</a:t>
            </a:r>
          </a:p>
          <a:p>
            <a:pPr algn="r"/>
            <a:r>
              <a:rPr lang="ar-SA" dirty="0"/>
              <a:t>ويشمل تقويم المهارات السمعية على: </a:t>
            </a:r>
          </a:p>
          <a:p>
            <a:pPr algn="r"/>
            <a:r>
              <a:rPr lang="ar-SA" sz="1600" dirty="0"/>
              <a:t>1-قياس حدة الصوت. 2-التذكر السمعي. 3- التميز السمعي. 4-الدمج السمعي.</a:t>
            </a:r>
          </a:p>
          <a:p>
            <a:pPr algn="r"/>
            <a:r>
              <a:rPr lang="ar-SA" dirty="0"/>
              <a:t>ب- المهارات الحركية.</a:t>
            </a:r>
          </a:p>
          <a:p>
            <a:pPr algn="r"/>
            <a:r>
              <a:rPr lang="ar-SA" dirty="0"/>
              <a:t>جـ- المهارات البصرية.</a:t>
            </a:r>
          </a:p>
          <a:p>
            <a:pPr algn="r"/>
            <a:r>
              <a:rPr lang="ar-SA" dirty="0"/>
              <a:t>د- مهارات اللمس.</a:t>
            </a:r>
          </a:p>
          <a:p>
            <a:pPr algn="r"/>
            <a:r>
              <a:rPr lang="ar-SA" dirty="0"/>
              <a:t>هـ- وأخيرا يجب تقويم قدرة الطفل على التذكر والانتباه. </a:t>
            </a:r>
          </a:p>
          <a:p>
            <a:pPr algn="r"/>
            <a:r>
              <a:rPr lang="ar-SA" b="1" dirty="0"/>
              <a:t>2- النمو </a:t>
            </a:r>
            <a:r>
              <a:rPr lang="ar-SA" b="1" dirty="0" err="1"/>
              <a:t>المفاهيمي</a:t>
            </a:r>
            <a:r>
              <a:rPr lang="ar-SA" b="1" dirty="0"/>
              <a:t>:</a:t>
            </a:r>
          </a:p>
          <a:p>
            <a:pPr algn="r"/>
            <a:r>
              <a:rPr lang="ar-SA" dirty="0"/>
              <a:t>إن من الأهمية أن يكون لدى الطفل الوعي الكافي لجسمه وللفراغ.</a:t>
            </a:r>
          </a:p>
        </p:txBody>
      </p:sp>
    </p:spTree>
    <p:extLst>
      <p:ext uri="{BB962C8B-B14F-4D97-AF65-F5344CB8AC3E}">
        <p14:creationId xmlns:p14="http://schemas.microsoft.com/office/powerpoint/2010/main" val="20281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arn(inVertical)">
                                      <p:cBhvr>
                                        <p:cTn id="36" dur="500"/>
                                        <p:tgtEl>
                                          <p:spTgt spid="3">
                                            <p:txEl>
                                              <p:pRg st="10" end="10"/>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barn(inVertical)">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F4D9179-2B6B-40DB-8E2F-BA1F9527DAFB}"/>
              </a:ext>
            </a:extLst>
          </p:cNvPr>
          <p:cNvSpPr>
            <a:spLocks noGrp="1"/>
          </p:cNvSpPr>
          <p:nvPr>
            <p:ph type="title"/>
          </p:nvPr>
        </p:nvSpPr>
        <p:spPr/>
        <p:txBody>
          <a:bodyPr/>
          <a:lstStyle/>
          <a:p>
            <a:pPr algn="r"/>
            <a:r>
              <a:rPr lang="ar-SA" b="1" dirty="0"/>
              <a:t>تقويم استراتيجيات التعلم:</a:t>
            </a:r>
          </a:p>
        </p:txBody>
      </p:sp>
      <p:sp>
        <p:nvSpPr>
          <p:cNvPr id="3" name="عنصر نائب للمحتوى 2">
            <a:extLst>
              <a:ext uri="{FF2B5EF4-FFF2-40B4-BE49-F238E27FC236}">
                <a16:creationId xmlns:a16="http://schemas.microsoft.com/office/drawing/2014/main" xmlns="" id="{669E5D55-1F1E-4206-9EBE-8F4A8FEEA555}"/>
              </a:ext>
            </a:extLst>
          </p:cNvPr>
          <p:cNvSpPr>
            <a:spLocks noGrp="1"/>
          </p:cNvSpPr>
          <p:nvPr>
            <p:ph idx="1"/>
          </p:nvPr>
        </p:nvSpPr>
        <p:spPr/>
        <p:txBody>
          <a:bodyPr/>
          <a:lstStyle/>
          <a:p>
            <a:pPr algn="r"/>
            <a:r>
              <a:rPr lang="ar-SA" dirty="0"/>
              <a:t>تتعلق استراتيجية التعلم بكيفية استخدام الطفل لقدراته في عملية التعلم. </a:t>
            </a:r>
          </a:p>
          <a:p>
            <a:pPr algn="r"/>
            <a:r>
              <a:rPr lang="ar-SA" dirty="0"/>
              <a:t>الطرق التي يستخدمها للتعامل مع المعلومات من حيث اكتسابها، وتخزينها، واسترجاعها.</a:t>
            </a:r>
          </a:p>
          <a:p>
            <a:pPr algn="r"/>
            <a:r>
              <a:rPr lang="ar-SA" dirty="0"/>
              <a:t>لا يكفي أن يقتصر التقويم على قياس قدرات الطفل العامة وقدراته الخاصة، ولكن لابد من تقويم استراتيجيات التعلم أيضا. </a:t>
            </a:r>
          </a:p>
        </p:txBody>
      </p:sp>
    </p:spTree>
    <p:extLst>
      <p:ext uri="{BB962C8B-B14F-4D97-AF65-F5344CB8AC3E}">
        <p14:creationId xmlns:p14="http://schemas.microsoft.com/office/powerpoint/2010/main" val="2042340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6054F3E-3360-447E-AC10-D3575D86A6B1}"/>
              </a:ext>
            </a:extLst>
          </p:cNvPr>
          <p:cNvSpPr>
            <a:spLocks noGrp="1"/>
          </p:cNvSpPr>
          <p:nvPr>
            <p:ph type="title"/>
          </p:nvPr>
        </p:nvSpPr>
        <p:spPr/>
        <p:txBody>
          <a:bodyPr/>
          <a:lstStyle/>
          <a:p>
            <a:pPr algn="r"/>
            <a:r>
              <a:rPr lang="ar-SA" b="1" dirty="0"/>
              <a:t>تقويم السلوك الصفي:</a:t>
            </a:r>
          </a:p>
        </p:txBody>
      </p:sp>
      <p:sp>
        <p:nvSpPr>
          <p:cNvPr id="3" name="عنصر نائب للمحتوى 2">
            <a:extLst>
              <a:ext uri="{FF2B5EF4-FFF2-40B4-BE49-F238E27FC236}">
                <a16:creationId xmlns:a16="http://schemas.microsoft.com/office/drawing/2014/main" xmlns="" id="{1756D118-65AA-433D-A013-96E91F04D7A4}"/>
              </a:ext>
            </a:extLst>
          </p:cNvPr>
          <p:cNvSpPr>
            <a:spLocks noGrp="1"/>
          </p:cNvSpPr>
          <p:nvPr>
            <p:ph idx="1"/>
          </p:nvPr>
        </p:nvSpPr>
        <p:spPr>
          <a:xfrm>
            <a:off x="1066800" y="1855304"/>
            <a:ext cx="10058400" cy="4293705"/>
          </a:xfrm>
        </p:spPr>
        <p:txBody>
          <a:bodyPr>
            <a:normAutofit lnSpcReduction="10000"/>
          </a:bodyPr>
          <a:lstStyle/>
          <a:p>
            <a:pPr algn="r"/>
            <a:r>
              <a:rPr lang="ar-SA" dirty="0"/>
              <a:t>السلوك الصفي من حيث قدرت الطالب على التعامل بشكل مناسب مع متطلبات العمل المدرسي بشكل  عام </a:t>
            </a:r>
          </a:p>
          <a:p>
            <a:pPr algn="r"/>
            <a:r>
              <a:rPr lang="ar-SA" sz="1600" b="1" dirty="0"/>
              <a:t>ومن العوامل التي تؤثر على استعداد الطالب للتعامل مع هذه المتطلبات ما يلي:</a:t>
            </a:r>
          </a:p>
          <a:p>
            <a:pPr algn="r"/>
            <a:r>
              <a:rPr lang="ar-SA" sz="2000" dirty="0"/>
              <a:t>1- الاتجاهات نحو المدرسة.</a:t>
            </a:r>
          </a:p>
          <a:p>
            <a:pPr algn="r"/>
            <a:r>
              <a:rPr lang="ar-SA" sz="2000" dirty="0"/>
              <a:t>2- مفهوم الذات.</a:t>
            </a:r>
          </a:p>
          <a:p>
            <a:pPr algn="r"/>
            <a:r>
              <a:rPr lang="ar-SA" sz="2000" dirty="0"/>
              <a:t>3- الأداء المستقل.</a:t>
            </a:r>
          </a:p>
          <a:p>
            <a:pPr algn="r"/>
            <a:r>
              <a:rPr lang="ar-SA" sz="2000" dirty="0"/>
              <a:t>4- السلوك الدراسي:</a:t>
            </a:r>
          </a:p>
          <a:p>
            <a:pPr algn="r"/>
            <a:r>
              <a:rPr lang="ar-SA" dirty="0"/>
              <a:t>حتى ينجح الطالب في العمل المدرسي يجب أن يكون لديه مهارات التحضير والدراسة المناسبة، ومنها:</a:t>
            </a:r>
          </a:p>
          <a:p>
            <a:pPr algn="r"/>
            <a:r>
              <a:rPr lang="ar-SA" dirty="0"/>
              <a:t>أ- تقبل المهمات التي يطلبها منه المعلمون.</a:t>
            </a:r>
          </a:p>
          <a:p>
            <a:pPr algn="r"/>
            <a:r>
              <a:rPr lang="ar-SA" dirty="0"/>
              <a:t>ب- إنهاء الواجبات المدرسية في فترة زمنية مناسبة.</a:t>
            </a:r>
          </a:p>
          <a:p>
            <a:pPr algn="r"/>
            <a:r>
              <a:rPr lang="ar-SA" dirty="0"/>
              <a:t>جـ- العمل المنظم والصحيح.</a:t>
            </a:r>
          </a:p>
          <a:p>
            <a:pPr algn="r"/>
            <a:r>
              <a:rPr lang="ar-SA" dirty="0"/>
              <a:t>د- المشاركة في النشاطات الجماعية. </a:t>
            </a:r>
          </a:p>
        </p:txBody>
      </p:sp>
    </p:spTree>
    <p:extLst>
      <p:ext uri="{BB962C8B-B14F-4D97-AF65-F5344CB8AC3E}">
        <p14:creationId xmlns:p14="http://schemas.microsoft.com/office/powerpoint/2010/main" val="243734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arn(inVertic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BBA4A72-9414-4B56-A738-3736DB938165}"/>
              </a:ext>
            </a:extLst>
          </p:cNvPr>
          <p:cNvSpPr>
            <a:spLocks noGrp="1"/>
          </p:cNvSpPr>
          <p:nvPr>
            <p:ph type="title"/>
          </p:nvPr>
        </p:nvSpPr>
        <p:spPr>
          <a:xfrm>
            <a:off x="1066800" y="642594"/>
            <a:ext cx="10058400" cy="1371736"/>
          </a:xfrm>
        </p:spPr>
        <p:txBody>
          <a:bodyPr>
            <a:normAutofit/>
          </a:bodyPr>
          <a:lstStyle/>
          <a:p>
            <a:pPr algn="r"/>
            <a:r>
              <a:rPr lang="ar-SA" sz="4400" b="1" dirty="0"/>
              <a:t>اهميه الاستعداد للتعلم المدرسي</a:t>
            </a:r>
          </a:p>
        </p:txBody>
      </p:sp>
      <p:sp>
        <p:nvSpPr>
          <p:cNvPr id="3" name="عنصر نائب للمحتوى 2">
            <a:extLst>
              <a:ext uri="{FF2B5EF4-FFF2-40B4-BE49-F238E27FC236}">
                <a16:creationId xmlns:a16="http://schemas.microsoft.com/office/drawing/2014/main" xmlns="" id="{027790F4-083D-4290-9415-A78A3DB4A613}"/>
              </a:ext>
            </a:extLst>
          </p:cNvPr>
          <p:cNvSpPr>
            <a:spLocks noGrp="1"/>
          </p:cNvSpPr>
          <p:nvPr>
            <p:ph idx="1"/>
          </p:nvPr>
        </p:nvSpPr>
        <p:spPr>
          <a:xfrm>
            <a:off x="1066800" y="2146852"/>
            <a:ext cx="10058400" cy="3888188"/>
          </a:xfrm>
        </p:spPr>
        <p:txBody>
          <a:bodyPr>
            <a:normAutofit/>
          </a:bodyPr>
          <a:lstStyle/>
          <a:p>
            <a:pPr algn="r"/>
            <a:r>
              <a:rPr lang="ar-SA" sz="2400" dirty="0"/>
              <a:t>وهكذا فالاستعداد للتعلم المدرسي مفهوم متعدد الأوجه، وهو محصله لعوامل كثيرة ومتداخله.</a:t>
            </a:r>
          </a:p>
          <a:p>
            <a:pPr algn="r"/>
            <a:r>
              <a:rPr lang="ar-SA" sz="2400" dirty="0"/>
              <a:t>وعندما لا يتوفر للطالب الاستعداد للتعلم المدرسي فهو اما أن يخفق اخفاقاً كاملاً، أو أن يتعلم ببطء وبشكل غير فعال، لهاذا لابد من تقويم استعداد الطالب للتعلم.</a:t>
            </a:r>
          </a:p>
          <a:p>
            <a:pPr algn="r"/>
            <a:r>
              <a:rPr lang="ar-SA" sz="2400" dirty="0"/>
              <a:t>و من أهم وسائل تقويم الاستعداد للتعلم هي الاختبارات.</a:t>
            </a:r>
          </a:p>
        </p:txBody>
      </p:sp>
    </p:spTree>
    <p:extLst>
      <p:ext uri="{BB962C8B-B14F-4D97-AF65-F5344CB8AC3E}">
        <p14:creationId xmlns:p14="http://schemas.microsoft.com/office/powerpoint/2010/main" val="18325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D15573D-0E45-4691-B525-471152EC18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E448559-19A4-4252-8C27-54C1DA906F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xmlns="" id="{4970ACE4-918C-4412-80B2-F7EBAF306AA9}"/>
              </a:ext>
            </a:extLst>
          </p:cNvPr>
          <p:cNvSpPr>
            <a:spLocks noGrp="1"/>
          </p:cNvSpPr>
          <p:nvPr>
            <p:ph type="title"/>
          </p:nvPr>
        </p:nvSpPr>
        <p:spPr>
          <a:xfrm>
            <a:off x="573409" y="559477"/>
            <a:ext cx="3765200" cy="5709931"/>
          </a:xfrm>
        </p:spPr>
        <p:txBody>
          <a:bodyPr>
            <a:normAutofit/>
          </a:bodyPr>
          <a:lstStyle/>
          <a:p>
            <a:pPr marL="0" indent="0" rtl="1"/>
            <a:r>
              <a:rPr lang="ar-SA" sz="3200" b="1" dirty="0"/>
              <a:t>عناصر مناهج التدخل المبكر:</a:t>
            </a:r>
            <a:r>
              <a:rPr lang="ar-SA" sz="4400" dirty="0"/>
              <a:t/>
            </a:r>
            <a:br>
              <a:rPr lang="ar-SA" sz="4400" dirty="0"/>
            </a:br>
            <a:r>
              <a:rPr lang="ar-SA" sz="4400" dirty="0"/>
              <a:t/>
            </a:r>
            <a:br>
              <a:rPr lang="ar-SA" sz="4400" dirty="0"/>
            </a:br>
            <a:r>
              <a:rPr lang="ar-SA" sz="2400" dirty="0"/>
              <a:t>1-المهارات ماقبل الأكاديمية في مجالات القراءة والحساب وغيرها.</a:t>
            </a:r>
            <a:br>
              <a:rPr lang="ar-SA" sz="2400" dirty="0"/>
            </a:br>
            <a:r>
              <a:rPr lang="ar-SA" sz="2400" dirty="0"/>
              <a:t>2-المهارات أو العمليات الأساسية.</a:t>
            </a:r>
            <a:br>
              <a:rPr lang="ar-SA" sz="2400" dirty="0"/>
            </a:br>
            <a:r>
              <a:rPr lang="ar-SA" sz="2400" dirty="0"/>
              <a:t>3-المهارات النمائية.</a:t>
            </a:r>
            <a:br>
              <a:rPr lang="ar-SA" sz="2400" dirty="0"/>
            </a:br>
            <a:r>
              <a:rPr lang="ar-SA" sz="2400" dirty="0"/>
              <a:t>4-المفاهيم النفسية الأساسية.</a:t>
            </a:r>
            <a:r>
              <a:rPr lang="ar-SA" sz="2700" dirty="0"/>
              <a:t/>
            </a:r>
            <a:br>
              <a:rPr lang="ar-SA" sz="2700" dirty="0"/>
            </a:br>
            <a:endParaRPr lang="en-US" sz="2700" dirty="0"/>
          </a:p>
        </p:txBody>
      </p:sp>
      <p:sp>
        <p:nvSpPr>
          <p:cNvPr id="3" name="Content Placeholder 2">
            <a:extLst>
              <a:ext uri="{FF2B5EF4-FFF2-40B4-BE49-F238E27FC236}">
                <a16:creationId xmlns:a16="http://schemas.microsoft.com/office/drawing/2014/main" xmlns="" id="{F19ABE29-7062-4437-BE57-54F44FDED5F6}"/>
              </a:ext>
            </a:extLst>
          </p:cNvPr>
          <p:cNvSpPr>
            <a:spLocks noGrp="1"/>
          </p:cNvSpPr>
          <p:nvPr>
            <p:ph idx="1"/>
          </p:nvPr>
        </p:nvSpPr>
        <p:spPr>
          <a:xfrm>
            <a:off x="5478124" y="559477"/>
            <a:ext cx="5647076" cy="5475563"/>
          </a:xfrm>
        </p:spPr>
        <p:txBody>
          <a:bodyPr anchor="ctr">
            <a:normAutofit/>
          </a:bodyPr>
          <a:lstStyle/>
          <a:p>
            <a:pPr marL="0" indent="0" algn="ctr">
              <a:buNone/>
            </a:pPr>
            <a:r>
              <a:rPr lang="ar-SA" sz="4800" b="1" dirty="0"/>
              <a:t>المقدمة</a:t>
            </a:r>
            <a:r>
              <a:rPr lang="ar-SA" b="1" dirty="0"/>
              <a:t> </a:t>
            </a:r>
          </a:p>
          <a:p>
            <a:pPr marL="0" indent="0" algn="ctr">
              <a:buNone/>
            </a:pPr>
            <a:endParaRPr lang="ar-SA" b="1" dirty="0"/>
          </a:p>
          <a:p>
            <a:pPr algn="r" rtl="1">
              <a:buFont typeface="Wingdings" panose="05000000000000000000" pitchFamily="2" charset="2"/>
              <a:buChar char="§"/>
            </a:pPr>
            <a:r>
              <a:rPr lang="ar-SA" sz="2000" dirty="0"/>
              <a:t>تستند برامج التدخل المبكر على جداول النمو الطبيعي في مرحلة الطفولة المبكرة ومقارنتها مع نمو الأطفال الطبيعي وتدريبهم إما بالتعلم العارض أو التدريب على بعض المهارات التي لم يكتسبها الطفل المعوق.</a:t>
            </a:r>
          </a:p>
        </p:txBody>
      </p:sp>
    </p:spTree>
    <p:extLst>
      <p:ext uri="{BB962C8B-B14F-4D97-AF65-F5344CB8AC3E}">
        <p14:creationId xmlns:p14="http://schemas.microsoft.com/office/powerpoint/2010/main" val="211793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ABE8E-23E5-4ABE-9482-4FEBF7874942}"/>
              </a:ext>
            </a:extLst>
          </p:cNvPr>
          <p:cNvSpPr>
            <a:spLocks noGrp="1"/>
          </p:cNvSpPr>
          <p:nvPr>
            <p:ph type="title"/>
          </p:nvPr>
        </p:nvSpPr>
        <p:spPr/>
        <p:txBody>
          <a:bodyPr/>
          <a:lstStyle/>
          <a:p>
            <a:pPr algn="r"/>
            <a:r>
              <a:rPr lang="ar-SA" b="1" dirty="0"/>
              <a:t>تعريف الاستعداد</a:t>
            </a:r>
            <a:endParaRPr lang="en-US" b="1" dirty="0"/>
          </a:p>
        </p:txBody>
      </p:sp>
      <p:sp>
        <p:nvSpPr>
          <p:cNvPr id="3" name="Content Placeholder 2">
            <a:extLst>
              <a:ext uri="{FF2B5EF4-FFF2-40B4-BE49-F238E27FC236}">
                <a16:creationId xmlns:a16="http://schemas.microsoft.com/office/drawing/2014/main" xmlns="" id="{223EA5BB-6F03-439E-8A6C-517E42E0BE3F}"/>
              </a:ext>
            </a:extLst>
          </p:cNvPr>
          <p:cNvSpPr>
            <a:spLocks noGrp="1"/>
          </p:cNvSpPr>
          <p:nvPr>
            <p:ph idx="1"/>
          </p:nvPr>
        </p:nvSpPr>
        <p:spPr>
          <a:xfrm>
            <a:off x="1066800" y="2103120"/>
            <a:ext cx="10058400" cy="3931920"/>
          </a:xfrm>
        </p:spPr>
        <p:txBody>
          <a:bodyPr>
            <a:normAutofit/>
          </a:bodyPr>
          <a:lstStyle/>
          <a:p>
            <a:pPr marL="0" indent="0" algn="r">
              <a:buNone/>
            </a:pPr>
            <a:endParaRPr lang="ar-SA" sz="2000" dirty="0"/>
          </a:p>
          <a:p>
            <a:pPr marL="0" indent="0" algn="r">
              <a:buNone/>
            </a:pPr>
            <a:r>
              <a:rPr lang="ar-SA" sz="2000" dirty="0"/>
              <a:t>عرفه أناستازي على أنه: اكتساب المعرفة والمهارات العقلية الأساسية التي ستجعل المتعلم قادراً على الاستفادة من التعليم إلى أقصى حد ممكن.</a:t>
            </a:r>
          </a:p>
          <a:p>
            <a:pPr marL="0" indent="0" algn="r">
              <a:buNone/>
            </a:pPr>
            <a:r>
              <a:rPr lang="ar-SA" sz="2000" dirty="0"/>
              <a:t>أما هوروكس وشونوفر عرفاه على أنه: القدرة على التعلم، وتوافر الرغبة والمهارات والخلفية المناسبة لذلك.</a:t>
            </a:r>
          </a:p>
          <a:p>
            <a:pPr marL="0" indent="0" algn="r">
              <a:buNone/>
            </a:pPr>
            <a:r>
              <a:rPr lang="ar-SA" sz="2000" dirty="0"/>
              <a:t>وأضاف على ذلك لوينفيلد أن ثمة فترة زمنية معينة يستطيع التلميذ خلالها تحصيل أفضل النتائج.</a:t>
            </a:r>
          </a:p>
          <a:p>
            <a:pPr marL="0" indent="0" algn="r">
              <a:buNone/>
            </a:pPr>
            <a:r>
              <a:rPr lang="ar-SA" sz="2000" dirty="0"/>
              <a:t>وتهدف اختبارات الاستعداد إلى تقويم قابلية المتعلم للقيام بالأعمال والنشاطات المدرسية بنجاح.</a:t>
            </a:r>
          </a:p>
          <a:p>
            <a:pPr marL="0" indent="0" algn="r">
              <a:buNone/>
            </a:pPr>
            <a:r>
              <a:rPr lang="ar-SA" sz="2000" dirty="0"/>
              <a:t> </a:t>
            </a:r>
            <a:endParaRPr lang="en-US" sz="2000" dirty="0"/>
          </a:p>
        </p:txBody>
      </p:sp>
    </p:spTree>
    <p:extLst>
      <p:ext uri="{BB962C8B-B14F-4D97-AF65-F5344CB8AC3E}">
        <p14:creationId xmlns:p14="http://schemas.microsoft.com/office/powerpoint/2010/main" val="2464186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048F46-8CA4-421D-B12D-A0FAC55A7FD0}"/>
              </a:ext>
            </a:extLst>
          </p:cNvPr>
          <p:cNvSpPr>
            <a:spLocks noGrp="1"/>
          </p:cNvSpPr>
          <p:nvPr>
            <p:ph type="title"/>
          </p:nvPr>
        </p:nvSpPr>
        <p:spPr/>
        <p:txBody>
          <a:bodyPr>
            <a:normAutofit fontScale="90000"/>
          </a:bodyPr>
          <a:lstStyle/>
          <a:p>
            <a:pPr algn="r"/>
            <a:r>
              <a:rPr lang="ar-SA" b="1" dirty="0"/>
              <a:t>أهمية الكشف عن الاستعداد للتعلم</a:t>
            </a:r>
            <a:endParaRPr lang="en-US" b="1" dirty="0"/>
          </a:p>
        </p:txBody>
      </p:sp>
      <p:sp>
        <p:nvSpPr>
          <p:cNvPr id="3" name="Content Placeholder 2">
            <a:extLst>
              <a:ext uri="{FF2B5EF4-FFF2-40B4-BE49-F238E27FC236}">
                <a16:creationId xmlns:a16="http://schemas.microsoft.com/office/drawing/2014/main" xmlns="" id="{3DF6A15A-EA4D-4CB4-B4C9-039641F62782}"/>
              </a:ext>
            </a:extLst>
          </p:cNvPr>
          <p:cNvSpPr>
            <a:spLocks noGrp="1"/>
          </p:cNvSpPr>
          <p:nvPr>
            <p:ph idx="1"/>
          </p:nvPr>
        </p:nvSpPr>
        <p:spPr/>
        <p:txBody>
          <a:bodyPr>
            <a:normAutofit/>
          </a:bodyPr>
          <a:lstStyle/>
          <a:p>
            <a:pPr marL="0" indent="0" algn="r">
              <a:buNone/>
            </a:pPr>
            <a:endParaRPr lang="ar-SA" sz="2000" dirty="0"/>
          </a:p>
          <a:p>
            <a:pPr marL="0" indent="0" algn="r">
              <a:buNone/>
            </a:pPr>
            <a:r>
              <a:rPr lang="ar-SA" sz="2000" dirty="0"/>
              <a:t>لتخطيط وتنفيذ البرامج التربية المناسبة يجب مراعاة التالي:</a:t>
            </a:r>
          </a:p>
          <a:p>
            <a:pPr marL="457200" indent="-457200" algn="r" rtl="1">
              <a:buFont typeface="+mj-lt"/>
              <a:buAutoNum type="arabicPeriod"/>
            </a:pPr>
            <a:r>
              <a:rPr lang="ar-SA" sz="2000" dirty="0"/>
              <a:t>يجب إشراك فريق من ذوي الاحتياجات الخاصة المختلفة في عملية الكشف.</a:t>
            </a:r>
          </a:p>
          <a:p>
            <a:pPr marL="457200" indent="-457200" algn="r" rtl="1">
              <a:buFont typeface="+mj-lt"/>
              <a:buAutoNum type="arabicPeriod"/>
            </a:pPr>
            <a:r>
              <a:rPr lang="ar-SA" sz="2000" dirty="0"/>
              <a:t>يجب تحديد أداء الطالب من نواحي مختلفة.</a:t>
            </a:r>
          </a:p>
          <a:p>
            <a:pPr marL="457200" indent="-457200" algn="r" rtl="1">
              <a:buFont typeface="+mj-lt"/>
              <a:buAutoNum type="arabicPeriod"/>
            </a:pPr>
            <a:r>
              <a:rPr lang="ar-SA" sz="2000" dirty="0"/>
              <a:t>يجب عدم تحديد مستوى أداء الطالب من خلال اختبار واحد فقط.</a:t>
            </a:r>
          </a:p>
          <a:p>
            <a:pPr marL="457200" indent="-457200" algn="r" rtl="1">
              <a:buFont typeface="+mj-lt"/>
              <a:buAutoNum type="arabicPeriod"/>
            </a:pPr>
            <a:r>
              <a:rPr lang="ar-SA" sz="2000" dirty="0"/>
              <a:t>يجب أن يعطي الاختبار صورة صادقة عن قدرات وعجز الطالب.</a:t>
            </a:r>
          </a:p>
        </p:txBody>
      </p:sp>
    </p:spTree>
    <p:extLst>
      <p:ext uri="{BB962C8B-B14F-4D97-AF65-F5344CB8AC3E}">
        <p14:creationId xmlns:p14="http://schemas.microsoft.com/office/powerpoint/2010/main" val="184233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74AD5-9330-4133-8D8A-FFFA2BA4076F}"/>
              </a:ext>
            </a:extLst>
          </p:cNvPr>
          <p:cNvSpPr>
            <a:spLocks noGrp="1"/>
          </p:cNvSpPr>
          <p:nvPr>
            <p:ph type="title"/>
          </p:nvPr>
        </p:nvSpPr>
        <p:spPr/>
        <p:txBody>
          <a:bodyPr>
            <a:normAutofit fontScale="90000"/>
          </a:bodyPr>
          <a:lstStyle/>
          <a:p>
            <a:pPr algn="r"/>
            <a:r>
              <a:rPr lang="ar-SA" b="1" dirty="0"/>
              <a:t>العوامل التي تؤثر في الاستعداد للتعلم الدراسي:</a:t>
            </a:r>
            <a:endParaRPr lang="en-US" b="1" dirty="0"/>
          </a:p>
        </p:txBody>
      </p:sp>
      <p:sp>
        <p:nvSpPr>
          <p:cNvPr id="3" name="Content Placeholder 2">
            <a:extLst>
              <a:ext uri="{FF2B5EF4-FFF2-40B4-BE49-F238E27FC236}">
                <a16:creationId xmlns:a16="http://schemas.microsoft.com/office/drawing/2014/main" xmlns="" id="{E2B2C940-4373-4BAD-A051-E6AE5DAC6B0E}"/>
              </a:ext>
            </a:extLst>
          </p:cNvPr>
          <p:cNvSpPr>
            <a:spLocks noGrp="1"/>
          </p:cNvSpPr>
          <p:nvPr>
            <p:ph idx="1"/>
          </p:nvPr>
        </p:nvSpPr>
        <p:spPr/>
        <p:txBody>
          <a:bodyPr>
            <a:normAutofit/>
          </a:bodyPr>
          <a:lstStyle/>
          <a:p>
            <a:pPr marL="457200" indent="-457200" algn="r" rtl="1">
              <a:buFont typeface="+mj-lt"/>
              <a:buAutoNum type="arabicPeriod"/>
            </a:pPr>
            <a:r>
              <a:rPr lang="ar-SA" sz="2000" dirty="0"/>
              <a:t>القدرة على الانتباه والمثابرة.</a:t>
            </a:r>
          </a:p>
          <a:p>
            <a:pPr marL="457200" indent="-457200" algn="r" rtl="1">
              <a:buFont typeface="+mj-lt"/>
              <a:buAutoNum type="arabicPeriod"/>
            </a:pPr>
            <a:r>
              <a:rPr lang="ar-SA" sz="2000" dirty="0"/>
              <a:t>القدرة على اللعب مع الأطفال الآخرين والاستمتاع بذلك.</a:t>
            </a:r>
          </a:p>
          <a:p>
            <a:pPr marL="457200" indent="-457200" algn="r" rtl="1">
              <a:buFont typeface="+mj-lt"/>
              <a:buAutoNum type="arabicPeriod"/>
            </a:pPr>
            <a:r>
              <a:rPr lang="ar-SA" sz="2000" dirty="0"/>
              <a:t>القدرة على التعاون مع الأطفال الآخرين في تأدية النشاطات المدرسية.</a:t>
            </a:r>
          </a:p>
          <a:p>
            <a:pPr marL="457200" indent="-457200" algn="r" rtl="1">
              <a:buFont typeface="+mj-lt"/>
              <a:buAutoNum type="arabicPeriod"/>
            </a:pPr>
            <a:r>
              <a:rPr lang="ar-SA" sz="2000" dirty="0"/>
              <a:t>القدرة على اتباع التعليمات اللفظية والرغبة في ذلك.</a:t>
            </a:r>
          </a:p>
          <a:p>
            <a:pPr marL="457200" indent="-457200" algn="r" rtl="1">
              <a:buFont typeface="+mj-lt"/>
              <a:buAutoNum type="arabicPeriod"/>
            </a:pPr>
            <a:r>
              <a:rPr lang="ar-SA" sz="2000" dirty="0"/>
              <a:t>المرور بخبرات مناسبة فيما يتعلق بالأشياء الملموسة.</a:t>
            </a:r>
          </a:p>
          <a:p>
            <a:pPr marL="457200" indent="-457200" algn="r" rtl="1">
              <a:buFont typeface="+mj-lt"/>
              <a:buAutoNum type="arabicPeriod"/>
            </a:pPr>
            <a:r>
              <a:rPr lang="ar-SA" sz="2000" dirty="0"/>
              <a:t>القدرة على التعبير لغوياً عن الأفكار.</a:t>
            </a:r>
          </a:p>
          <a:p>
            <a:pPr marL="457200" indent="-457200" algn="r" rtl="1">
              <a:buFont typeface="+mj-lt"/>
              <a:buAutoNum type="arabicPeriod"/>
            </a:pPr>
            <a:endParaRPr lang="ar-SA" sz="2000" dirty="0"/>
          </a:p>
        </p:txBody>
      </p:sp>
    </p:spTree>
    <p:extLst>
      <p:ext uri="{BB962C8B-B14F-4D97-AF65-F5344CB8AC3E}">
        <p14:creationId xmlns:p14="http://schemas.microsoft.com/office/powerpoint/2010/main" val="3023940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5BAC1F-DE02-4F89-A248-9423942748E7}"/>
              </a:ext>
            </a:extLst>
          </p:cNvPr>
          <p:cNvSpPr>
            <a:spLocks noGrp="1"/>
          </p:cNvSpPr>
          <p:nvPr>
            <p:ph type="title"/>
          </p:nvPr>
        </p:nvSpPr>
        <p:spPr/>
        <p:txBody>
          <a:bodyPr/>
          <a:lstStyle/>
          <a:p>
            <a:pPr algn="r"/>
            <a:r>
              <a:rPr lang="ar-SA" b="1" dirty="0"/>
              <a:t>أدوات تقويم الاستعداد للتعلم:</a:t>
            </a:r>
            <a:endParaRPr lang="en-US" b="1" dirty="0"/>
          </a:p>
        </p:txBody>
      </p:sp>
      <p:sp>
        <p:nvSpPr>
          <p:cNvPr id="3" name="Content Placeholder 2">
            <a:extLst>
              <a:ext uri="{FF2B5EF4-FFF2-40B4-BE49-F238E27FC236}">
                <a16:creationId xmlns:a16="http://schemas.microsoft.com/office/drawing/2014/main" xmlns="" id="{05A5159E-567B-47E6-8452-1D330287B89A}"/>
              </a:ext>
            </a:extLst>
          </p:cNvPr>
          <p:cNvSpPr>
            <a:spLocks noGrp="1"/>
          </p:cNvSpPr>
          <p:nvPr>
            <p:ph idx="1"/>
          </p:nvPr>
        </p:nvSpPr>
        <p:spPr/>
        <p:txBody>
          <a:bodyPr>
            <a:normAutofit/>
          </a:bodyPr>
          <a:lstStyle/>
          <a:p>
            <a:pPr marL="457200" indent="-457200" algn="r" rtl="1">
              <a:buFont typeface="+mj-lt"/>
              <a:buAutoNum type="arabicPeriod"/>
            </a:pPr>
            <a:r>
              <a:rPr lang="ar-SA" sz="2000" dirty="0"/>
              <a:t>ملف الطالب: يشتمل على معلومات شخصية واجتماعية وطبية تفيد المعلم في تخطيط البرنامج التربوي المناسب.</a:t>
            </a:r>
          </a:p>
          <a:p>
            <a:pPr marL="457200" indent="-457200" algn="r" rtl="1">
              <a:buFont typeface="+mj-lt"/>
              <a:buAutoNum type="arabicPeriod"/>
            </a:pPr>
            <a:r>
              <a:rPr lang="ar-SA" sz="2000" dirty="0"/>
              <a:t>الاختبارات: تقيس القدرات العامة أو الخاصة (محددة) وتقسم لصنفين هما: </a:t>
            </a:r>
          </a:p>
          <a:p>
            <a:pPr marL="0" indent="0" algn="r" rtl="1">
              <a:buNone/>
            </a:pPr>
            <a:r>
              <a:rPr lang="ar-SA" sz="2000" dirty="0"/>
              <a:t>     أ- الاختبارات المتعلقة بالأداء الوظيفي.</a:t>
            </a:r>
          </a:p>
          <a:p>
            <a:pPr marL="0" indent="0" algn="r" rtl="1">
              <a:buNone/>
            </a:pPr>
            <a:r>
              <a:rPr lang="ar-SA" sz="2000" dirty="0"/>
              <a:t>   ب- الاختبارات المتعلقة بالمواد الدراسية المختلفة.</a:t>
            </a:r>
          </a:p>
          <a:p>
            <a:pPr marL="457200" indent="-457200" algn="r" rtl="1">
              <a:buFont typeface="+mj-lt"/>
              <a:buAutoNum type="arabicPeriod" startAt="3"/>
            </a:pPr>
            <a:r>
              <a:rPr lang="ar-SA" sz="2000" dirty="0"/>
              <a:t>مقابلة الأهل: مقابلة الأشخاص المهمين في حياة الطفل لجمع المعلومات المفيدة عن أداءه.</a:t>
            </a:r>
          </a:p>
          <a:p>
            <a:pPr marL="457200" indent="-457200" algn="r" rtl="1">
              <a:buFont typeface="+mj-lt"/>
              <a:buAutoNum type="arabicPeriod" startAt="3"/>
            </a:pPr>
            <a:r>
              <a:rPr lang="ar-SA" sz="2000" dirty="0"/>
              <a:t>الملاحظة المباشرة: تشمل الملاحظة المباشرة على جمع المعلومات عن أداء الطفل في ظروف محددة.</a:t>
            </a:r>
          </a:p>
          <a:p>
            <a:pPr marL="457200" indent="-457200" algn="r" rtl="1">
              <a:buFont typeface="+mj-lt"/>
              <a:buAutoNum type="arabicPeriod" startAt="3"/>
            </a:pPr>
            <a:endParaRPr lang="ar-SA" sz="2000" dirty="0"/>
          </a:p>
        </p:txBody>
      </p:sp>
    </p:spTree>
    <p:extLst>
      <p:ext uri="{BB962C8B-B14F-4D97-AF65-F5344CB8AC3E}">
        <p14:creationId xmlns:p14="http://schemas.microsoft.com/office/powerpoint/2010/main" val="425202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CE4C1-B522-47AC-A53A-852EB14EAF70}"/>
              </a:ext>
            </a:extLst>
          </p:cNvPr>
          <p:cNvSpPr>
            <a:spLocks noGrp="1"/>
          </p:cNvSpPr>
          <p:nvPr>
            <p:ph type="title"/>
          </p:nvPr>
        </p:nvSpPr>
        <p:spPr>
          <a:xfrm>
            <a:off x="1066800" y="642594"/>
            <a:ext cx="10058400" cy="1371600"/>
          </a:xfrm>
        </p:spPr>
        <p:txBody>
          <a:bodyPr/>
          <a:lstStyle/>
          <a:p>
            <a:pPr algn="r"/>
            <a:r>
              <a:rPr lang="ar-SA" b="1" dirty="0"/>
              <a:t>تقويم الاستعداد للقراءة</a:t>
            </a:r>
            <a:endParaRPr lang="en-US" b="1" dirty="0"/>
          </a:p>
        </p:txBody>
      </p:sp>
      <p:sp>
        <p:nvSpPr>
          <p:cNvPr id="3" name="Content Placeholder 2">
            <a:extLst>
              <a:ext uri="{FF2B5EF4-FFF2-40B4-BE49-F238E27FC236}">
                <a16:creationId xmlns:a16="http://schemas.microsoft.com/office/drawing/2014/main" xmlns="" id="{A9F493A8-8AF2-41BF-AFD9-172A2835A44E}"/>
              </a:ext>
            </a:extLst>
          </p:cNvPr>
          <p:cNvSpPr>
            <a:spLocks noGrp="1"/>
          </p:cNvSpPr>
          <p:nvPr>
            <p:ph idx="1"/>
          </p:nvPr>
        </p:nvSpPr>
        <p:spPr>
          <a:xfrm>
            <a:off x="1066800" y="2103120"/>
            <a:ext cx="10058400" cy="3931920"/>
          </a:xfrm>
        </p:spPr>
        <p:txBody>
          <a:bodyPr>
            <a:normAutofit/>
          </a:bodyPr>
          <a:lstStyle/>
          <a:p>
            <a:pPr marL="0" indent="0" algn="r">
              <a:buNone/>
            </a:pPr>
            <a:r>
              <a:rPr lang="ar-SA" sz="2000" dirty="0"/>
              <a:t>العوامل المؤثرة على استعداد التلاميذ للقراءة بشكل عام هي:</a:t>
            </a:r>
          </a:p>
          <a:p>
            <a:pPr marL="457200" indent="-457200" algn="r" rtl="1">
              <a:buFont typeface="+mj-lt"/>
              <a:buAutoNum type="arabicPeriod"/>
            </a:pPr>
            <a:r>
              <a:rPr lang="ar-SA" sz="2000" dirty="0"/>
              <a:t>النمو اللغوي: اللغة الاستقبالية والتعبيرية.</a:t>
            </a:r>
          </a:p>
          <a:p>
            <a:pPr marL="457200" indent="-457200" algn="r" rtl="1">
              <a:buFont typeface="+mj-lt"/>
              <a:buAutoNum type="arabicPeriod"/>
            </a:pPr>
            <a:r>
              <a:rPr lang="ar-SA" sz="2000" dirty="0"/>
              <a:t>النمو المعرفي.</a:t>
            </a:r>
          </a:p>
          <a:p>
            <a:pPr marL="457200" indent="-457200" algn="r" rtl="1">
              <a:buFont typeface="+mj-lt"/>
              <a:buAutoNum type="arabicPeriod"/>
            </a:pPr>
            <a:r>
              <a:rPr lang="ar-SA" sz="2000" dirty="0"/>
              <a:t>الخلفية والتجارب المناسبة وتشمل معرفة الأرقام، أسماء الأشياء المتداولة، ومفهوم الزمن والفراغ.</a:t>
            </a:r>
          </a:p>
          <a:p>
            <a:pPr marL="457200" indent="-457200" algn="r" rtl="1">
              <a:buFont typeface="+mj-lt"/>
              <a:buAutoNum type="arabicPeriod"/>
            </a:pPr>
            <a:r>
              <a:rPr lang="ar-SA" sz="2000" dirty="0"/>
              <a:t>النضج الإدراكي- الحسي.</a:t>
            </a:r>
          </a:p>
          <a:p>
            <a:pPr marL="457200" indent="-457200" algn="r" rtl="1">
              <a:buFont typeface="+mj-lt"/>
              <a:buAutoNum type="arabicPeriod"/>
            </a:pPr>
            <a:r>
              <a:rPr lang="ar-SA" sz="2000" dirty="0"/>
              <a:t>المهارات اليدوية والحركية.</a:t>
            </a:r>
          </a:p>
          <a:p>
            <a:pPr marL="457200" indent="-457200" algn="r" rtl="1">
              <a:buFont typeface="+mj-lt"/>
              <a:buAutoNum type="arabicPeriod"/>
            </a:pPr>
            <a:r>
              <a:rPr lang="ar-SA" sz="2000" dirty="0"/>
              <a:t>التكيف الاجتماعي والانفعالي ويشمل ضبط والاعتماد على الذات، الرغبة في اتباع التعليمات، القدرة على الانتباه والتركيز لفترة كافية، والقدرة على العمل مع الآخرين.</a:t>
            </a:r>
            <a:endParaRPr lang="en-US" sz="2000" dirty="0"/>
          </a:p>
        </p:txBody>
      </p:sp>
    </p:spTree>
    <p:extLst>
      <p:ext uri="{BB962C8B-B14F-4D97-AF65-F5344CB8AC3E}">
        <p14:creationId xmlns:p14="http://schemas.microsoft.com/office/powerpoint/2010/main" val="68255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D122C0B-6378-46FD-86DA-018AFAC14A28}"/>
              </a:ext>
            </a:extLst>
          </p:cNvPr>
          <p:cNvSpPr>
            <a:spLocks noGrp="1"/>
          </p:cNvSpPr>
          <p:nvPr>
            <p:ph type="title"/>
          </p:nvPr>
        </p:nvSpPr>
        <p:spPr>
          <a:xfrm>
            <a:off x="1066800" y="642594"/>
            <a:ext cx="10058400" cy="907910"/>
          </a:xfrm>
        </p:spPr>
        <p:txBody>
          <a:bodyPr>
            <a:normAutofit/>
          </a:bodyPr>
          <a:lstStyle/>
          <a:p>
            <a:pPr algn="r"/>
            <a:r>
              <a:rPr lang="ar-SA" b="1" dirty="0"/>
              <a:t>تقويم القدرات العامة:</a:t>
            </a:r>
          </a:p>
        </p:txBody>
      </p:sp>
      <p:sp>
        <p:nvSpPr>
          <p:cNvPr id="3" name="عنصر نائب للمحتوى 2">
            <a:extLst>
              <a:ext uri="{FF2B5EF4-FFF2-40B4-BE49-F238E27FC236}">
                <a16:creationId xmlns:a16="http://schemas.microsoft.com/office/drawing/2014/main" xmlns="" id="{07885536-46F7-423E-87B9-E266BD7D2F49}"/>
              </a:ext>
            </a:extLst>
          </p:cNvPr>
          <p:cNvSpPr>
            <a:spLocks noGrp="1"/>
          </p:cNvSpPr>
          <p:nvPr>
            <p:ph idx="1"/>
          </p:nvPr>
        </p:nvSpPr>
        <p:spPr>
          <a:xfrm>
            <a:off x="1066800" y="1550503"/>
            <a:ext cx="10058400" cy="4784035"/>
          </a:xfrm>
        </p:spPr>
        <p:txBody>
          <a:bodyPr>
            <a:normAutofit/>
          </a:bodyPr>
          <a:lstStyle/>
          <a:p>
            <a:pPr algn="r"/>
            <a:r>
              <a:rPr lang="ar-SA" dirty="0"/>
              <a:t>تشير القدرات العامة إلى مهارات التعامل مع متطلبات البيئة المدرسية، وغالبا ما يتم قياس ذلك باستخدام اختبارات الذكاء ومقياس الكفاية الاجتماعية.</a:t>
            </a:r>
          </a:p>
          <a:p>
            <a:pPr marL="0" indent="0" algn="r">
              <a:buNone/>
            </a:pPr>
            <a:r>
              <a:rPr lang="ar-SA" sz="2000" b="1" dirty="0"/>
              <a:t>1- القدرات العقلية:</a:t>
            </a:r>
          </a:p>
          <a:p>
            <a:pPr marL="0" indent="0" algn="r">
              <a:buNone/>
            </a:pPr>
            <a:r>
              <a:rPr lang="ar-SA" dirty="0"/>
              <a:t>من أكثر الاختبارات استخداما اختبار ستانفورد-بينية، واختبار </a:t>
            </a:r>
            <a:r>
              <a:rPr lang="ar-SA" dirty="0" err="1"/>
              <a:t>ويكسلر</a:t>
            </a:r>
            <a:r>
              <a:rPr lang="ar-SA" dirty="0"/>
              <a:t>.</a:t>
            </a:r>
          </a:p>
          <a:p>
            <a:pPr marL="0" indent="0" algn="r">
              <a:buNone/>
            </a:pPr>
            <a:r>
              <a:rPr lang="ar-SA" sz="2000" b="1" dirty="0"/>
              <a:t>2- الكفايات الاجتماعية:</a:t>
            </a:r>
          </a:p>
          <a:p>
            <a:pPr marL="0" indent="0" algn="r">
              <a:buNone/>
            </a:pPr>
            <a:r>
              <a:rPr lang="ar-SA" dirty="0"/>
              <a:t>الكفايات الاجتماعية من العوامل المهمة التي تؤثر في استعداد الطفل للتعليم المدرسي.</a:t>
            </a:r>
          </a:p>
          <a:p>
            <a:pPr marL="0" indent="0" algn="r">
              <a:buNone/>
            </a:pPr>
            <a:r>
              <a:rPr lang="ar-SA" sz="2000" dirty="0"/>
              <a:t>و من الضرورة التركيز على الأبعاد التالية في قياس السلوك الاجتماعي:</a:t>
            </a:r>
            <a:endParaRPr lang="en-US" sz="2000" dirty="0"/>
          </a:p>
          <a:p>
            <a:pPr marL="0" indent="0" algn="r">
              <a:buNone/>
            </a:pPr>
            <a:r>
              <a:rPr lang="ar-SA" b="1" dirty="0"/>
              <a:t>أ-أنواع السلوك ذات العلاقة بالبيئة المحيطة:</a:t>
            </a:r>
          </a:p>
          <a:p>
            <a:pPr marL="0" indent="0" algn="r">
              <a:buNone/>
            </a:pPr>
            <a:r>
              <a:rPr lang="ar-SA" dirty="0"/>
              <a:t>1- المهارات في التنقل والحركة. </a:t>
            </a:r>
          </a:p>
          <a:p>
            <a:pPr marL="0" indent="0" algn="r">
              <a:buNone/>
            </a:pPr>
            <a:r>
              <a:rPr lang="ar-SA" dirty="0"/>
              <a:t>2- القدرة على التصرف في الحالات الطارئة. </a:t>
            </a:r>
            <a:endParaRPr lang="en-US" dirty="0"/>
          </a:p>
          <a:p>
            <a:pPr marL="0" indent="0" algn="r">
              <a:buNone/>
            </a:pPr>
            <a:r>
              <a:rPr lang="ar-SA" dirty="0"/>
              <a:t>3- التعرف إلى المواد والأدوات المتوفرة في غرفة الصف.</a:t>
            </a:r>
          </a:p>
          <a:p>
            <a:pPr marL="0" indent="0" algn="r">
              <a:buNone/>
            </a:pPr>
            <a:r>
              <a:rPr lang="ar-SA" dirty="0"/>
              <a:t>4- إظهار أنواع السلوك المناسب المتصلة بتناول الطعام.</a:t>
            </a:r>
          </a:p>
          <a:p>
            <a:pPr marL="0" indent="0" algn="r">
              <a:buNone/>
            </a:pPr>
            <a:endParaRPr lang="ar-SA" dirty="0"/>
          </a:p>
        </p:txBody>
      </p:sp>
    </p:spTree>
    <p:extLst>
      <p:ext uri="{BB962C8B-B14F-4D97-AF65-F5344CB8AC3E}">
        <p14:creationId xmlns:p14="http://schemas.microsoft.com/office/powerpoint/2010/main" val="25256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inVertical)">
                                      <p:cBhvr>
                                        <p:cTn id="35" dur="500"/>
                                        <p:tgtEl>
                                          <p:spTgt spid="3">
                                            <p:txEl>
                                              <p:pRg st="9" end="9"/>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barn(inVertical)">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A104DB-B8A5-4C0B-8FC8-61E099531B9F}"/>
              </a:ext>
            </a:extLst>
          </p:cNvPr>
          <p:cNvSpPr>
            <a:spLocks noGrp="1"/>
          </p:cNvSpPr>
          <p:nvPr>
            <p:ph type="title"/>
          </p:nvPr>
        </p:nvSpPr>
        <p:spPr>
          <a:xfrm>
            <a:off x="1066800" y="642594"/>
            <a:ext cx="10058400" cy="285058"/>
          </a:xfrm>
        </p:spPr>
        <p:txBody>
          <a:bodyPr>
            <a:normAutofit fontScale="90000"/>
          </a:bodyPr>
          <a:lstStyle/>
          <a:p>
            <a:endParaRPr lang="ar-SA" dirty="0"/>
          </a:p>
        </p:txBody>
      </p:sp>
      <p:sp>
        <p:nvSpPr>
          <p:cNvPr id="3" name="عنصر نائب للمحتوى 2">
            <a:extLst>
              <a:ext uri="{FF2B5EF4-FFF2-40B4-BE49-F238E27FC236}">
                <a16:creationId xmlns:a16="http://schemas.microsoft.com/office/drawing/2014/main" xmlns="" id="{27E7A397-F559-44CE-B1EC-8E4BAC38A744}"/>
              </a:ext>
            </a:extLst>
          </p:cNvPr>
          <p:cNvSpPr>
            <a:spLocks noGrp="1"/>
          </p:cNvSpPr>
          <p:nvPr>
            <p:ph idx="1"/>
          </p:nvPr>
        </p:nvSpPr>
        <p:spPr>
          <a:xfrm>
            <a:off x="1066800" y="927651"/>
            <a:ext cx="10058400" cy="5393635"/>
          </a:xfrm>
        </p:spPr>
        <p:txBody>
          <a:bodyPr>
            <a:normAutofit fontScale="92500" lnSpcReduction="10000"/>
          </a:bodyPr>
          <a:lstStyle/>
          <a:p>
            <a:pPr marL="0" indent="0" algn="r">
              <a:buNone/>
            </a:pPr>
            <a:r>
              <a:rPr lang="ar-SA" b="1" dirty="0"/>
              <a:t>ب- أنواع السلوك ذات العلاقة بالأشخاص الآخرين:</a:t>
            </a:r>
          </a:p>
          <a:p>
            <a:pPr marL="0" indent="0" algn="r">
              <a:buNone/>
            </a:pPr>
            <a:r>
              <a:rPr lang="ar-SA" dirty="0"/>
              <a:t>1- المواقف من الآخرين والاتجاهات نحوهم.</a:t>
            </a:r>
          </a:p>
          <a:p>
            <a:pPr marL="0" indent="0" algn="r">
              <a:buNone/>
            </a:pPr>
            <a:r>
              <a:rPr lang="ar-SA" dirty="0"/>
              <a:t>2- اللعب المنظم.</a:t>
            </a:r>
          </a:p>
          <a:p>
            <a:pPr marL="0" indent="0" algn="r">
              <a:buNone/>
            </a:pPr>
            <a:r>
              <a:rPr lang="ar-SA" dirty="0"/>
              <a:t>3- المحادثة.</a:t>
            </a:r>
          </a:p>
          <a:p>
            <a:pPr marL="0" indent="0" algn="r">
              <a:buNone/>
            </a:pPr>
            <a:r>
              <a:rPr lang="ar-SA" dirty="0"/>
              <a:t>4- تحية الآخرين.</a:t>
            </a:r>
          </a:p>
          <a:p>
            <a:pPr marL="0" indent="0" algn="r">
              <a:buNone/>
            </a:pPr>
            <a:r>
              <a:rPr lang="ar-SA" b="1" dirty="0"/>
              <a:t>جـ- أنواع السلوك ذات العلاقة بالذات:</a:t>
            </a:r>
          </a:p>
          <a:p>
            <a:pPr marL="0" indent="0" algn="r">
              <a:buNone/>
            </a:pPr>
            <a:r>
              <a:rPr lang="ar-SA" dirty="0"/>
              <a:t>1- التعبير عن المشاعر.</a:t>
            </a:r>
          </a:p>
          <a:p>
            <a:pPr marL="0" indent="0" algn="r">
              <a:buNone/>
            </a:pPr>
            <a:r>
              <a:rPr lang="ar-SA" dirty="0"/>
              <a:t>2- الاتجاهات نحو الذات.</a:t>
            </a:r>
          </a:p>
          <a:p>
            <a:pPr marL="0" indent="0" algn="r">
              <a:buNone/>
            </a:pPr>
            <a:r>
              <a:rPr lang="ar-SA" dirty="0"/>
              <a:t>3- العناية بالذات.</a:t>
            </a:r>
          </a:p>
          <a:p>
            <a:pPr marL="0" indent="0" algn="r">
              <a:buNone/>
            </a:pPr>
            <a:r>
              <a:rPr lang="ar-SA" b="1" dirty="0"/>
              <a:t>د- أنواع السلوك ذات العلاقة بالمهمة التعليمية:</a:t>
            </a:r>
          </a:p>
          <a:p>
            <a:pPr marL="0" indent="0" algn="r">
              <a:buNone/>
            </a:pPr>
            <a:r>
              <a:rPr lang="ar-SA" dirty="0"/>
              <a:t>1-الانتباه.</a:t>
            </a:r>
          </a:p>
          <a:p>
            <a:pPr marL="0" indent="0" algn="r">
              <a:buNone/>
            </a:pPr>
            <a:r>
              <a:rPr lang="ar-SA" dirty="0"/>
              <a:t>2-اتباع التعليمات.</a:t>
            </a:r>
          </a:p>
          <a:p>
            <a:pPr marL="0" indent="0" algn="r">
              <a:buNone/>
            </a:pPr>
            <a:r>
              <a:rPr lang="ar-SA" dirty="0"/>
              <a:t>3-النشاطات الجماعية.</a:t>
            </a:r>
          </a:p>
          <a:p>
            <a:pPr marL="0" indent="0" algn="r">
              <a:buNone/>
            </a:pPr>
            <a:r>
              <a:rPr lang="ar-SA" dirty="0"/>
              <a:t>4-العمل المستقل.</a:t>
            </a:r>
          </a:p>
          <a:p>
            <a:pPr marL="0" indent="0" algn="r">
              <a:buNone/>
            </a:pPr>
            <a:r>
              <a:rPr lang="ar-SA" dirty="0"/>
              <a:t>5- المناقشة.</a:t>
            </a:r>
          </a:p>
        </p:txBody>
      </p:sp>
    </p:spTree>
    <p:extLst>
      <p:ext uri="{BB962C8B-B14F-4D97-AF65-F5344CB8AC3E}">
        <p14:creationId xmlns:p14="http://schemas.microsoft.com/office/powerpoint/2010/main" val="183875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arn(inVertical)">
                                      <p:cBhvr>
                                        <p:cTn id="10" dur="500"/>
                                        <p:tgtEl>
                                          <p:spTgt spid="3">
                                            <p:txEl>
                                              <p:pRg st="6" end="6"/>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arn(inVertical)">
                                      <p:cBhvr>
                                        <p:cTn id="13" dur="500"/>
                                        <p:tgtEl>
                                          <p:spTgt spid="3">
                                            <p:txEl>
                                              <p:pRg st="7" end="7"/>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barn(inVertical)">
                                      <p:cBhvr>
                                        <p:cTn id="16" dur="500"/>
                                        <p:tgtEl>
                                          <p:spTgt spid="3">
                                            <p:txEl>
                                              <p:pRg st="8" end="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arn(inVertical)">
                                      <p:cBhvr>
                                        <p:cTn id="21" dur="500"/>
                                        <p:tgtEl>
                                          <p:spTgt spid="3">
                                            <p:txEl>
                                              <p:pRg st="9" end="9"/>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arn(inVertical)">
                                      <p:cBhvr>
                                        <p:cTn id="24" dur="500"/>
                                        <p:tgtEl>
                                          <p:spTgt spid="3">
                                            <p:txEl>
                                              <p:pRg st="10" end="10"/>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arn(inVertical)">
                                      <p:cBhvr>
                                        <p:cTn id="27" dur="500"/>
                                        <p:tgtEl>
                                          <p:spTgt spid="3">
                                            <p:txEl>
                                              <p:pRg st="11" end="11"/>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barn(inVertical)">
                                      <p:cBhvr>
                                        <p:cTn id="30" dur="500"/>
                                        <p:tgtEl>
                                          <p:spTgt spid="3">
                                            <p:txEl>
                                              <p:pRg st="12" end="12"/>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animEffect transition="in" filter="barn(inVertical)">
                                      <p:cBhvr>
                                        <p:cTn id="33" dur="500"/>
                                        <p:tgtEl>
                                          <p:spTgt spid="3">
                                            <p:txEl>
                                              <p:pRg st="13" end="13"/>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14" end="14"/>
                                            </p:txEl>
                                          </p:spTgt>
                                        </p:tgtEl>
                                        <p:attrNameLst>
                                          <p:attrName>style.visibility</p:attrName>
                                        </p:attrNameLst>
                                      </p:cBhvr>
                                      <p:to>
                                        <p:strVal val="visible"/>
                                      </p:to>
                                    </p:set>
                                    <p:animEffect transition="in" filter="barn(inVertical)">
                                      <p:cBhvr>
                                        <p:cTn id="36"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277</TotalTime>
  <Words>904</Words>
  <Application>Microsoft Office PowerPoint</Application>
  <PresentationFormat>مخصص</PresentationFormat>
  <Paragraphs>104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Savon</vt:lpstr>
      <vt:lpstr>الباب الرابع: الأساليب والأنشطة في برامج التدخل المبكر</vt:lpstr>
      <vt:lpstr>عناصر مناهج التدخل المبكر:  1-المهارات ماقبل الأكاديمية في مجالات القراءة والحساب وغيرها. 2-المهارات أو العمليات الأساسية. 3-المهارات النمائية. 4-المفاهيم النفسية الأساسية. </vt:lpstr>
      <vt:lpstr>تعريف الاستعداد</vt:lpstr>
      <vt:lpstr>أهمية الكشف عن الاستعداد للتعلم</vt:lpstr>
      <vt:lpstr>العوامل التي تؤثر في الاستعداد للتعلم الدراسي:</vt:lpstr>
      <vt:lpstr>أدوات تقويم الاستعداد للتعلم:</vt:lpstr>
      <vt:lpstr>تقويم الاستعداد للقراءة</vt:lpstr>
      <vt:lpstr>تقويم القدرات العامة:</vt:lpstr>
      <vt:lpstr>عرض تقديمي في PowerPoint</vt:lpstr>
      <vt:lpstr>تقويم القدرات الخاصة:</vt:lpstr>
      <vt:lpstr>تقويم استراتيجيات التعلم:</vt:lpstr>
      <vt:lpstr>تقويم السلوك الصفي:</vt:lpstr>
      <vt:lpstr>اهميه الاستعداد للتعلم المدرسي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9 .</dc:creator>
  <cp:lastModifiedBy>Nada Suliman Alothaim</cp:lastModifiedBy>
  <cp:revision>25</cp:revision>
  <dcterms:created xsi:type="dcterms:W3CDTF">2018-04-08T14:40:26Z</dcterms:created>
  <dcterms:modified xsi:type="dcterms:W3CDTF">2018-04-18T04:21:24Z</dcterms:modified>
</cp:coreProperties>
</file>