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91" r:id="rId2"/>
    <p:sldId id="300" r:id="rId3"/>
    <p:sldId id="353" r:id="rId4"/>
    <p:sldId id="306" r:id="rId5"/>
    <p:sldId id="312" r:id="rId6"/>
    <p:sldId id="357" r:id="rId7"/>
    <p:sldId id="313" r:id="rId8"/>
    <p:sldId id="355" r:id="rId9"/>
    <p:sldId id="321" r:id="rId10"/>
    <p:sldId id="320" r:id="rId11"/>
    <p:sldId id="358" r:id="rId12"/>
    <p:sldId id="359" r:id="rId13"/>
    <p:sldId id="360" r:id="rId14"/>
    <p:sldId id="362" r:id="rId15"/>
    <p:sldId id="361" r:id="rId16"/>
    <p:sldId id="363" r:id="rId17"/>
    <p:sldId id="364" r:id="rId18"/>
    <p:sldId id="365" r:id="rId19"/>
    <p:sldId id="366" r:id="rId20"/>
    <p:sldId id="367" r:id="rId21"/>
    <p:sldId id="368" r:id="rId22"/>
    <p:sldId id="369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5EBE7E9-FCCE-114B-B2E4-5D1127468DD2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097D24-4DA9-344F-B698-D61C675C8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81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15B54601-6C38-114A-A0C9-031D7B5A1BA9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382EFD4-53FC-E84C-B56D-51A692589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071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0C8C77-0213-6B40-80C4-DD566C63129B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C074E1-477B-1244-A86C-D164A0A033FC}" type="slidenum">
              <a:rPr lang="en-US" sz="1200">
                <a:latin typeface="Calibri" charset="0"/>
              </a:rPr>
              <a:pPr eaLnBrk="1" hangingPunct="1"/>
              <a:t>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D90B0D-6B15-6F45-A494-D51AC1CA74D6}" type="slidenum">
              <a:rPr lang="en-US" sz="1200">
                <a:latin typeface="Calibri" charset="0"/>
              </a:rPr>
              <a:pPr eaLnBrk="1" hangingPunct="1"/>
              <a:t>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4AD754-E4B5-124B-96A3-D27A722B7B1E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383BCB-BB68-9741-8EEE-C02277C6A175}" type="slidenum">
              <a:rPr lang="en-US" sz="1200">
                <a:latin typeface="Calibri" charset="0"/>
              </a:rPr>
              <a:pPr eaLnBrk="1" hangingPunct="1"/>
              <a:t>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97534E11-9D58-7A4A-8718-82AEC3927C2C}" type="slidenum">
              <a:rPr lang="en-US" sz="1200">
                <a:latin typeface="Calibri" charset="0"/>
              </a:rPr>
              <a:pPr algn="r" eaLnBrk="1" hangingPunct="1"/>
              <a:t>9</a:t>
            </a:fld>
            <a:endParaRPr lang="en-US" sz="1200">
              <a:latin typeface="Calibri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280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30650"/>
            <a:ext cx="5029200" cy="4527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z="16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0D3159A9-65CD-5644-BFAA-E2FC837E8B99}" type="slidenum">
              <a:rPr lang="en-US" sz="1200">
                <a:latin typeface="Calibri" charset="0"/>
              </a:rPr>
              <a:pPr algn="r" eaLnBrk="1" hangingPunct="1"/>
              <a:t>10</a:t>
            </a:fld>
            <a:endParaRPr lang="en-US" sz="1200">
              <a:latin typeface="Calibri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7638" y="139700"/>
            <a:ext cx="4024312" cy="30178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438525"/>
            <a:ext cx="5313363" cy="5019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z="16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will address the problem as 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9E6167-9720-C548-AC34-AFB5931A7D9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2339975" y="2420938"/>
            <a:ext cx="6477000" cy="14684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cap="all" baseline="0"/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8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2636912"/>
            <a:ext cx="6477000" cy="3230488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0291EA-C573-A547-85FF-D499488A5903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0" y="404813"/>
            <a:ext cx="5867400" cy="41275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1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8CE2FA-DD26-924F-BF42-F5530B69C54E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A3DD128E-4C86-4D40-8AC1-EBC03C73B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1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21433-F828-0841-A801-827BE334B1E8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9A42-F6A6-DC44-86A7-44DDEE4C3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2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6EA2-2B74-6E4B-A933-32FB0A92D593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7DA37-3B6B-A54F-BFDB-F66F0B701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78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D40BD0F-785E-AE4C-8762-FCA70785306A}" type="slidenum">
              <a:rPr lang="en-US" sz="1400" b="1" smtClean="0">
                <a:latin typeface="+mn-lt"/>
                <a:ea typeface="+mn-ea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b="1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4000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4000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800" y="6477000"/>
            <a:ext cx="7315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477000"/>
            <a:ext cx="762000" cy="152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C94C54-5078-234D-87D3-84D459941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05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812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41148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4900" y="41148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85800" y="6477000"/>
            <a:ext cx="7315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229600" y="6477000"/>
            <a:ext cx="762000" cy="152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2FBAF4-594E-F84C-924D-050981C05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21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9BA01AB-4F94-6B4A-9522-994471A4455B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D4D3F-C63B-1047-9FE6-1B319D5F0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E1E01-D7D0-634F-BFEC-2A135470D8DF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DDA80-6EE8-F24D-9B3D-46E97AC6E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5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A56FD-641B-0B48-B5A1-6D8459A924CA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25F8-9BCA-6D45-B9E8-DCBBDBFD9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4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0F6C0-0406-AC44-821C-0D1804F599A5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A3FEBE-BD83-9048-9799-C72F8896C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3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3BB4BD-586B-CC4A-BD34-71B7EB182080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78128F-7DCA-554C-84EE-A4413F6F3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3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99AA98-C95D-5A41-8525-81879665B622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D9282D-B136-884E-B6E3-6E5445B9B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ECE3F-D9A2-A647-B58D-9D17BDE3E9CE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6F48A-B34A-C749-BBEF-3397934BD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DEAA6-AADB-AD45-BA75-2871EF2EB2DF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162DD2-D070-E749-9FD9-4174FDB11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7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1994134"/>
            <a:ext cx="1615307" cy="1211480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1D8A4-A861-6A44-ABA1-6FADFB352E82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46C410-6AB3-C44F-B715-F0E4AA347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5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48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E1A514-0333-684B-9422-CF567EE48E50}" type="datetime1">
              <a:rPr lang="en-US" smtClean="0"/>
              <a:pPr>
                <a:defRPr/>
              </a:pPr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939226-CF53-D345-96E1-4C8870687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5" r:id="rId2"/>
    <p:sldLayoutId id="2147483686" r:id="rId3"/>
    <p:sldLayoutId id="2147483690" r:id="rId4"/>
    <p:sldLayoutId id="2147483691" r:id="rId5"/>
    <p:sldLayoutId id="2147483692" r:id="rId6"/>
    <p:sldLayoutId id="2147483687" r:id="rId7"/>
    <p:sldLayoutId id="2147483693" r:id="rId8"/>
    <p:sldLayoutId id="2147483694" r:id="rId9"/>
    <p:sldLayoutId id="2147483695" r:id="rId10"/>
    <p:sldLayoutId id="2147483688" r:id="rId11"/>
    <p:sldLayoutId id="2147483696" r:id="rId12"/>
    <p:sldLayoutId id="2147483697" r:id="rId13"/>
    <p:sldLayoutId id="2147483698" r:id="rId14"/>
    <p:sldLayoutId id="2147483699" r:id="rId1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800" kern="1200">
          <a:solidFill>
            <a:srgbClr val="608804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800">
          <a:solidFill>
            <a:srgbClr val="608804"/>
          </a:solidFill>
          <a:latin typeface="Tw Cen MT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800">
          <a:solidFill>
            <a:srgbClr val="608804"/>
          </a:solidFill>
          <a:latin typeface="Tw Cen MT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800">
          <a:solidFill>
            <a:srgbClr val="608804"/>
          </a:solidFill>
          <a:latin typeface="Tw Cen MT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800">
          <a:solidFill>
            <a:srgbClr val="608804"/>
          </a:solidFill>
          <a:latin typeface="Tw Cen M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rgbClr val="608804"/>
          </a:solidFill>
          <a:latin typeface="Tw Cen MT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rgbClr val="608804"/>
          </a:solidFill>
          <a:latin typeface="Tw Cen MT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rgbClr val="608804"/>
          </a:solidFill>
          <a:latin typeface="Tw Cen MT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rgbClr val="608804"/>
          </a:solidFill>
          <a:latin typeface="Tw Cen MT" charset="0"/>
          <a:ea typeface="ＭＳ Ｐゴシック" charset="0"/>
          <a:cs typeface="ＭＳ Ｐゴシック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3200" kern="1200">
          <a:solidFill>
            <a:srgbClr val="353F4D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2397E2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5ACA2"/>
        </a:buClr>
        <a:buSzPct val="65000"/>
        <a:buFont typeface="Wingdings" charset="0"/>
        <a:buChar char=""/>
        <a:defRPr sz="2000" kern="1200">
          <a:solidFill>
            <a:srgbClr val="AA771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772400" cy="1000125"/>
          </a:xfrm>
        </p:spPr>
        <p:txBody>
          <a:bodyPr/>
          <a:lstStyle/>
          <a:p>
            <a:r>
              <a:rPr lang="en-GB">
                <a:latin typeface="Calibri" charset="0"/>
              </a:rPr>
              <a:t>what is an object?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077200" cy="4572000"/>
          </a:xfrm>
        </p:spPr>
        <p:txBody>
          <a:bodyPr/>
          <a:lstStyle/>
          <a:p>
            <a:r>
              <a:rPr lang="en-GB">
                <a:latin typeface="Calibri" charset="0"/>
              </a:rPr>
              <a:t>An object represents an individual, identifiable item, unit, or entity, either real or abstract, with a well-defined role in the problem domain.</a:t>
            </a:r>
          </a:p>
          <a:p>
            <a:r>
              <a:rPr lang="en-GB">
                <a:latin typeface="Calibri" charset="0"/>
              </a:rPr>
              <a:t>An object is anything to which a concept applies.</a:t>
            </a:r>
          </a:p>
          <a:p>
            <a:r>
              <a:rPr lang="en-GB">
                <a:latin typeface="Calibri" charset="0"/>
              </a:rPr>
              <a:t>An object is a “noun”</a:t>
            </a:r>
          </a:p>
          <a:p>
            <a:pPr>
              <a:buFont typeface="Monotype Sorts" charset="0"/>
              <a:buNone/>
            </a:pPr>
            <a:endParaRPr lang="en-GB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A425F8-9BCA-6D45-B9E8-DCBBDBFD92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028"/>
          <p:cNvSpPr>
            <a:spLocks noChangeArrowheads="1"/>
          </p:cNvSpPr>
          <p:nvPr/>
        </p:nvSpPr>
        <p:spPr bwMode="auto">
          <a:xfrm>
            <a:off x="685800" y="1066800"/>
            <a:ext cx="8077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/>
          </a:p>
        </p:txBody>
      </p:sp>
      <p:sp>
        <p:nvSpPr>
          <p:cNvPr id="21507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lumMod val="75000"/>
                  </a:schemeClr>
                </a:solidFill>
                <a:latin typeface="Calibri" charset="0"/>
                <a:ea typeface="+mj-ea"/>
                <a:cs typeface="+mj-cs"/>
              </a:rPr>
              <a:t/>
            </a:r>
            <a:br>
              <a:rPr lang="en-US" sz="4000">
                <a:solidFill>
                  <a:schemeClr val="accent1">
                    <a:lumMod val="75000"/>
                  </a:schemeClr>
                </a:solidFill>
                <a:latin typeface="Calibri" charset="0"/>
                <a:ea typeface="+mj-ea"/>
                <a:cs typeface="+mj-cs"/>
              </a:rPr>
            </a:br>
            <a:r>
              <a:rPr lang="en-US">
                <a:solidFill>
                  <a:schemeClr val="accent1">
                    <a:lumMod val="75000"/>
                  </a:schemeClr>
                </a:solidFill>
                <a:latin typeface="Calibri" charset="0"/>
                <a:ea typeface="+mj-ea"/>
                <a:cs typeface="+mj-cs"/>
              </a:rPr>
              <a:t>Summary – OO Basics</a:t>
            </a:r>
            <a:endParaRPr lang="en-US" sz="4000">
              <a:solidFill>
                <a:schemeClr val="accent1">
                  <a:lumMod val="75000"/>
                </a:schemeClr>
              </a:solidFill>
              <a:latin typeface="Calibri" charset="0"/>
              <a:ea typeface="+mj-ea"/>
              <a:cs typeface="+mj-cs"/>
            </a:endParaRPr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800" dirty="0">
                <a:latin typeface="Calibri" charset="0"/>
              </a:rPr>
              <a:t>Fundamental concepts</a:t>
            </a:r>
          </a:p>
          <a:p>
            <a:pPr lvl="1">
              <a:buClr>
                <a:srgbClr val="7F0000"/>
              </a:buClr>
              <a:buFont typeface="Times" charset="0"/>
              <a:buChar char="–"/>
            </a:pPr>
            <a:r>
              <a:rPr lang="en-GB" sz="2400">
                <a:latin typeface="Calibri" charset="0"/>
              </a:rPr>
              <a:t>Object, Class, Field/attribute, Method, </a:t>
            </a:r>
            <a:r>
              <a:rPr lang="en-GB" sz="2400" smtClean="0">
                <a:latin typeface="Calibri" charset="0"/>
              </a:rPr>
              <a:t>Parameter</a:t>
            </a:r>
            <a:endParaRPr lang="en-GB" sz="2400">
              <a:latin typeface="Calibri" charset="0"/>
            </a:endParaRPr>
          </a:p>
          <a:p>
            <a:pPr>
              <a:buFontTx/>
              <a:buChar char="•"/>
            </a:pPr>
            <a:r>
              <a:rPr lang="en-US" sz="2700" dirty="0">
                <a:latin typeface="Calibri" charset="0"/>
              </a:rPr>
              <a:t>Objects</a:t>
            </a:r>
            <a:endParaRPr lang="en-GB" sz="2800" dirty="0">
              <a:latin typeface="Calibri" charset="0"/>
            </a:endParaRPr>
          </a:p>
          <a:p>
            <a:pPr lvl="1">
              <a:buFontTx/>
              <a:buChar char="–"/>
            </a:pPr>
            <a:r>
              <a:rPr lang="en-GB" dirty="0">
                <a:latin typeface="Calibri" charset="0"/>
              </a:rPr>
              <a:t>Represent “things” from the real world, or from some problem domain (e.g. “the red car in the car park”)</a:t>
            </a:r>
          </a:p>
          <a:p>
            <a:pPr>
              <a:buFontTx/>
              <a:buChar char="•"/>
            </a:pPr>
            <a:r>
              <a:rPr lang="en-US" sz="2700" dirty="0">
                <a:latin typeface="Calibri" charset="0"/>
              </a:rPr>
              <a:t>Classes</a:t>
            </a:r>
            <a:endParaRPr lang="en-GB" dirty="0">
              <a:latin typeface="Trebuchet MS" charset="0"/>
            </a:endParaRPr>
          </a:p>
          <a:p>
            <a:pPr lvl="1">
              <a:buFontTx/>
              <a:buChar char="–"/>
            </a:pPr>
            <a:r>
              <a:rPr lang="en-GB" dirty="0">
                <a:latin typeface="Calibri" charset="0"/>
              </a:rPr>
              <a:t>Objects are created from classes</a:t>
            </a:r>
          </a:p>
          <a:p>
            <a:pPr lvl="1">
              <a:buFontTx/>
              <a:buChar char="–"/>
            </a:pPr>
            <a:r>
              <a:rPr lang="en-GB" dirty="0">
                <a:latin typeface="Calibri" charset="0"/>
              </a:rPr>
              <a:t>Represent all objects of a kind (e.g. all “cars”)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A425F8-9BCA-6D45-B9E8-DCBBDBFD926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ChangeArrowheads="1"/>
          </p:cNvSpPr>
          <p:nvPr/>
        </p:nvSpPr>
        <p:spPr bwMode="auto">
          <a:xfrm>
            <a:off x="228600" y="1500188"/>
            <a:ext cx="86868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Calibri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 Modifiers (cont.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None/>
            </a:pPr>
            <a:r>
              <a:rPr lang="en-US" dirty="0">
                <a:latin typeface="Calibri" charset="0"/>
              </a:rPr>
              <a:t>Accessibilities options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dirty="0">
                <a:solidFill>
                  <a:srgbClr val="0066CC"/>
                </a:solidFill>
                <a:latin typeface="Lucida Console" charset="0"/>
              </a:rPr>
              <a:t>public</a:t>
            </a:r>
            <a:r>
              <a:rPr lang="en-US" sz="2800" dirty="0">
                <a:latin typeface="Calibri" charset="0"/>
              </a:rPr>
              <a:t> – Accessible to all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dirty="0">
                <a:solidFill>
                  <a:srgbClr val="0066CC"/>
                </a:solidFill>
                <a:latin typeface="Lucida Console" charset="0"/>
              </a:rPr>
              <a:t>private</a:t>
            </a:r>
            <a:r>
              <a:rPr lang="en-US" sz="2800" dirty="0">
                <a:latin typeface="Calibri" charset="0"/>
              </a:rPr>
              <a:t> – Accessible to containing class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dirty="0">
                <a:solidFill>
                  <a:srgbClr val="0066CC"/>
                </a:solidFill>
                <a:latin typeface="Lucida Console" charset="0"/>
              </a:rPr>
              <a:t>protected</a:t>
            </a:r>
            <a:r>
              <a:rPr lang="en-US" sz="2800" dirty="0">
                <a:latin typeface="Calibri" charset="0"/>
              </a:rPr>
              <a:t> – Accessible to containing or derived classes (will be described in CSC113)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dirty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dirty="0">
                <a:latin typeface="Calibri" charset="0"/>
              </a:rPr>
              <a:t>In most cases: fields are  private or protected, and methods are public.</a:t>
            </a:r>
            <a:endParaRPr lang="en-US" sz="2800" dirty="0">
              <a:latin typeface="Calibri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6117DAA-CF62-1E4A-8A2B-5A49EC6D449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1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1288"/>
            <a:ext cx="7772400" cy="773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Calibri" charset="0"/>
              </a:rPr>
              <a:t>UML Representation of a Class</a:t>
            </a:r>
          </a:p>
        </p:txBody>
      </p:sp>
      <p:sp>
        <p:nvSpPr>
          <p:cNvPr id="297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8458200" cy="2590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>
                <a:latin typeface="Calibri" charset="0"/>
              </a:rPr>
              <a:t>UML represents a class with a rectangle having 3 compartments stacked vertically. </a:t>
            </a:r>
          </a:p>
          <a:p>
            <a:pPr lvl="2" eaLnBrk="1" hangingPunct="1"/>
            <a:r>
              <a:rPr lang="en-US" sz="2000" dirty="0">
                <a:latin typeface="Calibri" charset="0"/>
              </a:rPr>
              <a:t>The top compartment shows the </a:t>
            </a:r>
            <a:r>
              <a:rPr lang="en-US" sz="2000" dirty="0">
                <a:solidFill>
                  <a:srgbClr val="FF0000"/>
                </a:solidFill>
                <a:latin typeface="Calibri" charset="0"/>
              </a:rPr>
              <a:t>class's name</a:t>
            </a:r>
            <a:r>
              <a:rPr lang="en-US" sz="2000" dirty="0">
                <a:latin typeface="Calibri" charset="0"/>
              </a:rPr>
              <a:t>. </a:t>
            </a:r>
          </a:p>
          <a:p>
            <a:pPr lvl="2" eaLnBrk="1" hangingPunct="1"/>
            <a:r>
              <a:rPr lang="en-US" sz="2000" dirty="0">
                <a:latin typeface="Calibri" charset="0"/>
              </a:rPr>
              <a:t>The middle compartment lists the </a:t>
            </a:r>
            <a:r>
              <a:rPr lang="en-US" sz="2000" dirty="0">
                <a:solidFill>
                  <a:srgbClr val="FF0000"/>
                </a:solidFill>
                <a:latin typeface="Calibri" charset="0"/>
              </a:rPr>
              <a:t>attributes</a:t>
            </a:r>
            <a:r>
              <a:rPr lang="en-US" sz="2000" dirty="0">
                <a:latin typeface="Calibri" charset="0"/>
              </a:rPr>
              <a:t>. </a:t>
            </a:r>
          </a:p>
          <a:p>
            <a:pPr lvl="2" eaLnBrk="1" hangingPunct="1"/>
            <a:r>
              <a:rPr lang="en-US" sz="2000" dirty="0">
                <a:latin typeface="Calibri" charset="0"/>
              </a:rPr>
              <a:t>The bottom compartment lists the </a:t>
            </a:r>
            <a:r>
              <a:rPr lang="en-US" sz="2000" dirty="0">
                <a:solidFill>
                  <a:srgbClr val="FF0000"/>
                </a:solidFill>
                <a:latin typeface="Calibri" charset="0"/>
              </a:rPr>
              <a:t>operations</a:t>
            </a:r>
            <a:r>
              <a:rPr lang="en-US" sz="2000" dirty="0">
                <a:latin typeface="Calibri" charset="0"/>
              </a:rPr>
              <a:t>: methods or services</a:t>
            </a:r>
            <a:r>
              <a:rPr lang="en-US" sz="2000" dirty="0" smtClean="0">
                <a:latin typeface="Calibri" charset="0"/>
              </a:rPr>
              <a:t>.</a:t>
            </a:r>
          </a:p>
          <a:p>
            <a:pPr lvl="2"/>
            <a:r>
              <a:rPr lang="en-US" sz="2000" dirty="0"/>
              <a:t>Links between different classes define relationships (will be covered in CSC113)</a:t>
            </a:r>
          </a:p>
          <a:p>
            <a:pPr lvl="2" eaLnBrk="1" hangingPunct="1"/>
            <a:endParaRPr lang="en-US" sz="2000" dirty="0">
              <a:latin typeface="Calibri" charset="0"/>
            </a:endParaRPr>
          </a:p>
          <a:p>
            <a:pPr lvl="1" eaLnBrk="1" hangingPunct="1"/>
            <a:endParaRPr lang="en-US" sz="2400" dirty="0">
              <a:latin typeface="Calibri" charset="0"/>
            </a:endParaRPr>
          </a:p>
        </p:txBody>
      </p:sp>
      <p:sp>
        <p:nvSpPr>
          <p:cNvPr id="29699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898989"/>
                </a:solidFill>
                <a:latin typeface="Calibri" charset="0"/>
                <a:cs typeface="Arial" charset="0"/>
              </a:rPr>
              <a:t>Page </a:t>
            </a:r>
            <a:fld id="{84343A35-6C71-D143-A7A5-E4F74409F4A1}" type="slidenum">
              <a:rPr lang="en-US" sz="1200">
                <a:solidFill>
                  <a:srgbClr val="898989"/>
                </a:solidFill>
                <a:latin typeface="Calibri" charset="0"/>
                <a:cs typeface="Arial" charset="0"/>
              </a:rPr>
              <a:pPr eaLnBrk="1" hangingPunct="1"/>
              <a:t>12</a:t>
            </a:fld>
            <a:endParaRPr lang="en-US" sz="1200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  <p:grpSp>
        <p:nvGrpSpPr>
          <p:cNvPr id="29702" name="Group 18"/>
          <p:cNvGrpSpPr>
            <a:grpSpLocks/>
          </p:cNvGrpSpPr>
          <p:nvPr/>
        </p:nvGrpSpPr>
        <p:grpSpPr bwMode="auto">
          <a:xfrm>
            <a:off x="3203848" y="4221088"/>
            <a:ext cx="5194300" cy="2514600"/>
            <a:chOff x="2008" y="2352"/>
            <a:chExt cx="3272" cy="1584"/>
          </a:xfrm>
        </p:grpSpPr>
        <p:sp>
          <p:nvSpPr>
            <p:cNvPr id="29703" name="AutoShape 9"/>
            <p:cNvSpPr>
              <a:spLocks noChangeArrowheads="1"/>
            </p:cNvSpPr>
            <p:nvPr/>
          </p:nvSpPr>
          <p:spPr bwMode="auto">
            <a:xfrm>
              <a:off x="4032" y="3360"/>
              <a:ext cx="1248" cy="425"/>
            </a:xfrm>
            <a:prstGeom prst="wedgeRoundRectCallout">
              <a:avLst>
                <a:gd name="adj1" fmla="val -123398"/>
                <a:gd name="adj2" fmla="val 18704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latin typeface="Comic Sans MS" charset="0"/>
                </a:rPr>
                <a:t>Methods (Services)</a:t>
              </a:r>
            </a:p>
          </p:txBody>
        </p:sp>
        <p:sp>
          <p:nvSpPr>
            <p:cNvPr id="29704" name="AutoShape 10"/>
            <p:cNvSpPr>
              <a:spLocks noChangeArrowheads="1"/>
            </p:cNvSpPr>
            <p:nvPr/>
          </p:nvSpPr>
          <p:spPr bwMode="auto">
            <a:xfrm>
              <a:off x="3984" y="2784"/>
              <a:ext cx="1248" cy="288"/>
            </a:xfrm>
            <a:prstGeom prst="wedgeRoundRectCallout">
              <a:avLst>
                <a:gd name="adj1" fmla="val -125241"/>
                <a:gd name="adj2" fmla="val 8681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latin typeface="Comic Sans MS" charset="0"/>
                </a:rPr>
                <a:t>Attributes</a:t>
              </a:r>
            </a:p>
          </p:txBody>
        </p:sp>
        <p:grpSp>
          <p:nvGrpSpPr>
            <p:cNvPr id="29705" name="Group 11"/>
            <p:cNvGrpSpPr>
              <a:grpSpLocks/>
            </p:cNvGrpSpPr>
            <p:nvPr/>
          </p:nvGrpSpPr>
          <p:grpSpPr bwMode="auto">
            <a:xfrm>
              <a:off x="2008" y="2352"/>
              <a:ext cx="1467" cy="1584"/>
              <a:chOff x="1480" y="2448"/>
              <a:chExt cx="1285" cy="1584"/>
            </a:xfrm>
          </p:grpSpPr>
          <p:sp>
            <p:nvSpPr>
              <p:cNvPr id="16395" name="Rectangle 12"/>
              <p:cNvSpPr>
                <a:spLocks noChangeArrowheads="1"/>
              </p:cNvSpPr>
              <p:nvPr/>
            </p:nvSpPr>
            <p:spPr bwMode="auto">
              <a:xfrm>
                <a:off x="1480" y="3360"/>
                <a:ext cx="1248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6396" name="Rectangle 13"/>
              <p:cNvSpPr>
                <a:spLocks noChangeArrowheads="1"/>
              </p:cNvSpPr>
              <p:nvPr/>
            </p:nvSpPr>
            <p:spPr bwMode="auto">
              <a:xfrm>
                <a:off x="1480" y="2736"/>
                <a:ext cx="1248" cy="6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6397" name="Rectangle 14"/>
              <p:cNvSpPr>
                <a:spLocks noChangeArrowheads="1"/>
              </p:cNvSpPr>
              <p:nvPr/>
            </p:nvSpPr>
            <p:spPr bwMode="auto">
              <a:xfrm>
                <a:off x="1480" y="2448"/>
                <a:ext cx="124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9709" name="Text Box 15"/>
              <p:cNvSpPr txBox="1">
                <a:spLocks noChangeArrowheads="1"/>
              </p:cNvSpPr>
              <p:nvPr/>
            </p:nvSpPr>
            <p:spPr bwMode="auto">
              <a:xfrm>
                <a:off x="1672" y="2496"/>
                <a:ext cx="7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ClassName</a:t>
                </a:r>
              </a:p>
            </p:txBody>
          </p:sp>
          <p:sp>
            <p:nvSpPr>
              <p:cNvPr id="29710" name="Text Box 16"/>
              <p:cNvSpPr txBox="1">
                <a:spLocks noChangeArrowheads="1"/>
              </p:cNvSpPr>
              <p:nvPr/>
            </p:nvSpPr>
            <p:spPr bwMode="auto">
              <a:xfrm>
                <a:off x="1480" y="2688"/>
                <a:ext cx="1083" cy="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buFontTx/>
                  <a:buChar char="-"/>
                </a:pPr>
                <a:r>
                  <a:rPr lang="en-US" sz="1800"/>
                  <a:t> att</a:t>
                </a:r>
                <a:r>
                  <a:rPr lang="en-US" b="1" baseline="-25000"/>
                  <a:t>1</a:t>
                </a:r>
                <a:r>
                  <a:rPr lang="en-US" sz="1800"/>
                  <a:t>: dataType</a:t>
                </a:r>
                <a:r>
                  <a:rPr lang="en-US" b="1" baseline="-25000"/>
                  <a:t>1</a:t>
                </a:r>
                <a:endParaRPr lang="en-US" sz="1800"/>
              </a:p>
              <a:p>
                <a:pPr eaLnBrk="1" hangingPunct="1">
                  <a:buFontTx/>
                  <a:buChar char="-"/>
                </a:pPr>
                <a:r>
                  <a:rPr lang="en-US" sz="1800"/>
                  <a:t>…</a:t>
                </a:r>
              </a:p>
              <a:p>
                <a:pPr eaLnBrk="1" hangingPunct="1">
                  <a:buFontTx/>
                  <a:buChar char="-"/>
                </a:pPr>
                <a:r>
                  <a:rPr lang="en-US" sz="1800"/>
                  <a:t> att</a:t>
                </a:r>
                <a:r>
                  <a:rPr lang="en-US" b="1" baseline="-25000"/>
                  <a:t>i</a:t>
                </a:r>
                <a:r>
                  <a:rPr lang="en-US" sz="1800"/>
                  <a:t>: dataType</a:t>
                </a:r>
                <a:r>
                  <a:rPr lang="en-US" b="1" baseline="-25000"/>
                  <a:t>i</a:t>
                </a:r>
              </a:p>
            </p:txBody>
          </p:sp>
          <p:sp>
            <p:nvSpPr>
              <p:cNvPr id="29711" name="Text Box 17"/>
              <p:cNvSpPr txBox="1">
                <a:spLocks noChangeArrowheads="1"/>
              </p:cNvSpPr>
              <p:nvPr/>
            </p:nvSpPr>
            <p:spPr bwMode="auto">
              <a:xfrm>
                <a:off x="1480" y="3403"/>
                <a:ext cx="1285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+ m</a:t>
                </a:r>
                <a:r>
                  <a:rPr lang="en-US" b="1" baseline="-25000"/>
                  <a:t>1</a:t>
                </a:r>
                <a:r>
                  <a:rPr lang="en-US" sz="1800"/>
                  <a:t>(…): dataType</a:t>
                </a:r>
                <a:r>
                  <a:rPr lang="en-US" b="1" baseline="-25000"/>
                  <a:t>1</a:t>
                </a:r>
              </a:p>
              <a:p>
                <a:pPr eaLnBrk="1" hangingPunct="1"/>
                <a:r>
                  <a:rPr lang="en-US" sz="1800"/>
                  <a:t>+ ...</a:t>
                </a:r>
              </a:p>
              <a:p>
                <a:pPr eaLnBrk="1" hangingPunct="1"/>
                <a:r>
                  <a:rPr lang="en-US" sz="1800"/>
                  <a:t>+ m</a:t>
                </a:r>
                <a:r>
                  <a:rPr lang="en-US" b="1" baseline="-25000"/>
                  <a:t>j</a:t>
                </a:r>
                <a:r>
                  <a:rPr lang="en-US" sz="1800"/>
                  <a:t>(…): dataType</a:t>
                </a:r>
                <a:r>
                  <a:rPr lang="en-US" b="1" baseline="-25000"/>
                  <a:t>j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04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906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UML Representation of a </a:t>
            </a:r>
            <a:r>
              <a:rPr lang="en-US" sz="4400" dirty="0" smtClean="0"/>
              <a:t>Class </a:t>
            </a:r>
            <a:r>
              <a:rPr lang="en-US" sz="2700" dirty="0" smtClean="0"/>
              <a:t>(</a:t>
            </a:r>
            <a:r>
              <a:rPr lang="en-US" sz="2200" dirty="0" smtClean="0"/>
              <a:t>UML </a:t>
            </a:r>
            <a:r>
              <a:rPr lang="en-US" sz="2200" dirty="0"/>
              <a:t>Class Diagram</a:t>
            </a:r>
            <a:r>
              <a:rPr lang="en-US" sz="2200" dirty="0" smtClean="0"/>
              <a:t>)</a:t>
            </a:r>
            <a:endParaRPr lang="en-US" dirty="0"/>
          </a:p>
        </p:txBody>
      </p:sp>
      <p:sp>
        <p:nvSpPr>
          <p:cNvPr id="3174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9417A9-354A-0D43-BFDF-9040C2A86072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Calibri" charset="0"/>
              </a:rPr>
              <a:t>UML uses three symbols to represent the visibility of the class</a:t>
            </a:r>
            <a:r>
              <a:rPr lang="ja-JP" altLang="en-US" sz="2800" dirty="0">
                <a:latin typeface="Calibri" charset="0"/>
              </a:rPr>
              <a:t>’</a:t>
            </a:r>
            <a:r>
              <a:rPr lang="en-US" altLang="ja-JP" sz="2800" dirty="0">
                <a:latin typeface="Calibri" charset="0"/>
              </a:rPr>
              <a:t> members.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000" b="1" dirty="0">
                <a:solidFill>
                  <a:schemeClr val="tx2"/>
                </a:solidFill>
                <a:latin typeface="Calibri" charset="0"/>
              </a:rPr>
              <a:t>+</a:t>
            </a:r>
            <a:r>
              <a:rPr lang="en-US" sz="2000" dirty="0">
                <a:latin typeface="Calibri" charset="0"/>
              </a:rPr>
              <a:t> : mentions that the member is </a:t>
            </a:r>
            <a:r>
              <a:rPr lang="en-US" sz="2000" i="1" dirty="0">
                <a:solidFill>
                  <a:schemeClr val="tx2"/>
                </a:solidFill>
                <a:latin typeface="Calibri" charset="0"/>
              </a:rPr>
              <a:t>public</a:t>
            </a:r>
            <a:r>
              <a:rPr lang="en-US" sz="2000" dirty="0">
                <a:latin typeface="Calibri" charset="0"/>
              </a:rPr>
              <a:t>.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000" b="1" dirty="0">
                <a:solidFill>
                  <a:srgbClr val="00CC99"/>
                </a:solidFill>
                <a:latin typeface="Calibri" charset="0"/>
              </a:rPr>
              <a:t>-</a:t>
            </a:r>
            <a:r>
              <a:rPr lang="en-US" sz="2000" dirty="0">
                <a:latin typeface="Calibri" charset="0"/>
              </a:rPr>
              <a:t> : mentions that the member is </a:t>
            </a:r>
            <a:r>
              <a:rPr lang="en-US" sz="2000" dirty="0">
                <a:solidFill>
                  <a:srgbClr val="00CC99"/>
                </a:solidFill>
                <a:latin typeface="Calibri" charset="0"/>
              </a:rPr>
              <a:t>private</a:t>
            </a:r>
            <a:r>
              <a:rPr lang="en-US" sz="2000" dirty="0">
                <a:latin typeface="Calibri" charset="0"/>
              </a:rPr>
              <a:t>.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latin typeface="Calibri" charset="0"/>
              </a:rPr>
              <a:t># : introduced in the CSC 113.</a:t>
            </a:r>
          </a:p>
          <a:p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92125"/>
            <a:ext cx="8229600" cy="773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4000" dirty="0">
              <a:latin typeface="+mj-lt"/>
              <a:ea typeface="+mj-ea"/>
              <a:cs typeface="+mj-cs"/>
            </a:endParaRPr>
          </a:p>
        </p:txBody>
      </p:sp>
      <p:sp>
        <p:nvSpPr>
          <p:cNvPr id="31747" name="Rectangle 3"/>
          <p:cNvSpPr txBox="1">
            <a:spLocks noChangeArrowheads="1"/>
          </p:cNvSpPr>
          <p:nvPr/>
        </p:nvSpPr>
        <p:spPr bwMode="auto">
          <a:xfrm>
            <a:off x="685800" y="2060848"/>
            <a:ext cx="8458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spcBef>
                <a:spcPct val="20000"/>
              </a:spcBef>
              <a:buFont typeface="Arial" charset="0"/>
              <a:buChar char="–"/>
            </a:pPr>
            <a:endParaRPr lang="en-US" dirty="0">
              <a:latin typeface="Calibri" charset="0"/>
            </a:endParaRP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2743200" y="3657600"/>
            <a:ext cx="5194300" cy="2514600"/>
            <a:chOff x="2008" y="2352"/>
            <a:chExt cx="3272" cy="1584"/>
          </a:xfrm>
        </p:grpSpPr>
        <p:sp>
          <p:nvSpPr>
            <p:cNvPr id="31749" name="AutoShape 5"/>
            <p:cNvSpPr>
              <a:spLocks noChangeArrowheads="1"/>
            </p:cNvSpPr>
            <p:nvPr/>
          </p:nvSpPr>
          <p:spPr bwMode="auto">
            <a:xfrm>
              <a:off x="4032" y="3360"/>
              <a:ext cx="1248" cy="425"/>
            </a:xfrm>
            <a:prstGeom prst="wedgeRoundRectCallout">
              <a:avLst>
                <a:gd name="adj1" fmla="val -123398"/>
                <a:gd name="adj2" fmla="val 18704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latin typeface="Comic Sans MS" charset="0"/>
                </a:rPr>
                <a:t>Methods (Services)</a:t>
              </a:r>
            </a:p>
          </p:txBody>
        </p:sp>
        <p:sp>
          <p:nvSpPr>
            <p:cNvPr id="31750" name="AutoShape 6"/>
            <p:cNvSpPr>
              <a:spLocks noChangeArrowheads="1"/>
            </p:cNvSpPr>
            <p:nvPr/>
          </p:nvSpPr>
          <p:spPr bwMode="auto">
            <a:xfrm>
              <a:off x="3984" y="2784"/>
              <a:ext cx="1248" cy="288"/>
            </a:xfrm>
            <a:prstGeom prst="wedgeRoundRectCallout">
              <a:avLst>
                <a:gd name="adj1" fmla="val -125241"/>
                <a:gd name="adj2" fmla="val 8681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latin typeface="Comic Sans MS" charset="0"/>
                </a:rPr>
                <a:t>Attributes</a:t>
              </a:r>
            </a:p>
          </p:txBody>
        </p:sp>
        <p:grpSp>
          <p:nvGrpSpPr>
            <p:cNvPr id="31751" name="Group 7"/>
            <p:cNvGrpSpPr>
              <a:grpSpLocks/>
            </p:cNvGrpSpPr>
            <p:nvPr/>
          </p:nvGrpSpPr>
          <p:grpSpPr bwMode="auto">
            <a:xfrm>
              <a:off x="2008" y="2352"/>
              <a:ext cx="1467" cy="1584"/>
              <a:chOff x="1480" y="2448"/>
              <a:chExt cx="1285" cy="1584"/>
            </a:xfrm>
          </p:grpSpPr>
          <p:sp>
            <p:nvSpPr>
              <p:cNvPr id="18441" name="Rectangle 8"/>
              <p:cNvSpPr>
                <a:spLocks noChangeArrowheads="1"/>
              </p:cNvSpPr>
              <p:nvPr/>
            </p:nvSpPr>
            <p:spPr bwMode="auto">
              <a:xfrm>
                <a:off x="1480" y="3360"/>
                <a:ext cx="1248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18442" name="Rectangle 9"/>
              <p:cNvSpPr>
                <a:spLocks noChangeArrowheads="1"/>
              </p:cNvSpPr>
              <p:nvPr/>
            </p:nvSpPr>
            <p:spPr bwMode="auto">
              <a:xfrm>
                <a:off x="1480" y="2736"/>
                <a:ext cx="1248" cy="6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18443" name="Rectangle 10"/>
              <p:cNvSpPr>
                <a:spLocks noChangeArrowheads="1"/>
              </p:cNvSpPr>
              <p:nvPr/>
            </p:nvSpPr>
            <p:spPr bwMode="auto">
              <a:xfrm>
                <a:off x="1480" y="2448"/>
                <a:ext cx="124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31755" name="Text Box 11"/>
              <p:cNvSpPr txBox="1">
                <a:spLocks noChangeArrowheads="1"/>
              </p:cNvSpPr>
              <p:nvPr/>
            </p:nvSpPr>
            <p:spPr bwMode="auto">
              <a:xfrm>
                <a:off x="1672" y="2496"/>
                <a:ext cx="7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Tahoma" charset="0"/>
                  </a:rPr>
                  <a:t>ClassName</a:t>
                </a:r>
              </a:p>
            </p:txBody>
          </p:sp>
          <p:sp>
            <p:nvSpPr>
              <p:cNvPr id="31756" name="Text Box 12"/>
              <p:cNvSpPr txBox="1">
                <a:spLocks noChangeArrowheads="1"/>
              </p:cNvSpPr>
              <p:nvPr/>
            </p:nvSpPr>
            <p:spPr bwMode="auto">
              <a:xfrm>
                <a:off x="1480" y="2688"/>
                <a:ext cx="1083" cy="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buFontTx/>
                  <a:buChar char="-"/>
                </a:pPr>
                <a:r>
                  <a:rPr lang="en-US" sz="1800">
                    <a:latin typeface="Tahoma" charset="0"/>
                  </a:rPr>
                  <a:t> att</a:t>
                </a:r>
                <a:r>
                  <a:rPr lang="en-US" b="1" baseline="-25000">
                    <a:latin typeface="Tahoma" charset="0"/>
                  </a:rPr>
                  <a:t>1</a:t>
                </a:r>
                <a:r>
                  <a:rPr lang="en-US" sz="1800">
                    <a:latin typeface="Tahoma" charset="0"/>
                  </a:rPr>
                  <a:t>: dataType</a:t>
                </a:r>
                <a:r>
                  <a:rPr lang="en-US" b="1" baseline="-25000">
                    <a:latin typeface="Tahoma" charset="0"/>
                  </a:rPr>
                  <a:t>1</a:t>
                </a:r>
                <a:endParaRPr lang="en-US" sz="1800">
                  <a:latin typeface="Tahoma" charset="0"/>
                </a:endParaRPr>
              </a:p>
              <a:p>
                <a:pPr eaLnBrk="1" hangingPunct="1">
                  <a:buFontTx/>
                  <a:buChar char="-"/>
                </a:pPr>
                <a:r>
                  <a:rPr lang="en-US" sz="1800">
                    <a:latin typeface="Tahoma" charset="0"/>
                  </a:rPr>
                  <a:t>…</a:t>
                </a:r>
              </a:p>
              <a:p>
                <a:pPr eaLnBrk="1" hangingPunct="1">
                  <a:buFontTx/>
                  <a:buChar char="-"/>
                </a:pPr>
                <a:r>
                  <a:rPr lang="en-US" sz="1800">
                    <a:latin typeface="Tahoma" charset="0"/>
                  </a:rPr>
                  <a:t> att</a:t>
                </a:r>
                <a:r>
                  <a:rPr lang="en-US" b="1" baseline="-25000">
                    <a:latin typeface="Tahoma" charset="0"/>
                  </a:rPr>
                  <a:t>i</a:t>
                </a:r>
                <a:r>
                  <a:rPr lang="en-US" sz="1800">
                    <a:latin typeface="Tahoma" charset="0"/>
                  </a:rPr>
                  <a:t>: dataType</a:t>
                </a:r>
                <a:r>
                  <a:rPr lang="en-US" b="1" baseline="-25000">
                    <a:latin typeface="Tahoma" charset="0"/>
                  </a:rPr>
                  <a:t>i</a:t>
                </a:r>
              </a:p>
            </p:txBody>
          </p:sp>
          <p:sp>
            <p:nvSpPr>
              <p:cNvPr id="31757" name="Text Box 13"/>
              <p:cNvSpPr txBox="1">
                <a:spLocks noChangeArrowheads="1"/>
              </p:cNvSpPr>
              <p:nvPr/>
            </p:nvSpPr>
            <p:spPr bwMode="auto">
              <a:xfrm>
                <a:off x="1480" y="3403"/>
                <a:ext cx="1285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Tahoma" charset="0"/>
                  </a:rPr>
                  <a:t>+ m</a:t>
                </a:r>
                <a:r>
                  <a:rPr lang="en-US" b="1" baseline="-25000">
                    <a:latin typeface="Tahoma" charset="0"/>
                  </a:rPr>
                  <a:t>1</a:t>
                </a:r>
                <a:r>
                  <a:rPr lang="en-US" sz="1800">
                    <a:latin typeface="Tahoma" charset="0"/>
                  </a:rPr>
                  <a:t>(…): dataType</a:t>
                </a:r>
                <a:r>
                  <a:rPr lang="en-US" b="1" baseline="-25000">
                    <a:latin typeface="Tahoma" charset="0"/>
                  </a:rPr>
                  <a:t>1</a:t>
                </a:r>
              </a:p>
              <a:p>
                <a:pPr eaLnBrk="1" hangingPunct="1"/>
                <a:r>
                  <a:rPr lang="en-US" sz="1800">
                    <a:latin typeface="Tahoma" charset="0"/>
                  </a:rPr>
                  <a:t>+ ...</a:t>
                </a:r>
              </a:p>
              <a:p>
                <a:pPr eaLnBrk="1" hangingPunct="1"/>
                <a:r>
                  <a:rPr lang="en-US" sz="1800">
                    <a:latin typeface="Tahoma" charset="0"/>
                  </a:rPr>
                  <a:t>+ m</a:t>
                </a:r>
                <a:r>
                  <a:rPr lang="en-US" b="1" baseline="-25000">
                    <a:latin typeface="Tahoma" charset="0"/>
                  </a:rPr>
                  <a:t>j</a:t>
                </a:r>
                <a:r>
                  <a:rPr lang="en-US" sz="1800">
                    <a:latin typeface="Tahoma" charset="0"/>
                  </a:rPr>
                  <a:t>(…): dataType</a:t>
                </a:r>
                <a:r>
                  <a:rPr lang="en-US" b="1" baseline="-25000">
                    <a:latin typeface="Tahoma" charset="0"/>
                  </a:rPr>
                  <a:t>j</a:t>
                </a:r>
              </a:p>
            </p:txBody>
          </p:sp>
        </p:grpSp>
      </p:grpSp>
      <p:sp>
        <p:nvSpPr>
          <p:cNvPr id="17" name="Right Brace 16"/>
          <p:cNvSpPr/>
          <p:nvPr/>
        </p:nvSpPr>
        <p:spPr>
          <a:xfrm>
            <a:off x="5791200" y="2590800"/>
            <a:ext cx="838200" cy="9144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81800" y="2514600"/>
            <a:ext cx="20574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These are the Access Modifiers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733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</a:rPr>
              <a:t/>
            </a:r>
            <a:br>
              <a:rPr lang="en-US" dirty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Ex: UML </a:t>
            </a:r>
            <a:r>
              <a:rPr lang="en-US" dirty="0">
                <a:latin typeface="Calibri" charset="0"/>
              </a:rPr>
              <a:t>Class </a:t>
            </a:r>
            <a:r>
              <a:rPr lang="en-US" dirty="0" smtClean="0">
                <a:latin typeface="Calibri" charset="0"/>
              </a:rPr>
              <a:t>Diagram</a:t>
            </a:r>
            <a:r>
              <a:rPr lang="en-US" dirty="0">
                <a:latin typeface="Calibri" charset="0"/>
              </a:rPr>
              <a:t/>
            </a:r>
            <a:br>
              <a:rPr lang="en-US" dirty="0">
                <a:latin typeface="Calibri" charset="0"/>
              </a:rPr>
            </a:br>
            <a:endParaRPr lang="en-US" dirty="0">
              <a:latin typeface="Calibri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Problem Statement: </a:t>
            </a:r>
          </a:p>
          <a:p>
            <a:pPr lvl="1"/>
            <a:r>
              <a:rPr lang="en-US" dirty="0">
                <a:latin typeface="Calibri" charset="0"/>
              </a:rPr>
              <a:t> Write  a program to input the length and width of the rectangle, and calculate and print the perimeter and area of rectangle.</a:t>
            </a:r>
          </a:p>
          <a:p>
            <a:r>
              <a:rPr lang="en-US" dirty="0">
                <a:latin typeface="Calibri" charset="0"/>
              </a:rPr>
              <a:t> Nouns :</a:t>
            </a:r>
          </a:p>
          <a:p>
            <a:pPr lvl="1"/>
            <a:r>
              <a:rPr lang="en-US" dirty="0">
                <a:latin typeface="Calibri" charset="0"/>
              </a:rPr>
              <a:t>length , width, rectangle, perimeter , area </a:t>
            </a:r>
          </a:p>
          <a:p>
            <a:r>
              <a:rPr lang="en-US" dirty="0">
                <a:latin typeface="Calibri" charset="0"/>
              </a:rPr>
              <a:t>Verbs :</a:t>
            </a:r>
          </a:p>
          <a:p>
            <a:pPr lvl="1"/>
            <a:r>
              <a:rPr lang="en-US" dirty="0">
                <a:latin typeface="Calibri" charset="0"/>
              </a:rPr>
              <a:t>print , calculate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6117DAA-CF62-1E4A-8A2B-5A49EC6D449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UML Example </a:t>
            </a:r>
          </a:p>
        </p:txBody>
      </p:sp>
      <p:grpSp>
        <p:nvGrpSpPr>
          <p:cNvPr id="34818" name="Group 4"/>
          <p:cNvGrpSpPr>
            <a:grpSpLocks/>
          </p:cNvGrpSpPr>
          <p:nvPr/>
        </p:nvGrpSpPr>
        <p:grpSpPr bwMode="auto">
          <a:xfrm>
            <a:off x="1476375" y="1773238"/>
            <a:ext cx="6589713" cy="2514600"/>
            <a:chOff x="2008" y="2352"/>
            <a:chExt cx="4151" cy="1584"/>
          </a:xfrm>
        </p:grpSpPr>
        <p:sp>
          <p:nvSpPr>
            <p:cNvPr id="34819" name="AutoShape 5"/>
            <p:cNvSpPr>
              <a:spLocks noChangeArrowheads="1"/>
            </p:cNvSpPr>
            <p:nvPr/>
          </p:nvSpPr>
          <p:spPr bwMode="auto">
            <a:xfrm>
              <a:off x="4911" y="3350"/>
              <a:ext cx="1248" cy="425"/>
            </a:xfrm>
            <a:prstGeom prst="wedgeRoundRectCallout">
              <a:avLst>
                <a:gd name="adj1" fmla="val -123398"/>
                <a:gd name="adj2" fmla="val 18704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latin typeface="Comic Sans MS" charset="0"/>
                </a:rPr>
                <a:t>Methods (Operation)</a:t>
              </a:r>
            </a:p>
          </p:txBody>
        </p:sp>
        <p:sp>
          <p:nvSpPr>
            <p:cNvPr id="34820" name="AutoShape 6"/>
            <p:cNvSpPr>
              <a:spLocks noChangeArrowheads="1"/>
            </p:cNvSpPr>
            <p:nvPr/>
          </p:nvSpPr>
          <p:spPr bwMode="auto">
            <a:xfrm>
              <a:off x="4820" y="2715"/>
              <a:ext cx="1248" cy="288"/>
            </a:xfrm>
            <a:prstGeom prst="wedgeRoundRectCallout">
              <a:avLst>
                <a:gd name="adj1" fmla="val -125241"/>
                <a:gd name="adj2" fmla="val 8681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latin typeface="Comic Sans MS" charset="0"/>
                </a:rPr>
                <a:t>Attributes</a:t>
              </a:r>
            </a:p>
          </p:txBody>
        </p:sp>
        <p:grpSp>
          <p:nvGrpSpPr>
            <p:cNvPr id="34821" name="Group 7"/>
            <p:cNvGrpSpPr>
              <a:grpSpLocks/>
            </p:cNvGrpSpPr>
            <p:nvPr/>
          </p:nvGrpSpPr>
          <p:grpSpPr bwMode="auto">
            <a:xfrm>
              <a:off x="2008" y="2352"/>
              <a:ext cx="2008" cy="1584"/>
              <a:chOff x="1480" y="2448"/>
              <a:chExt cx="1757" cy="1584"/>
            </a:xfrm>
          </p:grpSpPr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1480" y="3360"/>
                <a:ext cx="1667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1480" y="2736"/>
                <a:ext cx="1667" cy="6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1480" y="2448"/>
                <a:ext cx="1667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34825" name="Text Box 11"/>
              <p:cNvSpPr txBox="1">
                <a:spLocks noChangeArrowheads="1"/>
              </p:cNvSpPr>
              <p:nvPr/>
            </p:nvSpPr>
            <p:spPr bwMode="auto">
              <a:xfrm>
                <a:off x="1672" y="2496"/>
                <a:ext cx="83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Tahoma" charset="0"/>
                  </a:rPr>
                  <a:t>Rectangle </a:t>
                </a:r>
              </a:p>
            </p:txBody>
          </p:sp>
          <p:sp>
            <p:nvSpPr>
              <p:cNvPr id="34826" name="Text Box 12"/>
              <p:cNvSpPr txBox="1">
                <a:spLocks noChangeArrowheads="1"/>
              </p:cNvSpPr>
              <p:nvPr/>
            </p:nvSpPr>
            <p:spPr bwMode="auto">
              <a:xfrm>
                <a:off x="1480" y="2811"/>
                <a:ext cx="1667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buFontTx/>
                  <a:buChar char="-"/>
                </a:pPr>
                <a:r>
                  <a:rPr lang="en-US" sz="1800">
                    <a:latin typeface="Tahoma" charset="0"/>
                  </a:rPr>
                  <a:t> </a:t>
                </a:r>
                <a:r>
                  <a:rPr lang="en-US">
                    <a:latin typeface="Tahoma" charset="0"/>
                  </a:rPr>
                  <a:t>width: double</a:t>
                </a:r>
              </a:p>
              <a:p>
                <a:pPr eaLnBrk="1" hangingPunct="1">
                  <a:buFontTx/>
                  <a:buChar char="-"/>
                </a:pPr>
                <a:r>
                  <a:rPr lang="en-US"/>
                  <a:t>length </a:t>
                </a:r>
                <a:r>
                  <a:rPr lang="en-US">
                    <a:latin typeface="Tahoma" charset="0"/>
                  </a:rPr>
                  <a:t>: double </a:t>
                </a:r>
                <a:endParaRPr lang="en-US" sz="3200" b="1" baseline="-25000">
                  <a:latin typeface="Tahoma" charset="0"/>
                </a:endParaRPr>
              </a:p>
            </p:txBody>
          </p:sp>
          <p:sp>
            <p:nvSpPr>
              <p:cNvPr id="34827" name="Text Box 13"/>
              <p:cNvSpPr txBox="1">
                <a:spLocks noChangeArrowheads="1"/>
              </p:cNvSpPr>
              <p:nvPr/>
            </p:nvSpPr>
            <p:spPr bwMode="auto">
              <a:xfrm>
                <a:off x="1480" y="3403"/>
                <a:ext cx="1757" cy="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1">
                    <a:latin typeface="Tahoma" charset="0"/>
                  </a:rPr>
                  <a:t>+ calcuArea():double </a:t>
                </a:r>
              </a:p>
              <a:p>
                <a:pPr eaLnBrk="1" hangingPunct="1"/>
                <a:r>
                  <a:rPr lang="en-US" sz="1800" b="1">
                    <a:latin typeface="Tahoma" charset="0"/>
                  </a:rPr>
                  <a:t>+ calcuPerimeter()double</a:t>
                </a:r>
              </a:p>
              <a:p>
                <a:pPr eaLnBrk="1" hangingPunct="1"/>
                <a:r>
                  <a:rPr lang="en-US" b="1" baseline="-25000">
                    <a:latin typeface="Tahoma" charset="0"/>
                  </a:rPr>
                  <a:t>+ print () void 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6117DAA-CF62-1E4A-8A2B-5A49EC6D449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611188" y="333375"/>
            <a:ext cx="5832475" cy="6264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charset="0"/>
            </a:endParaRPr>
          </a:p>
        </p:txBody>
      </p:sp>
      <p:sp>
        <p:nvSpPr>
          <p:cNvPr id="38914" name="Rectangle 9"/>
          <p:cNvSpPr>
            <a:spLocks noChangeArrowheads="1"/>
          </p:cNvSpPr>
          <p:nvPr/>
        </p:nvSpPr>
        <p:spPr bwMode="auto">
          <a:xfrm>
            <a:off x="684213" y="404813"/>
            <a:ext cx="5257800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solidFill>
                  <a:srgbClr val="0000FF"/>
                </a:solidFill>
                <a:latin typeface="Courier New" charset="0"/>
                <a:ea typeface="MS PGothic" charset="0"/>
                <a:cs typeface="MS PGothic" charset="0"/>
              </a:rPr>
              <a:t>public class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>
                <a:latin typeface="Tahoma" charset="0"/>
              </a:rPr>
              <a:t>Rectangle 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{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endParaRPr lang="en-US" sz="2000" dirty="0">
              <a:solidFill>
                <a:srgbClr val="000000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solidFill>
                  <a:srgbClr val="00FF00"/>
                </a:solidFill>
                <a:latin typeface="Courier New" charset="0"/>
                <a:ea typeface="MS PGothic" charset="0"/>
                <a:cs typeface="MS PGothic" charset="0"/>
              </a:rPr>
              <a:t>    	// Attributes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 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endParaRPr lang="en-US" sz="2000" dirty="0">
              <a:solidFill>
                <a:srgbClr val="000000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ea typeface="MS PGothic" charset="0"/>
                <a:cs typeface="MS PGothic" charset="0"/>
              </a:rPr>
              <a:t>private double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width; 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   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ea typeface="MS PGothic" charset="0"/>
                <a:cs typeface="MS PGothic" charset="0"/>
              </a:rPr>
              <a:t>private double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length; 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endParaRPr lang="en-US" sz="2000" dirty="0">
              <a:solidFill>
                <a:srgbClr val="000000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solidFill>
                  <a:srgbClr val="00FF00"/>
                </a:solidFill>
                <a:latin typeface="Courier New" charset="0"/>
                <a:ea typeface="MS PGothic" charset="0"/>
                <a:cs typeface="MS PGothic" charset="0"/>
              </a:rPr>
              <a:t>	// Methods (Operation)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endParaRPr lang="en-US" sz="2000" dirty="0">
              <a:solidFill>
                <a:srgbClr val="00FF00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solidFill>
                  <a:srgbClr val="0000FF"/>
                </a:solidFill>
                <a:latin typeface="Courier New" charset="0"/>
                <a:ea typeface="MS PGothic" charset="0"/>
                <a:cs typeface="MS PGothic" charset="0"/>
              </a:rPr>
              <a:t>public double</a:t>
            </a:r>
            <a:r>
              <a:rPr lang="en-US" sz="2000" dirty="0">
                <a:solidFill>
                  <a:srgbClr val="00FF00"/>
                </a:solidFill>
                <a:latin typeface="Courier New" charset="0"/>
                <a:ea typeface="MS PGothic" charset="0"/>
                <a:cs typeface="MS PGothic" charset="0"/>
              </a:rPr>
              <a:t> 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calcArea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(){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return height*width</a:t>
            </a:r>
            <a:r>
              <a:rPr lang="en-US" sz="2000" dirty="0" smtClean="0">
                <a:latin typeface="Courier New" charset="0"/>
                <a:ea typeface="MS PGothic" charset="0"/>
                <a:cs typeface="MS PGothic" charset="0"/>
              </a:rPr>
              <a:t>;}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endParaRPr lang="en-US" sz="2000" dirty="0"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solidFill>
                  <a:srgbClr val="0000FF"/>
                </a:solidFill>
                <a:latin typeface="Courier New" charset="0"/>
                <a:ea typeface="MS PGothic" charset="0"/>
                <a:cs typeface="MS PGothic" charset="0"/>
              </a:rPr>
              <a:t>public double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calcPerimeter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(){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return 2*(height + width);}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endParaRPr lang="en-US" sz="2000" dirty="0">
              <a:solidFill>
                <a:srgbClr val="00FF00"/>
              </a:solidFill>
              <a:latin typeface="Courier New" charset="0"/>
              <a:ea typeface="MS PGothic" charset="0"/>
              <a:cs typeface="MS PGothic" charset="0"/>
            </a:endParaRP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solidFill>
                  <a:srgbClr val="0000FF"/>
                </a:solidFill>
                <a:latin typeface="Courier New" charset="0"/>
                <a:ea typeface="MS PGothic" charset="0"/>
                <a:cs typeface="MS PGothic" charset="0"/>
              </a:rPr>
              <a:t>public void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print()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{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System.out.print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(“The Area is ”+</a:t>
            </a:r>
            <a:r>
              <a:rPr lang="en-US" sz="2000" dirty="0" err="1">
                <a:latin typeface="Courier New" charset="0"/>
                <a:ea typeface="MS PGothic" charset="0"/>
                <a:cs typeface="MS PGothic" charset="0"/>
              </a:rPr>
              <a:t>calcArea</a:t>
            </a:r>
            <a:r>
              <a:rPr lang="en-US" sz="2000" dirty="0">
                <a:latin typeface="Courier New" charset="0"/>
                <a:ea typeface="MS PGothic" charset="0"/>
                <a:cs typeface="MS PGothic" charset="0"/>
              </a:rPr>
              <a:t>()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);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System.out.print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(“The Perimeter is ”+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calcPerimeter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());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}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MS PGothic" charset="0"/>
              </a:rPr>
              <a:t>}</a:t>
            </a:r>
            <a:endParaRPr lang="en-US" sz="1400" dirty="0">
              <a:latin typeface="Courier New" charset="0"/>
              <a:ea typeface="MS PGothic" charset="0"/>
              <a:cs typeface="MS PGothic" charset="0"/>
            </a:endParaRPr>
          </a:p>
        </p:txBody>
      </p:sp>
      <p:grpSp>
        <p:nvGrpSpPr>
          <p:cNvPr id="38915" name="Group 7"/>
          <p:cNvGrpSpPr>
            <a:grpSpLocks/>
          </p:cNvGrpSpPr>
          <p:nvPr/>
        </p:nvGrpSpPr>
        <p:grpSpPr bwMode="auto">
          <a:xfrm>
            <a:off x="6732588" y="1196975"/>
            <a:ext cx="2411412" cy="2586038"/>
            <a:chOff x="1480" y="2403"/>
            <a:chExt cx="1667" cy="1629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480" y="3360"/>
              <a:ext cx="1667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 sz="1200">
                <a:cs typeface="+mn-cs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480" y="2736"/>
              <a:ext cx="1667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 sz="1200">
                <a:cs typeface="+mn-cs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480" y="2448"/>
              <a:ext cx="1667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 sz="1200">
                <a:cs typeface="+mn-cs"/>
              </a:endParaRPr>
            </a:p>
          </p:txBody>
        </p:sp>
        <p:sp>
          <p:nvSpPr>
            <p:cNvPr id="38919" name="Text Box 11"/>
            <p:cNvSpPr txBox="1">
              <a:spLocks noChangeArrowheads="1"/>
            </p:cNvSpPr>
            <p:nvPr/>
          </p:nvSpPr>
          <p:spPr bwMode="auto">
            <a:xfrm>
              <a:off x="1678" y="2403"/>
              <a:ext cx="59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Tahoma" charset="0"/>
                </a:rPr>
                <a:t>Rectangle </a:t>
              </a:r>
            </a:p>
          </p:txBody>
        </p:sp>
        <p:sp>
          <p:nvSpPr>
            <p:cNvPr id="38920" name="Text Box 12"/>
            <p:cNvSpPr txBox="1">
              <a:spLocks noChangeArrowheads="1"/>
            </p:cNvSpPr>
            <p:nvPr/>
          </p:nvSpPr>
          <p:spPr bwMode="auto">
            <a:xfrm>
              <a:off x="1480" y="2811"/>
              <a:ext cx="166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-"/>
              </a:pPr>
              <a:r>
                <a:rPr lang="en-US" sz="1200">
                  <a:latin typeface="Tahoma" charset="0"/>
                </a:rPr>
                <a:t> </a:t>
              </a:r>
              <a:r>
                <a:rPr lang="en-US" sz="1600">
                  <a:latin typeface="Tahoma" charset="0"/>
                </a:rPr>
                <a:t>width: double</a:t>
              </a:r>
            </a:p>
            <a:p>
              <a:pPr eaLnBrk="1" hangingPunct="1">
                <a:buFontTx/>
                <a:buChar char="-"/>
              </a:pPr>
              <a:r>
                <a:rPr lang="en-US" sz="1600"/>
                <a:t>length </a:t>
              </a:r>
              <a:r>
                <a:rPr lang="en-US" sz="1600">
                  <a:latin typeface="Tahoma" charset="0"/>
                </a:rPr>
                <a:t>: double </a:t>
              </a:r>
              <a:endParaRPr lang="en-US" sz="2000" b="1" baseline="-25000">
                <a:latin typeface="Tahoma" charset="0"/>
              </a:endParaRPr>
            </a:p>
          </p:txBody>
        </p:sp>
        <p:sp>
          <p:nvSpPr>
            <p:cNvPr id="38921" name="Text Box 13"/>
            <p:cNvSpPr txBox="1">
              <a:spLocks noChangeArrowheads="1"/>
            </p:cNvSpPr>
            <p:nvPr/>
          </p:nvSpPr>
          <p:spPr bwMode="auto">
            <a:xfrm>
              <a:off x="1480" y="3403"/>
              <a:ext cx="1205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>
                  <a:latin typeface="Tahoma" charset="0"/>
                </a:rPr>
                <a:t>+ calcuArea():double </a:t>
              </a:r>
            </a:p>
            <a:p>
              <a:pPr eaLnBrk="1" hangingPunct="1"/>
              <a:r>
                <a:rPr lang="en-US" sz="1200" b="1">
                  <a:latin typeface="Tahoma" charset="0"/>
                </a:rPr>
                <a:t>+ calcuPerimeter()double</a:t>
              </a:r>
            </a:p>
            <a:p>
              <a:pPr eaLnBrk="1" hangingPunct="1"/>
              <a:r>
                <a:rPr lang="en-US" sz="1600" b="1" baseline="-25000">
                  <a:latin typeface="Tahoma" charset="0"/>
                </a:rPr>
                <a:t>+ print () void 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8C80A-6F4D-FC47-8117-A1288FEF4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13" name="Straight Arrow Connector 12"/>
          <p:cNvCxnSpPr>
            <a:stCxn id="38919" idx="1"/>
          </p:cNvCxnSpPr>
          <p:nvPr/>
        </p:nvCxnSpPr>
        <p:spPr>
          <a:xfrm rot="10800000">
            <a:off x="3962400" y="609600"/>
            <a:ext cx="3056606" cy="7564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20" idx="3"/>
          </p:cNvCxnSpPr>
          <p:nvPr/>
        </p:nvCxnSpPr>
        <p:spPr>
          <a:xfrm rot="10800000">
            <a:off x="4572000" y="1752600"/>
            <a:ext cx="2294606" cy="3754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6019800" y="3118644"/>
            <a:ext cx="770606" cy="234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81000" y="2590800"/>
            <a:ext cx="5638800" cy="3886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62000" y="1066800"/>
            <a:ext cx="3810000" cy="13716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8600" y="914400"/>
            <a:ext cx="1981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Declared as any variable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5410200" y="4267200"/>
            <a:ext cx="1981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Method access attribute directly</a:t>
            </a:r>
            <a:endParaRPr lang="en-US" b="1" dirty="0"/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3276600" y="3657600"/>
            <a:ext cx="2133600" cy="6096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2971800" y="4343400"/>
            <a:ext cx="2362200" cy="2286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28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3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vs.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BAB888B-BFAD-1B48-A3EB-B341E37B37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76600" y="1676400"/>
          <a:ext cx="2362200" cy="1381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Cell phone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Brand:string</a:t>
                      </a: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Price:double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r>
                        <a:rPr lang="en-US" dirty="0" err="1" smtClean="0"/>
                        <a:t>addcontant</a:t>
                      </a:r>
                      <a:r>
                        <a:rPr lang="en-US" dirty="0" smtClean="0"/>
                        <a:t>():void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4038600"/>
            <a:ext cx="27432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0200" y="43434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Iphone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00200" y="48768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2400.0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343400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Brand</a:t>
            </a:r>
          </a:p>
          <a:p>
            <a:endParaRPr lang="en-US" dirty="0" smtClean="0"/>
          </a:p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2800" y="4038600"/>
            <a:ext cx="27432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95800" y="43434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Samsung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48768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2000.0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4343400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Brand</a:t>
            </a:r>
          </a:p>
          <a:p>
            <a:endParaRPr lang="en-US" dirty="0" smtClean="0"/>
          </a:p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48400" y="4038600"/>
            <a:ext cx="27432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391400" y="43434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391400" y="48768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1900.0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29400" y="4343400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Brand</a:t>
            </a:r>
          </a:p>
          <a:p>
            <a:endParaRPr lang="en-US" dirty="0" smtClean="0"/>
          </a:p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95400" y="35814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19600" y="35814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Obj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15200" y="35814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Obj</a:t>
            </a:r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2133600" y="3048000"/>
            <a:ext cx="18288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3771900" y="33909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038600" y="3048000"/>
            <a:ext cx="32004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52600" y="205740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Class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4387114" y="1708886"/>
            <a:ext cx="598372" cy="8458200"/>
          </a:xfrm>
          <a:prstGeom prst="rightBrace">
            <a:avLst>
              <a:gd name="adj1" fmla="val 86506"/>
              <a:gd name="adj2" fmla="val 5065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267200" y="63246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Objects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3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984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  <a:latin typeface="Calibri" charset="0"/>
                <a:ea typeface="+mj-ea"/>
                <a:cs typeface="+mj-cs"/>
              </a:rPr>
              <a:t>Practical hint</a:t>
            </a:r>
          </a:p>
        </p:txBody>
      </p:sp>
      <p:sp>
        <p:nvSpPr>
          <p:cNvPr id="2355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8077200" cy="4114800"/>
          </a:xfrm>
          <a:noFill/>
        </p:spPr>
        <p:txBody>
          <a:bodyPr/>
          <a:lstStyle/>
          <a:p>
            <a:r>
              <a:rPr lang="en-US">
                <a:latin typeface="Calibri" charset="0"/>
              </a:rPr>
              <a:t>Class </a:t>
            </a:r>
            <a:r>
              <a:rPr lang="en-US" i="1">
                <a:latin typeface="Calibri" charset="0"/>
              </a:rPr>
              <a:t>Course</a:t>
            </a:r>
            <a:r>
              <a:rPr lang="en-US">
                <a:latin typeface="Calibri" charset="0"/>
              </a:rPr>
              <a:t> will not execute by itself</a:t>
            </a:r>
          </a:p>
          <a:p>
            <a:pPr lvl="1"/>
            <a:r>
              <a:rPr lang="en-US">
                <a:latin typeface="Calibri" charset="0"/>
              </a:rPr>
              <a:t>It does not have method main</a:t>
            </a:r>
          </a:p>
          <a:p>
            <a:r>
              <a:rPr lang="en-US" i="1">
                <a:latin typeface="Calibri" charset="0"/>
              </a:rPr>
              <a:t>CourseRegistration</a:t>
            </a:r>
            <a:r>
              <a:rPr lang="en-US">
                <a:latin typeface="Calibri" charset="0"/>
              </a:rPr>
              <a:t> uses the class</a:t>
            </a:r>
            <a:r>
              <a:rPr lang="en-US" b="1">
                <a:latin typeface="Calibri" charset="0"/>
              </a:rPr>
              <a:t> </a:t>
            </a:r>
            <a:r>
              <a:rPr lang="en-US" i="1">
                <a:latin typeface="Calibri" charset="0"/>
              </a:rPr>
              <a:t>Course</a:t>
            </a:r>
            <a:r>
              <a:rPr lang="en-US">
                <a:latin typeface="Calibri" charset="0"/>
              </a:rPr>
              <a:t>.</a:t>
            </a:r>
          </a:p>
          <a:p>
            <a:pPr lvl="1"/>
            <a:r>
              <a:rPr lang="en-US" i="1">
                <a:latin typeface="Calibri" charset="0"/>
              </a:rPr>
              <a:t>CourseRegistration</a:t>
            </a:r>
            <a:r>
              <a:rPr lang="en-US">
                <a:latin typeface="Calibri" charset="0"/>
              </a:rPr>
              <a:t>, which has method main, creates instances of the class </a:t>
            </a:r>
            <a:r>
              <a:rPr lang="en-US" i="1">
                <a:latin typeface="Calibri" charset="0"/>
              </a:rPr>
              <a:t>Course </a:t>
            </a:r>
            <a:r>
              <a:rPr lang="en-US">
                <a:latin typeface="Calibri" charset="0"/>
              </a:rPr>
              <a:t>and uses them.</a:t>
            </a:r>
            <a:endParaRPr lang="en-GB">
              <a:latin typeface="Calibri" charset="0"/>
            </a:endParaRPr>
          </a:p>
        </p:txBody>
      </p:sp>
      <p:graphicFrame>
        <p:nvGraphicFramePr>
          <p:cNvPr id="23555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84313" y="4581525"/>
          <a:ext cx="6630987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3" imgW="3290621" imgH="776326" progId="">
                  <p:embed/>
                </p:oleObj>
              </mc:Choice>
              <mc:Fallback>
                <p:oleObj name="Visio" r:id="rId3" imgW="3290621" imgH="776326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4581525"/>
                        <a:ext cx="6630987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Slide Number Placeholder 6"/>
          <p:cNvSpPr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325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>
                <a:solidFill>
                  <a:srgbClr val="898989"/>
                </a:solidFill>
                <a:latin typeface="Calibri" charset="0"/>
                <a:cs typeface="Arial" charset="0"/>
              </a:rPr>
              <a:t>Page </a:t>
            </a:r>
            <a:fld id="{E9225867-D125-7141-8A28-DBFB3B715991}" type="slidenum">
              <a:rPr lang="en-US">
                <a:solidFill>
                  <a:srgbClr val="898989"/>
                </a:solidFill>
                <a:latin typeface="Calibri" charset="0"/>
                <a:cs typeface="Arial" charset="0"/>
              </a:rPr>
              <a:pPr eaLnBrk="1" hangingPunct="1">
                <a:defRPr/>
              </a:pPr>
              <a:t>18</a:t>
            </a:fld>
            <a:endParaRPr lang="en-US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83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Get method :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32500" lnSpcReduction="20000"/>
          </a:bodyPr>
          <a:lstStyle/>
          <a:p>
            <a:pPr>
              <a:defRPr/>
            </a:pPr>
            <a:fld id="{29C94C54-5078-234D-87D3-84D4599417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64904"/>
            <a:ext cx="4104456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48880"/>
            <a:ext cx="392392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4888144" y="1916832"/>
            <a:ext cx="40005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"/>
              <a:defRPr sz="3200" kern="1200">
                <a:solidFill>
                  <a:srgbClr val="353F4D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charset="0"/>
              <a:buChar char=""/>
              <a:defRPr sz="26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"/>
              <a:defRPr sz="23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2397E2"/>
              </a:buClr>
              <a:buSzPct val="75000"/>
              <a:buFont typeface="Wingdings" charset="0"/>
              <a:buChar char="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35ACA2"/>
              </a:buClr>
              <a:buSzPct val="65000"/>
              <a:buFont typeface="Wingdings" charset="0"/>
              <a:buChar char=""/>
              <a:defRPr sz="2000" kern="1200">
                <a:solidFill>
                  <a:srgbClr val="AA771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dirty="0" smtClean="0"/>
              <a:t>Set  method :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4718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>
                <a:latin typeface="Calibri" charset="0"/>
              </a:rPr>
              <a:t>How to define an object?</a:t>
            </a:r>
            <a:endParaRPr lang="en-US">
              <a:latin typeface="Calibri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5000625"/>
          </a:xfrm>
        </p:spPr>
        <p:txBody>
          <a:bodyPr/>
          <a:lstStyle/>
          <a:p>
            <a:r>
              <a:rPr lang="en-GB">
                <a:latin typeface="Calibri" charset="0"/>
              </a:rPr>
              <a:t>An object is defined by:</a:t>
            </a:r>
          </a:p>
          <a:p>
            <a:pPr lvl="1"/>
            <a:r>
              <a:rPr lang="en-GB">
                <a:latin typeface="Calibri" charset="0"/>
              </a:rPr>
              <a:t>Attributes (also called fields)</a:t>
            </a:r>
          </a:p>
          <a:p>
            <a:pPr lvl="1"/>
            <a:r>
              <a:rPr lang="en-GB">
                <a:latin typeface="Calibri" charset="0"/>
              </a:rPr>
              <a:t> Behaviour---what it can do? (also called methods)</a:t>
            </a:r>
          </a:p>
          <a:p>
            <a:r>
              <a:rPr lang="en-GB">
                <a:latin typeface="Calibri" charset="0"/>
              </a:rPr>
              <a:t>Example</a:t>
            </a:r>
          </a:p>
          <a:p>
            <a:pPr>
              <a:buFont typeface="Arial" charset="0"/>
              <a:buNone/>
            </a:pPr>
            <a:r>
              <a:rPr lang="en-GB">
                <a:latin typeface="Calibri" charset="0"/>
              </a:rPr>
              <a:t>	 A man can be defined by:</a:t>
            </a:r>
          </a:p>
          <a:p>
            <a:pPr lvl="1"/>
            <a:r>
              <a:rPr lang="en-GB">
                <a:latin typeface="Calibri" charset="0"/>
              </a:rPr>
              <a:t>Attributes: name, age, job, address,..etc</a:t>
            </a:r>
          </a:p>
          <a:p>
            <a:pPr lvl="1"/>
            <a:r>
              <a:rPr lang="en-GB">
                <a:latin typeface="Calibri" charset="0"/>
              </a:rPr>
              <a:t>Behaviour: talk, walk, eat, work, study,...etc</a:t>
            </a:r>
          </a:p>
          <a:p>
            <a:pPr lvl="1">
              <a:buFont typeface="Arial" charset="0"/>
              <a:buNone/>
            </a:pPr>
            <a:endParaRPr lang="en-GB">
              <a:latin typeface="Calibri" charset="0"/>
            </a:endParaRPr>
          </a:p>
          <a:p>
            <a:r>
              <a:rPr lang="en-GB">
                <a:latin typeface="Calibri" charset="0"/>
              </a:rPr>
              <a:t>How to define a bird? A car? A flight?</a:t>
            </a:r>
            <a:endParaRPr lang="en-US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A425F8-9BCA-6D45-B9E8-DCBBDBFD92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2BDDF1B-31F1-4554-8EAD-685B590EC499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20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556792"/>
            <a:ext cx="8839200" cy="507260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Create a Java class called </a:t>
            </a:r>
            <a:r>
              <a:rPr lang="en-US" b="1" dirty="0" smtClean="0"/>
              <a:t>Account </a:t>
            </a:r>
            <a:r>
              <a:rPr lang="en-US" dirty="0" smtClean="0"/>
              <a:t>based on the following UML 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class should:</a:t>
            </a:r>
          </a:p>
          <a:p>
            <a:pPr lvl="0"/>
            <a:r>
              <a:rPr lang="en-US" dirty="0" smtClean="0"/>
              <a:t>Have a default constructor that initializes the attributes to default values , and another constructor that initializes the date attributes to given values.</a:t>
            </a:r>
          </a:p>
          <a:p>
            <a:pPr lvl="0"/>
            <a:r>
              <a:rPr lang="en-US" dirty="0" smtClean="0"/>
              <a:t>Method deposit will add to balance</a:t>
            </a:r>
          </a:p>
          <a:p>
            <a:pPr lvl="0"/>
            <a:r>
              <a:rPr lang="en-US" dirty="0" smtClean="0"/>
              <a:t>Method withdraw will reduce the balance</a:t>
            </a:r>
          </a:p>
          <a:p>
            <a:pPr lvl="0"/>
            <a:r>
              <a:rPr lang="en-US" dirty="0" smtClean="0"/>
              <a:t>Provide set() and get() methods for each attributes.</a:t>
            </a:r>
          </a:p>
          <a:p>
            <a:r>
              <a:rPr lang="en-US" dirty="0" smtClean="0"/>
              <a:t>In the </a:t>
            </a:r>
            <a:r>
              <a:rPr lang="en-US" b="1" dirty="0" smtClean="0"/>
              <a:t>main()</a:t>
            </a:r>
            <a:r>
              <a:rPr lang="en-US" dirty="0" smtClean="0"/>
              <a:t> method of the class </a:t>
            </a:r>
            <a:r>
              <a:rPr lang="en-US" b="1" dirty="0" err="1" smtClean="0"/>
              <a:t>TestAccount</a:t>
            </a:r>
            <a:r>
              <a:rPr lang="en-US" dirty="0" smtClean="0"/>
              <a:t> write statements that will call both constructors and test class </a:t>
            </a:r>
            <a:r>
              <a:rPr lang="en-US" b="1" dirty="0" smtClean="0"/>
              <a:t>Accounts</a:t>
            </a:r>
            <a:r>
              <a:rPr lang="en-US" dirty="0" smtClean="0"/>
              <a:t> capabilities.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00400" y="1981200"/>
          <a:ext cx="3657600" cy="1645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57600"/>
              </a:tblGrid>
              <a:tr h="3386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</a:tr>
              <a:tr h="59266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- number :</a:t>
                      </a:r>
                      <a:r>
                        <a:rPr lang="en-US" sz="18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int</a:t>
                      </a:r>
                      <a:r>
                        <a:rPr lang="en-US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	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- balance</a:t>
                      </a:r>
                      <a:r>
                        <a:rPr lang="en-US" sz="1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: </a:t>
                      </a:r>
                      <a:r>
                        <a:rPr lang="en-US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double</a:t>
                      </a:r>
                    </a:p>
                  </a:txBody>
                  <a:tcPr/>
                </a:tc>
              </a:tr>
              <a:tr h="592667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B0F0"/>
                          </a:solidFill>
                        </a:rPr>
                        <a:t>+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deposit</a:t>
                      </a:r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smtClean="0">
                          <a:solidFill>
                            <a:srgbClr val="00B0F0"/>
                          </a:solidFill>
                        </a:rPr>
                        <a:t>double 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amount</a:t>
                      </a:r>
                      <a:r>
                        <a:rPr lang="en-US" sz="1800" dirty="0" smtClean="0"/>
                        <a:t>):void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00B0F0"/>
                          </a:solidFill>
                        </a:rPr>
                        <a:t>+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withdraw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smtClean="0">
                          <a:solidFill>
                            <a:srgbClr val="00B0F0"/>
                          </a:solidFill>
                        </a:rPr>
                        <a:t>double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amount</a:t>
                      </a:r>
                      <a:r>
                        <a:rPr lang="en-US" sz="1800" dirty="0" smtClean="0"/>
                        <a:t>) : void</a:t>
                      </a:r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37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600200"/>
            <a:ext cx="8264518" cy="4832092"/>
          </a:xfrm>
          <a:prstGeom prst="rect">
            <a:avLst/>
          </a:prstGeom>
          <a:solidFill>
            <a:schemeClr val="bg2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400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Account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// definition of attributes (data)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	</a:t>
            </a:r>
            <a:endParaRPr lang="en-US" sz="14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balance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   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constructor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Account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number=0;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balance=0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Account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 , double b)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number=n;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balance=b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} 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definition of operations (methods)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deposit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amount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balance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balance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amount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}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//end of deposit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amount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14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balance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&gt;=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amount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balance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balance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amount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}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//end of withdraw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1600200"/>
            <a:ext cx="4176829" cy="4862870"/>
          </a:xfrm>
          <a:prstGeom prst="rect">
            <a:avLst/>
          </a:prstGeom>
          <a:solidFill>
            <a:schemeClr val="bg2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4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setNumber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}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//end of 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setNumber</a:t>
            </a:r>
            <a:endParaRPr lang="en-US" sz="14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4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setBalance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balance=b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}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//end of 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setBalance</a:t>
            </a:r>
            <a:endParaRPr lang="en-US" sz="14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getNumber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}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//end of 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getNumber</a:t>
            </a:r>
            <a:endParaRPr lang="en-US" sz="14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sz="14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getBalance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balance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}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//end of 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getBalance</a:t>
            </a:r>
            <a:endParaRPr lang="en-US" sz="14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//end of class</a:t>
            </a:r>
            <a:endParaRPr lang="en-US" sz="1600" dirty="0" smtClean="0">
              <a:solidFill>
                <a:srgbClr val="00B050"/>
              </a:solidFill>
            </a:endParaRPr>
          </a:p>
          <a:p>
            <a:endParaRPr lang="en-US" sz="1600" dirty="0" smtClean="0">
              <a:solidFill>
                <a:srgbClr val="00B050"/>
              </a:solidFill>
            </a:endParaRPr>
          </a:p>
          <a:p>
            <a:endParaRPr lang="en-US" sz="1600" dirty="0" smtClean="0">
              <a:solidFill>
                <a:srgbClr val="00B050"/>
              </a:solidFill>
            </a:endParaRPr>
          </a:p>
          <a:p>
            <a:endParaRPr lang="en-US" sz="1600" dirty="0" smtClean="0">
              <a:solidFill>
                <a:srgbClr val="00B050"/>
              </a:solidFill>
            </a:endParaRPr>
          </a:p>
          <a:p>
            <a:endParaRPr lang="en-US" sz="1600" dirty="0" smtClean="0">
              <a:solidFill>
                <a:srgbClr val="00B050"/>
              </a:solidFill>
            </a:endParaRPr>
          </a:p>
          <a:p>
            <a:endParaRPr lang="en-US" sz="1600" dirty="0" smtClean="0">
              <a:solidFill>
                <a:srgbClr val="00B050"/>
              </a:solidFill>
            </a:endParaRPr>
          </a:p>
          <a:p>
            <a:endParaRPr lang="en-US" sz="1600" dirty="0" smtClean="0">
              <a:solidFill>
                <a:srgbClr val="00B050"/>
              </a:solidFill>
            </a:endParaRPr>
          </a:p>
          <a:p>
            <a:endParaRPr lang="en-US" sz="1600" dirty="0" smtClean="0">
              <a:solidFill>
                <a:srgbClr val="00B050"/>
              </a:solidFill>
            </a:endParaRPr>
          </a:p>
          <a:p>
            <a:endParaRPr lang="en-US" sz="1600" dirty="0" smtClean="0">
              <a:solidFill>
                <a:srgbClr val="00B05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Class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2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TestAccount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A94F153-A46D-42BF-B070-2627C4BF46BD}" type="slidenum">
              <a:rPr lang="en-CA" smtClean="0"/>
              <a:pPr/>
              <a:t>22</a:t>
            </a:fld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752600"/>
            <a:ext cx="8458200" cy="3785652"/>
          </a:xfrm>
          <a:prstGeom prst="rect">
            <a:avLst/>
          </a:prstGeom>
          <a:solidFill>
            <a:schemeClr val="bg2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TestAccount</a:t>
            </a:r>
            <a:endParaRPr lang="en-US" sz="1600" dirty="0" smtClean="0">
              <a:solidFill>
                <a:srgbClr val="FF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endParaRPr lang="en-US" sz="1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Account Account1=new Account();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Account Account2=new Account(1,6200);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Account1.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setNumber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;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Account1.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setBalance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4300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;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Account2.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deposit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550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Account1.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withdraw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200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(Account1.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getBalance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6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"-" +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Account2.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getBalance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                         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endParaRPr lang="en-US" sz="1600" dirty="0" smtClean="0">
              <a:solidFill>
                <a:schemeClr val="bg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en-US" sz="16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6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153400" cy="990600"/>
          </a:xfrm>
        </p:spPr>
        <p:txBody>
          <a:bodyPr/>
          <a:lstStyle/>
          <a:p>
            <a:r>
              <a:rPr lang="en-US">
                <a:latin typeface="Tw Cen MT" charset="0"/>
              </a:rPr>
              <a:t>Classes</a:t>
            </a:r>
          </a:p>
        </p:txBody>
      </p:sp>
      <p:sp>
        <p:nvSpPr>
          <p:cNvPr id="16388" name="Slide Number Placeholder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>
                <a:solidFill>
                  <a:srgbClr val="898989"/>
                </a:solidFill>
                <a:latin typeface="Calibri" charset="0"/>
                <a:cs typeface="Arial" charset="0"/>
              </a:rPr>
              <a:t>Page </a:t>
            </a:r>
            <a:fld id="{B62C1D4A-296F-384C-BAD0-46547F924A53}" type="slidenum">
              <a:rPr lang="en-US">
                <a:solidFill>
                  <a:srgbClr val="898989"/>
                </a:solidFill>
                <a:latin typeface="Calibri" charset="0"/>
                <a:cs typeface="Arial" charset="0"/>
              </a:rPr>
              <a:pPr eaLnBrk="1" hangingPunct="1">
                <a:defRPr/>
              </a:pPr>
              <a:t>3</a:t>
            </a:fld>
            <a:endParaRPr lang="en-US">
              <a:solidFill>
                <a:srgbClr val="898989"/>
              </a:solidFill>
              <a:latin typeface="Calibri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0825" y="1628775"/>
            <a:ext cx="8678893" cy="5040313"/>
          </a:xfrm>
        </p:spPr>
        <p:txBody>
          <a:bodyPr>
            <a:normAutofit/>
          </a:bodyPr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+mn-ea"/>
              </a:rPr>
              <a:t>Objects of the real world 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  <a:ea typeface="+mn-ea"/>
              </a:rPr>
              <a:t>may be classified into types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+mn-ea"/>
              </a:rPr>
              <a:t>: Cars, Cell-Phones,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employee,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+mn-ea"/>
              </a:rPr>
              <a:t>etc.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+mn-ea"/>
              </a:rPr>
              <a:t>Objects of the same type </a:t>
            </a:r>
            <a:r>
              <a:rPr lang="en-US" sz="2800" u="sng" dirty="0">
                <a:solidFill>
                  <a:schemeClr val="tx2">
                    <a:lumMod val="75000"/>
                  </a:schemeClr>
                </a:solidFill>
                <a:ea typeface="+mn-ea"/>
              </a:rPr>
              <a:t>have the same characteristics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+mn-ea"/>
              </a:rPr>
              <a:t>and are manufactured 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  <a:ea typeface="+mn-ea"/>
              </a:rPr>
              <a:t>using the same </a:t>
            </a:r>
            <a:r>
              <a:rPr lang="en-US" sz="2800" b="1" u="sng" dirty="0" smtClean="0">
                <a:solidFill>
                  <a:schemeClr val="tx2"/>
                </a:solidFill>
                <a:ea typeface="+mn-ea"/>
              </a:rPr>
              <a:t>template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.</a:t>
            </a:r>
            <a:endParaRPr lang="en-US" sz="2800" dirty="0">
              <a:solidFill>
                <a:schemeClr val="tx2">
                  <a:lumMod val="75000"/>
                </a:schemeClr>
              </a:solidFill>
              <a:ea typeface="+mn-ea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+mn-ea"/>
              </a:rPr>
              <a:t>A </a:t>
            </a:r>
            <a:r>
              <a:rPr lang="en-US" sz="2800" b="1" dirty="0">
                <a:solidFill>
                  <a:schemeClr val="tx2"/>
                </a:solidFill>
                <a:ea typeface="+mn-ea"/>
              </a:rPr>
              <a:t>class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+mn-ea"/>
              </a:rPr>
              <a:t> is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an </a:t>
            </a:r>
            <a:r>
              <a:rPr lang="en-US" sz="2800" b="1" dirty="0" smtClean="0">
                <a:solidFill>
                  <a:schemeClr val="tx2"/>
                </a:solidFill>
                <a:ea typeface="+mn-ea"/>
              </a:rPr>
              <a:t>outline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+mn-ea"/>
              </a:rPr>
              <a:t>or </a:t>
            </a:r>
            <a:r>
              <a:rPr lang="en-US" sz="2800" b="1" dirty="0" smtClean="0">
                <a:solidFill>
                  <a:schemeClr val="tx2"/>
                </a:solidFill>
                <a:ea typeface="+mn-ea"/>
              </a:rPr>
              <a:t>Template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+mn-ea"/>
              </a:rPr>
              <a:t>from which objects of the same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type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+mn-ea"/>
              </a:rPr>
              <a:t>are created.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a typeface="+mn-ea"/>
              </a:rPr>
              <a:t>A class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+mn-ea"/>
              </a:rPr>
              <a:t>describes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a typeface="+mn-ea"/>
              </a:rPr>
              <a:t>a set of objects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a typeface="+mn-ea"/>
              </a:rPr>
              <a:t>having the same characteristics and offering the same services.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7" name="Rectangle 5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762000" y="1600200"/>
            <a:ext cx="5715000" cy="45720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r>
              <a:rPr lang="en-GB">
                <a:latin typeface="Calibri" charset="0"/>
              </a:rPr>
              <a:t>Class</a:t>
            </a:r>
            <a:endParaRPr lang="en-US">
              <a:latin typeface="Calibri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A </a:t>
            </a:r>
            <a:r>
              <a:rPr lang="en-US" b="1" dirty="0">
                <a:latin typeface="Calibri" charset="0"/>
              </a:rPr>
              <a:t>class represents a </a:t>
            </a:r>
            <a:r>
              <a:rPr lang="en-US" b="1" i="1" dirty="0">
                <a:latin typeface="Calibri" charset="0"/>
              </a:rPr>
              <a:t>template for several </a:t>
            </a:r>
            <a:r>
              <a:rPr lang="en-US" dirty="0">
                <a:latin typeface="Calibri" charset="0"/>
              </a:rPr>
              <a:t>objects and describes how these objects are </a:t>
            </a:r>
            <a:r>
              <a:rPr lang="en-US" i="1" dirty="0">
                <a:latin typeface="Calibri" charset="0"/>
              </a:rPr>
              <a:t>structured internally</a:t>
            </a:r>
          </a:p>
          <a:p>
            <a:r>
              <a:rPr lang="en-US" dirty="0">
                <a:latin typeface="Calibri" charset="0"/>
              </a:rPr>
              <a:t>Objects of the same class </a:t>
            </a:r>
            <a:r>
              <a:rPr lang="en-US" u="sng" dirty="0">
                <a:latin typeface="Calibri" charset="0"/>
              </a:rPr>
              <a:t>have the same definition </a:t>
            </a:r>
            <a:r>
              <a:rPr lang="en-US" dirty="0">
                <a:latin typeface="Calibri" charset="0"/>
              </a:rPr>
              <a:t>both for their </a:t>
            </a:r>
            <a:r>
              <a:rPr lang="en-US" b="1" i="1" dirty="0">
                <a:latin typeface="Calibri" charset="0"/>
              </a:rPr>
              <a:t>operations</a:t>
            </a:r>
            <a:r>
              <a:rPr lang="en-US" dirty="0">
                <a:latin typeface="Calibri" charset="0"/>
              </a:rPr>
              <a:t> and </a:t>
            </a:r>
            <a:r>
              <a:rPr lang="en-US" b="1" i="1" dirty="0">
                <a:latin typeface="Calibri" charset="0"/>
              </a:rPr>
              <a:t>their information structure</a:t>
            </a:r>
          </a:p>
          <a:p>
            <a:r>
              <a:rPr lang="en-GB" dirty="0">
                <a:latin typeface="Calibri" charset="0"/>
              </a:rPr>
              <a:t>Classes are types of things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A425F8-9BCA-6D45-B9E8-DCBBDBFD926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 dirty="0">
                <a:latin typeface="Calibri" charset="0"/>
              </a:rPr>
              <a:t>Class vs. Object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GB" dirty="0">
                <a:latin typeface="Calibri" charset="0"/>
              </a:rPr>
              <a:t>Class People </a:t>
            </a:r>
          </a:p>
          <a:p>
            <a:pPr lvl="1"/>
            <a:r>
              <a:rPr lang="en-GB" dirty="0" smtClean="0">
                <a:latin typeface="Calibri" charset="0"/>
              </a:rPr>
              <a:t>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objects :</a:t>
            </a:r>
            <a:r>
              <a:rPr lang="en-GB" dirty="0" smtClean="0">
                <a:latin typeface="Calibri" charset="0"/>
              </a:rPr>
              <a:t> John </a:t>
            </a:r>
            <a:r>
              <a:rPr lang="en-GB" dirty="0">
                <a:latin typeface="Calibri" charset="0"/>
              </a:rPr>
              <a:t>, George, Sara </a:t>
            </a:r>
            <a:r>
              <a:rPr lang="en-GB" dirty="0" smtClean="0">
                <a:latin typeface="Calibri" charset="0"/>
              </a:rPr>
              <a:t>. They are instantiated </a:t>
            </a:r>
            <a:r>
              <a:rPr lang="en-GB" dirty="0">
                <a:latin typeface="Calibri" charset="0"/>
              </a:rPr>
              <a:t>from the people class</a:t>
            </a:r>
          </a:p>
          <a:p>
            <a:r>
              <a:rPr lang="en-GB" dirty="0">
                <a:latin typeface="Calibri" charset="0"/>
              </a:rPr>
              <a:t>Class Vehicle</a:t>
            </a:r>
          </a:p>
          <a:p>
            <a:pPr lvl="1"/>
            <a:r>
              <a:rPr lang="en-GB" dirty="0" smtClean="0">
                <a:latin typeface="Calibri" charset="0"/>
              </a:rPr>
              <a:t>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objects :</a:t>
            </a:r>
            <a:r>
              <a:rPr lang="en-GB" dirty="0" smtClean="0">
                <a:latin typeface="Calibri" charset="0"/>
              </a:rPr>
              <a:t>Bus</a:t>
            </a:r>
            <a:r>
              <a:rPr lang="en-GB" dirty="0">
                <a:latin typeface="Calibri" charset="0"/>
              </a:rPr>
              <a:t>, car, train </a:t>
            </a:r>
            <a:r>
              <a:rPr lang="en-GB" dirty="0" smtClean="0">
                <a:latin typeface="Calibri" charset="0"/>
              </a:rPr>
              <a:t>(</a:t>
            </a:r>
            <a:r>
              <a:rPr lang="en-GB" dirty="0">
                <a:latin typeface="Calibri" charset="0"/>
              </a:rPr>
              <a:t>instances of the vehicle class) </a:t>
            </a:r>
          </a:p>
          <a:p>
            <a:r>
              <a:rPr lang="en-GB" dirty="0">
                <a:latin typeface="Calibri" charset="0"/>
              </a:rPr>
              <a:t>Class Car</a:t>
            </a:r>
          </a:p>
          <a:p>
            <a:pPr lvl="1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objects : </a:t>
            </a:r>
            <a:r>
              <a:rPr lang="en-GB" dirty="0" smtClean="0">
                <a:latin typeface="Calibri" charset="0"/>
              </a:rPr>
              <a:t>The </a:t>
            </a:r>
            <a:r>
              <a:rPr lang="en-GB" dirty="0">
                <a:latin typeface="Calibri" charset="0"/>
              </a:rPr>
              <a:t>blue Nissan, the red Vauxhall, my uncle’s car </a:t>
            </a:r>
            <a:r>
              <a:rPr lang="en-GB" dirty="0" smtClean="0">
                <a:latin typeface="Calibri" charset="0"/>
              </a:rPr>
              <a:t>(</a:t>
            </a:r>
            <a:r>
              <a:rPr lang="en-GB" dirty="0">
                <a:latin typeface="Calibri" charset="0"/>
              </a:rPr>
              <a:t>instances of the car class) 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A425F8-9BCA-6D45-B9E8-DCBBDBFD926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charset="0"/>
              </a:rPr>
              <a:t>Class vs.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A425F8-9BCA-6D45-B9E8-DCBBDBFD926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26" name="AutoShape 2" descr="نتيجة بحث الصور عن ‪class and object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نتيجة بحث الصور عن ‪class and objec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985981"/>
            <a:ext cx="4425933" cy="3729035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928802"/>
            <a:ext cx="43148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>
                <a:latin typeface="Calibri" charset="0"/>
              </a:rPr>
              <a:t>Class vs. Object (cont.)</a:t>
            </a:r>
            <a:endParaRPr lang="en-US">
              <a:latin typeface="Calibri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GB">
                <a:latin typeface="Calibri" charset="0"/>
              </a:rPr>
              <a:t>Find a class to represent the following items:</a:t>
            </a:r>
          </a:p>
          <a:p>
            <a:pPr lvl="1"/>
            <a:r>
              <a:rPr lang="en-GB">
                <a:latin typeface="Calibri" charset="0"/>
              </a:rPr>
              <a:t>dog, cat, lion, tiger</a:t>
            </a:r>
          </a:p>
          <a:p>
            <a:pPr lvl="1"/>
            <a:r>
              <a:rPr lang="en-GB">
                <a:latin typeface="Calibri" charset="0"/>
              </a:rPr>
              <a:t>chair, table, wardrobe</a:t>
            </a:r>
          </a:p>
          <a:p>
            <a:pPr lvl="1"/>
            <a:r>
              <a:rPr lang="en-GB">
                <a:latin typeface="Calibri" charset="0"/>
              </a:rPr>
              <a:t> banana, orange, apple</a:t>
            </a:r>
          </a:p>
          <a:p>
            <a:pPr lvl="1"/>
            <a:r>
              <a:rPr lang="en-GB">
                <a:latin typeface="Calibri" charset="0"/>
              </a:rPr>
              <a:t>breakfast, lunch, dinner</a:t>
            </a:r>
          </a:p>
          <a:p>
            <a:r>
              <a:rPr lang="en-GB">
                <a:latin typeface="Calibri" charset="0"/>
              </a:rPr>
              <a:t>Provide examples of objects that can be instantiated from the following classes</a:t>
            </a:r>
          </a:p>
          <a:p>
            <a:pPr lvl="1"/>
            <a:r>
              <a:rPr lang="en-GB">
                <a:latin typeface="Calibri" charset="0"/>
              </a:rPr>
              <a:t>Students, Courses, Modules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A425F8-9BCA-6D45-B9E8-DCBBDBFD926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GB">
                <a:latin typeface="Tw Cen MT" charset="0"/>
              </a:rPr>
              <a:t>Instance</a:t>
            </a:r>
            <a:endParaRPr lang="en-US">
              <a:latin typeface="Tw Cen MT" charset="0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dirty="0">
                <a:latin typeface="Calibri" charset="0"/>
              </a:rPr>
              <a:t>An </a:t>
            </a:r>
            <a:r>
              <a:rPr lang="en-US" b="1" dirty="0">
                <a:latin typeface="Calibri" charset="0"/>
              </a:rPr>
              <a:t>instance is an object created from a </a:t>
            </a:r>
            <a:r>
              <a:rPr lang="en-US" dirty="0">
                <a:latin typeface="Calibri" charset="0"/>
              </a:rPr>
              <a:t>class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dirty="0">
                <a:latin typeface="Calibri" charset="0"/>
              </a:rPr>
              <a:t>A class describes </a:t>
            </a:r>
            <a:r>
              <a:rPr lang="en-US" u="sng" dirty="0">
                <a:latin typeface="Calibri" charset="0"/>
              </a:rPr>
              <a:t>the behavior </a:t>
            </a:r>
            <a:r>
              <a:rPr lang="en-US" dirty="0">
                <a:latin typeface="Calibri" charset="0"/>
              </a:rPr>
              <a:t>and </a:t>
            </a:r>
            <a:r>
              <a:rPr lang="en-US" u="sng" dirty="0">
                <a:latin typeface="Calibri" charset="0"/>
              </a:rPr>
              <a:t>information structure </a:t>
            </a:r>
            <a:r>
              <a:rPr lang="en-US" dirty="0">
                <a:latin typeface="Calibri" charset="0"/>
              </a:rPr>
              <a:t>of an instance, while the current state of the instance is defined by the operations performed on the instance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dirty="0">
                <a:latin typeface="Calibri" charset="0"/>
              </a:rPr>
              <a:t>System</a:t>
            </a:r>
            <a:r>
              <a:rPr lang="ja-JP" altLang="en-US">
                <a:latin typeface="Calibri" charset="0"/>
                <a:ea typeface="HGPｺﾞｼｯｸE" charset="0"/>
                <a:cs typeface="HGPｺﾞｼｯｸE" charset="0"/>
              </a:rPr>
              <a:t>’</a:t>
            </a:r>
            <a:r>
              <a:rPr lang="en-US" altLang="ja-JP" dirty="0">
                <a:latin typeface="Calibri" charset="0"/>
                <a:ea typeface="HGPｺﾞｼｯｸE" charset="0"/>
                <a:cs typeface="HGPｺﾞｼｯｸE" charset="0"/>
              </a:rPr>
              <a:t>s behavior is performed via the interactions between instances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A425F8-9BCA-6D45-B9E8-DCBBDBFD926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>
                <a:latin typeface="Calibri" charset="0"/>
              </a:rPr>
              <a:t> Object-oriented Basics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Tx/>
              <a:buChar char="•"/>
              <a:defRPr/>
            </a:pPr>
            <a:r>
              <a:rPr lang="en-US" sz="2700" dirty="0">
                <a:solidFill>
                  <a:schemeClr val="tx2">
                    <a:lumMod val="75000"/>
                  </a:schemeClr>
                </a:solidFill>
                <a:latin typeface="Calibri" charset="0"/>
                <a:ea typeface="+mn-ea"/>
              </a:rPr>
              <a:t>Fields/attributes</a:t>
            </a:r>
          </a:p>
          <a:p>
            <a:pPr marL="640080" lvl="1" indent="-274320" fontAlgn="auto">
              <a:spcAft>
                <a:spcPts val="0"/>
              </a:spcAft>
              <a:buFontTx/>
              <a:buChar char="–"/>
              <a:defRPr/>
            </a:pPr>
            <a:r>
              <a:rPr lang="en-US" sz="2200" dirty="0">
                <a:latin typeface="Calibri" charset="0"/>
                <a:ea typeface="+mn-ea"/>
              </a:rPr>
              <a:t>Classes define fields (e.g. a </a:t>
            </a:r>
            <a:r>
              <a:rPr lang="en-US" sz="2200" b="1" dirty="0">
                <a:latin typeface="Calibri" charset="0"/>
                <a:ea typeface="+mn-ea"/>
              </a:rPr>
              <a:t>Person</a:t>
            </a:r>
            <a:r>
              <a:rPr lang="en-US" sz="2200" dirty="0">
                <a:latin typeface="Calibri" charset="0"/>
                <a:ea typeface="+mn-ea"/>
              </a:rPr>
              <a:t> class could contain fields </a:t>
            </a:r>
            <a:r>
              <a:rPr lang="en-US" sz="2200" b="1" dirty="0">
                <a:latin typeface="Calibri" charset="0"/>
                <a:ea typeface="+mn-ea"/>
              </a:rPr>
              <a:t>name</a:t>
            </a:r>
            <a:r>
              <a:rPr lang="en-US" sz="2200" dirty="0">
                <a:latin typeface="Calibri" charset="0"/>
                <a:ea typeface="+mn-ea"/>
              </a:rPr>
              <a:t>, </a:t>
            </a:r>
            <a:r>
              <a:rPr lang="en-US" sz="2200" b="1" dirty="0">
                <a:latin typeface="Calibri" charset="0"/>
                <a:ea typeface="+mn-ea"/>
              </a:rPr>
              <a:t>age</a:t>
            </a:r>
            <a:r>
              <a:rPr lang="en-US" sz="2200" dirty="0">
                <a:latin typeface="Calibri" charset="0"/>
                <a:ea typeface="+mn-ea"/>
              </a:rPr>
              <a:t>, </a:t>
            </a:r>
            <a:r>
              <a:rPr lang="en-US" sz="2200" b="1" dirty="0" smtClean="0">
                <a:latin typeface="Calibri" charset="0"/>
                <a:ea typeface="+mn-ea"/>
              </a:rPr>
              <a:t>gender</a:t>
            </a:r>
            <a:r>
              <a:rPr lang="en-US" sz="2200" dirty="0" smtClean="0">
                <a:latin typeface="Calibri" charset="0"/>
                <a:ea typeface="+mn-ea"/>
              </a:rPr>
              <a:t>, </a:t>
            </a:r>
            <a:r>
              <a:rPr lang="en-US" sz="2200" dirty="0">
                <a:latin typeface="Calibri" charset="0"/>
                <a:ea typeface="+mn-ea"/>
              </a:rPr>
              <a:t>etc.)</a:t>
            </a:r>
          </a:p>
          <a:p>
            <a:pPr marL="640080" lvl="1" indent="-274320" fontAlgn="auto">
              <a:spcAft>
                <a:spcPts val="0"/>
              </a:spcAft>
              <a:buFontTx/>
              <a:buChar char="–"/>
              <a:defRPr/>
            </a:pPr>
            <a:r>
              <a:rPr lang="en-US" sz="2200" dirty="0">
                <a:latin typeface="Calibri" charset="0"/>
                <a:ea typeface="+mn-ea"/>
              </a:rPr>
              <a:t>Objects have attributes, which are values stored in fields (e.g. </a:t>
            </a:r>
            <a:r>
              <a:rPr lang="en-US" sz="2200" b="1" dirty="0">
                <a:latin typeface="Calibri" charset="0"/>
                <a:ea typeface="+mn-ea"/>
              </a:rPr>
              <a:t>person_1</a:t>
            </a:r>
            <a:r>
              <a:rPr lang="en-US" sz="2200" dirty="0">
                <a:latin typeface="Calibri" charset="0"/>
                <a:ea typeface="+mn-ea"/>
              </a:rPr>
              <a:t> has attributes </a:t>
            </a:r>
            <a:r>
              <a:rPr lang="ja-JP" altLang="en-US" sz="2200">
                <a:latin typeface="Calibri" charset="0"/>
                <a:ea typeface="+mn-ea"/>
              </a:rPr>
              <a:t>“</a:t>
            </a:r>
            <a:r>
              <a:rPr lang="en-US" altLang="ja-JP" sz="2200" dirty="0">
                <a:latin typeface="Calibri" charset="0"/>
                <a:ea typeface="+mn-ea"/>
              </a:rPr>
              <a:t>John Smith</a:t>
            </a:r>
            <a:r>
              <a:rPr lang="ja-JP" altLang="en-US" sz="2200">
                <a:latin typeface="Calibri" charset="0"/>
                <a:ea typeface="+mn-ea"/>
              </a:rPr>
              <a:t>”</a:t>
            </a:r>
            <a:r>
              <a:rPr lang="en-US" altLang="ja-JP" sz="2200" dirty="0">
                <a:latin typeface="Calibri" charset="0"/>
                <a:ea typeface="+mn-ea"/>
              </a:rPr>
              <a:t>, 25, Male)</a:t>
            </a:r>
          </a:p>
          <a:p>
            <a:pPr marL="640080" lvl="1" indent="-274320" fontAlgn="auto">
              <a:spcAft>
                <a:spcPts val="0"/>
              </a:spcAft>
              <a:buFontTx/>
              <a:buChar char="–"/>
              <a:defRPr/>
            </a:pPr>
            <a:r>
              <a:rPr lang="en-US" sz="2200" u="sng" dirty="0">
                <a:latin typeface="Calibri" charset="0"/>
                <a:ea typeface="+mn-ea"/>
              </a:rPr>
              <a:t>An object</a:t>
            </a:r>
            <a:r>
              <a:rPr lang="ja-JP" altLang="en-US" sz="2200" u="sng">
                <a:latin typeface="Calibri" charset="0"/>
                <a:ea typeface="+mn-ea"/>
              </a:rPr>
              <a:t>’</a:t>
            </a:r>
            <a:r>
              <a:rPr lang="en-US" altLang="ja-JP" sz="2200" u="sng" dirty="0">
                <a:latin typeface="Calibri" charset="0"/>
                <a:ea typeface="+mn-ea"/>
              </a:rPr>
              <a:t>s state is defined by its </a:t>
            </a:r>
            <a:r>
              <a:rPr lang="en-US" altLang="ja-JP" sz="2200" b="1" u="sng" dirty="0">
                <a:latin typeface="Calibri" charset="0"/>
                <a:ea typeface="+mn-ea"/>
              </a:rPr>
              <a:t>attributes</a:t>
            </a:r>
          </a:p>
          <a:p>
            <a:pPr marL="320040" indent="-320040" fontAlgn="auto">
              <a:spcAft>
                <a:spcPts val="0"/>
              </a:spcAft>
              <a:buFontTx/>
              <a:buChar char="•"/>
              <a:defRPr/>
            </a:pPr>
            <a:r>
              <a:rPr lang="en-US" sz="2700" dirty="0">
                <a:solidFill>
                  <a:schemeClr val="tx2">
                    <a:lumMod val="75000"/>
                  </a:schemeClr>
                </a:solidFill>
                <a:latin typeface="Calibri" charset="0"/>
                <a:ea typeface="+mn-ea"/>
              </a:rPr>
              <a:t>Methods</a:t>
            </a:r>
          </a:p>
          <a:p>
            <a:pPr marL="640080" lvl="1" indent="-274320" fontAlgn="auto">
              <a:spcAft>
                <a:spcPts val="0"/>
              </a:spcAft>
              <a:buFontTx/>
              <a:buChar char="–"/>
              <a:defRPr/>
            </a:pPr>
            <a:r>
              <a:rPr lang="en-US" sz="2200" b="1" dirty="0">
                <a:latin typeface="Calibri" charset="0"/>
                <a:ea typeface="+mn-ea"/>
              </a:rPr>
              <a:t>Classes define methods</a:t>
            </a:r>
            <a:r>
              <a:rPr lang="en-US" sz="2200" dirty="0">
                <a:latin typeface="Calibri" charset="0"/>
                <a:ea typeface="+mn-ea"/>
              </a:rPr>
              <a:t>, which can access or change attributes</a:t>
            </a:r>
          </a:p>
          <a:p>
            <a:pPr marL="640080" lvl="1" indent="-274320" fontAlgn="auto">
              <a:spcAft>
                <a:spcPts val="0"/>
              </a:spcAft>
              <a:buFontTx/>
              <a:buChar char="–"/>
              <a:defRPr/>
            </a:pPr>
            <a:r>
              <a:rPr lang="en-US" sz="2200" b="1" dirty="0">
                <a:latin typeface="Calibri" charset="0"/>
                <a:ea typeface="+mn-ea"/>
              </a:rPr>
              <a:t>Objects communicate by calling </a:t>
            </a:r>
            <a:r>
              <a:rPr lang="en-US" sz="2200" dirty="0">
                <a:latin typeface="Calibri" charset="0"/>
                <a:ea typeface="+mn-ea"/>
              </a:rPr>
              <a:t>(invoking) each others</a:t>
            </a:r>
            <a:r>
              <a:rPr lang="ja-JP" altLang="en-US" sz="2200">
                <a:latin typeface="Calibri" charset="0"/>
                <a:ea typeface="+mn-ea"/>
              </a:rPr>
              <a:t>’</a:t>
            </a:r>
            <a:r>
              <a:rPr lang="en-US" altLang="ja-JP" sz="2200" dirty="0">
                <a:latin typeface="Calibri" charset="0"/>
                <a:ea typeface="+mn-ea"/>
              </a:rPr>
              <a:t> methods</a:t>
            </a:r>
          </a:p>
          <a:p>
            <a:pPr marL="320040" indent="-320040" fontAlgn="auto">
              <a:spcAft>
                <a:spcPts val="0"/>
              </a:spcAft>
              <a:buFontTx/>
              <a:buChar char="•"/>
              <a:defRPr/>
            </a:pPr>
            <a:r>
              <a:rPr lang="en-US" sz="2700" dirty="0">
                <a:solidFill>
                  <a:schemeClr val="tx2">
                    <a:lumMod val="75000"/>
                  </a:schemeClr>
                </a:solidFill>
                <a:latin typeface="Calibri" charset="0"/>
                <a:ea typeface="+mn-ea"/>
              </a:rPr>
              <a:t>Parameters</a:t>
            </a:r>
          </a:p>
          <a:p>
            <a:pPr marL="640080" lvl="1" indent="-274320" fontAlgn="auto">
              <a:spcAft>
                <a:spcPts val="0"/>
              </a:spcAft>
              <a:buFontTx/>
              <a:buChar char="–"/>
              <a:defRPr/>
            </a:pPr>
            <a:r>
              <a:rPr lang="en-US" sz="2200" dirty="0">
                <a:latin typeface="Calibri" charset="0"/>
                <a:ea typeface="+mn-ea"/>
              </a:rPr>
              <a:t>Methods can have parameters to pass additional information during execution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  <a:latin typeface="Calibri" charset="0"/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A425F8-9BCA-6D45-B9E8-DCBBDBFD926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10007</TotalTime>
  <Words>1203</Words>
  <Application>Microsoft Office PowerPoint</Application>
  <PresentationFormat>On-screen Show (4:3)</PresentationFormat>
  <Paragraphs>281</Paragraphs>
  <Slides>22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Theme</vt:lpstr>
      <vt:lpstr>Visio</vt:lpstr>
      <vt:lpstr>what is an object?</vt:lpstr>
      <vt:lpstr>How to define an object?</vt:lpstr>
      <vt:lpstr>Classes</vt:lpstr>
      <vt:lpstr>Class</vt:lpstr>
      <vt:lpstr>Class vs. Object</vt:lpstr>
      <vt:lpstr>Class vs. Object</vt:lpstr>
      <vt:lpstr>Class vs. Object (cont.)</vt:lpstr>
      <vt:lpstr>Instance</vt:lpstr>
      <vt:lpstr> Object-oriented Basics</vt:lpstr>
      <vt:lpstr> Summary – OO Basics</vt:lpstr>
      <vt:lpstr>Access Modifiers (cont.)</vt:lpstr>
      <vt:lpstr>UML Representation of a Class</vt:lpstr>
      <vt:lpstr>UML Representation of a Class (UML Class Diagram)</vt:lpstr>
      <vt:lpstr> Ex: UML Class Diagram </vt:lpstr>
      <vt:lpstr>UML Example </vt:lpstr>
      <vt:lpstr>PowerPoint Presentation</vt:lpstr>
      <vt:lpstr>Object vs. class</vt:lpstr>
      <vt:lpstr>Practical hint</vt:lpstr>
      <vt:lpstr>PowerPoint Presentation</vt:lpstr>
      <vt:lpstr>Example</vt:lpstr>
      <vt:lpstr>Class Account</vt:lpstr>
      <vt:lpstr>Class TestAccount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cmphmokh</dc:creator>
  <cp:lastModifiedBy>maram</cp:lastModifiedBy>
  <cp:revision>155</cp:revision>
  <dcterms:created xsi:type="dcterms:W3CDTF">2009-09-24T09:53:25Z</dcterms:created>
  <dcterms:modified xsi:type="dcterms:W3CDTF">2018-03-06T07:25:37Z</dcterms:modified>
</cp:coreProperties>
</file>