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2"/>
  </p:notesMasterIdLst>
  <p:sldIdLst>
    <p:sldId id="256" r:id="rId2"/>
    <p:sldId id="268" r:id="rId3"/>
    <p:sldId id="258" r:id="rId4"/>
    <p:sldId id="259" r:id="rId5"/>
    <p:sldId id="264" r:id="rId6"/>
    <p:sldId id="265" r:id="rId7"/>
    <p:sldId id="266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5C"/>
    <a:srgbClr val="B74343"/>
    <a:srgbClr val="C05152"/>
    <a:srgbClr val="FF0066"/>
    <a:srgbClr val="660066"/>
    <a:srgbClr val="0033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134" d="100"/>
          <a:sy n="134" d="100"/>
        </p:scale>
        <p:origin x="-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5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3DDA69-B4E3-41AB-B65E-7BE213F1B13E}" type="datetimeFigureOut">
              <a:rPr lang="ar-SA" smtClean="0"/>
              <a:pPr/>
              <a:t>23/01/1436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7CE0CC6-60A8-465A-B8E9-D6AE88BAAD7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79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09F8-B173-4564-B478-7090D5AC3A8C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C66B-3505-4B7B-8DE2-58D7C13F051C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2B23-73A6-4449-B514-555C5E34D293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13F-11BD-4BD6-88FF-11A739E60543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D2E4-8F4C-4F4A-9D1E-D664071FC092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A344-6239-4061-BC9C-83A9A127FE5E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EB05-875A-4D36-9C72-E35A6DFF07F8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6100-36CF-4C56-AED4-1D2328AA66B7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7197-3AA9-4381-A93E-AA8DE6C6B173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569E-80EB-471B-AD75-D2028958BE56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E8E3-0E91-48DC-A854-A3ECA22721FC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85059D-FD44-432F-BB97-D7A3FBA5A97F}" type="datetime1">
              <a:rPr lang="ar-SA" smtClean="0"/>
              <a:pPr/>
              <a:t>23/01/1436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N. AL-Mebairik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5B4743-88E7-4D81-A965-B6E5B939AB0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229600" cy="2557466"/>
          </a:xfrm>
        </p:spPr>
        <p:txBody>
          <a:bodyPr>
            <a:noAutofit/>
          </a:bodyPr>
          <a:lstStyle/>
          <a:p>
            <a:pPr rtl="0"/>
            <a:r>
              <a:rPr lang="en-US" sz="4800" b="0" dirty="0" smtClean="0">
                <a:solidFill>
                  <a:srgbClr val="B74343"/>
                </a:solidFill>
                <a:latin typeface="Andalus" pitchFamily="2" charset="-78"/>
                <a:cs typeface="Andalus" pitchFamily="2" charset="-78"/>
              </a:rPr>
              <a:t>Determination of Chloride by </a:t>
            </a:r>
            <a:r>
              <a:rPr lang="en-US" sz="4800" b="0" dirty="0" err="1" smtClean="0">
                <a:solidFill>
                  <a:srgbClr val="B74343"/>
                </a:solidFill>
                <a:latin typeface="Andalus" pitchFamily="2" charset="-78"/>
                <a:cs typeface="Andalus" pitchFamily="2" charset="-78"/>
              </a:rPr>
              <a:t>Volhard</a:t>
            </a:r>
            <a:r>
              <a:rPr lang="en-US" sz="4800" b="0" dirty="0" smtClean="0">
                <a:solidFill>
                  <a:srgbClr val="B74343"/>
                </a:solidFill>
                <a:latin typeface="Andalus" pitchFamily="2" charset="-78"/>
                <a:cs typeface="Andalus" pitchFamily="2" charset="-78"/>
              </a:rPr>
              <a:t> Method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B74343"/>
                </a:solidFill>
              </a:rPr>
              <a:t> </a:t>
            </a: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5536" y="38610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003D5C"/>
                </a:solidFill>
                <a:latin typeface="Andalus" pitchFamily="2" charset="-78"/>
                <a:cs typeface="Andalus" pitchFamily="2" charset="-78"/>
              </a:rPr>
              <a:t>Done by : Sahar Al-Subaie</a:t>
            </a:r>
            <a:br>
              <a:rPr lang="en-US" sz="3200" dirty="0" smtClean="0">
                <a:solidFill>
                  <a:srgbClr val="003D5C"/>
                </a:solidFill>
                <a:latin typeface="Andalus" pitchFamily="2" charset="-78"/>
                <a:cs typeface="Andalus" pitchFamily="2" charset="-78"/>
              </a:rPr>
            </a:br>
            <a:endParaRPr lang="ar-SA" sz="3200" dirty="0">
              <a:solidFill>
                <a:srgbClr val="003D5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calculate the concentration of chloride</a:t>
            </a:r>
            <a:b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4656"/>
            <a:ext cx="8625136" cy="5933344"/>
          </a:xfrm>
        </p:spPr>
        <p:txBody>
          <a:bodyPr>
            <a:noAutofit/>
          </a:bodyPr>
          <a:lstStyle/>
          <a:p>
            <a:pPr algn="l">
              <a:buNone/>
            </a:pPr>
            <a:endParaRPr lang="en-US" sz="2000" b="0" i="1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0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Ex: If volume of KSCN = 5.3ml</a:t>
            </a:r>
          </a:p>
          <a:p>
            <a:pPr algn="l">
              <a:buNone/>
            </a:pPr>
            <a:r>
              <a:rPr lang="en-US" sz="20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Total m moles of Ag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= M  x  V</a:t>
            </a:r>
          </a:p>
          <a:p>
            <a:pPr algn="l" rtl="0">
              <a:buClr>
                <a:srgbClr val="B74343"/>
              </a:buClr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   T = 0.1 x 10 = 1 m moles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endParaRPr lang="en-US" sz="2400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Un reacted m moles of Ag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(m moles of KSCN used)  = MKSCN x VKSCN </a:t>
            </a:r>
          </a:p>
          <a:p>
            <a:pPr algn="l" rtl="0">
              <a:buClr>
                <a:srgbClr val="B74343"/>
              </a:buClr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  U = 0.087  x  5.3 = 0.46 m moles</a:t>
            </a:r>
          </a:p>
          <a:p>
            <a:pPr algn="l" rtl="0">
              <a:buClr>
                <a:srgbClr val="B74343"/>
              </a:buClr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Reacted m moles of  Ag (m moles of Chloride) = T – U</a:t>
            </a:r>
          </a:p>
          <a:p>
            <a:pPr algn="l" rtl="0">
              <a:buClr>
                <a:srgbClr val="B74343"/>
              </a:buClr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 = 1 – 0.46 </a:t>
            </a:r>
          </a:p>
          <a:p>
            <a:pPr algn="l" rtl="0">
              <a:buClr>
                <a:srgbClr val="B74343"/>
              </a:buClr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 = 0.54 m moles / 5 ml </a:t>
            </a:r>
          </a:p>
          <a:p>
            <a:pPr algn="l" rtl="0">
              <a:buClr>
                <a:srgbClr val="B74343"/>
              </a:buClr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 = 0.108 m moles / ml  </a:t>
            </a:r>
            <a:endParaRPr lang="en-US" sz="2000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sz="1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b="0" dirty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458200" cy="1222375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3429000"/>
            <a:ext cx="8458200" cy="914400"/>
          </a:xfrm>
        </p:spPr>
        <p:txBody>
          <a:bodyPr>
            <a:noAutofit/>
          </a:bodyPr>
          <a:lstStyle/>
          <a:p>
            <a:pPr rtl="0"/>
            <a:r>
              <a:rPr lang="en-US" sz="2800" dirty="0">
                <a:solidFill>
                  <a:srgbClr val="003D5C"/>
                </a:solidFill>
              </a:rPr>
              <a:t>Precipitation titration is a perfect method for determine halogens and some metal ions. It involves formation of slightly soluble precipitate at end point.</a:t>
            </a:r>
          </a:p>
        </p:txBody>
      </p:sp>
    </p:spTree>
    <p:extLst>
      <p:ext uri="{BB962C8B-B14F-4D97-AF65-F5344CB8AC3E}">
        <p14:creationId xmlns:p14="http://schemas.microsoft.com/office/powerpoint/2010/main" val="222712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Principle:</a:t>
            </a:r>
            <a:b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  <a:ln>
            <a:solidFill>
              <a:srgbClr val="B74343"/>
            </a:solidFill>
          </a:ln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endParaRPr lang="en-US" sz="2400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‾                          </a:t>
            </a: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AgCl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   (white </a:t>
            </a: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ppt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+  SCN ‾                     </a:t>
            </a: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AgSCN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  (back titration)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+  SCN ‾                </a:t>
            </a: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FeSCN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(brown color) end point </a:t>
            </a:r>
            <a:endParaRPr lang="en-US" sz="2400" b="0" dirty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2627784" y="2348880"/>
            <a:ext cx="1224136" cy="0"/>
          </a:xfrm>
          <a:prstGeom prst="straightConnector1">
            <a:avLst/>
          </a:prstGeom>
          <a:ln>
            <a:solidFill>
              <a:srgbClr val="B7434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2771800" y="2780928"/>
            <a:ext cx="1224136" cy="0"/>
          </a:xfrm>
          <a:prstGeom prst="straightConnector1">
            <a:avLst/>
          </a:prstGeom>
          <a:ln>
            <a:solidFill>
              <a:srgbClr val="B7434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2843808" y="3356992"/>
            <a:ext cx="1080120" cy="0"/>
          </a:xfrm>
          <a:prstGeom prst="straightConnector1">
            <a:avLst/>
          </a:prstGeom>
          <a:ln>
            <a:solidFill>
              <a:srgbClr val="B7434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B74343"/>
                </a:solidFill>
              </a:rPr>
              <a:t>N.B:</a:t>
            </a: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5331506"/>
          </a:xfrm>
        </p:spPr>
        <p:txBody>
          <a:bodyPr>
            <a:normAutofit/>
          </a:bodyPr>
          <a:lstStyle/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The silver </a:t>
            </a:r>
            <a:r>
              <a:rPr lang="en-US" sz="28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AgSCN</a:t>
            </a: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) is precipitated before the production of </a:t>
            </a:r>
            <a:r>
              <a:rPr lang="en-US" sz="28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FeSCN</a:t>
            </a: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because of the very small solubility product of the silver </a:t>
            </a:r>
            <a:r>
              <a:rPr lang="en-US" sz="28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endParaRPr lang="en-US" sz="2800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Concentrated Nitric Acid is added to prevent hydrolysis of the Ferric Ammonium </a:t>
            </a:r>
            <a:r>
              <a:rPr lang="en-US" sz="28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which used as indicator.</a:t>
            </a:r>
          </a:p>
          <a:p>
            <a:pPr algn="l" rtl="0">
              <a:buClr>
                <a:srgbClr val="B74343"/>
              </a:buClr>
              <a:buFont typeface="Wingdings" pitchFamily="2" charset="2"/>
              <a:buChar char="q"/>
            </a:pPr>
            <a:endParaRPr lang="en-US" sz="2800" b="0" u="sng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800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800" b="0" dirty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24744"/>
            <a:ext cx="8458200" cy="1222375"/>
          </a:xfrm>
        </p:spPr>
        <p:txBody>
          <a:bodyPr/>
          <a:lstStyle/>
          <a:p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Procedure: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02216" cy="1222375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Standardization of Potassium </a:t>
            </a:r>
            <a:r>
              <a:rPr lang="en-US" b="0" dirty="0" err="1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 (KSCN) :</a:t>
            </a:r>
            <a:b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58200" cy="3960440"/>
          </a:xfrm>
        </p:spPr>
        <p:txBody>
          <a:bodyPr>
            <a:normAutofit/>
          </a:bodyPr>
          <a:lstStyle/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20 ml  AgNO3</a:t>
            </a:r>
          </a:p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80 ml  distilled water, mix </a:t>
            </a:r>
            <a:r>
              <a:rPr lang="en-US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wel</a:t>
            </a:r>
            <a:endParaRPr lang="en-US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2 ml  con.HNO3, mix well   </a:t>
            </a:r>
          </a:p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2 ml  Ferric 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ammonium </a:t>
            </a:r>
            <a:r>
              <a:rPr lang="en-US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sulphate,mix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</a:p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Titrate with Potassium </a:t>
            </a:r>
            <a:r>
              <a:rPr lang="en-US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tiocyanate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solution until get light brown color (end point).</a:t>
            </a:r>
          </a:p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endParaRPr lang="en-US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908720"/>
            <a:ext cx="8458200" cy="1222375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Titration of unknown   solution of chloride: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58200" cy="3027784"/>
          </a:xfrm>
        </p:spPr>
        <p:txBody>
          <a:bodyPr>
            <a:normAutofit lnSpcReduction="10000"/>
          </a:bodyPr>
          <a:lstStyle/>
          <a:p>
            <a:pPr marL="457200" indent="-457200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5 ml unknown solution of chloride</a:t>
            </a:r>
          </a:p>
          <a:p>
            <a:pPr marL="457200" indent="-457200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20 ml D.W, mix well </a:t>
            </a:r>
          </a:p>
          <a:p>
            <a:pPr marL="457200" indent="-457200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10 ml  AgNO3, mix well (note the white </a:t>
            </a:r>
            <a:r>
              <a:rPr lang="en-US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ppt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1 ml  HNO3, mix well</a:t>
            </a:r>
          </a:p>
          <a:p>
            <a:pPr marL="457200" indent="-457200"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1 ml Ferric ammonium </a:t>
            </a:r>
            <a:r>
              <a:rPr lang="en-US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indicator, mix well</a:t>
            </a:r>
            <a:endParaRPr lang="ar-SA" b="0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B74343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Titrate with Potassium </a:t>
            </a:r>
            <a:r>
              <a:rPr lang="en-US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until get the </a:t>
            </a:r>
            <a:r>
              <a:rPr lang="en-US" sz="28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light brown color.</a:t>
            </a:r>
            <a:endParaRPr lang="ar-SA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458200" cy="1222375"/>
          </a:xfrm>
        </p:spPr>
        <p:txBody>
          <a:bodyPr/>
          <a:lstStyle/>
          <a:p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Calculation:</a:t>
            </a:r>
            <a:b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  <a:t>calculate the concentration of KSCN:</a:t>
            </a:r>
            <a:br>
              <a:rPr lang="en-US" b="0" dirty="0" smtClean="0">
                <a:solidFill>
                  <a:srgbClr val="B74343"/>
                </a:solidFill>
                <a:latin typeface="Times New Roman" pitchFamily="18" charset="0"/>
                <a:cs typeface="Times New Roman" pitchFamily="18" charset="0"/>
              </a:rPr>
            </a:br>
            <a:endParaRPr lang="ar-SA" b="0" dirty="0">
              <a:solidFill>
                <a:srgbClr val="B7434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809318"/>
          </a:xfrm>
        </p:spPr>
        <p:txBody>
          <a:bodyPr/>
          <a:lstStyle/>
          <a:p>
            <a:pPr algn="l">
              <a:buNone/>
            </a:pPr>
            <a:endParaRPr lang="en-US" sz="2400" b="0" i="1" dirty="0" smtClean="0">
              <a:solidFill>
                <a:srgbClr val="003D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Ex: If volume of KSCN  = 23</a:t>
            </a:r>
          </a:p>
          <a:p>
            <a:pPr algn="l"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M1  x  V1 = M2  x  V2</a:t>
            </a:r>
          </a:p>
          <a:p>
            <a:pPr algn="l">
              <a:buNone/>
            </a:pP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400" b="0" dirty="0" err="1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VAg</a:t>
            </a:r>
            <a:r>
              <a:rPr lang="en-US" sz="2400" b="0" baseline="3000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 = MSCN‾  x  VSCN ‾</a:t>
            </a:r>
          </a:p>
          <a:p>
            <a:pPr algn="l"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0.1  x  20 = M SCN‾  x  23  </a:t>
            </a:r>
          </a:p>
          <a:p>
            <a:pPr algn="l">
              <a:buNone/>
            </a:pPr>
            <a:r>
              <a:rPr lang="en-US" sz="2400" b="0" dirty="0" smtClean="0">
                <a:solidFill>
                  <a:srgbClr val="003D5C"/>
                </a:solidFill>
                <a:latin typeface="Times New Roman" pitchFamily="18" charset="0"/>
                <a:cs typeface="Times New Roman" pitchFamily="18" charset="0"/>
              </a:rPr>
              <a:t>M SCN‾  = 0.087 M</a:t>
            </a:r>
          </a:p>
          <a:p>
            <a:endParaRPr lang="ar-SA" b="0" dirty="0">
              <a:solidFill>
                <a:srgbClr val="003D5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مخصص 8">
      <a:dk1>
        <a:srgbClr val="922122"/>
      </a:dk1>
      <a:lt1>
        <a:sysClr val="window" lastClr="FFFFFF"/>
      </a:lt1>
      <a:dk2>
        <a:srgbClr val="DA5D5E"/>
      </a:dk2>
      <a:lt2>
        <a:srgbClr val="A9D6E2"/>
      </a:lt2>
      <a:accent1>
        <a:srgbClr val="FED46B"/>
      </a:accent1>
      <a:accent2>
        <a:srgbClr val="F88630"/>
      </a:accent2>
      <a:accent3>
        <a:srgbClr val="354369"/>
      </a:accent3>
      <a:accent4>
        <a:srgbClr val="7030A0"/>
      </a:accent4>
      <a:accent5>
        <a:srgbClr val="0C0C0C"/>
      </a:accent5>
      <a:accent6>
        <a:srgbClr val="446E27"/>
      </a:accent6>
      <a:hlink>
        <a:srgbClr val="FF0000"/>
      </a:hlink>
      <a:folHlink>
        <a:srgbClr val="AA8A14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296</TotalTime>
  <Words>254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رحلة</vt:lpstr>
      <vt:lpstr>Determination of Chloride by Volhard Method</vt:lpstr>
      <vt:lpstr>Introduction:</vt:lpstr>
      <vt:lpstr> Principle: </vt:lpstr>
      <vt:lpstr>N.B:</vt:lpstr>
      <vt:lpstr>Procedure:</vt:lpstr>
      <vt:lpstr>Standardization of Potassium Thiocyanate (KSCN) : </vt:lpstr>
      <vt:lpstr>Titration of unknown   solution of chloride:</vt:lpstr>
      <vt:lpstr>Calculation: </vt:lpstr>
      <vt:lpstr>calculate the concentration of KSCN: </vt:lpstr>
      <vt:lpstr>calculate the concentration of chloride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6</dc:title>
  <dc:creator>hp</dc:creator>
  <cp:lastModifiedBy>ksu-1-57</cp:lastModifiedBy>
  <cp:revision>16</cp:revision>
  <dcterms:created xsi:type="dcterms:W3CDTF">2010-09-20T12:54:59Z</dcterms:created>
  <dcterms:modified xsi:type="dcterms:W3CDTF">2014-11-16T08:18:40Z</dcterms:modified>
</cp:coreProperties>
</file>