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23"/>
  </p:notesMasterIdLst>
  <p:sldIdLst>
    <p:sldId id="256" r:id="rId2"/>
    <p:sldId id="280" r:id="rId3"/>
    <p:sldId id="281" r:id="rId4"/>
    <p:sldId id="257" r:id="rId5"/>
    <p:sldId id="258" r:id="rId6"/>
    <p:sldId id="259" r:id="rId7"/>
    <p:sldId id="260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82" r:id="rId2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55379"/>
    <a:srgbClr val="ED4A4C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AA14A752-2DEC-4C62-894F-A05A3288707E}" type="datetimeFigureOut">
              <a:rPr lang="ar-SA" smtClean="0"/>
              <a:t>17/12/1435</a:t>
            </a:fld>
            <a:endParaRPr lang="ar-S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CF61ABF3-6EB5-48DF-A128-DCEDDBDB8B88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61ABF3-6EB5-48DF-A128-DCEDDBDB8B88}" type="slidenum">
              <a:rPr lang="ar-SA" smtClean="0"/>
              <a:t>18</a:t>
            </a:fld>
            <a:endParaRPr lang="ar-S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عنوان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2" name="عنوان فرعي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2346CD-E6DA-434E-A036-C0D46D5D31F6}" type="datetimeFigureOut">
              <a:rPr lang="en-US" smtClean="0"/>
              <a:pPr/>
              <a:t>10/11/2014</a:t>
            </a:fld>
            <a:endParaRPr lang="en-GB" dirty="0"/>
          </a:p>
        </p:txBody>
      </p:sp>
      <p:sp>
        <p:nvSpPr>
          <p:cNvPr id="20" name="عنصر نائب للتذييل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10" name="عنصر نائب لرقم الشريحة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3EC65F-A218-5E46-BB98-62646819F117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8" name="شكل بيضاوي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2346CD-E6DA-434E-A036-C0D46D5D31F6}" type="datetimeFigureOut">
              <a:rPr lang="en-US" smtClean="0"/>
              <a:pPr/>
              <a:t>10/11/2014</a:t>
            </a:fld>
            <a:endParaRPr lang="en-GB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3EC65F-A218-5E46-BB98-62646819F117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2346CD-E6DA-434E-A036-C0D46D5D31F6}" type="datetimeFigureOut">
              <a:rPr lang="en-US" smtClean="0"/>
              <a:pPr/>
              <a:t>10/11/2014</a:t>
            </a:fld>
            <a:endParaRPr lang="en-GB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3EC65F-A218-5E46-BB98-62646819F117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2346CD-E6DA-434E-A036-C0D46D5D31F6}" type="datetimeFigureOut">
              <a:rPr lang="en-US" smtClean="0"/>
              <a:pPr/>
              <a:t>10/11/2014</a:t>
            </a:fld>
            <a:endParaRPr lang="en-GB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3EC65F-A218-5E46-BB98-62646819F117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2346CD-E6DA-434E-A036-C0D46D5D31F6}" type="datetimeFigureOut">
              <a:rPr lang="en-US" smtClean="0"/>
              <a:pPr/>
              <a:t>10/11/2014</a:t>
            </a:fld>
            <a:endParaRPr lang="en-GB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3EC65F-A218-5E46-BB98-62646819F117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0" name="مستطيل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2346CD-E6DA-434E-A036-C0D46D5D31F6}" type="datetimeFigureOut">
              <a:rPr lang="en-US" smtClean="0"/>
              <a:pPr/>
              <a:t>10/11/2014</a:t>
            </a:fld>
            <a:endParaRPr lang="en-GB" dirty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3EC65F-A218-5E46-BB98-62646819F117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2346CD-E6DA-434E-A036-C0D46D5D31F6}" type="datetimeFigureOut">
              <a:rPr lang="en-US" smtClean="0"/>
              <a:pPr/>
              <a:t>10/11/2014</a:t>
            </a:fld>
            <a:endParaRPr lang="en-GB" dirty="0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3EC65F-A218-5E46-BB98-62646819F117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2346CD-E6DA-434E-A036-C0D46D5D31F6}" type="datetimeFigureOut">
              <a:rPr lang="en-US" smtClean="0"/>
              <a:pPr/>
              <a:t>10/11/2014</a:t>
            </a:fld>
            <a:endParaRPr lang="en-GB" dirty="0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3EC65F-A218-5E46-BB98-62646819F117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2346CD-E6DA-434E-A036-C0D46D5D31F6}" type="datetimeFigureOut">
              <a:rPr lang="en-US" smtClean="0"/>
              <a:pPr/>
              <a:t>10/11/2014</a:t>
            </a:fld>
            <a:endParaRPr lang="en-GB" dirty="0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3EC65F-A218-5E46-BB98-62646819F117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6" name="مستطيل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2346CD-E6DA-434E-A036-C0D46D5D31F6}" type="datetimeFigureOut">
              <a:rPr lang="en-US" smtClean="0"/>
              <a:pPr/>
              <a:t>10/11/2014</a:t>
            </a:fld>
            <a:endParaRPr lang="en-GB" dirty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3EC65F-A218-5E46-BB98-62646819F117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2346CD-E6DA-434E-A036-C0D46D5D31F6}" type="datetimeFigureOut">
              <a:rPr lang="en-US" smtClean="0"/>
              <a:pPr/>
              <a:t>10/11/2014</a:t>
            </a:fld>
            <a:endParaRPr lang="en-GB" dirty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3EC65F-A218-5E46-BB98-62646819F117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8" name="مستطيل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9" name="مخطط انسيابي: معالجة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مخطط انسيابي: معالجة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دائري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دائرة مجوفة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مستطيل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عنصر نائب للعنوان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صر نائب للنص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24" name="عنصر نائب للتاريخ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3D2346CD-E6DA-434E-A036-C0D46D5D31F6}" type="datetimeFigureOut">
              <a:rPr lang="en-US" smtClean="0"/>
              <a:pPr/>
              <a:t>10/11/2014</a:t>
            </a:fld>
            <a:endParaRPr lang="en-GB" dirty="0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GB" dirty="0"/>
          </a:p>
        </p:txBody>
      </p:sp>
      <p:sp>
        <p:nvSpPr>
          <p:cNvPr id="22" name="عنصر نائب لرقم الشريحة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F73EC65F-A218-5E46-BB98-62646819F117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5" name="مستطيل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split orient="vert"/>
  </p:transition>
  <p:timing>
    <p:tnLst>
      <p:par>
        <p:cTn id="1" dur="indefinite" restart="never" nodeType="tmRoot"/>
      </p:par>
    </p:tnLst>
  </p:timing>
  <p:txStyles>
    <p:titleStyle>
      <a:lvl1pPr algn="l" rtl="1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r" rtl="1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r" rtl="1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r" rtl="1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r" rtl="1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r" rtl="1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r" rtl="1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79285" y="1123604"/>
            <a:ext cx="7772400" cy="1470025"/>
          </a:xfrm>
        </p:spPr>
        <p:txBody>
          <a:bodyPr/>
          <a:lstStyle/>
          <a:p>
            <a:pPr rtl="0"/>
            <a:r>
              <a:rPr lang="en-GB" dirty="0" smtClean="0"/>
              <a:t>Determination of bicarbonate in blood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009900"/>
            <a:ext cx="6400800" cy="1752600"/>
          </a:xfrm>
        </p:spPr>
        <p:txBody>
          <a:bodyPr/>
          <a:lstStyle/>
          <a:p>
            <a:r>
              <a:rPr lang="ar-SA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</a:t>
            </a:r>
            <a:endParaRPr lang="en-GB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28422100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955"/>
            <a:ext cx="8230235" cy="1143635"/>
          </a:xfrm>
        </p:spPr>
        <p:txBody>
          <a:bodyPr/>
          <a:lstStyle/>
          <a:p>
            <a:r>
              <a:rPr lang="en-GB" b="1" dirty="0" smtClean="0">
                <a:latin typeface="Arial"/>
                <a:cs typeface="Arial"/>
              </a:rPr>
              <a:t>Procedure</a:t>
            </a:r>
            <a:endParaRPr lang="en-GB" b="1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765" y="1600200"/>
            <a:ext cx="8230235" cy="4526915"/>
          </a:xfrm>
        </p:spPr>
        <p:txBody>
          <a:bodyPr wrap="square" lIns="91440" tIns="45720" rIns="91440" bIns="45720" anchor="t">
            <a:normAutofit/>
          </a:bodyPr>
          <a:lstStyle/>
          <a:p>
            <a:pPr marL="342900" lvl="0" indent="-342900" algn="l" defTabSz="457200" rtl="0" latinLnBrk="0">
              <a:lnSpc>
                <a:spcPct val="82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None/>
            </a:pPr>
            <a:r>
              <a:rPr lang="en-US" altLang="ko-KR" sz="27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 charset="0"/>
              </a:rPr>
              <a:t>A) Comparison Solution: </a:t>
            </a:r>
            <a:endParaRPr lang="ko-KR" altLang="en-US" sz="2700" b="1" dirty="0" smtClean="0">
              <a:solidFill>
                <a:schemeClr val="accent4">
                  <a:lumMod val="60000"/>
                  <a:lumOff val="40000"/>
                </a:schemeClr>
              </a:solidFill>
              <a:latin typeface="Arial" charset="0"/>
            </a:endParaRPr>
          </a:p>
          <a:p>
            <a:pPr marL="342900" lvl="0" indent="-342900" algn="l" defTabSz="457200" rtl="0" latinLnBrk="0">
              <a:lnSpc>
                <a:spcPct val="82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None/>
            </a:pPr>
            <a:r>
              <a:rPr lang="en-US" altLang="ko-KR" sz="2700" dirty="0" smtClean="0">
                <a:solidFill>
                  <a:srgbClr val="155379"/>
                </a:solidFill>
                <a:latin typeface="Arial" charset="0"/>
              </a:rPr>
              <a:t>1- In Erlenmeyer </a:t>
            </a:r>
            <a:r>
              <a:rPr lang="en-US" altLang="ko-KR" sz="2700" dirty="0" smtClean="0">
                <a:solidFill>
                  <a:srgbClr val="155379"/>
                </a:solidFill>
                <a:latin typeface="Arial" charset="0"/>
              </a:rPr>
              <a:t>flask </a:t>
            </a:r>
            <a:r>
              <a:rPr lang="en-US" altLang="ko-KR" sz="2700" dirty="0" smtClean="0">
                <a:solidFill>
                  <a:srgbClr val="155379"/>
                </a:solidFill>
                <a:latin typeface="Arial" charset="0"/>
              </a:rPr>
              <a:t>mix the following:</a:t>
            </a:r>
            <a:endParaRPr lang="ko-KR" altLang="en-US" sz="2700" dirty="0" smtClean="0">
              <a:solidFill>
                <a:srgbClr val="155379"/>
              </a:solidFill>
              <a:latin typeface="Arial" charset="0"/>
            </a:endParaRPr>
          </a:p>
          <a:p>
            <a:pPr marL="342900" lvl="0" indent="-342900" algn="l" defTabSz="457200" rtl="0" latinLnBrk="0">
              <a:lnSpc>
                <a:spcPct val="82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None/>
            </a:pPr>
            <a:r>
              <a:rPr lang="en-US" altLang="ko-KR" sz="2700" dirty="0" smtClean="0">
                <a:solidFill>
                  <a:srgbClr val="155379"/>
                </a:solidFill>
                <a:latin typeface="Arial" charset="0"/>
              </a:rPr>
              <a:t>6 ml  1% saline                    </a:t>
            </a:r>
            <a:endParaRPr lang="ko-KR" altLang="en-US" sz="2700" dirty="0" smtClean="0">
              <a:solidFill>
                <a:srgbClr val="155379"/>
              </a:solidFill>
              <a:latin typeface="Arial" charset="0"/>
            </a:endParaRPr>
          </a:p>
          <a:p>
            <a:pPr marL="342900" lvl="0" indent="-342900" algn="l" defTabSz="457200" rtl="0" latinLnBrk="0">
              <a:lnSpc>
                <a:spcPct val="82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None/>
            </a:pPr>
            <a:r>
              <a:rPr lang="en-US" altLang="ko-KR" sz="2700" dirty="0" smtClean="0">
                <a:solidFill>
                  <a:srgbClr val="155379"/>
                </a:solidFill>
                <a:latin typeface="Arial" charset="0"/>
              </a:rPr>
              <a:t>0.1 ml sample (NaHCO</a:t>
            </a:r>
            <a:r>
              <a:rPr lang="en-US" altLang="ko-KR" sz="2700" baseline="-25000" dirty="0" smtClean="0">
                <a:solidFill>
                  <a:srgbClr val="155379"/>
                </a:solidFill>
                <a:latin typeface="Arial" charset="0"/>
              </a:rPr>
              <a:t>3</a:t>
            </a:r>
            <a:r>
              <a:rPr lang="en-US" altLang="ko-KR" sz="2700" dirty="0" smtClean="0">
                <a:solidFill>
                  <a:srgbClr val="155379"/>
                </a:solidFill>
                <a:latin typeface="Arial" charset="0"/>
              </a:rPr>
              <a:t>)</a:t>
            </a:r>
            <a:endParaRPr lang="ko-KR" altLang="en-US" sz="2700" dirty="0" smtClean="0">
              <a:solidFill>
                <a:srgbClr val="155379"/>
              </a:solidFill>
              <a:latin typeface="Arial" charset="0"/>
            </a:endParaRPr>
          </a:p>
          <a:p>
            <a:pPr marL="342900" lvl="0" indent="-342900" algn="l" defTabSz="457200" rtl="0" latinLnBrk="0">
              <a:lnSpc>
                <a:spcPct val="82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None/>
            </a:pPr>
            <a:r>
              <a:rPr lang="en-US" altLang="ko-KR" sz="2700" dirty="0" smtClean="0">
                <a:solidFill>
                  <a:srgbClr val="155379"/>
                </a:solidFill>
                <a:latin typeface="Arial" charset="0"/>
              </a:rPr>
              <a:t>2 drops phenol red </a:t>
            </a:r>
            <a:endParaRPr lang="ko-KR" altLang="en-US" sz="2700" dirty="0" smtClean="0">
              <a:solidFill>
                <a:srgbClr val="155379"/>
              </a:solidFill>
              <a:latin typeface="Arial" charset="0"/>
            </a:endParaRPr>
          </a:p>
          <a:p>
            <a:pPr marL="342900" lvl="0" indent="-342900" algn="l" defTabSz="457200" rtl="0" latinLnBrk="0">
              <a:lnSpc>
                <a:spcPct val="82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None/>
            </a:pPr>
            <a:r>
              <a:rPr lang="en-US" altLang="ko-KR" sz="2700" b="1" u="sng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 charset="0"/>
              </a:rPr>
              <a:t> </a:t>
            </a:r>
            <a:r>
              <a:rPr lang="en-US" altLang="ko-KR" sz="2700" b="1" u="sng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 charset="0"/>
              </a:rPr>
              <a:t>Important  </a:t>
            </a:r>
            <a:r>
              <a:rPr lang="en-US" altLang="ko-KR" sz="2700" dirty="0" smtClean="0">
                <a:solidFill>
                  <a:srgbClr val="ED4A4C"/>
                </a:solidFill>
                <a:latin typeface="Arial" charset="0"/>
              </a:rPr>
              <a:t>(</a:t>
            </a:r>
            <a:r>
              <a:rPr lang="en-US" altLang="ko-KR" sz="2700" dirty="0" smtClean="0">
                <a:solidFill>
                  <a:srgbClr val="ED4A4C"/>
                </a:solidFill>
                <a:latin typeface="Arial" charset="0"/>
              </a:rPr>
              <a:t>Shake after each addition).</a:t>
            </a:r>
            <a:endParaRPr lang="ko-KR" altLang="en-US" sz="2700" dirty="0" smtClean="0">
              <a:solidFill>
                <a:srgbClr val="ED4A4C"/>
              </a:solidFill>
              <a:latin typeface="Arial" charset="0"/>
            </a:endParaRPr>
          </a:p>
          <a:p>
            <a:pPr marL="342900" lvl="0" indent="-342900" algn="l" defTabSz="457200" rtl="0" latinLnBrk="0">
              <a:lnSpc>
                <a:spcPct val="82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None/>
            </a:pPr>
            <a:r>
              <a:rPr lang="en-US" altLang="ko-KR" sz="2700" dirty="0" smtClean="0">
                <a:solidFill>
                  <a:srgbClr val="155379"/>
                </a:solidFill>
                <a:latin typeface="Arial" charset="0"/>
              </a:rPr>
              <a:t>2-  rotate gently to mix the contents until get pink color (end point) .</a:t>
            </a:r>
            <a:endParaRPr lang="ko-KR" altLang="en-US" sz="2700" dirty="0" smtClean="0">
              <a:solidFill>
                <a:srgbClr val="155379"/>
              </a:solidFill>
              <a:latin typeface="Arial" charset="0"/>
            </a:endParaRPr>
          </a:p>
          <a:p>
            <a:pPr marL="342900" lvl="0" indent="-342900" algn="l" defTabSz="457200" rtl="0" latinLnBrk="0">
              <a:lnSpc>
                <a:spcPct val="82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None/>
            </a:pPr>
            <a:r>
              <a:rPr lang="en-US" altLang="ko-KR" sz="2700" dirty="0" smtClean="0">
                <a:solidFill>
                  <a:srgbClr val="155379"/>
                </a:solidFill>
                <a:latin typeface="Arial" charset="0"/>
              </a:rPr>
              <a:t>N.B.: if you use blood sample , the transition range of this indicator is pH 8.4-6.7 (yellow to red).</a:t>
            </a:r>
            <a:endParaRPr lang="ko-KR" altLang="en-US" sz="2700" dirty="0" smtClean="0">
              <a:solidFill>
                <a:srgbClr val="155379"/>
              </a:solidFill>
              <a:latin typeface="Arial" charset="0"/>
            </a:endParaRPr>
          </a:p>
          <a:p>
            <a:pPr marL="0" indent="0" algn="l" defTabSz="457200" rtl="0" latinLnBrk="0">
              <a:lnSpc>
                <a:spcPct val="82000"/>
              </a:lnSpc>
              <a:spcBef>
                <a:spcPts val="600"/>
              </a:spcBef>
              <a:spcAft>
                <a:spcPts val="0"/>
              </a:spcAft>
              <a:buFontTx/>
              <a:buNone/>
            </a:pPr>
            <a:endParaRPr lang="ko-KR" altLang="en-US" sz="2700" i="1" dirty="0" smtClean="0">
              <a:latin typeface="Calibri" charset="0"/>
            </a:endParaRPr>
          </a:p>
          <a:p>
            <a:pPr marL="0" indent="0" algn="l" defTabSz="457200" rtl="0" latinLnBrk="0">
              <a:lnSpc>
                <a:spcPct val="82000"/>
              </a:lnSpc>
              <a:spcBef>
                <a:spcPts val="600"/>
              </a:spcBef>
              <a:spcAft>
                <a:spcPts val="0"/>
              </a:spcAft>
              <a:buFontTx/>
              <a:buNone/>
            </a:pPr>
            <a:endParaRPr lang="ko-KR" altLang="en-US" sz="2700" dirty="0" smtClean="0">
              <a:latin typeface="Calibri" charset="0"/>
            </a:endParaRPr>
          </a:p>
          <a:p>
            <a:pPr marL="342900" indent="-342900" algn="l" defTabSz="457200" latinLnBrk="0">
              <a:lnSpc>
                <a:spcPct val="82000"/>
              </a:lnSpc>
              <a:spcBef>
                <a:spcPts val="600"/>
              </a:spcBef>
              <a:spcAft>
                <a:spcPts val="0"/>
              </a:spcAft>
              <a:buFontTx/>
              <a:buNone/>
            </a:pPr>
            <a:endParaRPr lang="ko-KR" altLang="en-US" sz="2700" dirty="0" smtClean="0">
              <a:latin typeface="Calibri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2693153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955"/>
            <a:ext cx="8230235" cy="1143635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765" y="1600200"/>
            <a:ext cx="8230235" cy="4526915"/>
          </a:xfrm>
        </p:spPr>
        <p:txBody>
          <a:bodyPr wrap="square" lIns="91440" tIns="45720" rIns="91440" bIns="45720" anchor="t">
            <a:normAutofit/>
          </a:bodyPr>
          <a:lstStyle/>
          <a:p>
            <a:pPr marL="342900" lvl="0" indent="-342900" algn="l" defTabSz="457200" rtl="0" latinLnBrk="0">
              <a:lnSpc>
                <a:spcPct val="86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None/>
            </a:pPr>
            <a:r>
              <a:rPr lang="en-US" altLang="ko-KR" sz="28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 charset="0"/>
              </a:rPr>
              <a:t>B) Titration of the Sample</a:t>
            </a:r>
            <a:r>
              <a:rPr lang="en-US" altLang="ko-KR" sz="28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 charset="0"/>
              </a:rPr>
              <a:t> :</a:t>
            </a:r>
            <a:endParaRPr lang="ko-KR" altLang="en-US" sz="2800" dirty="0" smtClean="0">
              <a:solidFill>
                <a:schemeClr val="accent4">
                  <a:lumMod val="60000"/>
                  <a:lumOff val="40000"/>
                </a:schemeClr>
              </a:solidFill>
              <a:latin typeface="Arial" charset="0"/>
            </a:endParaRPr>
          </a:p>
          <a:p>
            <a:pPr marL="342900" lvl="0" indent="-342900" algn="l" defTabSz="457200" rtl="0" latinLnBrk="0">
              <a:lnSpc>
                <a:spcPct val="86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None/>
            </a:pPr>
            <a:r>
              <a:rPr lang="en-US" altLang="ko-KR" sz="2800" b="1" dirty="0" smtClean="0">
                <a:solidFill>
                  <a:srgbClr val="92D050"/>
                </a:solidFill>
                <a:latin typeface="Arial" charset="0"/>
              </a:rPr>
              <a:t>A) First reaction:</a:t>
            </a:r>
            <a:endParaRPr lang="ko-KR" altLang="en-US" sz="2800" b="1" dirty="0" smtClean="0">
              <a:solidFill>
                <a:srgbClr val="92D050"/>
              </a:solidFill>
              <a:latin typeface="Arial" charset="0"/>
            </a:endParaRPr>
          </a:p>
          <a:p>
            <a:pPr marL="342900" lvl="0" indent="-342900" algn="l" defTabSz="457200" rtl="0" latinLnBrk="0">
              <a:lnSpc>
                <a:spcPct val="86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None/>
            </a:pPr>
            <a:r>
              <a:rPr lang="en-US" altLang="ko-KR" sz="2800" dirty="0" smtClean="0">
                <a:solidFill>
                  <a:srgbClr val="155379"/>
                </a:solidFill>
                <a:latin typeface="Arial" charset="0"/>
              </a:rPr>
              <a:t>1- In Erlenmeyer flask mix the following:</a:t>
            </a:r>
            <a:endParaRPr lang="ko-KR" altLang="en-US" sz="2800" dirty="0" smtClean="0">
              <a:solidFill>
                <a:srgbClr val="155379"/>
              </a:solidFill>
              <a:latin typeface="Arial" charset="0"/>
            </a:endParaRPr>
          </a:p>
          <a:p>
            <a:pPr marL="342900" lvl="0" indent="-342900" algn="l" defTabSz="457200" rtl="0" latinLnBrk="0">
              <a:lnSpc>
                <a:spcPct val="86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None/>
            </a:pPr>
            <a:r>
              <a:rPr lang="en-US" altLang="ko-KR" sz="2800" dirty="0" smtClean="0">
                <a:solidFill>
                  <a:srgbClr val="155379"/>
                </a:solidFill>
                <a:latin typeface="Arial" charset="0"/>
              </a:rPr>
              <a:t>                   4 ml  1% saline .                   </a:t>
            </a:r>
            <a:endParaRPr lang="ko-KR" altLang="en-US" sz="2800" dirty="0" smtClean="0">
              <a:solidFill>
                <a:srgbClr val="155379"/>
              </a:solidFill>
              <a:latin typeface="Arial" charset="0"/>
            </a:endParaRPr>
          </a:p>
          <a:p>
            <a:pPr marL="342900" lvl="0" indent="-342900" algn="l" defTabSz="457200" rtl="0" latinLnBrk="0">
              <a:lnSpc>
                <a:spcPct val="86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None/>
            </a:pPr>
            <a:r>
              <a:rPr lang="en-US" altLang="ko-KR" sz="2800" dirty="0" smtClean="0">
                <a:solidFill>
                  <a:srgbClr val="155379"/>
                </a:solidFill>
                <a:latin typeface="Arial" charset="0"/>
              </a:rPr>
              <a:t>                   0.1 ml sample (NaHCO</a:t>
            </a:r>
            <a:r>
              <a:rPr lang="en-US" altLang="ko-KR" sz="2800" baseline="-25000" dirty="0" smtClean="0">
                <a:solidFill>
                  <a:srgbClr val="155379"/>
                </a:solidFill>
                <a:latin typeface="Arial" charset="0"/>
              </a:rPr>
              <a:t>3</a:t>
            </a:r>
            <a:r>
              <a:rPr lang="en-US" altLang="ko-KR" sz="2800" dirty="0" smtClean="0">
                <a:solidFill>
                  <a:srgbClr val="155379"/>
                </a:solidFill>
                <a:latin typeface="Arial" charset="0"/>
              </a:rPr>
              <a:t>).</a:t>
            </a:r>
            <a:endParaRPr lang="ko-KR" altLang="en-US" sz="2800" dirty="0" smtClean="0">
              <a:solidFill>
                <a:srgbClr val="155379"/>
              </a:solidFill>
              <a:latin typeface="Arial" charset="0"/>
            </a:endParaRPr>
          </a:p>
          <a:p>
            <a:pPr marL="342900" lvl="0" indent="-342900" algn="l" defTabSz="457200" rtl="0" latinLnBrk="0">
              <a:lnSpc>
                <a:spcPct val="86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None/>
            </a:pPr>
            <a:r>
              <a:rPr lang="en-US" altLang="ko-KR" sz="2800" dirty="0" smtClean="0">
                <a:solidFill>
                  <a:srgbClr val="155379"/>
                </a:solidFill>
                <a:latin typeface="Arial" charset="0"/>
              </a:rPr>
              <a:t>                   10 ml </a:t>
            </a:r>
            <a:r>
              <a:rPr lang="en-US" altLang="ko-KR" sz="2800" b="1" dirty="0" smtClean="0">
                <a:solidFill>
                  <a:srgbClr val="155379"/>
                </a:solidFill>
                <a:latin typeface="Arial" charset="0"/>
              </a:rPr>
              <a:t>HCL</a:t>
            </a:r>
            <a:r>
              <a:rPr lang="en-US" altLang="ko-KR" sz="2800" dirty="0" smtClean="0">
                <a:solidFill>
                  <a:srgbClr val="155379"/>
                </a:solidFill>
                <a:latin typeface="Arial" charset="0"/>
              </a:rPr>
              <a:t> (0.001 M) </a:t>
            </a:r>
            <a:r>
              <a:rPr lang="en-US" altLang="ko-KR" sz="2800" b="1" dirty="0" smtClean="0">
                <a:solidFill>
                  <a:srgbClr val="155379"/>
                </a:solidFill>
                <a:latin typeface="Arial" charset="0"/>
              </a:rPr>
              <a:t>(excess)</a:t>
            </a:r>
            <a:endParaRPr lang="ko-KR" altLang="en-US" sz="2800" dirty="0" smtClean="0">
              <a:solidFill>
                <a:srgbClr val="155379"/>
              </a:solidFill>
              <a:latin typeface="Arial" charset="0"/>
            </a:endParaRPr>
          </a:p>
          <a:p>
            <a:pPr marL="342900" lvl="0" indent="-342900" algn="l" defTabSz="457200" rtl="0" latinLnBrk="0">
              <a:lnSpc>
                <a:spcPct val="86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None/>
            </a:pPr>
            <a:r>
              <a:rPr lang="en-US" altLang="ko-KR" sz="2800" dirty="0" smtClean="0">
                <a:solidFill>
                  <a:srgbClr val="155379"/>
                </a:solidFill>
                <a:latin typeface="Arial" charset="0"/>
              </a:rPr>
              <a:t>2- Shake after each addition to allow the (CO2) to escape.</a:t>
            </a:r>
          </a:p>
          <a:p>
            <a:pPr algn="l" rtl="0">
              <a:lnSpc>
                <a:spcPct val="86000"/>
              </a:lnSpc>
              <a:spcBef>
                <a:spcPts val="600"/>
              </a:spcBef>
              <a:buClr>
                <a:srgbClr val="000000"/>
              </a:buClr>
              <a:buNone/>
            </a:pPr>
            <a:r>
              <a:rPr lang="en-US" altLang="ko-KR" sz="2800" dirty="0" smtClean="0">
                <a:solidFill>
                  <a:srgbClr val="155379"/>
                </a:solidFill>
                <a:latin typeface="Arial" charset="0"/>
              </a:rPr>
              <a:t>3- add 2 drops phenol red .</a:t>
            </a:r>
            <a:endParaRPr lang="ko-KR" altLang="en-US" sz="2800" dirty="0" smtClean="0">
              <a:solidFill>
                <a:srgbClr val="155379"/>
              </a:solidFill>
              <a:latin typeface="Arial" charset="0"/>
            </a:endParaRPr>
          </a:p>
          <a:p>
            <a:pPr marL="342900" lvl="0" indent="-342900" algn="just" defTabSz="457200" latinLnBrk="0">
              <a:lnSpc>
                <a:spcPct val="86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None/>
            </a:pPr>
            <a:endParaRPr lang="ko-KR" altLang="en-US" sz="2800" dirty="0" smtClean="0">
              <a:latin typeface="Arial" charset="0"/>
            </a:endParaRPr>
          </a:p>
          <a:p>
            <a:pPr marL="342900" indent="-342900" algn="l" defTabSz="457200" latinLnBrk="0">
              <a:lnSpc>
                <a:spcPct val="86000"/>
              </a:lnSpc>
              <a:spcBef>
                <a:spcPts val="700"/>
              </a:spcBef>
              <a:spcAft>
                <a:spcPts val="0"/>
              </a:spcAft>
              <a:buNone/>
            </a:pPr>
            <a:endParaRPr lang="ko-KR" altLang="en-US" sz="2900" dirty="0" smtClean="0">
              <a:latin typeface="Calibri" charset="0"/>
            </a:endParaRPr>
          </a:p>
          <a:p>
            <a:pPr marL="342900" indent="-342900" algn="l" defTabSz="457200" latinLnBrk="0">
              <a:lnSpc>
                <a:spcPct val="86000"/>
              </a:lnSpc>
              <a:spcBef>
                <a:spcPts val="700"/>
              </a:spcBef>
              <a:spcAft>
                <a:spcPts val="0"/>
              </a:spcAft>
              <a:buNone/>
            </a:pPr>
            <a:endParaRPr lang="ko-KR" altLang="en-US" sz="2900" b="1" dirty="0" smtClean="0">
              <a:latin typeface="Calibri" charset="0"/>
            </a:endParaRPr>
          </a:p>
          <a:p>
            <a:pPr marL="342900" indent="-342900" algn="l" defTabSz="457200" latinLnBrk="0">
              <a:lnSpc>
                <a:spcPct val="86000"/>
              </a:lnSpc>
              <a:spcBef>
                <a:spcPts val="700"/>
              </a:spcBef>
              <a:spcAft>
                <a:spcPts val="0"/>
              </a:spcAft>
              <a:buNone/>
            </a:pPr>
            <a:endParaRPr lang="ko-KR" altLang="en-US" sz="2900" b="1" dirty="0" smtClean="0">
              <a:latin typeface="Calibri" charset="0"/>
            </a:endParaRPr>
          </a:p>
          <a:p>
            <a:pPr marL="0" indent="0" algn="l" defTabSz="457200" latinLnBrk="0">
              <a:lnSpc>
                <a:spcPct val="86000"/>
              </a:lnSpc>
              <a:spcBef>
                <a:spcPts val="700"/>
              </a:spcBef>
              <a:spcAft>
                <a:spcPts val="0"/>
              </a:spcAft>
              <a:buNone/>
            </a:pPr>
            <a:endParaRPr lang="ko-KR" altLang="en-US" sz="2900" dirty="0" smtClean="0">
              <a:latin typeface="Calibri" charset="0"/>
            </a:endParaRPr>
          </a:p>
          <a:p>
            <a:pPr marL="342900" indent="-342900" algn="l" defTabSz="457200" latinLnBrk="0">
              <a:lnSpc>
                <a:spcPct val="86000"/>
              </a:lnSpc>
              <a:spcBef>
                <a:spcPts val="700"/>
              </a:spcBef>
              <a:spcAft>
                <a:spcPts val="0"/>
              </a:spcAft>
              <a:buNone/>
            </a:pPr>
            <a:endParaRPr lang="ko-KR" altLang="en-US" sz="2900" dirty="0" smtClean="0">
              <a:latin typeface="Calibri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25343515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>
              <a:buNone/>
            </a:pPr>
            <a:r>
              <a:rPr lang="en-GB" b="1" dirty="0" smtClean="0">
                <a:solidFill>
                  <a:srgbClr val="92D050"/>
                </a:solidFill>
                <a:latin typeface="Arial"/>
                <a:cs typeface="Arial"/>
              </a:rPr>
              <a:t>B) Second reaction:</a:t>
            </a:r>
            <a:endParaRPr lang="en-GB" b="1" dirty="0" smtClean="0">
              <a:solidFill>
                <a:srgbClr val="155379"/>
              </a:solidFill>
              <a:latin typeface="Arial"/>
              <a:cs typeface="Arial"/>
            </a:endParaRPr>
          </a:p>
          <a:p>
            <a:pPr algn="l" rtl="0">
              <a:buNone/>
            </a:pPr>
            <a:r>
              <a:rPr lang="en-US" dirty="0" smtClean="0">
                <a:solidFill>
                  <a:srgbClr val="155379"/>
                </a:solidFill>
                <a:latin typeface="Arial"/>
                <a:cs typeface="Arial"/>
              </a:rPr>
              <a:t>1) Titrate </a:t>
            </a:r>
            <a:r>
              <a:rPr lang="en-US" dirty="0">
                <a:solidFill>
                  <a:srgbClr val="155379"/>
                </a:solidFill>
                <a:latin typeface="Arial"/>
                <a:cs typeface="Arial"/>
              </a:rPr>
              <a:t>with </a:t>
            </a:r>
            <a:r>
              <a:rPr lang="en-US" b="1" dirty="0">
                <a:solidFill>
                  <a:srgbClr val="155379"/>
                </a:solidFill>
                <a:latin typeface="Arial"/>
                <a:cs typeface="Arial"/>
              </a:rPr>
              <a:t>NaOH</a:t>
            </a:r>
            <a:r>
              <a:rPr lang="en-US" dirty="0">
                <a:solidFill>
                  <a:srgbClr val="155379"/>
                </a:solidFill>
                <a:latin typeface="Arial"/>
                <a:cs typeface="Arial"/>
              </a:rPr>
              <a:t> (0.001 M) until </a:t>
            </a:r>
            <a:r>
              <a:rPr lang="en-US" dirty="0" smtClean="0">
                <a:solidFill>
                  <a:srgbClr val="155379"/>
                </a:solidFill>
                <a:latin typeface="Arial"/>
                <a:cs typeface="Arial"/>
              </a:rPr>
              <a:t>you get </a:t>
            </a:r>
            <a:r>
              <a:rPr lang="en-US" dirty="0">
                <a:solidFill>
                  <a:srgbClr val="155379"/>
                </a:solidFill>
                <a:latin typeface="Arial"/>
                <a:cs typeface="Arial"/>
              </a:rPr>
              <a:t>pink color</a:t>
            </a:r>
            <a:r>
              <a:rPr lang="en-GB" dirty="0" smtClean="0">
                <a:solidFill>
                  <a:srgbClr val="155379"/>
                </a:solidFill>
                <a:effectLst/>
                <a:latin typeface="Arial"/>
                <a:cs typeface="Arial"/>
              </a:rPr>
              <a:t> (end point).</a:t>
            </a:r>
          </a:p>
          <a:p>
            <a:pPr algn="l" rtl="0">
              <a:buNone/>
            </a:pPr>
            <a:r>
              <a:rPr lang="en-GB" dirty="0" smtClean="0">
                <a:solidFill>
                  <a:srgbClr val="155379"/>
                </a:solidFill>
                <a:latin typeface="Arial"/>
                <a:cs typeface="Arial"/>
              </a:rPr>
              <a:t>2) Record the volume used</a:t>
            </a:r>
            <a:r>
              <a:rPr lang="en-GB" dirty="0" smtClean="0">
                <a:latin typeface="Arial"/>
                <a:cs typeface="Arial"/>
              </a:rPr>
              <a:t>. </a:t>
            </a:r>
            <a:endParaRPr lang="en-GB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728321915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 solution</a:t>
            </a:r>
            <a:endParaRPr lang="ar-SA" dirty="0"/>
          </a:p>
        </p:txBody>
      </p:sp>
      <p:pic>
        <p:nvPicPr>
          <p:cNvPr id="4" name="عنصر نائب للمحتوى 3" descr="image.jpe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660775" y="1816100"/>
            <a:ext cx="3048000" cy="4064000"/>
          </a:xfrm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step before titration</a:t>
            </a:r>
            <a:endParaRPr lang="ar-SA" dirty="0"/>
          </a:p>
        </p:txBody>
      </p:sp>
      <p:pic>
        <p:nvPicPr>
          <p:cNvPr id="4" name="عنصر نائب للمحتوى 3" descr="image (1).jpe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660775" y="1816100"/>
            <a:ext cx="3048000" cy="4064000"/>
          </a:xfrm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After addition of </a:t>
            </a:r>
            <a:r>
              <a:rPr lang="en-US" dirty="0" err="1" smtClean="0"/>
              <a:t>thefirst</a:t>
            </a:r>
            <a:r>
              <a:rPr lang="en-US" dirty="0" smtClean="0"/>
              <a:t> drop of </a:t>
            </a:r>
            <a:r>
              <a:rPr lang="en-US" dirty="0" err="1" smtClean="0"/>
              <a:t>NaOH</a:t>
            </a:r>
            <a:endParaRPr lang="ar-SA" dirty="0"/>
          </a:p>
        </p:txBody>
      </p:sp>
      <p:pic>
        <p:nvPicPr>
          <p:cNvPr id="4" name="عنصر نائب للمحتوى 3" descr="image (2).jpe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660775" y="1816100"/>
            <a:ext cx="3048000" cy="4064000"/>
          </a:xfrm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End point </a:t>
            </a:r>
            <a:endParaRPr lang="ar-SA" dirty="0"/>
          </a:p>
        </p:txBody>
      </p:sp>
      <p:pic>
        <p:nvPicPr>
          <p:cNvPr id="4" name="عنصر نائب للمحتوى 3" descr="image (3).jpe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660775" y="1816100"/>
            <a:ext cx="3048000" cy="4064000"/>
          </a:xfrm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</a:t>
            </a:r>
            <a:endParaRPr lang="ar-SA" dirty="0"/>
          </a:p>
        </p:txBody>
      </p:sp>
      <p:pic>
        <p:nvPicPr>
          <p:cNvPr id="4" name="عنصر نائب للمحتوى 3" descr="image (4).jpe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76399" y="1831181"/>
            <a:ext cx="5203371" cy="4064000"/>
          </a:xfrm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955"/>
            <a:ext cx="8230235" cy="1143635"/>
          </a:xfrm>
        </p:spPr>
        <p:txBody>
          <a:bodyPr>
            <a:normAutofit/>
          </a:bodyPr>
          <a:lstStyle/>
          <a:p>
            <a:r>
              <a:rPr lang="en-GB" sz="4000" b="1" dirty="0" smtClean="0">
                <a:latin typeface="Arial"/>
                <a:cs typeface="Arial"/>
              </a:rPr>
              <a:t>Calculation</a:t>
            </a:r>
            <a:endParaRPr lang="en-GB" sz="4000" b="1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8210" y="1418590"/>
            <a:ext cx="8225790" cy="4526915"/>
          </a:xfrm>
        </p:spPr>
        <p:txBody>
          <a:bodyPr wrap="square" lIns="91440" tIns="45720" rIns="91440" bIns="45720" anchor="t">
            <a:normAutofit/>
          </a:bodyPr>
          <a:lstStyle/>
          <a:p>
            <a:pPr marL="342900" lvl="0" indent="-342900" algn="l" defTabSz="457200" rtl="0" latinLnBrk="0">
              <a:lnSpc>
                <a:spcPct val="92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None/>
            </a:pPr>
            <a:r>
              <a:rPr lang="en-US" altLang="ko-KR" sz="29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rial" charset="0"/>
              </a:rPr>
              <a:t>1- HCO3-  = {(M= ?) , (V=0.1 ml)}. </a:t>
            </a:r>
            <a:endParaRPr lang="ko-KR" altLang="en-US" sz="2900" dirty="0" smtClean="0">
              <a:solidFill>
                <a:schemeClr val="accent6">
                  <a:lumMod val="60000"/>
                  <a:lumOff val="40000"/>
                </a:schemeClr>
              </a:solidFill>
              <a:latin typeface="Arial" charset="0"/>
            </a:endParaRPr>
          </a:p>
          <a:p>
            <a:pPr marL="342900" lvl="0" indent="-342900" algn="l" defTabSz="457200" rtl="0" latinLnBrk="0">
              <a:lnSpc>
                <a:spcPct val="92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None/>
            </a:pPr>
            <a:r>
              <a:rPr lang="en-US" altLang="ko-KR" sz="20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Berlin Sans FB" pitchFamily="34" charset="0"/>
              </a:rPr>
              <a:t>HCO3- </a:t>
            </a:r>
            <a:r>
              <a:rPr lang="en-US" altLang="ko-KR" sz="20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Berlin Sans FB" pitchFamily="34" charset="0"/>
              </a:rPr>
              <a:t>+ Excess HCL (known </a:t>
            </a:r>
            <a:r>
              <a:rPr lang="en-US" altLang="ko-KR" sz="2000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Berlin Sans FB" pitchFamily="34" charset="0"/>
              </a:rPr>
              <a:t>molarity,known</a:t>
            </a:r>
            <a:r>
              <a:rPr lang="en-US" altLang="ko-KR" sz="20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Berlin Sans FB" pitchFamily="34" charset="0"/>
              </a:rPr>
              <a:t> volume</a:t>
            </a:r>
            <a:r>
              <a:rPr lang="en-US" altLang="ko-KR" sz="20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Berlin Sans FB" pitchFamily="34" charset="0"/>
              </a:rPr>
              <a:t>)            </a:t>
            </a:r>
            <a:r>
              <a:rPr lang="en-US" altLang="ko-KR" sz="20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Berlin Sans FB" pitchFamily="34" charset="0"/>
              </a:rPr>
              <a:t>H2O +   CO2  + CL- </a:t>
            </a:r>
            <a:r>
              <a:rPr lang="en-US" altLang="ko-KR" sz="20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 charset="0"/>
              </a:rPr>
              <a:t>.</a:t>
            </a:r>
            <a:endParaRPr lang="ko-KR" altLang="en-US" sz="2000" dirty="0" smtClean="0">
              <a:solidFill>
                <a:schemeClr val="accent4">
                  <a:lumMod val="60000"/>
                  <a:lumOff val="40000"/>
                </a:schemeClr>
              </a:solidFill>
              <a:latin typeface="Arial" charset="0"/>
            </a:endParaRPr>
          </a:p>
          <a:p>
            <a:pPr marL="342900" lvl="0" indent="-342900" algn="l" defTabSz="457200" rtl="0" latinLnBrk="0">
              <a:lnSpc>
                <a:spcPct val="92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None/>
            </a:pPr>
            <a:r>
              <a:rPr lang="en-US" altLang="ko-KR" sz="2900" dirty="0" smtClean="0">
                <a:solidFill>
                  <a:srgbClr val="155379"/>
                </a:solidFill>
                <a:latin typeface="Arial" charset="0"/>
              </a:rPr>
              <a:t>Remember ! Weak Base + acid   =  No great pH = hard to detect end point. </a:t>
            </a:r>
            <a:endParaRPr lang="ko-KR" altLang="en-US" sz="2900" dirty="0" smtClean="0">
              <a:solidFill>
                <a:srgbClr val="155379"/>
              </a:solidFill>
              <a:latin typeface="Arial" charset="0"/>
            </a:endParaRPr>
          </a:p>
          <a:p>
            <a:pPr marL="342900" lvl="0" indent="-342900" algn="l" defTabSz="457200" rtl="0" latinLnBrk="0">
              <a:lnSpc>
                <a:spcPct val="92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None/>
            </a:pPr>
            <a:endParaRPr lang="en-US" altLang="ko-KR" sz="2900" dirty="0" smtClean="0">
              <a:solidFill>
                <a:srgbClr val="155379"/>
              </a:solidFill>
              <a:latin typeface="Arial" charset="0"/>
            </a:endParaRPr>
          </a:p>
          <a:p>
            <a:pPr marL="342900" lvl="0" indent="-342900" algn="l" defTabSz="457200" rtl="0" latinLnBrk="0">
              <a:lnSpc>
                <a:spcPct val="92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None/>
            </a:pPr>
            <a:r>
              <a:rPr lang="en-US" altLang="ko-KR" sz="2900" dirty="0" smtClean="0">
                <a:solidFill>
                  <a:srgbClr val="155379"/>
                </a:solidFill>
                <a:latin typeface="Arial" charset="0"/>
              </a:rPr>
              <a:t>HCO3- + ( Excess HCL = strong acid)</a:t>
            </a:r>
            <a:endParaRPr lang="ko-KR" altLang="en-US" sz="2900" dirty="0" smtClean="0">
              <a:solidFill>
                <a:srgbClr val="155379"/>
              </a:solidFill>
              <a:latin typeface="Arial" charset="0"/>
            </a:endParaRPr>
          </a:p>
          <a:p>
            <a:pPr marL="342900" lvl="0" indent="-342900" algn="l" defTabSz="457200" rtl="0" latinLnBrk="0">
              <a:lnSpc>
                <a:spcPct val="92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None/>
            </a:pPr>
            <a:r>
              <a:rPr lang="en-US" altLang="ko-KR" sz="2900" dirty="0" smtClean="0">
                <a:solidFill>
                  <a:srgbClr val="155379"/>
                </a:solidFill>
                <a:latin typeface="Arial" charset="0"/>
              </a:rPr>
              <a:t>  titrated with NaOH (strong base) =  sharp end point . </a:t>
            </a:r>
            <a:endParaRPr lang="ko-KR" altLang="en-US" sz="2900" dirty="0" smtClean="0">
              <a:solidFill>
                <a:srgbClr val="155379"/>
              </a:solidFill>
              <a:latin typeface="Arial" charset="0"/>
            </a:endParaRPr>
          </a:p>
        </p:txBody>
      </p:sp>
      <p:cxnSp>
        <p:nvCxnSpPr>
          <p:cNvPr id="82" name="Rect 3"/>
          <p:cNvCxnSpPr/>
          <p:nvPr/>
        </p:nvCxnSpPr>
        <p:spPr>
          <a:xfrm>
            <a:off x="6879227" y="2282037"/>
            <a:ext cx="399415" cy="0"/>
          </a:xfrm>
          <a:prstGeom prst="straightConnector1">
            <a:avLst/>
          </a:prstGeom>
          <a:noFill/>
          <a:ln w="28575" cap="flat" cmpd="sng">
            <a:solidFill>
              <a:srgbClr val="000000">
                <a:alpha val="100000"/>
              </a:srgbClr>
            </a:solidFill>
            <a:prstDash val="soli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Rect 3"/>
          <p:cNvCxnSpPr/>
          <p:nvPr/>
        </p:nvCxnSpPr>
        <p:spPr>
          <a:xfrm flipV="1">
            <a:off x="8215086" y="1987507"/>
            <a:ext cx="0" cy="294530"/>
          </a:xfrm>
          <a:prstGeom prst="straightConnector1">
            <a:avLst/>
          </a:prstGeom>
          <a:noFill/>
          <a:ln w="28575" cap="flat" cmpd="sng">
            <a:solidFill>
              <a:srgbClr val="000000">
                <a:alpha val="100000"/>
              </a:srgbClr>
            </a:solidFill>
            <a:prstDash val="soli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123038699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955"/>
            <a:ext cx="8230235" cy="1143635"/>
          </a:xfrm>
        </p:spPr>
        <p:txBody>
          <a:bodyPr>
            <a:normAutofit fontScale="90000"/>
          </a:bodyPr>
          <a:lstStyle/>
          <a:p>
            <a:r>
              <a:rPr lang="en-GB" b="1" dirty="0" smtClean="0"/>
              <a:t>How to work out HCO3- Concentration?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2230" y="1600200"/>
            <a:ext cx="8230235" cy="4526915"/>
          </a:xfrm>
        </p:spPr>
        <p:txBody>
          <a:bodyPr wrap="square" lIns="91440" tIns="45720" rIns="91440" bIns="45720" anchor="t">
            <a:normAutofit lnSpcReduction="10000"/>
          </a:bodyPr>
          <a:lstStyle/>
          <a:p>
            <a:pPr marL="342900" lvl="0" indent="-342900" algn="l" defTabSz="457200" rtl="0" latinLnBrk="0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None/>
            </a:pPr>
            <a:r>
              <a:rPr lang="en-US" altLang="ko-KR" sz="32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Calibri" charset="0"/>
              </a:rPr>
              <a:t>HCL         +     NaOH             NaCL + H2O </a:t>
            </a:r>
            <a:endParaRPr lang="ko-KR" altLang="en-US" sz="3200" dirty="0" smtClean="0">
              <a:solidFill>
                <a:schemeClr val="accent4">
                  <a:lumMod val="60000"/>
                  <a:lumOff val="40000"/>
                </a:schemeClr>
              </a:solidFill>
              <a:latin typeface="Calibri" charset="0"/>
            </a:endParaRPr>
          </a:p>
          <a:p>
            <a:pPr marL="342900" lvl="0" indent="-342900" algn="l" defTabSz="457200" rtl="0" latinLnBrk="0">
              <a:lnSpc>
                <a:spcPct val="102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None/>
            </a:pPr>
            <a:r>
              <a:rPr lang="en-US" altLang="ko-KR" sz="3200" dirty="0" smtClean="0">
                <a:solidFill>
                  <a:srgbClr val="155379"/>
                </a:solidFill>
                <a:latin typeface="Calibri" charset="0"/>
              </a:rPr>
              <a:t>0.001 M        0.001 M</a:t>
            </a:r>
            <a:endParaRPr lang="ko-KR" altLang="en-US" sz="3200" dirty="0" smtClean="0">
              <a:solidFill>
                <a:srgbClr val="155379"/>
              </a:solidFill>
              <a:latin typeface="Calibri" charset="0"/>
            </a:endParaRPr>
          </a:p>
          <a:p>
            <a:pPr marL="342900" lvl="0" indent="-342900" algn="l" defTabSz="457200" rtl="0" latinLnBrk="0">
              <a:lnSpc>
                <a:spcPct val="102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None/>
            </a:pPr>
            <a:r>
              <a:rPr lang="en-US" altLang="ko-KR" sz="3200" dirty="0" smtClean="0">
                <a:solidFill>
                  <a:srgbClr val="155379"/>
                </a:solidFill>
                <a:latin typeface="Calibri" charset="0"/>
              </a:rPr>
              <a:t>ml = ?            7  ml</a:t>
            </a:r>
            <a:endParaRPr lang="ko-KR" altLang="en-US" sz="3200" dirty="0" smtClean="0">
              <a:solidFill>
                <a:srgbClr val="155379"/>
              </a:solidFill>
              <a:latin typeface="Calibri" charset="0"/>
            </a:endParaRPr>
          </a:p>
          <a:p>
            <a:pPr algn="l" rtl="0">
              <a:buNone/>
            </a:pPr>
            <a:r>
              <a:rPr lang="en-US" altLang="ko-KR" dirty="0" smtClean="0">
                <a:solidFill>
                  <a:srgbClr val="155379"/>
                </a:solidFill>
                <a:latin typeface="Calibri" charset="0"/>
              </a:rPr>
              <a:t> </a:t>
            </a:r>
            <a:r>
              <a:rPr lang="en-US" dirty="0" smtClean="0">
                <a:solidFill>
                  <a:srgbClr val="155379"/>
                </a:solidFill>
              </a:rPr>
              <a:t>Number of moles of </a:t>
            </a:r>
            <a:r>
              <a:rPr lang="en-US" dirty="0" err="1" smtClean="0">
                <a:solidFill>
                  <a:srgbClr val="155379"/>
                </a:solidFill>
              </a:rPr>
              <a:t>NaoH</a:t>
            </a:r>
            <a:r>
              <a:rPr lang="en-US" dirty="0" smtClean="0">
                <a:solidFill>
                  <a:srgbClr val="155379"/>
                </a:solidFill>
              </a:rPr>
              <a:t>  =  Number of moles of </a:t>
            </a:r>
            <a:r>
              <a:rPr lang="en-US" dirty="0" err="1" smtClean="0">
                <a:solidFill>
                  <a:srgbClr val="155379"/>
                </a:solidFill>
              </a:rPr>
              <a:t>Hcl</a:t>
            </a:r>
            <a:endParaRPr lang="en-US" dirty="0" smtClean="0">
              <a:solidFill>
                <a:srgbClr val="155379"/>
              </a:solidFill>
            </a:endParaRPr>
          </a:p>
          <a:p>
            <a:pPr algn="l" rtl="0">
              <a:buNone/>
            </a:pPr>
            <a: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C </a:t>
            </a:r>
            <a:r>
              <a:rPr lang="en-US" baseline="-25000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Hcl</a:t>
            </a:r>
            <a:r>
              <a:rPr lang="en-US" baseline="-250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X </a:t>
            </a:r>
            <a: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V</a:t>
            </a:r>
            <a:r>
              <a:rPr lang="en-US" baseline="-250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</a:t>
            </a:r>
            <a:r>
              <a:rPr lang="en-US" baseline="-25000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Hcl</a:t>
            </a:r>
            <a:r>
              <a:rPr lang="en-US" baseline="-250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 </a:t>
            </a:r>
            <a: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=   C </a:t>
            </a:r>
            <a: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</a:t>
            </a:r>
            <a:r>
              <a:rPr lang="en-US" baseline="-25000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NaOH</a:t>
            </a:r>
            <a:r>
              <a:rPr lang="en-US" baseline="-250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 </a:t>
            </a:r>
            <a: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X </a:t>
            </a:r>
            <a: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V </a:t>
            </a:r>
            <a:r>
              <a:rPr lang="en-US" baseline="-25000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NaOH</a:t>
            </a:r>
            <a:r>
              <a:rPr lang="en-US" baseline="-250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</a:t>
            </a:r>
            <a:endParaRPr lang="en-US" dirty="0" smtClean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pPr marL="342900" lvl="0" indent="-342900" algn="l" defTabSz="457200" rtl="0" latinLnBrk="0">
              <a:lnSpc>
                <a:spcPct val="102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None/>
            </a:pPr>
            <a:endParaRPr lang="ko-KR" altLang="en-US" sz="3200" dirty="0" smtClean="0">
              <a:solidFill>
                <a:schemeClr val="accent4">
                  <a:lumMod val="60000"/>
                  <a:lumOff val="40000"/>
                </a:schemeClr>
              </a:solidFill>
              <a:latin typeface="Calibri" charset="0"/>
            </a:endParaRPr>
          </a:p>
          <a:p>
            <a:pPr lvl="0" algn="l" rtl="0">
              <a:lnSpc>
                <a:spcPct val="102000"/>
              </a:lnSpc>
              <a:spcBef>
                <a:spcPts val="700"/>
              </a:spcBef>
              <a:buClr>
                <a:srgbClr val="000000"/>
              </a:buClr>
              <a:buNone/>
            </a:pPr>
            <a:r>
              <a:rPr lang="en-US" altLang="ko-KR" sz="32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Calibri" charset="0"/>
              </a:rPr>
              <a:t> </a:t>
            </a:r>
            <a: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V</a:t>
            </a:r>
            <a:r>
              <a:rPr lang="en-US" baseline="-250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</a:t>
            </a:r>
            <a:r>
              <a:rPr lang="en-US" baseline="-25000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Hcl</a:t>
            </a:r>
            <a:r>
              <a:rPr lang="en-US" altLang="ko-KR" sz="32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Calibri" charset="0"/>
              </a:rPr>
              <a:t>      </a:t>
            </a:r>
            <a:r>
              <a:rPr lang="en-US" altLang="ko-KR" sz="32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Calibri" charset="0"/>
              </a:rPr>
              <a:t>= </a:t>
            </a:r>
            <a:r>
              <a:rPr lang="en-US" altLang="ko-KR" sz="32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Calibri" charset="0"/>
              </a:rPr>
              <a:t>(0.001X7)/ 0.001  =  </a:t>
            </a:r>
            <a:r>
              <a:rPr lang="en-US" altLang="ko-KR" sz="32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Calibri" charset="0"/>
              </a:rPr>
              <a:t>7 ml.                   </a:t>
            </a:r>
            <a:endParaRPr lang="ko-KR" altLang="en-US" sz="3200" dirty="0" smtClean="0">
              <a:solidFill>
                <a:schemeClr val="accent4">
                  <a:lumMod val="60000"/>
                  <a:lumOff val="40000"/>
                </a:schemeClr>
              </a:solidFill>
              <a:latin typeface="Calibri" charset="0"/>
            </a:endParaRPr>
          </a:p>
          <a:p>
            <a:pPr marL="342900" indent="-342900" algn="l" defTabSz="457200" rtl="0" latinLnBrk="0">
              <a:lnSpc>
                <a:spcPct val="102000"/>
              </a:lnSpc>
              <a:spcBef>
                <a:spcPts val="700"/>
              </a:spcBef>
              <a:spcAft>
                <a:spcPts val="0"/>
              </a:spcAft>
              <a:buNone/>
            </a:pPr>
            <a:endParaRPr lang="ko-KR" altLang="en-US" sz="3200" dirty="0" smtClean="0">
              <a:latin typeface="Calibri" charset="0"/>
            </a:endParaRPr>
          </a:p>
          <a:p>
            <a:pPr marL="342900" indent="-342900" algn="l" defTabSz="457200" rtl="0" latinLnBrk="0">
              <a:lnSpc>
                <a:spcPct val="102000"/>
              </a:lnSpc>
              <a:spcBef>
                <a:spcPts val="700"/>
              </a:spcBef>
              <a:spcAft>
                <a:spcPts val="0"/>
              </a:spcAft>
              <a:buNone/>
            </a:pPr>
            <a:endParaRPr lang="ko-KR" altLang="en-US" sz="3200" dirty="0" smtClean="0">
              <a:latin typeface="Calibri" charset="0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4218413" y="1982658"/>
            <a:ext cx="758935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247021584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066800" y="638629"/>
            <a:ext cx="7772400" cy="1470025"/>
          </a:xfrm>
        </p:spPr>
        <p:txBody>
          <a:bodyPr/>
          <a:lstStyle/>
          <a:p>
            <a:pPr algn="l"/>
            <a:r>
              <a:rPr lang="en-US" dirty="0" smtClean="0"/>
              <a:t>Introduction:</a:t>
            </a:r>
            <a:endParaRPr lang="ar-SA" dirty="0"/>
          </a:p>
        </p:txBody>
      </p:sp>
      <p:pic>
        <p:nvPicPr>
          <p:cNvPr id="1026" name="Picture 2" descr="http://www.austincc.edu/apreview/NursingPics/FluidPics/Picture1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90625" y="2728687"/>
            <a:ext cx="7648575" cy="3796964"/>
          </a:xfrm>
          <a:prstGeom prst="rect">
            <a:avLst/>
          </a:prstGeom>
          <a:noFill/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955"/>
            <a:ext cx="8230235" cy="1143635"/>
          </a:xfrm>
        </p:spPr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765" y="1600200"/>
            <a:ext cx="8230235" cy="4526915"/>
          </a:xfrm>
        </p:spPr>
        <p:txBody>
          <a:bodyPr wrap="square" lIns="91440" tIns="45720" rIns="91440" bIns="45720" anchor="t">
            <a:normAutofit/>
          </a:bodyPr>
          <a:lstStyle/>
          <a:p>
            <a:pPr marL="342900" lvl="0" indent="-342900" algn="l" defTabSz="457200" rtl="0" latinLnBrk="0">
              <a:lnSpc>
                <a:spcPct val="88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None/>
            </a:pPr>
            <a:r>
              <a:rPr lang="en-US" altLang="ko-KR" sz="2400" dirty="0" smtClean="0">
                <a:solidFill>
                  <a:srgbClr val="155379"/>
                </a:solidFill>
                <a:latin typeface="Calibri" charset="0"/>
              </a:rPr>
              <a:t>HCL </a:t>
            </a:r>
            <a:r>
              <a:rPr lang="en-US" altLang="ko-KR" sz="2400" dirty="0" smtClean="0">
                <a:solidFill>
                  <a:srgbClr val="155379"/>
                </a:solidFill>
                <a:latin typeface="Calibri" charset="0"/>
              </a:rPr>
              <a:t>(Supplied) </a:t>
            </a:r>
            <a:r>
              <a:rPr lang="en-US" altLang="ko-KR" sz="2400" dirty="0" smtClean="0">
                <a:solidFill>
                  <a:srgbClr val="155379"/>
                </a:solidFill>
                <a:latin typeface="Calibri" charset="0"/>
              </a:rPr>
              <a:t>– HCL (Left over) = </a:t>
            </a:r>
            <a:r>
              <a:rPr lang="en-US" altLang="ko-KR" sz="2400" dirty="0" smtClean="0">
                <a:solidFill>
                  <a:srgbClr val="155379"/>
                </a:solidFill>
                <a:latin typeface="Calibri" charset="0"/>
              </a:rPr>
              <a:t>HCL (reacted).</a:t>
            </a:r>
            <a:endParaRPr lang="ko-KR" altLang="en-US" sz="2400" dirty="0" smtClean="0">
              <a:solidFill>
                <a:srgbClr val="155379"/>
              </a:solidFill>
              <a:latin typeface="Calibri" charset="0"/>
            </a:endParaRPr>
          </a:p>
          <a:p>
            <a:pPr marL="342900" lvl="0" indent="-342900" algn="l" defTabSz="457200" rtl="0" latinLnBrk="0">
              <a:lnSpc>
                <a:spcPct val="88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None/>
            </a:pPr>
            <a:r>
              <a:rPr lang="en-US" altLang="ko-KR" sz="2400" dirty="0" smtClean="0">
                <a:solidFill>
                  <a:srgbClr val="155379"/>
                </a:solidFill>
                <a:latin typeface="Calibri" charset="0"/>
              </a:rPr>
              <a:t>10 ml – 7 ml  = 3 ml  reacted with HCO3-</a:t>
            </a:r>
            <a:r>
              <a:rPr lang="en-US" altLang="ko-KR" sz="2400" dirty="0" smtClean="0">
                <a:solidFill>
                  <a:srgbClr val="155379"/>
                </a:solidFill>
                <a:latin typeface="Calibri" charset="0"/>
              </a:rPr>
              <a:t>.</a:t>
            </a:r>
            <a:endParaRPr lang="ko-KR" altLang="en-US" sz="2400" dirty="0" smtClean="0">
              <a:solidFill>
                <a:srgbClr val="155379"/>
              </a:solidFill>
              <a:latin typeface="Calibri" charset="0"/>
            </a:endParaRPr>
          </a:p>
          <a:p>
            <a:pPr marL="342900" indent="-342900" algn="l" defTabSz="457200" rtl="0">
              <a:lnSpc>
                <a:spcPct val="88000"/>
              </a:lnSpc>
              <a:spcBef>
                <a:spcPts val="500"/>
              </a:spcBef>
              <a:buClr>
                <a:srgbClr val="000000"/>
              </a:buClr>
              <a:buNone/>
            </a:pPr>
            <a:r>
              <a:rPr lang="en-US" altLang="ko-KR" sz="2400" dirty="0" smtClean="0">
                <a:solidFill>
                  <a:srgbClr val="155379"/>
                </a:solidFill>
                <a:latin typeface="Calibri" charset="0"/>
              </a:rPr>
              <a:t> </a:t>
            </a:r>
            <a:r>
              <a:rPr lang="en-US" altLang="ko-KR" sz="28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Calibri" charset="0"/>
              </a:rPr>
              <a:t>HCO3- +   HCL                 H2O + CO2 +CL-.</a:t>
            </a:r>
            <a:endParaRPr lang="ko-KR" altLang="en-US" sz="2400" dirty="0" smtClean="0">
              <a:solidFill>
                <a:schemeClr val="accent4">
                  <a:lumMod val="60000"/>
                  <a:lumOff val="40000"/>
                </a:schemeClr>
              </a:solidFill>
              <a:latin typeface="Calibri" charset="0"/>
            </a:endParaRPr>
          </a:p>
          <a:p>
            <a:pPr marL="342900" lvl="0" indent="-342900" algn="l" defTabSz="457200" rtl="0" latinLnBrk="0">
              <a:lnSpc>
                <a:spcPct val="88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None/>
            </a:pPr>
            <a:r>
              <a:rPr lang="en-US" altLang="ko-KR" sz="2400" dirty="0" smtClean="0">
                <a:solidFill>
                  <a:srgbClr val="155379"/>
                </a:solidFill>
                <a:latin typeface="Calibri" charset="0"/>
              </a:rPr>
              <a:t>= 0.1 ml, ? M + 3 ml , 0.001 M.</a:t>
            </a:r>
            <a:endParaRPr lang="ko-KR" altLang="en-US" sz="2400" dirty="0" smtClean="0">
              <a:solidFill>
                <a:srgbClr val="155379"/>
              </a:solidFill>
              <a:latin typeface="Calibri" charset="0"/>
            </a:endParaRPr>
          </a:p>
          <a:p>
            <a:pPr algn="l" rtl="0">
              <a:buNone/>
            </a:pPr>
            <a:r>
              <a:rPr lang="en-US" sz="2400" dirty="0" smtClean="0">
                <a:solidFill>
                  <a:srgbClr val="155379"/>
                </a:solidFill>
              </a:rPr>
              <a:t>Number of moles of HCO</a:t>
            </a:r>
            <a:r>
              <a:rPr lang="en-US" sz="2400" baseline="-25000" dirty="0" smtClean="0">
                <a:solidFill>
                  <a:srgbClr val="155379"/>
                </a:solidFill>
              </a:rPr>
              <a:t>3</a:t>
            </a:r>
            <a:r>
              <a:rPr lang="en-US" sz="2400" baseline="30000" dirty="0" smtClean="0">
                <a:solidFill>
                  <a:srgbClr val="155379"/>
                </a:solidFill>
              </a:rPr>
              <a:t>- </a:t>
            </a:r>
            <a:r>
              <a:rPr lang="en-US" sz="2400" dirty="0" smtClean="0">
                <a:solidFill>
                  <a:srgbClr val="155379"/>
                </a:solidFill>
              </a:rPr>
              <a:t>  =  Number of moles of </a:t>
            </a:r>
            <a:r>
              <a:rPr lang="en-US" sz="2400" dirty="0" err="1" smtClean="0">
                <a:solidFill>
                  <a:srgbClr val="155379"/>
                </a:solidFill>
              </a:rPr>
              <a:t>Hcl</a:t>
            </a:r>
            <a:endParaRPr lang="en-US" sz="2400" dirty="0" smtClean="0">
              <a:solidFill>
                <a:srgbClr val="155379"/>
              </a:solidFill>
            </a:endParaRPr>
          </a:p>
          <a:p>
            <a:pPr algn="l" rtl="0">
              <a:buNone/>
            </a:pPr>
            <a:r>
              <a:rPr lang="en-US" sz="24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C </a:t>
            </a:r>
            <a:r>
              <a:rPr lang="en-US" sz="2400" baseline="-250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HCO3 </a:t>
            </a:r>
            <a:r>
              <a:rPr lang="en-US" sz="24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X V</a:t>
            </a:r>
            <a:r>
              <a:rPr lang="en-US" sz="2400" baseline="-250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HCO3</a:t>
            </a:r>
            <a:r>
              <a:rPr lang="en-US" sz="24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=   C </a:t>
            </a:r>
            <a:r>
              <a:rPr lang="en-US" sz="2400" baseline="-25000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Hcl</a:t>
            </a:r>
            <a:r>
              <a:rPr lang="en-US" sz="2400" baseline="-250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X V </a:t>
            </a:r>
            <a:r>
              <a:rPr lang="en-US" sz="2400" baseline="-25000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Hcl</a:t>
            </a:r>
            <a:r>
              <a:rPr lang="en-US" sz="2400" baseline="-25000" dirty="0" smtClean="0">
                <a:solidFill>
                  <a:srgbClr val="155379"/>
                </a:solidFill>
              </a:rPr>
              <a:t> </a:t>
            </a:r>
            <a:endParaRPr lang="en-US" sz="2400" dirty="0" smtClean="0">
              <a:solidFill>
                <a:srgbClr val="155379"/>
              </a:solidFill>
            </a:endParaRPr>
          </a:p>
          <a:p>
            <a:pPr marL="342900" indent="-342900" algn="l" defTabSz="457200" rtl="0">
              <a:lnSpc>
                <a:spcPct val="88000"/>
              </a:lnSpc>
              <a:spcBef>
                <a:spcPts val="500"/>
              </a:spcBef>
              <a:buClr>
                <a:srgbClr val="000000"/>
              </a:buClr>
              <a:buNone/>
            </a:pPr>
            <a:endParaRPr lang="en-US" altLang="ko-KR" sz="2400" dirty="0" smtClean="0">
              <a:solidFill>
                <a:srgbClr val="155379"/>
              </a:solidFill>
              <a:latin typeface="Calibri" charset="0"/>
            </a:endParaRPr>
          </a:p>
          <a:p>
            <a:pPr lvl="0" algn="l" rtl="0">
              <a:lnSpc>
                <a:spcPct val="88000"/>
              </a:lnSpc>
              <a:spcBef>
                <a:spcPts val="500"/>
              </a:spcBef>
              <a:buClr>
                <a:srgbClr val="000000"/>
              </a:buClr>
              <a:buNone/>
            </a:pPr>
            <a:r>
              <a:rPr lang="en-US" sz="2400" dirty="0" smtClean="0">
                <a:solidFill>
                  <a:srgbClr val="155379"/>
                </a:solidFill>
              </a:rPr>
              <a:t>C </a:t>
            </a:r>
            <a:r>
              <a:rPr lang="en-US" sz="2400" baseline="-25000" dirty="0" smtClean="0">
                <a:solidFill>
                  <a:srgbClr val="155379"/>
                </a:solidFill>
              </a:rPr>
              <a:t>HCO3 </a:t>
            </a:r>
            <a:r>
              <a:rPr lang="en-US" altLang="ko-KR" sz="2400" dirty="0" smtClean="0">
                <a:solidFill>
                  <a:srgbClr val="155379"/>
                </a:solidFill>
                <a:latin typeface="Calibri" charset="0"/>
              </a:rPr>
              <a:t>= 0.001 X 3/0.1=0.03 </a:t>
            </a:r>
            <a:r>
              <a:rPr lang="en-US" altLang="ko-KR" sz="2400" dirty="0" smtClean="0">
                <a:solidFill>
                  <a:srgbClr val="155379"/>
                </a:solidFill>
                <a:latin typeface="Calibri" charset="0"/>
              </a:rPr>
              <a:t>M</a:t>
            </a:r>
            <a:endParaRPr lang="ko-KR" altLang="en-US" sz="2400" dirty="0" smtClean="0">
              <a:solidFill>
                <a:srgbClr val="155379"/>
              </a:solidFill>
              <a:latin typeface="Calibri" charset="0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3345506" y="2617735"/>
            <a:ext cx="650515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273160477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2" descr="http://sd.keepcalm-o-matic.co.uk/i/thank-you-and-any-question-22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09771" y="0"/>
            <a:ext cx="5715000" cy="6667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066800" y="188686"/>
            <a:ext cx="7772400" cy="1470025"/>
          </a:xfrm>
        </p:spPr>
        <p:txBody>
          <a:bodyPr/>
          <a:lstStyle/>
          <a:p>
            <a:pPr algn="l"/>
            <a:r>
              <a:rPr lang="en-US" dirty="0" smtClean="0"/>
              <a:t>Introduction:</a:t>
            </a:r>
            <a:endParaRPr lang="ar-SA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36866" name="Picture 2" descr="http://groups.csail.mit.edu/medg/people/psz/PatilThesis81/Patil85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595" y="2425287"/>
            <a:ext cx="9098405" cy="4432713"/>
          </a:xfrm>
          <a:prstGeom prst="rect">
            <a:avLst/>
          </a:prstGeom>
          <a:noFill/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84429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ED4A4C"/>
                </a:solidFill>
                <a:latin typeface="Arial"/>
                <a:cs typeface="Arial"/>
              </a:rPr>
              <a:t>    Back </a:t>
            </a:r>
            <a:r>
              <a:rPr lang="en-US" b="1" dirty="0" smtClean="0">
                <a:solidFill>
                  <a:srgbClr val="ED4A4C"/>
                </a:solidFill>
                <a:latin typeface="Arial"/>
                <a:cs typeface="Arial"/>
              </a:rPr>
              <a:t>titration </a:t>
            </a:r>
            <a:endParaRPr lang="en-GB" b="1" dirty="0">
              <a:solidFill>
                <a:srgbClr val="ED4A4C"/>
              </a:solidFill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2971" y="1894501"/>
            <a:ext cx="8229600" cy="4525963"/>
          </a:xfrm>
        </p:spPr>
        <p:txBody>
          <a:bodyPr>
            <a:normAutofit fontScale="92500"/>
          </a:bodyPr>
          <a:lstStyle/>
          <a:p>
            <a:pPr>
              <a:buNone/>
            </a:pPr>
            <a:endParaRPr lang="en-US" sz="2800" u="sng" dirty="0" smtClean="0">
              <a:solidFill>
                <a:srgbClr val="155379"/>
              </a:solidFill>
              <a:latin typeface="Arial"/>
              <a:cs typeface="Arial"/>
            </a:endParaRPr>
          </a:p>
          <a:p>
            <a:pPr algn="l" rtl="0">
              <a:buNone/>
            </a:pPr>
            <a:r>
              <a:rPr lang="en-US" sz="2800" dirty="0" smtClean="0">
                <a:solidFill>
                  <a:srgbClr val="155379"/>
                </a:solidFill>
                <a:latin typeface="Arial"/>
                <a:cs typeface="Arial"/>
              </a:rPr>
              <a:t>     is </a:t>
            </a:r>
            <a:r>
              <a:rPr lang="en-US" sz="2800" dirty="0">
                <a:solidFill>
                  <a:srgbClr val="155379"/>
                </a:solidFill>
                <a:latin typeface="Arial"/>
                <a:cs typeface="Arial"/>
              </a:rPr>
              <a:t>an analytical chemistry technique that allows the user </a:t>
            </a:r>
            <a:r>
              <a:rPr lang="en-US" sz="2800" dirty="0" smtClean="0">
                <a:solidFill>
                  <a:srgbClr val="155379"/>
                </a:solidFill>
                <a:latin typeface="Arial"/>
                <a:cs typeface="Arial"/>
              </a:rPr>
              <a:t>to </a:t>
            </a:r>
            <a:r>
              <a:rPr lang="en-US" sz="2800" dirty="0" smtClean="0">
                <a:solidFill>
                  <a:srgbClr val="155379"/>
                </a:solidFill>
              </a:rPr>
              <a:t>Determine  </a:t>
            </a:r>
            <a:r>
              <a:rPr lang="en-US" sz="2800" dirty="0" smtClean="0">
                <a:solidFill>
                  <a:srgbClr val="155379"/>
                </a:solidFill>
              </a:rPr>
              <a:t>the concentration of an </a:t>
            </a:r>
            <a:r>
              <a:rPr lang="en-US" sz="2800" dirty="0" err="1" smtClean="0">
                <a:solidFill>
                  <a:srgbClr val="155379"/>
                </a:solidFill>
              </a:rPr>
              <a:t>analyte</a:t>
            </a:r>
            <a:r>
              <a:rPr lang="en-US" sz="2800" dirty="0" smtClean="0">
                <a:solidFill>
                  <a:srgbClr val="155379"/>
                </a:solidFill>
              </a:rPr>
              <a:t> by reacting it with a known number of moles of excess reagent. The excess reagent is then </a:t>
            </a:r>
            <a:r>
              <a:rPr lang="en-US" sz="2800" b="1" dirty="0" smtClean="0">
                <a:solidFill>
                  <a:srgbClr val="155379"/>
                </a:solidFill>
              </a:rPr>
              <a:t>titrated </a:t>
            </a:r>
            <a:r>
              <a:rPr lang="en-US" sz="2800" dirty="0" smtClean="0">
                <a:solidFill>
                  <a:srgbClr val="155379"/>
                </a:solidFill>
              </a:rPr>
              <a:t>with </a:t>
            </a:r>
            <a:r>
              <a:rPr lang="en-US" sz="2800" dirty="0" smtClean="0">
                <a:solidFill>
                  <a:srgbClr val="155379"/>
                </a:solidFill>
              </a:rPr>
              <a:t>a second reagent</a:t>
            </a:r>
            <a:r>
              <a:rPr lang="en-US" sz="2800" dirty="0" smtClean="0">
                <a:solidFill>
                  <a:srgbClr val="155379"/>
                </a:solidFill>
              </a:rPr>
              <a:t>.</a:t>
            </a:r>
          </a:p>
          <a:p>
            <a:pPr algn="l" rtl="0">
              <a:buNone/>
            </a:pPr>
            <a:r>
              <a:rPr lang="en-US" sz="2800" dirty="0" smtClean="0">
                <a:solidFill>
                  <a:srgbClr val="155379"/>
                </a:solidFill>
              </a:rPr>
              <a:t>    The </a:t>
            </a:r>
            <a:r>
              <a:rPr lang="en-US" sz="2800" dirty="0" smtClean="0">
                <a:solidFill>
                  <a:srgbClr val="155379"/>
                </a:solidFill>
              </a:rPr>
              <a:t>concentration of the </a:t>
            </a:r>
            <a:r>
              <a:rPr lang="en-US" sz="2800" dirty="0" err="1" smtClean="0">
                <a:solidFill>
                  <a:srgbClr val="155379"/>
                </a:solidFill>
              </a:rPr>
              <a:t>analyte</a:t>
            </a:r>
            <a:r>
              <a:rPr lang="en-US" sz="2800" dirty="0" smtClean="0">
                <a:solidFill>
                  <a:srgbClr val="155379"/>
                </a:solidFill>
              </a:rPr>
              <a:t> in the original solution is then related to the amount of reagent consumed.</a:t>
            </a:r>
          </a:p>
          <a:p>
            <a:pPr algn="l" rtl="0">
              <a:buNone/>
            </a:pPr>
            <a:r>
              <a:rPr lang="en-US" sz="2800" dirty="0" smtClean="0">
                <a:solidFill>
                  <a:srgbClr val="155379"/>
                </a:solidFill>
              </a:rPr>
              <a:t/>
            </a:r>
            <a:br>
              <a:rPr lang="en-US" sz="2800" dirty="0" smtClean="0">
                <a:solidFill>
                  <a:srgbClr val="155379"/>
                </a:solidFill>
              </a:rPr>
            </a:br>
            <a:endParaRPr lang="en-US" sz="2800" dirty="0">
              <a:solidFill>
                <a:srgbClr val="155379"/>
              </a:solidFill>
              <a:latin typeface="Arial"/>
              <a:cs typeface="Arial"/>
            </a:endParaRPr>
          </a:p>
          <a:p>
            <a:endParaRPr lang="en-GB" dirty="0">
              <a:solidFill>
                <a:srgbClr val="155379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60465677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>
                <a:solidFill>
                  <a:srgbClr val="ED4A4C"/>
                </a:solidFill>
                <a:latin typeface="Arial"/>
                <a:cs typeface="Arial"/>
              </a:rPr>
              <a:t>purposes of using back titration</a:t>
            </a:r>
            <a:endParaRPr lang="en-GB" b="1" dirty="0">
              <a:solidFill>
                <a:srgbClr val="ED4A4C"/>
              </a:solidFill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 algn="l" rtl="0">
              <a:buNone/>
            </a:pPr>
            <a: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Back titration is designed to resolve some of the problems encountered with forward or direct titration. Possible reasons for devising back titration technique are :</a:t>
            </a:r>
          </a:p>
          <a:p>
            <a:pPr algn="l" rtl="0">
              <a:buNone/>
            </a:pPr>
            <a:r>
              <a:rPr lang="en-US" sz="3300" dirty="0" smtClean="0">
                <a:solidFill>
                  <a:srgbClr val="155379"/>
                </a:solidFill>
                <a:latin typeface="Arial"/>
                <a:cs typeface="Arial"/>
              </a:rPr>
              <a:t>1- The analyte may be in solid form .</a:t>
            </a:r>
          </a:p>
          <a:p>
            <a:pPr lvl="0" algn="l" rtl="0">
              <a:buNone/>
            </a:pPr>
            <a:r>
              <a:rPr lang="en-US" sz="3300" dirty="0" smtClean="0">
                <a:solidFill>
                  <a:srgbClr val="155379"/>
                </a:solidFill>
                <a:latin typeface="Arial"/>
                <a:cs typeface="Arial"/>
              </a:rPr>
              <a:t>2- The analyte may contain impurities which may interfere with direct titration.</a:t>
            </a:r>
          </a:p>
          <a:p>
            <a:pPr algn="l" rtl="0">
              <a:buNone/>
            </a:pPr>
            <a:r>
              <a:rPr lang="en-US" sz="3300" dirty="0" smtClean="0">
                <a:solidFill>
                  <a:srgbClr val="155379"/>
                </a:solidFill>
                <a:latin typeface="Arial"/>
                <a:cs typeface="Arial"/>
              </a:rPr>
              <a:t>3- The analyte reacts slowly with titrant in direct or forward titration</a:t>
            </a:r>
            <a:r>
              <a:rPr lang="en-GB" sz="3300" dirty="0" smtClean="0">
                <a:solidFill>
                  <a:srgbClr val="155379"/>
                </a:solidFill>
                <a:latin typeface="Arial"/>
                <a:cs typeface="Arial"/>
              </a:rPr>
              <a:t>.</a:t>
            </a:r>
          </a:p>
          <a:p>
            <a:pPr lvl="0" algn="l" rtl="0">
              <a:buNone/>
            </a:pPr>
            <a:r>
              <a:rPr lang="en-GB" sz="3300" dirty="0" smtClean="0">
                <a:solidFill>
                  <a:srgbClr val="155379"/>
                </a:solidFill>
                <a:latin typeface="Arial"/>
                <a:cs typeface="Arial"/>
              </a:rPr>
              <a:t>4- </a:t>
            </a:r>
            <a:r>
              <a:rPr lang="en-US" sz="3300" dirty="0" smtClean="0">
                <a:solidFill>
                  <a:srgbClr val="155379"/>
                </a:solidFill>
                <a:latin typeface="Arial"/>
                <a:cs typeface="Arial"/>
              </a:rPr>
              <a:t> </a:t>
            </a:r>
            <a:r>
              <a:rPr lang="en-US" sz="3300" b="1" dirty="0" smtClean="0">
                <a:solidFill>
                  <a:srgbClr val="155379"/>
                </a:solidFill>
                <a:latin typeface="Arial"/>
                <a:cs typeface="Arial"/>
              </a:rPr>
              <a:t>Weak acid – weak base reactions can be subjected to back titration for analysis of solution of unknown concentration.</a:t>
            </a:r>
            <a:endParaRPr lang="en-GB" sz="3300" b="1" dirty="0" smtClean="0">
              <a:solidFill>
                <a:srgbClr val="155379"/>
              </a:solidFill>
              <a:latin typeface="Arial"/>
              <a:cs typeface="Arial"/>
            </a:endParaRPr>
          </a:p>
          <a:p>
            <a:pPr algn="l" rtl="0">
              <a:buNone/>
            </a:pPr>
            <a:endParaRPr lang="en-GB" dirty="0" smtClean="0">
              <a:solidFill>
                <a:srgbClr val="155379"/>
              </a:solidFill>
            </a:endParaRPr>
          </a:p>
          <a:p>
            <a:pPr algn="l" rtl="0">
              <a:buNone/>
            </a:pPr>
            <a:endParaRPr lang="en-US" dirty="0" smtClean="0">
              <a:solidFill>
                <a:srgbClr val="155379"/>
              </a:solidFill>
            </a:endParaRPr>
          </a:p>
          <a:p>
            <a:pPr lvl="0" algn="l" rtl="0">
              <a:buNone/>
            </a:pPr>
            <a:endParaRPr lang="en-GB" dirty="0" smtClean="0">
              <a:solidFill>
                <a:srgbClr val="155379"/>
              </a:solidFill>
            </a:endParaRPr>
          </a:p>
          <a:p>
            <a:pPr algn="l" rtl="0">
              <a:buNone/>
            </a:pPr>
            <a:endParaRPr lang="en-GB" dirty="0">
              <a:solidFill>
                <a:srgbClr val="155379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08505259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3600" b="1" dirty="0" smtClean="0">
                <a:solidFill>
                  <a:srgbClr val="ED4A4C"/>
                </a:solidFill>
                <a:latin typeface="Arial"/>
                <a:cs typeface="Arial"/>
              </a:rPr>
              <a:t>Advantages of doing back titration</a:t>
            </a:r>
            <a:endParaRPr lang="en-GB" sz="3600" b="1" dirty="0">
              <a:solidFill>
                <a:srgbClr val="ED4A4C"/>
              </a:solidFill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>
              <a:buNone/>
            </a:pPr>
            <a:r>
              <a:rPr lang="en-GB" sz="2800" dirty="0" smtClean="0">
                <a:solidFill>
                  <a:srgbClr val="155379"/>
                </a:solidFill>
                <a:latin typeface="Arial"/>
                <a:cs typeface="Arial"/>
              </a:rPr>
              <a:t>1- </a:t>
            </a:r>
            <a:r>
              <a:rPr lang="en-US" sz="2800" dirty="0" smtClean="0">
                <a:solidFill>
                  <a:srgbClr val="155379"/>
                </a:solidFill>
                <a:latin typeface="Arial"/>
                <a:cs typeface="Arial"/>
              </a:rPr>
              <a:t>Useful if the endpoint of the reverse titration is easier to identify than the endpoint of the normal titration.</a:t>
            </a:r>
          </a:p>
          <a:p>
            <a:pPr algn="just">
              <a:buNone/>
            </a:pPr>
            <a:r>
              <a:rPr lang="en-US" sz="2800" dirty="0" smtClean="0">
                <a:solidFill>
                  <a:srgbClr val="155379"/>
                </a:solidFill>
                <a:latin typeface="Arial"/>
                <a:cs typeface="Arial"/>
              </a:rPr>
              <a:t>2- Useful when trying to work out the amount of an acid or base in a non-soluble solid.</a:t>
            </a:r>
          </a:p>
          <a:p>
            <a:pPr lvl="0">
              <a:buNone/>
            </a:pPr>
            <a:endParaRPr lang="en-US" dirty="0" smtClean="0">
              <a:solidFill>
                <a:srgbClr val="155379"/>
              </a:solidFill>
            </a:endParaRPr>
          </a:p>
          <a:p>
            <a:pPr>
              <a:buNone/>
            </a:pPr>
            <a:endParaRPr lang="en-GB" dirty="0">
              <a:solidFill>
                <a:srgbClr val="155379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39066098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955"/>
            <a:ext cx="8230235" cy="1143635"/>
          </a:xfrm>
        </p:spPr>
        <p:txBody>
          <a:bodyPr>
            <a:normAutofit fontScale="90000"/>
          </a:bodyPr>
          <a:lstStyle/>
          <a:p>
            <a:r>
              <a:rPr lang="en-GB" b="1" dirty="0" smtClean="0">
                <a:solidFill>
                  <a:srgbClr val="ED4A4C"/>
                </a:solidFill>
                <a:latin typeface="Arial"/>
                <a:cs typeface="Arial"/>
              </a:rPr>
              <a:t>    Disadvantages </a:t>
            </a:r>
            <a:r>
              <a:rPr lang="en-GB" b="1" dirty="0" smtClean="0">
                <a:solidFill>
                  <a:srgbClr val="ED4A4C"/>
                </a:solidFill>
                <a:latin typeface="Arial"/>
                <a:cs typeface="Arial"/>
              </a:rPr>
              <a:t>of back titration </a:t>
            </a:r>
            <a:endParaRPr lang="en-GB" b="1" dirty="0">
              <a:solidFill>
                <a:srgbClr val="ED4A4C"/>
              </a:solidFill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765" y="1600200"/>
            <a:ext cx="8230235" cy="4526915"/>
          </a:xfrm>
        </p:spPr>
        <p:txBody>
          <a:bodyPr wrap="square" lIns="91440" tIns="45720" rIns="91440" bIns="45720" anchor="t">
            <a:normAutofit/>
          </a:bodyPr>
          <a:lstStyle/>
          <a:p>
            <a:pPr marL="342900" lvl="0" indent="-342900" algn="l" defTabSz="457200" rtl="0" latinLnBrk="0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None/>
            </a:pPr>
            <a:r>
              <a:rPr lang="en-US" altLang="ko-KR" sz="2800" dirty="0" smtClean="0">
                <a:solidFill>
                  <a:srgbClr val="155379"/>
                </a:solidFill>
                <a:latin typeface="Arial" charset="0"/>
              </a:rPr>
              <a:t>1- Needs skill and practice for effective results</a:t>
            </a:r>
            <a:endParaRPr lang="ko-KR" altLang="en-US" sz="2800" dirty="0" smtClean="0">
              <a:solidFill>
                <a:srgbClr val="155379"/>
              </a:solidFill>
              <a:latin typeface="Arial" charset="0"/>
            </a:endParaRPr>
          </a:p>
          <a:p>
            <a:pPr marL="342900" lvl="0" indent="-342900" algn="l" defTabSz="457200" rtl="0" latinLnBrk="0">
              <a:lnSpc>
                <a:spcPct val="102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None/>
            </a:pPr>
            <a:r>
              <a:rPr lang="en-US" altLang="ko-KR" sz="2800" dirty="0" smtClean="0">
                <a:solidFill>
                  <a:srgbClr val="155379"/>
                </a:solidFill>
                <a:latin typeface="Arial" charset="0"/>
              </a:rPr>
              <a:t>2- </a:t>
            </a:r>
            <a:r>
              <a:rPr lang="en-US" altLang="ko-KR" sz="2800" dirty="0" smtClean="0">
                <a:solidFill>
                  <a:srgbClr val="155379"/>
                </a:solidFill>
                <a:latin typeface="Arial" charset="0"/>
              </a:rPr>
              <a:t>Instruments have to be properly calibrated since it will give affected the final result.</a:t>
            </a:r>
            <a:endParaRPr lang="ko-KR" altLang="en-US" sz="2800" dirty="0" smtClean="0">
              <a:solidFill>
                <a:srgbClr val="155379"/>
              </a:solidFill>
              <a:latin typeface="Arial" charset="0"/>
            </a:endParaRPr>
          </a:p>
          <a:p>
            <a:pPr marL="342900" lvl="0" indent="-342900" algn="l" defTabSz="457200" rtl="0" latinLnBrk="0">
              <a:lnSpc>
                <a:spcPct val="102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None/>
            </a:pPr>
            <a:r>
              <a:rPr lang="en-US" altLang="ko-KR" sz="2800" dirty="0" smtClean="0">
                <a:solidFill>
                  <a:srgbClr val="155379"/>
                </a:solidFill>
                <a:latin typeface="Arial" charset="0"/>
              </a:rPr>
              <a:t>3- Reactivity of the elements to be titrated should be well researched since this may affect the end point.</a:t>
            </a:r>
            <a:endParaRPr lang="ko-KR" altLang="en-US" sz="2800" dirty="0" smtClean="0">
              <a:solidFill>
                <a:srgbClr val="155379"/>
              </a:solidFill>
              <a:latin typeface="Arial" charset="0"/>
            </a:endParaRPr>
          </a:p>
          <a:p>
            <a:pPr marL="342900" lvl="0" indent="-342900" algn="l" defTabSz="457200" rtl="0" latinLnBrk="0">
              <a:lnSpc>
                <a:spcPct val="102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None/>
            </a:pPr>
            <a:r>
              <a:rPr lang="en-US" altLang="ko-KR" sz="2800" dirty="0" smtClean="0">
                <a:solidFill>
                  <a:srgbClr val="155379"/>
                </a:solidFill>
                <a:latin typeface="Arial" charset="0"/>
              </a:rPr>
              <a:t>4- Time consuming if done manually.</a:t>
            </a:r>
            <a:endParaRPr lang="ko-KR" altLang="en-US" sz="2800" dirty="0" smtClean="0">
              <a:solidFill>
                <a:srgbClr val="155379"/>
              </a:solidFill>
              <a:latin typeface="Arial" charset="0"/>
            </a:endParaRPr>
          </a:p>
          <a:p>
            <a:pPr marL="342900" indent="-342900" algn="l" defTabSz="457200" rtl="0" latinLnBrk="0">
              <a:lnSpc>
                <a:spcPct val="102000"/>
              </a:lnSpc>
              <a:spcBef>
                <a:spcPts val="700"/>
              </a:spcBef>
              <a:spcAft>
                <a:spcPts val="0"/>
              </a:spcAft>
              <a:buNone/>
            </a:pPr>
            <a:endParaRPr lang="ko-KR" altLang="en-US" sz="3200" dirty="0" smtClean="0">
              <a:solidFill>
                <a:srgbClr val="155379"/>
              </a:solidFill>
              <a:latin typeface="Calibri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55960715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latin typeface="Arial"/>
                <a:cs typeface="Arial"/>
              </a:rPr>
              <a:t>Principle</a:t>
            </a:r>
            <a:endParaRPr lang="en-GB" b="1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51445"/>
            <a:ext cx="8229600" cy="4525963"/>
          </a:xfrm>
        </p:spPr>
        <p:txBody>
          <a:bodyPr/>
          <a:lstStyle/>
          <a:p>
            <a:pPr algn="l" rtl="0">
              <a:buNone/>
            </a:pPr>
            <a:r>
              <a:rPr lang="en-US" sz="2800" b="1" u="sng" dirty="0">
                <a:solidFill>
                  <a:schemeClr val="accent4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The HCO3¯ concentration is determined </a:t>
            </a:r>
            <a:r>
              <a:rPr lang="en-US" sz="2800" b="1" u="sng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by : </a:t>
            </a:r>
            <a:endParaRPr lang="en-US" sz="2800" b="1" u="sng" dirty="0" smtClean="0">
              <a:solidFill>
                <a:schemeClr val="accent4">
                  <a:lumMod val="60000"/>
                  <a:lumOff val="40000"/>
                </a:schemeClr>
              </a:solidFill>
              <a:latin typeface="Arial"/>
              <a:cs typeface="Arial"/>
            </a:endParaRPr>
          </a:p>
          <a:p>
            <a:pPr algn="l" rtl="0">
              <a:buNone/>
            </a:pPr>
            <a:endParaRPr lang="en-US" sz="2800" b="1" u="sng" dirty="0" smtClean="0">
              <a:solidFill>
                <a:schemeClr val="accent4">
                  <a:lumMod val="60000"/>
                  <a:lumOff val="40000"/>
                </a:schemeClr>
              </a:solidFill>
              <a:latin typeface="Arial"/>
              <a:cs typeface="Arial"/>
            </a:endParaRPr>
          </a:p>
          <a:p>
            <a:pPr algn="l" rtl="0">
              <a:buNone/>
            </a:pPr>
            <a:r>
              <a:rPr lang="en-US" sz="2800" dirty="0" smtClean="0">
                <a:solidFill>
                  <a:srgbClr val="155379"/>
                </a:solidFill>
                <a:latin typeface="Arial"/>
                <a:cs typeface="Arial"/>
              </a:rPr>
              <a:t>1- Adding </a:t>
            </a:r>
            <a:r>
              <a:rPr lang="en-US" sz="2800" dirty="0">
                <a:solidFill>
                  <a:srgbClr val="155379"/>
                </a:solidFill>
                <a:latin typeface="Arial"/>
                <a:cs typeface="Arial"/>
              </a:rPr>
              <a:t>an excess of 0.001M  HCL, to volatilize the HCO3 </a:t>
            </a:r>
            <a:r>
              <a:rPr lang="en-US" sz="2800" dirty="0" smtClean="0">
                <a:solidFill>
                  <a:srgbClr val="155379"/>
                </a:solidFill>
                <a:latin typeface="Arial"/>
                <a:cs typeface="Arial"/>
              </a:rPr>
              <a:t>( Weak Base) as </a:t>
            </a:r>
            <a:r>
              <a:rPr lang="en-US" sz="2800" dirty="0">
                <a:solidFill>
                  <a:srgbClr val="155379"/>
                </a:solidFill>
                <a:latin typeface="Arial"/>
                <a:cs typeface="Arial"/>
              </a:rPr>
              <a:t>CO2, swirling to allow the CO2 to </a:t>
            </a:r>
            <a:r>
              <a:rPr lang="en-US" sz="2800" dirty="0" smtClean="0">
                <a:solidFill>
                  <a:srgbClr val="155379"/>
                </a:solidFill>
                <a:latin typeface="Arial"/>
                <a:cs typeface="Arial"/>
              </a:rPr>
              <a:t>escape. </a:t>
            </a:r>
          </a:p>
          <a:p>
            <a:pPr algn="l" rtl="0">
              <a:buNone/>
            </a:pPr>
            <a:r>
              <a:rPr lang="en-US" sz="2800" dirty="0" smtClean="0">
                <a:solidFill>
                  <a:srgbClr val="155379"/>
                </a:solidFill>
                <a:latin typeface="Arial"/>
                <a:cs typeface="Arial"/>
              </a:rPr>
              <a:t>2- Back</a:t>
            </a:r>
            <a:r>
              <a:rPr lang="en-US" sz="2800" dirty="0">
                <a:solidFill>
                  <a:srgbClr val="155379"/>
                </a:solidFill>
                <a:latin typeface="Arial"/>
                <a:cs typeface="Arial"/>
              </a:rPr>
              <a:t>-titrating the excess </a:t>
            </a:r>
            <a:r>
              <a:rPr lang="en-US" sz="2800" dirty="0" smtClean="0">
                <a:solidFill>
                  <a:srgbClr val="155379"/>
                </a:solidFill>
                <a:latin typeface="Arial"/>
                <a:cs typeface="Arial"/>
              </a:rPr>
              <a:t>HCL (strong Acid) </a:t>
            </a:r>
            <a:r>
              <a:rPr lang="en-US" sz="2800" dirty="0">
                <a:solidFill>
                  <a:srgbClr val="155379"/>
                </a:solidFill>
                <a:latin typeface="Arial"/>
                <a:cs typeface="Arial"/>
              </a:rPr>
              <a:t>with 0.001M  </a:t>
            </a:r>
            <a:r>
              <a:rPr lang="en-US" sz="2800" dirty="0" smtClean="0">
                <a:solidFill>
                  <a:srgbClr val="155379"/>
                </a:solidFill>
                <a:latin typeface="Arial"/>
                <a:cs typeface="Arial"/>
              </a:rPr>
              <a:t>NaOH (Strong Base).</a:t>
            </a:r>
            <a:endParaRPr lang="en-GB" sz="2800" dirty="0">
              <a:solidFill>
                <a:srgbClr val="155379"/>
              </a:solidFill>
              <a:latin typeface="Arial"/>
              <a:cs typeface="Arial"/>
            </a:endParaRPr>
          </a:p>
          <a:p>
            <a:pPr algn="l" rtl="0">
              <a:buNone/>
            </a:pPr>
            <a:endParaRPr lang="en-GB" dirty="0">
              <a:solidFill>
                <a:srgbClr val="155379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1575876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1443"/>
            <a:ext cx="8229600" cy="1143000"/>
          </a:xfrm>
        </p:spPr>
        <p:txBody>
          <a:bodyPr/>
          <a:lstStyle/>
          <a:p>
            <a:r>
              <a:rPr lang="en-GB" b="1" dirty="0" smtClean="0">
                <a:latin typeface="Arial"/>
                <a:cs typeface="Arial"/>
              </a:rPr>
              <a:t>Principle</a:t>
            </a:r>
            <a:endParaRPr lang="en-GB" b="1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0400" y="2033907"/>
            <a:ext cx="8483600" cy="4525963"/>
          </a:xfrm>
        </p:spPr>
        <p:txBody>
          <a:bodyPr/>
          <a:lstStyle/>
          <a:p>
            <a:pPr>
              <a:buNone/>
            </a:pPr>
            <a:r>
              <a:rPr lang="en-US" dirty="0">
                <a:solidFill>
                  <a:srgbClr val="155379"/>
                </a:solidFill>
                <a:latin typeface="Arial"/>
                <a:cs typeface="Arial"/>
              </a:rPr>
              <a:t>HCO</a:t>
            </a:r>
            <a:r>
              <a:rPr lang="en-US" baseline="-25000" dirty="0">
                <a:solidFill>
                  <a:srgbClr val="155379"/>
                </a:solidFill>
                <a:latin typeface="Arial"/>
                <a:cs typeface="Arial"/>
              </a:rPr>
              <a:t>3</a:t>
            </a:r>
            <a:r>
              <a:rPr lang="en-US" dirty="0">
                <a:solidFill>
                  <a:srgbClr val="155379"/>
                </a:solidFill>
                <a:latin typeface="Arial"/>
                <a:cs typeface="Arial"/>
              </a:rPr>
              <a:t>¯ + excess HCL             </a:t>
            </a:r>
            <a:r>
              <a:rPr lang="en-US" dirty="0" smtClean="0">
                <a:solidFill>
                  <a:srgbClr val="155379"/>
                </a:solidFill>
                <a:latin typeface="Arial"/>
                <a:cs typeface="Arial"/>
              </a:rPr>
              <a:t> </a:t>
            </a:r>
            <a:r>
              <a:rPr lang="en-US" dirty="0">
                <a:solidFill>
                  <a:srgbClr val="155379"/>
                </a:solidFill>
                <a:latin typeface="Arial"/>
                <a:cs typeface="Arial"/>
              </a:rPr>
              <a:t>H</a:t>
            </a:r>
            <a:r>
              <a:rPr lang="en-US" baseline="-25000" dirty="0">
                <a:solidFill>
                  <a:srgbClr val="155379"/>
                </a:solidFill>
                <a:latin typeface="Arial"/>
                <a:cs typeface="Arial"/>
              </a:rPr>
              <a:t>2</a:t>
            </a:r>
            <a:r>
              <a:rPr lang="en-US" dirty="0">
                <a:solidFill>
                  <a:srgbClr val="155379"/>
                </a:solidFill>
                <a:latin typeface="Arial"/>
                <a:cs typeface="Arial"/>
              </a:rPr>
              <a:t>O </a:t>
            </a:r>
            <a:r>
              <a:rPr lang="en-US" dirty="0" smtClean="0">
                <a:solidFill>
                  <a:srgbClr val="155379"/>
                </a:solidFill>
                <a:latin typeface="Arial"/>
                <a:cs typeface="Arial"/>
              </a:rPr>
              <a:t> + CO</a:t>
            </a:r>
            <a:r>
              <a:rPr lang="en-US" baseline="-25000" dirty="0" smtClean="0">
                <a:solidFill>
                  <a:srgbClr val="155379"/>
                </a:solidFill>
                <a:latin typeface="Arial"/>
                <a:cs typeface="Arial"/>
              </a:rPr>
              <a:t>2 </a:t>
            </a:r>
            <a:r>
              <a:rPr lang="en-US" dirty="0" smtClean="0">
                <a:solidFill>
                  <a:srgbClr val="155379"/>
                </a:solidFill>
                <a:latin typeface="Arial"/>
                <a:cs typeface="Arial"/>
              </a:rPr>
              <a:t>  </a:t>
            </a:r>
            <a:r>
              <a:rPr lang="en-US" dirty="0">
                <a:solidFill>
                  <a:srgbClr val="155379"/>
                </a:solidFill>
                <a:latin typeface="Arial"/>
                <a:cs typeface="Arial"/>
              </a:rPr>
              <a:t>+ CL¯</a:t>
            </a:r>
            <a:endParaRPr lang="en-GB" dirty="0">
              <a:solidFill>
                <a:srgbClr val="155379"/>
              </a:solidFill>
              <a:latin typeface="Arial"/>
              <a:cs typeface="Arial"/>
            </a:endParaRPr>
          </a:p>
          <a:p>
            <a:pPr>
              <a:buNone/>
            </a:pPr>
            <a:endParaRPr lang="en-US" dirty="0" smtClean="0">
              <a:solidFill>
                <a:srgbClr val="155379"/>
              </a:solidFill>
              <a:latin typeface="Arial"/>
              <a:cs typeface="Arial"/>
            </a:endParaRPr>
          </a:p>
          <a:p>
            <a:pPr>
              <a:buNone/>
            </a:pPr>
            <a:r>
              <a:rPr lang="en-US" dirty="0" smtClean="0">
                <a:solidFill>
                  <a:srgbClr val="155379"/>
                </a:solidFill>
                <a:latin typeface="Arial"/>
                <a:cs typeface="Arial"/>
              </a:rPr>
              <a:t>Excess </a:t>
            </a:r>
            <a:r>
              <a:rPr lang="en-US" dirty="0">
                <a:solidFill>
                  <a:srgbClr val="155379"/>
                </a:solidFill>
                <a:latin typeface="Arial"/>
                <a:cs typeface="Arial"/>
              </a:rPr>
              <a:t>HCL + </a:t>
            </a:r>
            <a:r>
              <a:rPr lang="en-US" dirty="0" err="1">
                <a:solidFill>
                  <a:srgbClr val="155379"/>
                </a:solidFill>
                <a:latin typeface="Arial"/>
                <a:cs typeface="Arial"/>
              </a:rPr>
              <a:t>NaOH</a:t>
            </a:r>
            <a:r>
              <a:rPr lang="en-US" dirty="0">
                <a:solidFill>
                  <a:srgbClr val="155379"/>
                </a:solidFill>
                <a:latin typeface="Arial"/>
                <a:cs typeface="Arial"/>
              </a:rPr>
              <a:t>             </a:t>
            </a:r>
            <a:r>
              <a:rPr lang="en-US" dirty="0" smtClean="0">
                <a:solidFill>
                  <a:srgbClr val="155379"/>
                </a:solidFill>
                <a:latin typeface="Arial"/>
                <a:cs typeface="Arial"/>
              </a:rPr>
              <a:t> NaCL </a:t>
            </a:r>
            <a:r>
              <a:rPr lang="en-US" dirty="0">
                <a:solidFill>
                  <a:srgbClr val="155379"/>
                </a:solidFill>
                <a:latin typeface="Arial"/>
                <a:cs typeface="Arial"/>
              </a:rPr>
              <a:t>+ H</a:t>
            </a:r>
            <a:r>
              <a:rPr lang="en-US" baseline="-25000" dirty="0">
                <a:solidFill>
                  <a:srgbClr val="155379"/>
                </a:solidFill>
                <a:latin typeface="Arial"/>
                <a:cs typeface="Arial"/>
              </a:rPr>
              <a:t>2</a:t>
            </a:r>
            <a:r>
              <a:rPr lang="en-US" dirty="0">
                <a:solidFill>
                  <a:srgbClr val="155379"/>
                </a:solidFill>
                <a:latin typeface="Arial"/>
                <a:cs typeface="Arial"/>
              </a:rPr>
              <a:t>O    ( back titration)</a:t>
            </a:r>
            <a:endParaRPr lang="en-GB" dirty="0">
              <a:solidFill>
                <a:srgbClr val="155379"/>
              </a:solidFill>
              <a:latin typeface="Arial"/>
              <a:cs typeface="Arial"/>
            </a:endParaRPr>
          </a:p>
          <a:p>
            <a:pPr>
              <a:buNone/>
            </a:pPr>
            <a:endParaRPr lang="en-GB" dirty="0">
              <a:solidFill>
                <a:srgbClr val="155379"/>
              </a:solidFill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4619870" y="2431861"/>
            <a:ext cx="1037727" cy="0"/>
          </a:xfrm>
          <a:prstGeom prst="straightConnector1">
            <a:avLst/>
          </a:prstGeom>
          <a:ln>
            <a:solidFill>
              <a:schemeClr val="accent4">
                <a:lumMod val="60000"/>
                <a:lumOff val="4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V="1">
            <a:off x="7416800" y="2002929"/>
            <a:ext cx="0" cy="428932"/>
          </a:xfrm>
          <a:prstGeom prst="straightConnector1">
            <a:avLst/>
          </a:prstGeom>
          <a:ln>
            <a:solidFill>
              <a:schemeClr val="accent4">
                <a:lumMod val="60000"/>
                <a:lumOff val="4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4592328" y="4135272"/>
            <a:ext cx="1037727" cy="0"/>
          </a:xfrm>
          <a:prstGeom prst="straightConnector1">
            <a:avLst/>
          </a:prstGeom>
          <a:ln>
            <a:solidFill>
              <a:schemeClr val="accent4">
                <a:lumMod val="60000"/>
                <a:lumOff val="4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499280032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انقلاب">
  <a:themeElements>
    <a:clrScheme name="مخصص 10">
      <a:dk1>
        <a:srgbClr val="922122"/>
      </a:dk1>
      <a:lt1>
        <a:sysClr val="window" lastClr="FFFFFF"/>
      </a:lt1>
      <a:dk2>
        <a:srgbClr val="DA5D5E"/>
      </a:dk2>
      <a:lt2>
        <a:srgbClr val="A9D6E2"/>
      </a:lt2>
      <a:accent1>
        <a:srgbClr val="BD2B2C"/>
      </a:accent1>
      <a:accent2>
        <a:srgbClr val="7285B8"/>
      </a:accent2>
      <a:accent3>
        <a:srgbClr val="354369"/>
      </a:accent3>
      <a:accent4>
        <a:srgbClr val="7030A0"/>
      </a:accent4>
      <a:accent5>
        <a:srgbClr val="0C0C0C"/>
      </a:accent5>
      <a:accent6>
        <a:srgbClr val="446E27"/>
      </a:accent6>
      <a:hlink>
        <a:srgbClr val="FF0000"/>
      </a:hlink>
      <a:folHlink>
        <a:srgbClr val="AA8A14"/>
      </a:folHlink>
    </a:clrScheme>
    <a:fontScheme name="انقلاب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انقلاب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1309</TotalTime>
  <Words>682</Words>
  <Application>Microsoft Office PowerPoint</Application>
  <PresentationFormat>عرض على الشاشة (3:4)‏</PresentationFormat>
  <Paragraphs>88</Paragraphs>
  <Slides>21</Slides>
  <Notes>1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21</vt:i4>
      </vt:variant>
    </vt:vector>
  </HeadingPairs>
  <TitlesOfParts>
    <vt:vector size="22" baseType="lpstr">
      <vt:lpstr>انقلاب</vt:lpstr>
      <vt:lpstr>Determination of bicarbonate in blood</vt:lpstr>
      <vt:lpstr>Introduction:</vt:lpstr>
      <vt:lpstr>Introduction:</vt:lpstr>
      <vt:lpstr>    Back titration </vt:lpstr>
      <vt:lpstr>purposes of using back titration</vt:lpstr>
      <vt:lpstr>Advantages of doing back titration</vt:lpstr>
      <vt:lpstr>    Disadvantages of back titration </vt:lpstr>
      <vt:lpstr>Principle</vt:lpstr>
      <vt:lpstr>Principle</vt:lpstr>
      <vt:lpstr>Procedure</vt:lpstr>
      <vt:lpstr>الشريحة 11</vt:lpstr>
      <vt:lpstr>الشريحة 12</vt:lpstr>
      <vt:lpstr>Comparison solution</vt:lpstr>
      <vt:lpstr>First step before titration</vt:lpstr>
      <vt:lpstr>After addition of thefirst drop of NaOH</vt:lpstr>
      <vt:lpstr>End point </vt:lpstr>
      <vt:lpstr>Result</vt:lpstr>
      <vt:lpstr>Calculation</vt:lpstr>
      <vt:lpstr>How to work out HCO3- Concentration?</vt:lpstr>
      <vt:lpstr>الشريحة 20</vt:lpstr>
      <vt:lpstr>الشريحة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Samyah T Alanazi</dc:creator>
  <cp:lastModifiedBy>أريج</cp:lastModifiedBy>
  <cp:revision>52</cp:revision>
  <dcterms:created xsi:type="dcterms:W3CDTF">2013-02-26T08:30:58Z</dcterms:created>
  <dcterms:modified xsi:type="dcterms:W3CDTF">2014-10-11T17:43:08Z</dcterms:modified>
</cp:coreProperties>
</file>