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snapToObjects="1">
      <p:cViewPr varScale="1">
        <p:scale>
          <a:sx n="52" d="100"/>
          <a:sy n="52" d="100"/>
        </p:scale>
        <p:origin x="-11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DC5C6123-EFAB-0C47-B4F3-FB6EDB042C9F}" type="datetimeFigureOut">
              <a:rPr lang="en-US" smtClean="0"/>
              <a:pPr/>
              <a:t>9/16/2014</a:t>
            </a:fld>
            <a:endParaRPr lang="en-GB" dirty="0"/>
          </a:p>
        </p:txBody>
      </p:sp>
      <p:sp>
        <p:nvSpPr>
          <p:cNvPr id="16" name="Slide Number Placeholder 15"/>
          <p:cNvSpPr>
            <a:spLocks noGrp="1"/>
          </p:cNvSpPr>
          <p:nvPr>
            <p:ph type="sldNum" sz="quarter" idx="11"/>
          </p:nvPr>
        </p:nvSpPr>
        <p:spPr/>
        <p:txBody>
          <a:bodyPr/>
          <a:lstStyle/>
          <a:p>
            <a:fld id="{BBD3581A-439C-DF4E-99C4-40B81EB5EA6F}" type="slidenum">
              <a:rPr lang="en-GB" smtClean="0"/>
              <a:pPr/>
              <a:t>‹#›</a:t>
            </a:fld>
            <a:endParaRPr lang="en-GB" dirty="0"/>
          </a:p>
        </p:txBody>
      </p:sp>
      <p:sp>
        <p:nvSpPr>
          <p:cNvPr id="17" name="Footer Placeholder 16"/>
          <p:cNvSpPr>
            <a:spLocks noGrp="1"/>
          </p:cNvSpPr>
          <p:nvPr>
            <p:ph type="ftr" sz="quarter" idx="12"/>
          </p:nvPr>
        </p:nvSpPr>
        <p:spPr/>
        <p:txBody>
          <a:bodyPr/>
          <a:lstStyle/>
          <a:p>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5C6123-EFAB-0C47-B4F3-FB6EDB042C9F}" type="datetimeFigureOut">
              <a:rPr lang="en-US" smtClean="0"/>
              <a:pPr/>
              <a:t>9/16/2014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BD3581A-439C-DF4E-99C4-40B81EB5EA6F}"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5C6123-EFAB-0C47-B4F3-FB6EDB042C9F}" type="datetimeFigureOut">
              <a:rPr lang="en-US" smtClean="0"/>
              <a:pPr/>
              <a:t>9/16/2014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BD3581A-439C-DF4E-99C4-40B81EB5EA6F}"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DC5C6123-EFAB-0C47-B4F3-FB6EDB042C9F}" type="datetimeFigureOut">
              <a:rPr lang="en-US" smtClean="0"/>
              <a:pPr/>
              <a:t>9/16/2014</a:t>
            </a:fld>
            <a:endParaRPr lang="en-GB" dirty="0"/>
          </a:p>
        </p:txBody>
      </p:sp>
      <p:sp>
        <p:nvSpPr>
          <p:cNvPr id="15" name="Slide Number Placeholder 14"/>
          <p:cNvSpPr>
            <a:spLocks noGrp="1"/>
          </p:cNvSpPr>
          <p:nvPr>
            <p:ph type="sldNum" sz="quarter" idx="15"/>
          </p:nvPr>
        </p:nvSpPr>
        <p:spPr/>
        <p:txBody>
          <a:bodyPr/>
          <a:lstStyle>
            <a:lvl1pPr algn="ctr">
              <a:defRPr/>
            </a:lvl1pPr>
          </a:lstStyle>
          <a:p>
            <a:fld id="{BBD3581A-439C-DF4E-99C4-40B81EB5EA6F}" type="slidenum">
              <a:rPr lang="en-GB" smtClean="0"/>
              <a:pPr/>
              <a:t>‹#›</a:t>
            </a:fld>
            <a:endParaRPr lang="en-GB" dirty="0"/>
          </a:p>
        </p:txBody>
      </p:sp>
      <p:sp>
        <p:nvSpPr>
          <p:cNvPr id="16" name="Footer Placeholder 15"/>
          <p:cNvSpPr>
            <a:spLocks noGrp="1"/>
          </p:cNvSpPr>
          <p:nvPr>
            <p:ph type="ftr" sz="quarter" idx="16"/>
          </p:nvPr>
        </p:nvSpPr>
        <p:spPr/>
        <p:txBody>
          <a:bodyPr/>
          <a:lstStyle/>
          <a:p>
            <a:endParaRPr lang="en-GB" dirty="0"/>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C5C6123-EFAB-0C47-B4F3-FB6EDB042C9F}" type="datetimeFigureOut">
              <a:rPr lang="en-US" smtClean="0"/>
              <a:pPr/>
              <a:t>9/16/2014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BD3581A-439C-DF4E-99C4-40B81EB5EA6F}" type="slidenum">
              <a:rPr lang="en-GB" smtClean="0"/>
              <a:pPr/>
              <a:t>‹#›</a:t>
            </a:fld>
            <a:endParaRPr lang="en-GB" dirty="0"/>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C5C6123-EFAB-0C47-B4F3-FB6EDB042C9F}" type="datetimeFigureOut">
              <a:rPr lang="en-US" smtClean="0"/>
              <a:pPr/>
              <a:t>9/16/2014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BD3581A-439C-DF4E-99C4-40B81EB5EA6F}" type="slidenum">
              <a:rPr lang="en-GB" smtClean="0"/>
              <a:pPr/>
              <a:t>‹#›</a:t>
            </a:fld>
            <a:endParaRPr lang="en-GB"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BD3581A-439C-DF4E-99C4-40B81EB5EA6F}" type="slidenum">
              <a:rPr lang="en-GB" smtClean="0"/>
              <a:pPr/>
              <a:t>‹#›</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7" name="Date Placeholder 6"/>
          <p:cNvSpPr>
            <a:spLocks noGrp="1"/>
          </p:cNvSpPr>
          <p:nvPr>
            <p:ph type="dt" sz="half" idx="10"/>
          </p:nvPr>
        </p:nvSpPr>
        <p:spPr/>
        <p:txBody>
          <a:bodyPr/>
          <a:lstStyle/>
          <a:p>
            <a:fld id="{DC5C6123-EFAB-0C47-B4F3-FB6EDB042C9F}" type="datetimeFigureOut">
              <a:rPr lang="en-US" smtClean="0"/>
              <a:pPr/>
              <a:t>9/16/2014</a:t>
            </a:fld>
            <a:endParaRPr lang="en-GB" dirty="0"/>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C5C6123-EFAB-0C47-B4F3-FB6EDB042C9F}" type="datetimeFigureOut">
              <a:rPr lang="en-US" smtClean="0"/>
              <a:pPr/>
              <a:t>9/16/2014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BD3581A-439C-DF4E-99C4-40B81EB5EA6F}" type="slidenum">
              <a:rPr lang="en-GB" smtClean="0"/>
              <a:pPr/>
              <a:t>‹#›</a:t>
            </a:fld>
            <a:endParaRPr lang="en-GB"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5C6123-EFAB-0C47-B4F3-FB6EDB042C9F}" type="datetimeFigureOut">
              <a:rPr lang="en-US" smtClean="0"/>
              <a:pPr/>
              <a:t>9/16/2014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BD3581A-439C-DF4E-99C4-40B81EB5EA6F}"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DC5C6123-EFAB-0C47-B4F3-FB6EDB042C9F}" type="datetimeFigureOut">
              <a:rPr lang="en-US" smtClean="0"/>
              <a:pPr/>
              <a:t>9/16/2014</a:t>
            </a:fld>
            <a:endParaRPr lang="en-GB" dirty="0"/>
          </a:p>
        </p:txBody>
      </p:sp>
      <p:sp>
        <p:nvSpPr>
          <p:cNvPr id="9" name="Slide Number Placeholder 8"/>
          <p:cNvSpPr>
            <a:spLocks noGrp="1"/>
          </p:cNvSpPr>
          <p:nvPr>
            <p:ph type="sldNum" sz="quarter" idx="15"/>
          </p:nvPr>
        </p:nvSpPr>
        <p:spPr/>
        <p:txBody>
          <a:bodyPr/>
          <a:lstStyle/>
          <a:p>
            <a:fld id="{BBD3581A-439C-DF4E-99C4-40B81EB5EA6F}" type="slidenum">
              <a:rPr lang="en-GB" smtClean="0"/>
              <a:pPr/>
              <a:t>‹#›</a:t>
            </a:fld>
            <a:endParaRPr lang="en-GB" dirty="0"/>
          </a:p>
        </p:txBody>
      </p:sp>
      <p:sp>
        <p:nvSpPr>
          <p:cNvPr id="10" name="Footer Placeholder 9"/>
          <p:cNvSpPr>
            <a:spLocks noGrp="1"/>
          </p:cNvSpPr>
          <p:nvPr>
            <p:ph type="ftr" sz="quarter" idx="16"/>
          </p:nvPr>
        </p:nvSpPr>
        <p:spPr/>
        <p:txBody>
          <a:bodyPr/>
          <a:lstStyle/>
          <a:p>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DC5C6123-EFAB-0C47-B4F3-FB6EDB042C9F}" type="datetimeFigureOut">
              <a:rPr lang="en-US" smtClean="0"/>
              <a:pPr/>
              <a:t>9/16/2014</a:t>
            </a:fld>
            <a:endParaRPr lang="en-GB" dirty="0"/>
          </a:p>
        </p:txBody>
      </p:sp>
      <p:sp>
        <p:nvSpPr>
          <p:cNvPr id="9" name="Slide Number Placeholder 8"/>
          <p:cNvSpPr>
            <a:spLocks noGrp="1"/>
          </p:cNvSpPr>
          <p:nvPr>
            <p:ph type="sldNum" sz="quarter" idx="11"/>
          </p:nvPr>
        </p:nvSpPr>
        <p:spPr/>
        <p:txBody>
          <a:bodyPr/>
          <a:lstStyle/>
          <a:p>
            <a:fld id="{BBD3581A-439C-DF4E-99C4-40B81EB5EA6F}" type="slidenum">
              <a:rPr lang="en-GB" smtClean="0"/>
              <a:pPr/>
              <a:t>‹#›</a:t>
            </a:fld>
            <a:endParaRPr lang="en-GB" dirty="0"/>
          </a:p>
        </p:txBody>
      </p:sp>
      <p:sp>
        <p:nvSpPr>
          <p:cNvPr id="10" name="Footer Placeholder 9"/>
          <p:cNvSpPr>
            <a:spLocks noGrp="1"/>
          </p:cNvSpPr>
          <p:nvPr>
            <p:ph type="ftr" sz="quarter" idx="12"/>
          </p:nvPr>
        </p:nvSpPr>
        <p:spPr/>
        <p:txBody>
          <a:bodyPr/>
          <a:lstStyle/>
          <a:p>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C5C6123-EFAB-0C47-B4F3-FB6EDB042C9F}" type="datetimeFigureOut">
              <a:rPr lang="en-US" smtClean="0"/>
              <a:pPr/>
              <a:t>9/16/2014</a:t>
            </a:fld>
            <a:endParaRPr lang="en-GB" dirty="0"/>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GB" dirty="0"/>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BD3581A-439C-DF4E-99C4-40B81EB5EA6F}" type="slidenum">
              <a:rPr lang="en-GB" smtClean="0"/>
              <a:pPr/>
              <a:t>‹#›</a:t>
            </a:fld>
            <a:endParaRPr lang="en-GB" dirty="0"/>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009900"/>
            <a:ext cx="6400800" cy="1752600"/>
          </a:xfrm>
        </p:spPr>
        <p:txBody>
          <a:bodyPr>
            <a:normAutofit/>
          </a:bodyPr>
          <a:lstStyle/>
          <a:p>
            <a:r>
              <a:rPr lang="en-GB" dirty="0" smtClean="0">
                <a:latin typeface="Arial"/>
                <a:cs typeface="Arial"/>
              </a:rPr>
              <a:t>Part-2</a:t>
            </a:r>
          </a:p>
          <a:p>
            <a:r>
              <a:rPr lang="en-GB" b="1" dirty="0" smtClean="0">
                <a:solidFill>
                  <a:schemeClr val="accent1"/>
                </a:solidFill>
                <a:latin typeface="Arial"/>
                <a:cs typeface="Arial"/>
              </a:rPr>
              <a:t>Standardization of Hydrochloric </a:t>
            </a:r>
            <a:r>
              <a:rPr lang="en-GB" b="1" smtClean="0">
                <a:solidFill>
                  <a:schemeClr val="accent1"/>
                </a:solidFill>
                <a:latin typeface="Arial"/>
                <a:cs typeface="Arial"/>
              </a:rPr>
              <a:t>Acid </a:t>
            </a:r>
            <a:r>
              <a:rPr lang="en-GB" b="1" smtClean="0">
                <a:solidFill>
                  <a:schemeClr val="accent1"/>
                </a:solidFill>
                <a:latin typeface="Arial"/>
                <a:cs typeface="Arial"/>
              </a:rPr>
              <a:t>Solution</a:t>
            </a:r>
            <a:endParaRPr lang="en-GB" b="1" dirty="0" smtClean="0">
              <a:solidFill>
                <a:schemeClr val="accent1"/>
              </a:solidFill>
              <a:latin typeface="Arial"/>
              <a:cs typeface="Arial"/>
            </a:endParaRPr>
          </a:p>
        </p:txBody>
      </p:sp>
      <p:sp>
        <p:nvSpPr>
          <p:cNvPr id="2" name="Title 1"/>
          <p:cNvSpPr>
            <a:spLocks noGrp="1"/>
          </p:cNvSpPr>
          <p:nvPr>
            <p:ph type="ctrTitle"/>
          </p:nvPr>
        </p:nvSpPr>
        <p:spPr>
          <a:xfrm>
            <a:off x="685800" y="1395412"/>
            <a:ext cx="7772400" cy="1470025"/>
          </a:xfrm>
        </p:spPr>
        <p:txBody>
          <a:bodyPr/>
          <a:lstStyle/>
          <a:p>
            <a:r>
              <a:rPr lang="en-GB" b="1" dirty="0">
                <a:latin typeface="Arial"/>
                <a:cs typeface="Arial"/>
              </a:rPr>
              <a:t>Continued on acid-base titration </a:t>
            </a:r>
          </a:p>
        </p:txBody>
      </p:sp>
    </p:spTree>
    <p:extLst>
      <p:ext uri="{BB962C8B-B14F-4D97-AF65-F5344CB8AC3E}">
        <p14:creationId xmlns="" xmlns:p14="http://schemas.microsoft.com/office/powerpoint/2010/main" val="3416042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 3"/>
          <p:cNvSpPr>
            <a:spLocks noGrp="1" noChangeArrowheads="1"/>
          </p:cNvSpPr>
          <p:nvPr>
            <p:ph idx="1"/>
          </p:nvPr>
        </p:nvSpPr>
        <p:spPr>
          <a:xfrm>
            <a:off x="457200" y="1600835"/>
            <a:ext cx="8229600" cy="4526280"/>
          </a:xfrm>
          <a:prstGeom prst="rect">
            <a:avLst/>
          </a:prstGeom>
          <a:noFill/>
          <a:ln w="0" cap="flat" cmpd="sng">
            <a:noFill/>
            <a:prstDash/>
          </a:ln>
        </p:spPr>
        <p:txBody>
          <a:bodyPr wrap="square" lIns="91440" tIns="45720" rIns="91440" bIns="45720" anchor="t"/>
          <a:lstStyle/>
          <a:p>
            <a:pPr marL="0" indent="0" algn="l" defTabSz="508000">
              <a:lnSpc>
                <a:spcPct val="104000"/>
              </a:lnSpc>
              <a:spcBef>
                <a:spcPts val="0"/>
              </a:spcBef>
              <a:spcAft>
                <a:spcPts val="0"/>
              </a:spcAft>
              <a:buFontTx/>
              <a:buNone/>
            </a:pPr>
            <a:r>
              <a:rPr lang="en-US" altLang="ko-KR" sz="3100" dirty="0" smtClean="0">
                <a:solidFill>
                  <a:srgbClr val="000000"/>
                </a:solidFill>
                <a:latin typeface="Times New Roman" charset="0"/>
              </a:rPr>
              <a:t>During an acid-base titration, the pH changes in a characteristic way.  A pH curve is found if the pH of the solution being titrated is plotted against the volume of solution added.</a:t>
            </a:r>
            <a:endParaRPr lang="ko-KR" altLang="en-US" sz="3100" dirty="0" smtClean="0">
              <a:latin typeface="Times New Roman" charset="0"/>
            </a:endParaRPr>
          </a:p>
        </p:txBody>
      </p:sp>
      <p:sp>
        <p:nvSpPr>
          <p:cNvPr id="3" name="Rect 3"/>
          <p:cNvSpPr>
            <a:spLocks noGrp="1" noChangeArrowheads="1"/>
          </p:cNvSpPr>
          <p:nvPr>
            <p:ph type="title"/>
          </p:nvPr>
        </p:nvSpPr>
        <p:spPr>
          <a:xfrm>
            <a:off x="457200" y="274320"/>
            <a:ext cx="8229600" cy="1144905"/>
          </a:xfrm>
          <a:prstGeom prst="rect">
            <a:avLst/>
          </a:prstGeom>
          <a:noFill/>
          <a:ln w="0" cap="flat" cmpd="sng">
            <a:noFill/>
            <a:prstDash/>
          </a:ln>
        </p:spPr>
        <p:txBody>
          <a:bodyPr wrap="square" lIns="91440" tIns="45720" rIns="91440" bIns="45720" anchor="ctr"/>
          <a:lstStyle/>
          <a:p>
            <a:pPr marL="0" indent="0" algn="ctr" defTabSz="508000">
              <a:lnSpc>
                <a:spcPct val="104000"/>
              </a:lnSpc>
              <a:spcBef>
                <a:spcPts val="0"/>
              </a:spcBef>
              <a:spcAft>
                <a:spcPts val="0"/>
              </a:spcAft>
              <a:buFontTx/>
              <a:buNone/>
            </a:pPr>
            <a:r>
              <a:rPr lang="en-US" altLang="ko-KR" sz="4300" dirty="0" smtClean="0">
                <a:solidFill>
                  <a:srgbClr val="000000"/>
                </a:solidFill>
                <a:latin typeface="Times New Roman" charset="0"/>
              </a:rPr>
              <a:t>Acid base titration</a:t>
            </a:r>
            <a:endParaRPr lang="ko-KR" altLang="en-US" sz="4300" dirty="0" smtClean="0">
              <a:latin typeface="Times New Roman"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var/mobile/Applications/FFE47EF2-A684-422E-988E-F2C840B3C2CF/Library/tmp/fImage221606119.png"/>
          <p:cNvPicPr>
            <a:picLocks noChangeAspect="1"/>
          </p:cNvPicPr>
          <p:nvPr/>
        </p:nvPicPr>
        <p:blipFill>
          <a:blip r:embed="rId2" cstate="print"/>
          <a:srcRect l="-42048" t="28899" r="-8977" b="32705"/>
          <a:stretch>
            <a:fillRect/>
          </a:stretch>
        </p:blipFill>
        <p:spPr>
          <a:xfrm>
            <a:off x="0" y="1732280"/>
            <a:ext cx="7635240" cy="4375150"/>
          </a:xfrm>
          <a:prstGeom prst="rect">
            <a:avLst/>
          </a:prstGeom>
          <a:noFill/>
          <a:ln w="3175" cap="flat" cmpd="sng">
            <a:noFill/>
            <a:prstDash/>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 3"/>
          <p:cNvSpPr>
            <a:spLocks noGrp="1" noChangeArrowheads="1"/>
          </p:cNvSpPr>
          <p:nvPr>
            <p:ph idx="1"/>
          </p:nvPr>
        </p:nvSpPr>
        <p:spPr>
          <a:xfrm>
            <a:off x="457200" y="1290955"/>
            <a:ext cx="8229600" cy="5352415"/>
          </a:xfrm>
          <a:prstGeom prst="rect">
            <a:avLst/>
          </a:prstGeom>
          <a:noFill/>
          <a:ln w="0" cap="flat" cmpd="sng">
            <a:noFill/>
            <a:prstDash/>
          </a:ln>
        </p:spPr>
        <p:txBody>
          <a:bodyPr wrap="square" lIns="91440" tIns="45720" rIns="91440" bIns="45720" anchor="t"/>
          <a:lstStyle/>
          <a:p>
            <a:pPr marL="0" indent="0" algn="just" defTabSz="508000">
              <a:lnSpc>
                <a:spcPct val="104000"/>
              </a:lnSpc>
              <a:spcBef>
                <a:spcPts val="0"/>
              </a:spcBef>
              <a:spcAft>
                <a:spcPts val="0"/>
              </a:spcAft>
              <a:buFontTx/>
              <a:buNone/>
            </a:pPr>
            <a:r>
              <a:rPr lang="en-US" altLang="ko-KR" sz="3100" dirty="0" smtClean="0">
                <a:solidFill>
                  <a:srgbClr val="000000"/>
                </a:solidFill>
                <a:latin typeface="Times New Roman" charset="0"/>
              </a:rPr>
              <a:t>The equivalence point, or stoichiometric point, corresponds to the mixing together of stoichio-metrically equivalent amounts of acid and base.  Note that the pH at equivalence is not necessarily 7 (see table 1 below)</a:t>
            </a:r>
            <a:endParaRPr lang="ko-KR" altLang="en-US" sz="3100" dirty="0" smtClean="0">
              <a:latin typeface="Times New Roman" charset="0"/>
            </a:endParaRPr>
          </a:p>
          <a:p>
            <a:pPr marL="0" indent="0" algn="just" defTabSz="508000">
              <a:lnSpc>
                <a:spcPct val="104000"/>
              </a:lnSpc>
              <a:spcBef>
                <a:spcPts val="0"/>
              </a:spcBef>
              <a:spcAft>
                <a:spcPts val="0"/>
              </a:spcAft>
              <a:buFontTx/>
              <a:buNone/>
            </a:pPr>
            <a:r>
              <a:rPr lang="en-US" altLang="ko-KR" sz="3100" dirty="0" smtClean="0">
                <a:solidFill>
                  <a:srgbClr val="000000"/>
                </a:solidFill>
                <a:latin typeface="Times New Roman" charset="0"/>
              </a:rPr>
              <a:t>The pH of a weak base at the end-point (equivalence) lies below pH 7. </a:t>
            </a:r>
            <a:endParaRPr lang="ko-KR" altLang="en-US" sz="3100" dirty="0" smtClean="0">
              <a:latin typeface="Times New Roman" charset="0"/>
            </a:endParaRPr>
          </a:p>
          <a:p>
            <a:pPr marL="0" indent="0" algn="just" defTabSz="508000">
              <a:lnSpc>
                <a:spcPct val="104000"/>
              </a:lnSpc>
              <a:spcBef>
                <a:spcPts val="0"/>
              </a:spcBef>
              <a:spcAft>
                <a:spcPts val="0"/>
              </a:spcAft>
              <a:buFontTx/>
              <a:buNone/>
            </a:pPr>
            <a:r>
              <a:rPr lang="en-US" altLang="ko-KR" sz="3100" dirty="0" smtClean="0">
                <a:solidFill>
                  <a:srgbClr val="000000"/>
                </a:solidFill>
                <a:latin typeface="Times New Roman" charset="0"/>
              </a:rPr>
              <a:t>At equivalence, the solution contains the salt of a weak base: this is an acid (the conjugate acid of the weak base) and so the solution is acidic. </a:t>
            </a:r>
            <a:endParaRPr lang="ko-KR" altLang="en-US" sz="3100" dirty="0" smtClean="0">
              <a:latin typeface="Times New Roman" charset="0"/>
            </a:endParaRPr>
          </a:p>
          <a:p>
            <a:pPr marL="0" indent="0" algn="just" defTabSz="508000">
              <a:lnSpc>
                <a:spcPct val="104000"/>
              </a:lnSpc>
              <a:spcBef>
                <a:spcPts val="0"/>
              </a:spcBef>
              <a:spcAft>
                <a:spcPts val="0"/>
              </a:spcAft>
              <a:buFontTx/>
              <a:buNone/>
            </a:pPr>
            <a:endParaRPr lang="ko-KR" altLang="en-US" sz="3100" dirty="0" smtClean="0">
              <a:latin typeface="Times New Roman" charset="0"/>
            </a:endParaRPr>
          </a:p>
          <a:p>
            <a:pPr marL="0" indent="0" algn="just" defTabSz="508000">
              <a:lnSpc>
                <a:spcPct val="104000"/>
              </a:lnSpc>
              <a:spcBef>
                <a:spcPts val="0"/>
              </a:spcBef>
              <a:spcAft>
                <a:spcPts val="0"/>
              </a:spcAft>
              <a:buFontTx/>
              <a:buNone/>
            </a:pPr>
            <a:endParaRPr lang="ko-KR" altLang="en-US" sz="3100" dirty="0" smtClean="0">
              <a:latin typeface="Times New Roman" charset="0"/>
            </a:endParaRPr>
          </a:p>
          <a:p>
            <a:pPr marL="0" indent="0" algn="just" defTabSz="508000">
              <a:lnSpc>
                <a:spcPct val="104000"/>
              </a:lnSpc>
              <a:spcBef>
                <a:spcPts val="0"/>
              </a:spcBef>
              <a:spcAft>
                <a:spcPts val="0"/>
              </a:spcAft>
              <a:buFontTx/>
              <a:buNone/>
            </a:pPr>
            <a:endParaRPr lang="ko-KR" altLang="en-US" sz="3100" dirty="0" smtClean="0">
              <a:latin typeface="Times New Roman"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 3"/>
          <p:cNvSpPr>
            <a:spLocks noGrp="1" noChangeArrowheads="1"/>
          </p:cNvSpPr>
          <p:nvPr>
            <p:ph idx="1"/>
          </p:nvPr>
        </p:nvSpPr>
        <p:spPr>
          <a:xfrm>
            <a:off x="457200" y="1600835"/>
            <a:ext cx="8229600" cy="4526280"/>
          </a:xfrm>
          <a:prstGeom prst="rect">
            <a:avLst/>
          </a:prstGeom>
          <a:noFill/>
          <a:ln w="0" cap="flat" cmpd="sng">
            <a:noFill/>
            <a:prstDash/>
          </a:ln>
        </p:spPr>
        <p:txBody>
          <a:bodyPr wrap="square" lIns="91440" tIns="45720" rIns="91440" bIns="45720" anchor="t"/>
          <a:lstStyle/>
          <a:p>
            <a:pPr marL="0" indent="0" algn="just" defTabSz="508000">
              <a:lnSpc>
                <a:spcPct val="104000"/>
              </a:lnSpc>
              <a:spcBef>
                <a:spcPts val="0"/>
              </a:spcBef>
              <a:spcAft>
                <a:spcPts val="0"/>
              </a:spcAft>
              <a:buFontTx/>
              <a:buNone/>
            </a:pPr>
            <a:r>
              <a:rPr lang="en-US" altLang="ko-KR" sz="3100" dirty="0" smtClean="0">
                <a:solidFill>
                  <a:srgbClr val="000000"/>
                </a:solidFill>
                <a:latin typeface="Times New Roman" charset="0"/>
              </a:rPr>
              <a:t>The pH of a weak acid at the end-point (equivalence) lies above pH 7. </a:t>
            </a:r>
            <a:endParaRPr lang="ko-KR" altLang="en-US" sz="3100" dirty="0" smtClean="0">
              <a:latin typeface="Times New Roman" charset="0"/>
            </a:endParaRPr>
          </a:p>
          <a:p>
            <a:pPr marL="0" indent="0" algn="just" defTabSz="508000">
              <a:lnSpc>
                <a:spcPct val="104000"/>
              </a:lnSpc>
              <a:spcBef>
                <a:spcPts val="0"/>
              </a:spcBef>
              <a:spcAft>
                <a:spcPts val="0"/>
              </a:spcAft>
              <a:buFontTx/>
              <a:buNone/>
            </a:pPr>
            <a:endParaRPr lang="ko-KR" altLang="en-US" sz="3100" dirty="0" smtClean="0">
              <a:latin typeface="Times New Roman" charset="0"/>
            </a:endParaRPr>
          </a:p>
          <a:p>
            <a:pPr marL="0" indent="0" algn="just" defTabSz="508000">
              <a:lnSpc>
                <a:spcPct val="104000"/>
              </a:lnSpc>
              <a:spcBef>
                <a:spcPts val="0"/>
              </a:spcBef>
              <a:spcAft>
                <a:spcPts val="0"/>
              </a:spcAft>
              <a:buFontTx/>
              <a:buNone/>
            </a:pPr>
            <a:r>
              <a:rPr lang="en-US" altLang="ko-KR" sz="3100" dirty="0" smtClean="0">
                <a:solidFill>
                  <a:srgbClr val="000000"/>
                </a:solidFill>
                <a:latin typeface="Times New Roman" charset="0"/>
              </a:rPr>
              <a:t>At equivalence, the solution contains the salt of a weak acid: this is a base (the conjugate base of the weak acid) and so the solution is basic. </a:t>
            </a:r>
            <a:endParaRPr lang="ko-KR" altLang="en-US" sz="3100" dirty="0" smtClean="0">
              <a:latin typeface="Times New Roman" charset="0"/>
            </a:endParaRPr>
          </a:p>
          <a:p>
            <a:pPr marL="0" indent="0" algn="just" defTabSz="508000">
              <a:lnSpc>
                <a:spcPct val="104000"/>
              </a:lnSpc>
              <a:spcBef>
                <a:spcPts val="0"/>
              </a:spcBef>
              <a:spcAft>
                <a:spcPts val="0"/>
              </a:spcAft>
              <a:buFontTx/>
              <a:buNone/>
            </a:pPr>
            <a:endParaRPr lang="ko-KR" altLang="en-US" sz="3100" dirty="0" smtClean="0">
              <a:latin typeface="Times New Roman" charset="0"/>
            </a:endParaRPr>
          </a:p>
        </p:txBody>
      </p:sp>
      <p:sp>
        <p:nvSpPr>
          <p:cNvPr id="3" name="Rect 3"/>
          <p:cNvSpPr>
            <a:spLocks noGrp="1" noChangeArrowheads="1"/>
          </p:cNvSpPr>
          <p:nvPr>
            <p:ph type="title"/>
          </p:nvPr>
        </p:nvSpPr>
        <p:spPr>
          <a:xfrm>
            <a:off x="457200" y="274320"/>
            <a:ext cx="8229600" cy="1144905"/>
          </a:xfrm>
          <a:prstGeom prst="rect">
            <a:avLst/>
          </a:prstGeom>
          <a:noFill/>
          <a:ln w="0" cap="flat" cmpd="sng">
            <a:noFill/>
            <a:prstDash/>
          </a:ln>
        </p:spPr>
        <p:txBody>
          <a:bodyPr wrap="square" lIns="91440" tIns="45720" rIns="91440" bIns="45720" anchor="ctr"/>
          <a:lstStyle/>
          <a:p>
            <a:pPr marL="0" indent="0" algn="ctr" defTabSz="508000">
              <a:lnSpc>
                <a:spcPct val="104000"/>
              </a:lnSpc>
              <a:spcBef>
                <a:spcPts val="0"/>
              </a:spcBef>
              <a:spcAft>
                <a:spcPts val="0"/>
              </a:spcAft>
              <a:buFontTx/>
              <a:buNone/>
            </a:pPr>
            <a:endParaRPr lang="ko-KR" altLang="en-US" sz="4300" dirty="0" smtClean="0">
              <a:latin typeface="Times New Roman"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 3"/>
          <p:cNvSpPr>
            <a:spLocks noGrp="1" noChangeArrowheads="1"/>
          </p:cNvSpPr>
          <p:nvPr>
            <p:ph type="title" idx="4294967295"/>
          </p:nvPr>
        </p:nvSpPr>
        <p:spPr>
          <a:xfrm>
            <a:off x="0" y="274638"/>
            <a:ext cx="8229600" cy="1503362"/>
          </a:xfrm>
          <a:prstGeom prst="rect">
            <a:avLst/>
          </a:prstGeom>
          <a:noFill/>
          <a:ln w="0" cap="flat" cmpd="sng">
            <a:noFill/>
            <a:prstDash/>
          </a:ln>
        </p:spPr>
        <p:txBody>
          <a:bodyPr wrap="square" lIns="91440" tIns="45720" rIns="91440" bIns="45720" anchor="ctr"/>
          <a:lstStyle/>
          <a:p>
            <a:pPr marL="0" indent="0" algn="just" defTabSz="508000">
              <a:lnSpc>
                <a:spcPct val="104000"/>
              </a:lnSpc>
              <a:spcBef>
                <a:spcPts val="0"/>
              </a:spcBef>
              <a:spcAft>
                <a:spcPts val="0"/>
              </a:spcAft>
              <a:buFontTx/>
              <a:buNone/>
            </a:pPr>
            <a:r>
              <a:rPr lang="en-US" altLang="ko-KR" sz="2000" b="1" u="sng" dirty="0" smtClean="0">
                <a:solidFill>
                  <a:srgbClr val="000000"/>
                </a:solidFill>
                <a:latin typeface="Arial" charset="0"/>
              </a:rPr>
              <a:t>Table 1</a:t>
            </a:r>
            <a:r>
              <a:rPr lang="en-US" altLang="ko-KR" sz="2000" dirty="0" smtClean="0">
                <a:solidFill>
                  <a:srgbClr val="000000"/>
                </a:solidFill>
                <a:latin typeface="Times New Roman" charset="0"/>
              </a:rPr>
              <a:t> The pH at the start, equivalence and twice equivalence for various combinations of acids as shown in the titration curves in figures 1 and 2.</a:t>
            </a:r>
            <a:endParaRPr lang="ko-KR" altLang="en-US" sz="2000" dirty="0" smtClean="0">
              <a:latin typeface="Times New Roman" charset="0"/>
            </a:endParaRPr>
          </a:p>
        </p:txBody>
      </p:sp>
      <p:pic>
        <p:nvPicPr>
          <p:cNvPr id="2" name="Picture 1" descr="/var/mobile/Applications/FFE47EF2-A684-422E-988E-F2C840B3C2CF/Library/tmp/fImage221606126.png"/>
          <p:cNvPicPr>
            <a:picLocks noChangeAspect="1"/>
          </p:cNvPicPr>
          <p:nvPr/>
        </p:nvPicPr>
        <p:blipFill>
          <a:blip r:embed="rId2" cstate="print"/>
          <a:srcRect t="88067" r="-5462" b="-10496"/>
          <a:stretch>
            <a:fillRect/>
          </a:stretch>
        </p:blipFill>
        <p:spPr>
          <a:xfrm>
            <a:off x="849630" y="1986279"/>
            <a:ext cx="7887969" cy="401193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30235" cy="4526915"/>
          </a:xfrm>
        </p:spPr>
        <p:txBody>
          <a:bodyPr wrap="square" lIns="91440" tIns="45720" rIns="91440" bIns="45720" anchor="t">
            <a:normAutofit/>
          </a:bodyPr>
          <a:lstStyle/>
          <a:p>
            <a:pPr marL="342900" lvl="0" indent="-342900" algn="just" defTabSz="457200" latinLnBrk="0">
              <a:lnSpc>
                <a:spcPct val="82000"/>
              </a:lnSpc>
              <a:spcBef>
                <a:spcPts val="0"/>
              </a:spcBef>
              <a:spcAft>
                <a:spcPts val="0"/>
              </a:spcAft>
              <a:buClr>
                <a:srgbClr val="000000"/>
              </a:buClr>
              <a:buFont typeface="Arial"/>
              <a:buChar char="•"/>
            </a:pPr>
            <a:r>
              <a:rPr lang="en-US" altLang="ko-KR" sz="2400" b="1" dirty="0" smtClean="0">
                <a:solidFill>
                  <a:srgbClr val="000000"/>
                </a:solidFill>
                <a:latin typeface="Arial Hebrew" charset="0"/>
              </a:rPr>
              <a:t>A) </a:t>
            </a:r>
            <a:r>
              <a:rPr lang="en-US" altLang="ko-KR" sz="2400" b="1" u="sng" dirty="0" smtClean="0">
                <a:solidFill>
                  <a:srgbClr val="000000"/>
                </a:solidFill>
                <a:latin typeface="Arial Hebrew" charset="0"/>
              </a:rPr>
              <a:t>Strong acid  / base against strong base / acid titrations:</a:t>
            </a:r>
            <a:endParaRPr lang="ko-KR" altLang="en-US" sz="2400" b="1" u="sng" dirty="0" smtClean="0">
              <a:latin typeface="Arial Hebrew" charset="0"/>
            </a:endParaRPr>
          </a:p>
          <a:p>
            <a:pPr marL="0" indent="0" algn="just" defTabSz="457200" latinLnBrk="0">
              <a:lnSpc>
                <a:spcPct val="82000"/>
              </a:lnSpc>
              <a:spcBef>
                <a:spcPts val="0"/>
              </a:spcBef>
              <a:spcAft>
                <a:spcPts val="0"/>
              </a:spcAft>
              <a:buFontTx/>
              <a:buNone/>
            </a:pPr>
            <a:endParaRPr lang="ko-KR" altLang="en-US" sz="2400" b="1" u="sng" dirty="0" smtClean="0">
              <a:latin typeface="Arial Hebrew" charset="0"/>
            </a:endParaRPr>
          </a:p>
          <a:p>
            <a:pPr marL="0" indent="0" algn="just" defTabSz="457200" latinLnBrk="0">
              <a:lnSpc>
                <a:spcPct val="82000"/>
              </a:lnSpc>
              <a:spcBef>
                <a:spcPts val="500"/>
              </a:spcBef>
              <a:spcAft>
                <a:spcPts val="0"/>
              </a:spcAft>
              <a:buFontTx/>
              <a:buNone/>
            </a:pPr>
            <a:r>
              <a:rPr lang="en-US" altLang="ko-KR" sz="2400" dirty="0" smtClean="0">
                <a:solidFill>
                  <a:srgbClr val="000000"/>
                </a:solidFill>
                <a:latin typeface="Arial Hebrew" charset="0"/>
              </a:rPr>
              <a:t> </a:t>
            </a:r>
            <a:r>
              <a:rPr lang="en-US" altLang="ko-KR" sz="2400" dirty="0" smtClean="0">
                <a:solidFill>
                  <a:srgbClr val="558ED5"/>
                </a:solidFill>
                <a:latin typeface="Arial Hebrew" charset="0"/>
              </a:rPr>
              <a:t>Phenolphthalein</a:t>
            </a:r>
            <a:r>
              <a:rPr lang="en-US" altLang="ko-KR" sz="2400" dirty="0" smtClean="0">
                <a:solidFill>
                  <a:srgbClr val="000000"/>
                </a:solidFill>
                <a:latin typeface="Arial Hebrew" charset="0"/>
              </a:rPr>
              <a:t> / </a:t>
            </a:r>
            <a:r>
              <a:rPr lang="en-US" altLang="ko-KR" sz="2400" dirty="0" smtClean="0">
                <a:solidFill>
                  <a:srgbClr val="558ED5"/>
                </a:solidFill>
                <a:latin typeface="Arial Hebrew" charset="0"/>
              </a:rPr>
              <a:t>methyl orange </a:t>
            </a:r>
            <a:r>
              <a:rPr lang="en-US" altLang="ko-KR" sz="2400" dirty="0" smtClean="0">
                <a:solidFill>
                  <a:srgbClr val="000000"/>
                </a:solidFill>
                <a:latin typeface="Arial Hebrew" charset="0"/>
              </a:rPr>
              <a:t>and </a:t>
            </a:r>
            <a:r>
              <a:rPr lang="en-US" altLang="ko-KR" sz="2400" dirty="0" smtClean="0">
                <a:solidFill>
                  <a:srgbClr val="558ED5"/>
                </a:solidFill>
                <a:latin typeface="Arial Hebrew" charset="0"/>
              </a:rPr>
              <a:t>methyl red </a:t>
            </a:r>
            <a:r>
              <a:rPr lang="en-US" altLang="ko-KR" sz="2400" dirty="0" smtClean="0">
                <a:solidFill>
                  <a:srgbClr val="000000"/>
                </a:solidFill>
                <a:latin typeface="Arial Hebrew" charset="0"/>
              </a:rPr>
              <a:t>fall with in the range of the inflection of this group. </a:t>
            </a:r>
            <a:endParaRPr lang="ko-KR" altLang="en-US" sz="2400" dirty="0" smtClean="0">
              <a:latin typeface="Arial Hebrew" charset="0"/>
            </a:endParaRPr>
          </a:p>
          <a:p>
            <a:pPr marL="0" indent="0" algn="just" defTabSz="457200" latinLnBrk="0">
              <a:lnSpc>
                <a:spcPct val="82000"/>
              </a:lnSpc>
              <a:spcBef>
                <a:spcPts val="500"/>
              </a:spcBef>
              <a:spcAft>
                <a:spcPts val="0"/>
              </a:spcAft>
              <a:buFontTx/>
              <a:buNone/>
            </a:pPr>
            <a:endParaRPr lang="ko-KR" altLang="en-US" sz="2400" dirty="0" smtClean="0">
              <a:latin typeface="Arial Hebrew" charset="0"/>
            </a:endParaRPr>
          </a:p>
          <a:p>
            <a:pPr marL="0" indent="0" algn="just" defTabSz="457200" latinLnBrk="0">
              <a:lnSpc>
                <a:spcPct val="82000"/>
              </a:lnSpc>
              <a:spcBef>
                <a:spcPts val="500"/>
              </a:spcBef>
              <a:spcAft>
                <a:spcPts val="0"/>
              </a:spcAft>
              <a:buFontTx/>
              <a:buNone/>
            </a:pPr>
            <a:endParaRPr lang="ko-KR" altLang="en-US" sz="2400" dirty="0" smtClean="0">
              <a:latin typeface="Arial Hebrew" charset="0"/>
            </a:endParaRPr>
          </a:p>
          <a:p>
            <a:pPr marL="342900" lvl="0" indent="-342900" algn="just" defTabSz="457200" latinLnBrk="0">
              <a:lnSpc>
                <a:spcPct val="82000"/>
              </a:lnSpc>
              <a:spcBef>
                <a:spcPts val="0"/>
              </a:spcBef>
              <a:spcAft>
                <a:spcPts val="0"/>
              </a:spcAft>
              <a:buClr>
                <a:srgbClr val="000000"/>
              </a:buClr>
              <a:buFont typeface="Arial"/>
              <a:buChar char="•"/>
            </a:pPr>
            <a:r>
              <a:rPr lang="en-US" altLang="ko-KR" sz="2400" b="1" dirty="0" smtClean="0">
                <a:solidFill>
                  <a:srgbClr val="000000"/>
                </a:solidFill>
                <a:latin typeface="Arial Hebrew" charset="0"/>
              </a:rPr>
              <a:t>B) </a:t>
            </a:r>
            <a:r>
              <a:rPr lang="en-US" altLang="ko-KR" sz="2400" b="1" u="sng" dirty="0" smtClean="0">
                <a:solidFill>
                  <a:srgbClr val="000000"/>
                </a:solidFill>
                <a:latin typeface="Arial Hebrew" charset="0"/>
              </a:rPr>
              <a:t>Weak acid and strong base titration:</a:t>
            </a:r>
            <a:endParaRPr lang="ko-KR" altLang="en-US" sz="2400" b="1" u="sng" dirty="0" smtClean="0">
              <a:latin typeface="Arial Hebrew" charset="0"/>
            </a:endParaRPr>
          </a:p>
          <a:p>
            <a:pPr marL="0" indent="0" algn="just" defTabSz="457200" latinLnBrk="0">
              <a:lnSpc>
                <a:spcPct val="82000"/>
              </a:lnSpc>
              <a:spcBef>
                <a:spcPts val="0"/>
              </a:spcBef>
              <a:spcAft>
                <a:spcPts val="0"/>
              </a:spcAft>
              <a:buFontTx/>
              <a:buNone/>
            </a:pPr>
            <a:endParaRPr lang="ko-KR" altLang="en-US" sz="2400" dirty="0" smtClean="0">
              <a:latin typeface="Arial Hebrew" charset="0"/>
            </a:endParaRPr>
          </a:p>
          <a:p>
            <a:pPr marL="0" indent="0" algn="just" defTabSz="457200" latinLnBrk="0">
              <a:lnSpc>
                <a:spcPct val="82000"/>
              </a:lnSpc>
              <a:spcBef>
                <a:spcPts val="0"/>
              </a:spcBef>
              <a:spcAft>
                <a:spcPts val="0"/>
              </a:spcAft>
              <a:buFontTx/>
              <a:buNone/>
            </a:pPr>
            <a:r>
              <a:rPr lang="en-US" altLang="ko-KR" sz="2400" dirty="0" smtClean="0">
                <a:solidFill>
                  <a:srgbClr val="558ED5"/>
                </a:solidFill>
                <a:latin typeface="Arial Hebrew" charset="0"/>
              </a:rPr>
              <a:t>phenolphthalein</a:t>
            </a:r>
            <a:r>
              <a:rPr lang="en-US" altLang="ko-KR" sz="2400" dirty="0" smtClean="0">
                <a:solidFill>
                  <a:srgbClr val="000000"/>
                </a:solidFill>
                <a:latin typeface="Arial Hebrew" charset="0"/>
              </a:rPr>
              <a:t> is a suitable indicator as its pH range is 8-9.8. However, methyl orange is not suitable as its pH range is 3.1 to 4.5. </a:t>
            </a:r>
            <a:endParaRPr lang="ko-KR" altLang="en-US" sz="2400" dirty="0" smtClean="0">
              <a:latin typeface="Arial Hebrew" charset="0"/>
            </a:endParaRPr>
          </a:p>
          <a:p>
            <a:pPr marL="342900" indent="-342900" algn="l" defTabSz="457200" latinLnBrk="0">
              <a:lnSpc>
                <a:spcPct val="82000"/>
              </a:lnSpc>
              <a:spcBef>
                <a:spcPts val="500"/>
              </a:spcBef>
              <a:spcAft>
                <a:spcPts val="0"/>
              </a:spcAft>
              <a:buFontTx/>
              <a:buNone/>
            </a:pPr>
            <a:endParaRPr lang="ko-KR" altLang="en-US" sz="2400" dirty="0" smtClean="0">
              <a:latin typeface="Arial Hebrew" charset="0"/>
            </a:endParaRPr>
          </a:p>
        </p:txBody>
      </p:sp>
      <p:sp>
        <p:nvSpPr>
          <p:cNvPr id="2" name="Title 1"/>
          <p:cNvSpPr>
            <a:spLocks noGrp="1"/>
          </p:cNvSpPr>
          <p:nvPr>
            <p:ph type="title"/>
          </p:nvPr>
        </p:nvSpPr>
        <p:spPr>
          <a:xfrm>
            <a:off x="457200" y="274955"/>
            <a:ext cx="8230235" cy="1143635"/>
          </a:xfrm>
        </p:spPr>
        <p:txBody>
          <a:bodyPr wrap="square" lIns="91440" tIns="45720" rIns="91440" bIns="45720" anchor="ctr">
            <a:normAutofit/>
          </a:bodyPr>
          <a:lstStyle/>
          <a:p>
            <a:pPr marL="0" indent="0" algn="ctr" defTabSz="457200" latinLnBrk="0">
              <a:lnSpc>
                <a:spcPct val="102000"/>
              </a:lnSpc>
              <a:spcBef>
                <a:spcPts val="0"/>
              </a:spcBef>
              <a:spcAft>
                <a:spcPts val="0"/>
              </a:spcAft>
              <a:buFontTx/>
              <a:buNone/>
            </a:pPr>
            <a:r>
              <a:rPr lang="en-US" altLang="ko-KR" sz="3600" b="1" dirty="0" smtClean="0">
                <a:solidFill>
                  <a:srgbClr val="000000"/>
                </a:solidFill>
                <a:latin typeface="Arial" charset="0"/>
              </a:rPr>
              <a:t>Types of indicators</a:t>
            </a:r>
            <a:endParaRPr lang="ko-KR" altLang="en-US" sz="3600" b="1" dirty="0" smtClean="0">
              <a:latin typeface="Arial" charset="0"/>
            </a:endParaRPr>
          </a:p>
        </p:txBody>
      </p:sp>
    </p:spTree>
    <p:extLst>
      <p:ext uri="{BB962C8B-B14F-4D97-AF65-F5344CB8AC3E}">
        <p14:creationId xmlns="" xmlns:p14="http://schemas.microsoft.com/office/powerpoint/2010/main" val="4020308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30235" cy="4526915"/>
          </a:xfrm>
        </p:spPr>
        <p:txBody>
          <a:bodyPr wrap="square" lIns="91440" tIns="45720" rIns="91440" bIns="45720" anchor="t">
            <a:normAutofit/>
          </a:bodyPr>
          <a:lstStyle/>
          <a:p>
            <a:pPr marL="342900" lvl="0" indent="-342900" algn="just" defTabSz="457200" latinLnBrk="0">
              <a:lnSpc>
                <a:spcPct val="92000"/>
              </a:lnSpc>
              <a:spcBef>
                <a:spcPts val="0"/>
              </a:spcBef>
              <a:spcAft>
                <a:spcPts val="0"/>
              </a:spcAft>
              <a:buClr>
                <a:srgbClr val="000000"/>
              </a:buClr>
              <a:buFont typeface="Arial"/>
              <a:buChar char="•"/>
            </a:pPr>
            <a:r>
              <a:rPr lang="en-US" altLang="ko-KR" sz="2700" b="1" u="sng" dirty="0" smtClean="0">
                <a:solidFill>
                  <a:srgbClr val="000000"/>
                </a:solidFill>
                <a:latin typeface="Arial" charset="0"/>
              </a:rPr>
              <a:t>C) Weak base and strong acid titration:</a:t>
            </a:r>
            <a:endParaRPr lang="ko-KR" altLang="en-US" sz="2700" b="1" u="sng" dirty="0" smtClean="0">
              <a:latin typeface="Arial" charset="0"/>
            </a:endParaRPr>
          </a:p>
          <a:p>
            <a:pPr marL="0" indent="0" algn="just" defTabSz="457200" latinLnBrk="0">
              <a:lnSpc>
                <a:spcPct val="92000"/>
              </a:lnSpc>
              <a:spcBef>
                <a:spcPts val="600"/>
              </a:spcBef>
              <a:spcAft>
                <a:spcPts val="0"/>
              </a:spcAft>
            </a:pPr>
            <a:r>
              <a:rPr lang="en-US" altLang="ko-KR" sz="2700" dirty="0" smtClean="0">
                <a:solidFill>
                  <a:srgbClr val="558ED5"/>
                </a:solidFill>
                <a:latin typeface="Arial" charset="0"/>
              </a:rPr>
              <a:t>methyl orange </a:t>
            </a:r>
            <a:r>
              <a:rPr lang="en-US" altLang="ko-KR" sz="2700" dirty="0" smtClean="0">
                <a:solidFill>
                  <a:srgbClr val="000000"/>
                </a:solidFill>
                <a:latin typeface="Arial" charset="0"/>
              </a:rPr>
              <a:t>is a suitable indicator while phenolphthalein is not suitable.</a:t>
            </a:r>
            <a:endParaRPr lang="ko-KR" altLang="en-US" sz="2700" dirty="0" smtClean="0">
              <a:latin typeface="Arial" charset="0"/>
            </a:endParaRPr>
          </a:p>
        </p:txBody>
      </p:sp>
      <p:sp>
        <p:nvSpPr>
          <p:cNvPr id="2" name="Title 1"/>
          <p:cNvSpPr>
            <a:spLocks noGrp="1"/>
          </p:cNvSpPr>
          <p:nvPr>
            <p:ph type="title"/>
          </p:nvPr>
        </p:nvSpPr>
        <p:spPr>
          <a:xfrm>
            <a:off x="457200" y="274955"/>
            <a:ext cx="8230235" cy="1143635"/>
          </a:xfrm>
        </p:spPr>
        <p:txBody>
          <a:bodyPr/>
          <a:lstStyle/>
          <a:p>
            <a:endParaRPr lang="en-GB"/>
          </a:p>
        </p:txBody>
      </p:sp>
    </p:spTree>
    <p:extLst>
      <p:ext uri="{BB962C8B-B14F-4D97-AF65-F5344CB8AC3E}">
        <p14:creationId xmlns="" xmlns:p14="http://schemas.microsoft.com/office/powerpoint/2010/main" val="22175833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Indicator table- basicchemistrylab.jpg"/>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1028700" y="2222500"/>
            <a:ext cx="7086600" cy="3175000"/>
          </a:xfrm>
        </p:spPr>
      </p:pic>
      <p:sp>
        <p:nvSpPr>
          <p:cNvPr id="2" name="Title 1"/>
          <p:cNvSpPr>
            <a:spLocks noGrp="1"/>
          </p:cNvSpPr>
          <p:nvPr>
            <p:ph type="title"/>
          </p:nvPr>
        </p:nvSpPr>
        <p:spPr>
          <a:xfrm>
            <a:off x="457200" y="457200"/>
            <a:ext cx="8229600" cy="1143000"/>
          </a:xfrm>
        </p:spPr>
        <p:txBody>
          <a:bodyPr/>
          <a:lstStyle/>
          <a:p>
            <a:r>
              <a:rPr lang="en-GB" b="1" dirty="0" smtClean="0"/>
              <a:t>Indicators table</a:t>
            </a:r>
            <a:endParaRPr lang="en-GB" b="1" dirty="0"/>
          </a:p>
        </p:txBody>
      </p:sp>
    </p:spTree>
    <p:extLst>
      <p:ext uri="{BB962C8B-B14F-4D97-AF65-F5344CB8AC3E}">
        <p14:creationId xmlns="" xmlns:p14="http://schemas.microsoft.com/office/powerpoint/2010/main" val="8069387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GB" dirty="0" smtClean="0">
                <a:latin typeface="Arial"/>
                <a:cs typeface="Arial"/>
              </a:rPr>
              <a:t>Reagents:</a:t>
            </a:r>
          </a:p>
          <a:p>
            <a:pPr algn="just"/>
            <a:r>
              <a:rPr lang="en-GB" dirty="0" smtClean="0">
                <a:latin typeface="Arial"/>
                <a:cs typeface="Arial"/>
              </a:rPr>
              <a:t>1-  Hydrochloric Acid (Reagent Grade).</a:t>
            </a:r>
          </a:p>
          <a:p>
            <a:pPr algn="just"/>
            <a:r>
              <a:rPr lang="en-GB" dirty="0" smtClean="0">
                <a:latin typeface="Arial"/>
                <a:cs typeface="Arial"/>
              </a:rPr>
              <a:t>2- Phenolphthalein Indicator (0.5 g in 50 ml ETOH +50 ml H2O).</a:t>
            </a:r>
          </a:p>
          <a:p>
            <a:pPr algn="just"/>
            <a:r>
              <a:rPr lang="en-GB" dirty="0" smtClean="0">
                <a:latin typeface="Arial"/>
                <a:cs typeface="Arial"/>
              </a:rPr>
              <a:t>3- Standard </a:t>
            </a:r>
            <a:r>
              <a:rPr lang="en-GB" dirty="0" err="1" smtClean="0">
                <a:latin typeface="Arial"/>
                <a:cs typeface="Arial"/>
              </a:rPr>
              <a:t>NaOH</a:t>
            </a:r>
            <a:r>
              <a:rPr lang="en-GB" dirty="0" smtClean="0">
                <a:latin typeface="Arial"/>
                <a:cs typeface="Arial"/>
              </a:rPr>
              <a:t> Solution (0.1 M).</a:t>
            </a:r>
            <a:endParaRPr lang="en-GB" dirty="0">
              <a:latin typeface="Arial"/>
              <a:cs typeface="Arial"/>
            </a:endParaRPr>
          </a:p>
        </p:txBody>
      </p:sp>
      <p:sp>
        <p:nvSpPr>
          <p:cNvPr id="2" name="Title 1"/>
          <p:cNvSpPr>
            <a:spLocks noGrp="1"/>
          </p:cNvSpPr>
          <p:nvPr>
            <p:ph type="title"/>
          </p:nvPr>
        </p:nvSpPr>
        <p:spPr/>
        <p:txBody>
          <a:bodyPr/>
          <a:lstStyle/>
          <a:p>
            <a:r>
              <a:rPr lang="en-GB" b="1" dirty="0" smtClean="0"/>
              <a:t>Procedure</a:t>
            </a:r>
            <a:endParaRPr lang="en-GB" b="1" dirty="0"/>
          </a:p>
        </p:txBody>
      </p:sp>
    </p:spTree>
    <p:extLst>
      <p:ext uri="{BB962C8B-B14F-4D97-AF65-F5344CB8AC3E}">
        <p14:creationId xmlns="" xmlns:p14="http://schemas.microsoft.com/office/powerpoint/2010/main" val="34230590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GB" u="sng" dirty="0" smtClean="0">
                <a:latin typeface="Arial"/>
                <a:cs typeface="Arial"/>
              </a:rPr>
              <a:t>- Titration with Standard Base:</a:t>
            </a:r>
          </a:p>
          <a:p>
            <a:pPr algn="just"/>
            <a:r>
              <a:rPr lang="en-GB" dirty="0" smtClean="0">
                <a:latin typeface="Arial"/>
                <a:cs typeface="Arial"/>
              </a:rPr>
              <a:t>1- Rinse a </a:t>
            </a:r>
            <a:r>
              <a:rPr lang="en-GB" dirty="0" err="1" smtClean="0">
                <a:latin typeface="Arial"/>
                <a:cs typeface="Arial"/>
              </a:rPr>
              <a:t>buret</a:t>
            </a:r>
            <a:r>
              <a:rPr lang="en-GB" dirty="0" smtClean="0">
                <a:latin typeface="Arial"/>
                <a:cs typeface="Arial"/>
              </a:rPr>
              <a:t> 2 times with 5 ml portions of a standard 0.1 N </a:t>
            </a:r>
            <a:r>
              <a:rPr lang="en-GB" dirty="0" err="1" smtClean="0">
                <a:latin typeface="Arial"/>
                <a:cs typeface="Arial"/>
              </a:rPr>
              <a:t>NaOH</a:t>
            </a:r>
            <a:r>
              <a:rPr lang="en-GB" dirty="0" smtClean="0">
                <a:latin typeface="Arial"/>
                <a:cs typeface="Arial"/>
              </a:rPr>
              <a:t> solution then fill (from part A) and cover with a test tube.</a:t>
            </a:r>
          </a:p>
          <a:p>
            <a:pPr algn="just"/>
            <a:r>
              <a:rPr lang="en-GB" dirty="0" smtClean="0">
                <a:latin typeface="Arial"/>
                <a:cs typeface="Arial"/>
              </a:rPr>
              <a:t>2- Introduce (to the nearest 0.03 ml) approximately 25 ml of the HCL solution into each of the 250 ml Erlenmeyer flasks, touch the </a:t>
            </a:r>
            <a:r>
              <a:rPr lang="en-GB" dirty="0" err="1" smtClean="0">
                <a:latin typeface="Arial"/>
                <a:cs typeface="Arial"/>
              </a:rPr>
              <a:t>buret</a:t>
            </a:r>
            <a:r>
              <a:rPr lang="en-GB" dirty="0" smtClean="0">
                <a:latin typeface="Arial"/>
                <a:cs typeface="Arial"/>
              </a:rPr>
              <a:t> tip to the inside of the flask each time and rinse down with a few ml of water.</a:t>
            </a:r>
            <a:endParaRPr lang="en-GB" dirty="0">
              <a:latin typeface="Arial"/>
              <a:cs typeface="Arial"/>
            </a:endParaRPr>
          </a:p>
        </p:txBody>
      </p:sp>
      <p:sp>
        <p:nvSpPr>
          <p:cNvPr id="2" name="Title 1"/>
          <p:cNvSpPr>
            <a:spLocks noGrp="1"/>
          </p:cNvSpPr>
          <p:nvPr>
            <p:ph type="title"/>
          </p:nvPr>
        </p:nvSpPr>
        <p:spPr/>
        <p:txBody>
          <a:bodyPr/>
          <a:lstStyle/>
          <a:p>
            <a:endParaRPr lang="en-GB"/>
          </a:p>
        </p:txBody>
      </p:sp>
    </p:spTree>
    <p:extLst>
      <p:ext uri="{BB962C8B-B14F-4D97-AF65-F5344CB8AC3E}">
        <p14:creationId xmlns="" xmlns:p14="http://schemas.microsoft.com/office/powerpoint/2010/main" val="2950183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30235" cy="4526915"/>
          </a:xfrm>
        </p:spPr>
        <p:txBody>
          <a:bodyPr wrap="square" lIns="91440" tIns="45720" rIns="91440" bIns="45720" anchor="t">
            <a:normAutofit/>
          </a:bodyPr>
          <a:lstStyle/>
          <a:p>
            <a:pPr marL="342900" lvl="0" indent="-342900" algn="l" defTabSz="457200" latinLnBrk="0">
              <a:lnSpc>
                <a:spcPct val="102000"/>
              </a:lnSpc>
              <a:spcBef>
                <a:spcPts val="0"/>
              </a:spcBef>
              <a:spcAft>
                <a:spcPts val="0"/>
              </a:spcAft>
              <a:buClr>
                <a:srgbClr val="000000"/>
              </a:buClr>
              <a:buFont typeface="Arial"/>
              <a:buChar char="•"/>
            </a:pPr>
            <a:r>
              <a:rPr lang="en-US" altLang="ko-KR" sz="3200" dirty="0" smtClean="0">
                <a:solidFill>
                  <a:srgbClr val="000000"/>
                </a:solidFill>
                <a:latin typeface="Arial" charset="0"/>
              </a:rPr>
              <a:t>- pH</a:t>
            </a:r>
            <a:endParaRPr lang="ko-KR" altLang="en-US" sz="3200" dirty="0" smtClean="0">
              <a:latin typeface="Arial" charset="0"/>
            </a:endParaRPr>
          </a:p>
          <a:p>
            <a:pPr marL="342900" lvl="0" indent="-342900" algn="l" defTabSz="457200" latinLnBrk="0">
              <a:lnSpc>
                <a:spcPct val="102000"/>
              </a:lnSpc>
              <a:spcBef>
                <a:spcPts val="700"/>
              </a:spcBef>
              <a:spcAft>
                <a:spcPts val="0"/>
              </a:spcAft>
              <a:buClr>
                <a:srgbClr val="000000"/>
              </a:buClr>
              <a:buFont typeface="Arial"/>
              <a:buChar char="•"/>
            </a:pPr>
            <a:r>
              <a:rPr lang="en-US" altLang="ko-KR" sz="3200" dirty="0" smtClean="0">
                <a:solidFill>
                  <a:srgbClr val="000000"/>
                </a:solidFill>
                <a:latin typeface="Arial" charset="0"/>
              </a:rPr>
              <a:t>- Pka </a:t>
            </a:r>
            <a:endParaRPr lang="ko-KR" altLang="en-US" sz="3200" dirty="0" smtClean="0">
              <a:latin typeface="Arial" charset="0"/>
            </a:endParaRPr>
          </a:p>
          <a:p>
            <a:pPr marL="342900" lvl="0" indent="-342900" algn="l" defTabSz="457200" latinLnBrk="0">
              <a:lnSpc>
                <a:spcPct val="102000"/>
              </a:lnSpc>
              <a:spcBef>
                <a:spcPts val="700"/>
              </a:spcBef>
              <a:spcAft>
                <a:spcPts val="0"/>
              </a:spcAft>
              <a:buClr>
                <a:srgbClr val="000000"/>
              </a:buClr>
              <a:buFont typeface="Arial"/>
              <a:buChar char="•"/>
            </a:pPr>
            <a:r>
              <a:rPr lang="en-US" altLang="ko-KR" sz="3200" dirty="0" smtClean="0">
                <a:solidFill>
                  <a:srgbClr val="000000"/>
                </a:solidFill>
                <a:latin typeface="Arial" charset="0"/>
              </a:rPr>
              <a:t>- Indicator</a:t>
            </a:r>
            <a:endParaRPr lang="ko-KR" altLang="en-US" sz="3200" dirty="0" smtClean="0">
              <a:latin typeface="Arial" charset="0"/>
            </a:endParaRPr>
          </a:p>
          <a:p>
            <a:pPr marL="342900" lvl="0" indent="-342900" algn="l" defTabSz="457200" latinLnBrk="0">
              <a:lnSpc>
                <a:spcPct val="102000"/>
              </a:lnSpc>
              <a:spcBef>
                <a:spcPts val="700"/>
              </a:spcBef>
              <a:spcAft>
                <a:spcPts val="0"/>
              </a:spcAft>
              <a:buClr>
                <a:srgbClr val="000000"/>
              </a:buClr>
              <a:buFont typeface="Arial"/>
              <a:buChar char="•"/>
            </a:pPr>
            <a:r>
              <a:rPr lang="en-US" altLang="ko-KR" sz="3200" dirty="0" smtClean="0">
                <a:solidFill>
                  <a:srgbClr val="000000"/>
                </a:solidFill>
                <a:latin typeface="Arial" charset="0"/>
              </a:rPr>
              <a:t>- End point</a:t>
            </a:r>
            <a:endParaRPr lang="ko-KR" altLang="en-US" sz="3200" dirty="0" smtClean="0">
              <a:latin typeface="Arial" charset="0"/>
            </a:endParaRPr>
          </a:p>
          <a:p>
            <a:pPr marL="342900" lvl="0" indent="-342900" algn="l" defTabSz="457200" latinLnBrk="0">
              <a:lnSpc>
                <a:spcPct val="102000"/>
              </a:lnSpc>
              <a:spcBef>
                <a:spcPts val="700"/>
              </a:spcBef>
              <a:spcAft>
                <a:spcPts val="0"/>
              </a:spcAft>
              <a:buClr>
                <a:srgbClr val="000000"/>
              </a:buClr>
              <a:buFont typeface="Arial"/>
              <a:buChar char="•"/>
            </a:pPr>
            <a:r>
              <a:rPr lang="en-US" altLang="ko-KR" sz="3200" dirty="0" smtClean="0">
                <a:solidFill>
                  <a:srgbClr val="000000"/>
                </a:solidFill>
                <a:latin typeface="Arial" charset="0"/>
              </a:rPr>
              <a:t>- Equivalent point</a:t>
            </a:r>
            <a:endParaRPr lang="ko-KR" altLang="en-US" sz="3200" dirty="0" smtClean="0">
              <a:latin typeface="Arial" charset="0"/>
            </a:endParaRPr>
          </a:p>
          <a:p>
            <a:pPr marL="342900" lvl="0" indent="-342900" algn="l" defTabSz="457200" latinLnBrk="0">
              <a:lnSpc>
                <a:spcPct val="102000"/>
              </a:lnSpc>
              <a:spcBef>
                <a:spcPts val="700"/>
              </a:spcBef>
              <a:spcAft>
                <a:spcPts val="0"/>
              </a:spcAft>
              <a:buClr>
                <a:srgbClr val="000000"/>
              </a:buClr>
              <a:buFont typeface="Arial"/>
              <a:buChar char="•"/>
            </a:pPr>
            <a:r>
              <a:rPr lang="en-US" altLang="ko-KR" sz="3200" dirty="0" smtClean="0">
                <a:solidFill>
                  <a:srgbClr val="000000"/>
                </a:solidFill>
                <a:latin typeface="Arial" charset="0"/>
              </a:rPr>
              <a:t>- Units of concentrations</a:t>
            </a:r>
            <a:endParaRPr lang="ko-KR" altLang="en-US" sz="3200" dirty="0" smtClean="0">
              <a:latin typeface="Arial" charset="0"/>
            </a:endParaRPr>
          </a:p>
          <a:p>
            <a:pPr marL="342900" lvl="0" indent="-342900" algn="l" defTabSz="457200" latinLnBrk="0">
              <a:lnSpc>
                <a:spcPct val="102000"/>
              </a:lnSpc>
              <a:spcBef>
                <a:spcPts val="700"/>
              </a:spcBef>
              <a:spcAft>
                <a:spcPts val="0"/>
              </a:spcAft>
              <a:buClr>
                <a:srgbClr val="000000"/>
              </a:buClr>
              <a:buFont typeface="Arial"/>
              <a:buChar char="•"/>
            </a:pPr>
            <a:r>
              <a:rPr lang="en-US" altLang="ko-KR" sz="3200" dirty="0" smtClean="0">
                <a:solidFill>
                  <a:srgbClr val="000000"/>
                </a:solidFill>
                <a:latin typeface="Arial" charset="0"/>
              </a:rPr>
              <a:t>- Titration curves</a:t>
            </a:r>
            <a:endParaRPr lang="ko-KR" altLang="en-US" sz="3200" dirty="0" smtClean="0">
              <a:latin typeface="Arial" charset="0"/>
            </a:endParaRPr>
          </a:p>
          <a:p>
            <a:pPr marL="0" indent="0" algn="l" defTabSz="457200" latinLnBrk="0">
              <a:lnSpc>
                <a:spcPct val="102000"/>
              </a:lnSpc>
              <a:spcBef>
                <a:spcPts val="700"/>
              </a:spcBef>
              <a:spcAft>
                <a:spcPts val="0"/>
              </a:spcAft>
              <a:buFontTx/>
              <a:buNone/>
            </a:pPr>
            <a:endParaRPr lang="ko-KR" altLang="en-US" sz="3200" dirty="0" smtClean="0">
              <a:latin typeface="Calibri" charset="0"/>
            </a:endParaRPr>
          </a:p>
        </p:txBody>
      </p:sp>
      <p:sp>
        <p:nvSpPr>
          <p:cNvPr id="2" name="Title 1"/>
          <p:cNvSpPr>
            <a:spLocks noGrp="1"/>
          </p:cNvSpPr>
          <p:nvPr>
            <p:ph type="title"/>
          </p:nvPr>
        </p:nvSpPr>
        <p:spPr>
          <a:xfrm>
            <a:off x="457200" y="274955"/>
            <a:ext cx="8230235" cy="1143635"/>
          </a:xfrm>
        </p:spPr>
        <p:txBody>
          <a:bodyPr/>
          <a:lstStyle/>
          <a:p>
            <a:r>
              <a:rPr lang="en-GB" b="1" dirty="0" smtClean="0">
                <a:latin typeface="Arial"/>
                <a:cs typeface="Arial"/>
              </a:rPr>
              <a:t>Terms used in titration </a:t>
            </a:r>
            <a:endParaRPr lang="en-GB" b="1" dirty="0">
              <a:latin typeface="Arial"/>
              <a:cs typeface="Arial"/>
            </a:endParaRPr>
          </a:p>
        </p:txBody>
      </p:sp>
    </p:spTree>
    <p:extLst>
      <p:ext uri="{BB962C8B-B14F-4D97-AF65-F5344CB8AC3E}">
        <p14:creationId xmlns="" xmlns:p14="http://schemas.microsoft.com/office/powerpoint/2010/main" val="16056781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GB" dirty="0" smtClean="0">
                <a:latin typeface="Arial"/>
                <a:cs typeface="Arial"/>
              </a:rPr>
              <a:t>(</a:t>
            </a:r>
            <a:r>
              <a:rPr lang="en-GB" u="sng" dirty="0" smtClean="0">
                <a:latin typeface="Arial"/>
                <a:cs typeface="Arial"/>
              </a:rPr>
              <a:t>Note: </a:t>
            </a:r>
            <a:r>
              <a:rPr lang="en-GB" dirty="0" smtClean="0">
                <a:latin typeface="Arial"/>
                <a:cs typeface="Arial"/>
              </a:rPr>
              <a:t>the number of </a:t>
            </a:r>
            <a:r>
              <a:rPr lang="en-GB" dirty="0" err="1" smtClean="0">
                <a:latin typeface="Arial"/>
                <a:cs typeface="Arial"/>
              </a:rPr>
              <a:t>meq</a:t>
            </a:r>
            <a:r>
              <a:rPr lang="en-GB" dirty="0" smtClean="0">
                <a:latin typeface="Arial"/>
                <a:cs typeface="Arial"/>
              </a:rPr>
              <a:t> of an acid will remain the same upon small additions of water).</a:t>
            </a:r>
          </a:p>
          <a:p>
            <a:pPr algn="just"/>
            <a:r>
              <a:rPr lang="en-GB" dirty="0" smtClean="0">
                <a:latin typeface="Arial"/>
                <a:cs typeface="Arial"/>
              </a:rPr>
              <a:t>3- Add two drops of phenolphthalein indicator to each sample just prior to titrating with standard base.</a:t>
            </a:r>
          </a:p>
          <a:p>
            <a:pPr algn="just"/>
            <a:r>
              <a:rPr lang="en-GB" dirty="0" smtClean="0">
                <a:latin typeface="Arial"/>
                <a:cs typeface="Arial"/>
              </a:rPr>
              <a:t>4- Titrate with the standard </a:t>
            </a:r>
            <a:r>
              <a:rPr lang="en-GB" dirty="0" err="1" smtClean="0">
                <a:latin typeface="Arial"/>
                <a:cs typeface="Arial"/>
              </a:rPr>
              <a:t>NaOH</a:t>
            </a:r>
            <a:r>
              <a:rPr lang="en-GB" dirty="0" smtClean="0">
                <a:latin typeface="Arial"/>
                <a:cs typeface="Arial"/>
              </a:rPr>
              <a:t> solution until the faintest pink tinge persists for at least 30 seconds.</a:t>
            </a:r>
          </a:p>
          <a:p>
            <a:pPr algn="just"/>
            <a:r>
              <a:rPr lang="en-GB" dirty="0" smtClean="0">
                <a:latin typeface="Arial"/>
                <a:cs typeface="Arial"/>
              </a:rPr>
              <a:t>5- Calculate the </a:t>
            </a:r>
            <a:r>
              <a:rPr lang="en-GB" dirty="0" err="1" smtClean="0">
                <a:latin typeface="Arial"/>
                <a:cs typeface="Arial"/>
              </a:rPr>
              <a:t>molarity</a:t>
            </a:r>
            <a:r>
              <a:rPr lang="en-GB" dirty="0" smtClean="0">
                <a:latin typeface="Arial"/>
                <a:cs typeface="Arial"/>
              </a:rPr>
              <a:t> of the HCL solution.</a:t>
            </a:r>
            <a:endParaRPr lang="en-GB" dirty="0">
              <a:latin typeface="Arial"/>
              <a:cs typeface="Arial"/>
            </a:endParaRPr>
          </a:p>
        </p:txBody>
      </p:sp>
      <p:sp>
        <p:nvSpPr>
          <p:cNvPr id="2" name="Title 1"/>
          <p:cNvSpPr>
            <a:spLocks noGrp="1"/>
          </p:cNvSpPr>
          <p:nvPr>
            <p:ph type="title"/>
          </p:nvPr>
        </p:nvSpPr>
        <p:spPr/>
        <p:txBody>
          <a:bodyPr/>
          <a:lstStyle/>
          <a:p>
            <a:endParaRPr lang="en-GB"/>
          </a:p>
        </p:txBody>
      </p:sp>
    </p:spTree>
    <p:extLst>
      <p:ext uri="{BB962C8B-B14F-4D97-AF65-F5344CB8AC3E}">
        <p14:creationId xmlns="" xmlns:p14="http://schemas.microsoft.com/office/powerpoint/2010/main" val="35863151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30235" cy="4526915"/>
          </a:xfrm>
          <a:solidFill>
            <a:schemeClr val="accent2">
              <a:lumMod val="40000"/>
              <a:lumOff val="60000"/>
            </a:schemeClr>
          </a:solidFill>
        </p:spPr>
        <p:txBody>
          <a:bodyPr wrap="square" lIns="91440" tIns="45720" rIns="91440" bIns="45720" anchor="t">
            <a:normAutofit/>
          </a:bodyPr>
          <a:lstStyle/>
          <a:p>
            <a:pPr marL="342900" lvl="0" indent="-342900" algn="just" defTabSz="457200" latinLnBrk="0">
              <a:lnSpc>
                <a:spcPct val="92000"/>
              </a:lnSpc>
              <a:spcBef>
                <a:spcPts val="0"/>
              </a:spcBef>
              <a:spcAft>
                <a:spcPts val="0"/>
              </a:spcAft>
              <a:buClr>
                <a:srgbClr val="000000"/>
              </a:buClr>
              <a:buFont typeface="Arial"/>
              <a:buChar char="•"/>
            </a:pPr>
            <a:r>
              <a:rPr lang="en-US" altLang="ko-KR" sz="2800" dirty="0" smtClean="0">
                <a:solidFill>
                  <a:srgbClr val="000000"/>
                </a:solidFill>
                <a:latin typeface="Arial" charset="0"/>
              </a:rPr>
              <a:t> HCl(aq) + NaOH(aq)           NaCl(aq) + H2O </a:t>
            </a:r>
            <a:endParaRPr lang="ko-KR" altLang="en-US" sz="2800" dirty="0" smtClean="0">
              <a:latin typeface="Arial" charset="0"/>
            </a:endParaRPr>
          </a:p>
          <a:p>
            <a:pPr marL="342900" lvl="0" indent="-342900" algn="just" defTabSz="457200" latinLnBrk="0">
              <a:lnSpc>
                <a:spcPct val="92000"/>
              </a:lnSpc>
              <a:spcBef>
                <a:spcPts val="600"/>
              </a:spcBef>
              <a:spcAft>
                <a:spcPts val="0"/>
              </a:spcAft>
              <a:buClr>
                <a:srgbClr val="000000"/>
              </a:buClr>
              <a:buFont typeface="Arial"/>
              <a:buChar char="•"/>
            </a:pPr>
            <a:r>
              <a:rPr lang="en-US" altLang="ko-KR" sz="2800" dirty="0" smtClean="0">
                <a:solidFill>
                  <a:srgbClr val="000000"/>
                </a:solidFill>
                <a:latin typeface="Arial" charset="0"/>
              </a:rPr>
              <a:t>1 mole      1 mole </a:t>
            </a:r>
            <a:endParaRPr lang="ko-KR" altLang="en-US" sz="2800" dirty="0" smtClean="0">
              <a:latin typeface="Arial" charset="0"/>
            </a:endParaRPr>
          </a:p>
          <a:p>
            <a:pPr marL="342900" lvl="0" indent="-342900" algn="just" defTabSz="457200" latinLnBrk="0">
              <a:lnSpc>
                <a:spcPct val="92000"/>
              </a:lnSpc>
              <a:spcBef>
                <a:spcPts val="600"/>
              </a:spcBef>
              <a:spcAft>
                <a:spcPts val="0"/>
              </a:spcAft>
              <a:buClr>
                <a:srgbClr val="000000"/>
              </a:buClr>
              <a:buFont typeface="Arial"/>
              <a:buChar char="•"/>
            </a:pPr>
            <a:r>
              <a:rPr lang="en-US" altLang="ko-KR" sz="2800" dirty="0" smtClean="0">
                <a:solidFill>
                  <a:srgbClr val="000000"/>
                </a:solidFill>
                <a:latin typeface="Arial" charset="0"/>
              </a:rPr>
              <a:t>(36.5 grams) (40.0 grams) </a:t>
            </a:r>
            <a:endParaRPr lang="ko-KR" altLang="en-US" sz="2800" dirty="0" smtClean="0">
              <a:latin typeface="Arial" charset="0"/>
            </a:endParaRPr>
          </a:p>
          <a:p>
            <a:pPr marL="342900" indent="-342900" algn="just" defTabSz="457200" latinLnBrk="0">
              <a:lnSpc>
                <a:spcPct val="92000"/>
              </a:lnSpc>
              <a:spcBef>
                <a:spcPts val="600"/>
              </a:spcBef>
              <a:spcAft>
                <a:spcPts val="0"/>
              </a:spcAft>
              <a:buFontTx/>
              <a:buNone/>
            </a:pPr>
            <a:endParaRPr lang="ko-KR" altLang="en-US" sz="2800" dirty="0" smtClean="0">
              <a:latin typeface="Arial" charset="0"/>
            </a:endParaRPr>
          </a:p>
          <a:p>
            <a:pPr marL="342900" lvl="0" indent="-342900" algn="just" defTabSz="457200" latinLnBrk="0">
              <a:lnSpc>
                <a:spcPct val="92000"/>
              </a:lnSpc>
              <a:spcBef>
                <a:spcPts val="600"/>
              </a:spcBef>
              <a:spcAft>
                <a:spcPts val="0"/>
              </a:spcAft>
              <a:buClr>
                <a:srgbClr val="000000"/>
              </a:buClr>
              <a:buFont typeface="Arial"/>
              <a:buChar char="•"/>
            </a:pPr>
            <a:r>
              <a:rPr lang="en-US" altLang="ko-KR" sz="2800" dirty="0" smtClean="0">
                <a:solidFill>
                  <a:srgbClr val="000000"/>
                </a:solidFill>
                <a:latin typeface="Arial" charset="0"/>
              </a:rPr>
              <a:t>Meq HCL =  Meq NaOH</a:t>
            </a:r>
            <a:endParaRPr lang="ko-KR" altLang="en-US" sz="2800" dirty="0" smtClean="0">
              <a:latin typeface="Arial" charset="0"/>
            </a:endParaRPr>
          </a:p>
          <a:p>
            <a:pPr marL="342900" indent="-342900" algn="just" defTabSz="457200" latinLnBrk="0">
              <a:lnSpc>
                <a:spcPct val="92000"/>
              </a:lnSpc>
              <a:spcBef>
                <a:spcPts val="600"/>
              </a:spcBef>
              <a:spcAft>
                <a:spcPts val="0"/>
              </a:spcAft>
              <a:buFontTx/>
              <a:buNone/>
            </a:pPr>
            <a:endParaRPr lang="ko-KR" altLang="en-US" sz="2800" dirty="0" smtClean="0">
              <a:latin typeface="Arial" charset="0"/>
            </a:endParaRPr>
          </a:p>
          <a:p>
            <a:pPr marL="342900" lvl="0" indent="-342900" algn="just" defTabSz="457200" latinLnBrk="0">
              <a:lnSpc>
                <a:spcPct val="92000"/>
              </a:lnSpc>
              <a:spcBef>
                <a:spcPts val="600"/>
              </a:spcBef>
              <a:spcAft>
                <a:spcPts val="0"/>
              </a:spcAft>
              <a:buClr>
                <a:srgbClr val="000000"/>
              </a:buClr>
              <a:buFont typeface="Arial"/>
              <a:buChar char="•"/>
            </a:pPr>
            <a:r>
              <a:rPr lang="en-US" altLang="ko-KR" sz="2800" dirty="0" smtClean="0">
                <a:solidFill>
                  <a:srgbClr val="000000"/>
                </a:solidFill>
                <a:latin typeface="Arial" charset="0"/>
              </a:rPr>
              <a:t>V (ml) HCL * M HCL = V (ml) NaOH * M NaOH</a:t>
            </a:r>
            <a:endParaRPr lang="ko-KR" altLang="en-US" sz="2800" dirty="0" smtClean="0">
              <a:latin typeface="Arial" charset="0"/>
            </a:endParaRPr>
          </a:p>
          <a:p>
            <a:pPr marL="0" indent="0" algn="just" defTabSz="457200" latinLnBrk="0">
              <a:lnSpc>
                <a:spcPct val="92000"/>
              </a:lnSpc>
              <a:spcBef>
                <a:spcPts val="600"/>
              </a:spcBef>
              <a:spcAft>
                <a:spcPts val="0"/>
              </a:spcAft>
              <a:buFontTx/>
              <a:buNone/>
            </a:pPr>
            <a:endParaRPr lang="ko-KR" altLang="en-US" sz="2800" dirty="0" smtClean="0">
              <a:latin typeface="Arial" charset="0"/>
            </a:endParaRPr>
          </a:p>
          <a:p>
            <a:pPr marL="342900" lvl="0" indent="-342900" algn="just" defTabSz="457200" latinLnBrk="0">
              <a:lnSpc>
                <a:spcPct val="92000"/>
              </a:lnSpc>
              <a:spcBef>
                <a:spcPts val="600"/>
              </a:spcBef>
              <a:spcAft>
                <a:spcPts val="0"/>
              </a:spcAft>
              <a:buClr>
                <a:srgbClr val="000000"/>
              </a:buClr>
              <a:buFont typeface="Arial"/>
              <a:buChar char="•"/>
            </a:pPr>
            <a:r>
              <a:rPr lang="en-US" altLang="ko-KR" sz="2800" dirty="0" smtClean="0">
                <a:solidFill>
                  <a:srgbClr val="000000"/>
                </a:solidFill>
                <a:latin typeface="Arial" charset="0"/>
              </a:rPr>
              <a:t>M HCL  = V (ml) NaOH * M NaOH /V (ml) HCL </a:t>
            </a:r>
            <a:endParaRPr lang="ko-KR" altLang="en-US" sz="2800" dirty="0" smtClean="0">
              <a:latin typeface="Arial" charset="0"/>
            </a:endParaRPr>
          </a:p>
          <a:p>
            <a:pPr marL="342900" indent="-342900" algn="l" defTabSz="457200" latinLnBrk="0">
              <a:lnSpc>
                <a:spcPct val="92000"/>
              </a:lnSpc>
              <a:spcBef>
                <a:spcPts val="500"/>
              </a:spcBef>
              <a:spcAft>
                <a:spcPts val="0"/>
              </a:spcAft>
              <a:buFontTx/>
              <a:buNone/>
            </a:pPr>
            <a:endParaRPr lang="ko-KR" altLang="en-US" sz="2400" dirty="0" smtClean="0">
              <a:latin typeface="Calibri" charset="0"/>
            </a:endParaRPr>
          </a:p>
        </p:txBody>
      </p:sp>
      <p:sp>
        <p:nvSpPr>
          <p:cNvPr id="2" name="Title 1"/>
          <p:cNvSpPr>
            <a:spLocks noGrp="1"/>
          </p:cNvSpPr>
          <p:nvPr>
            <p:ph type="title"/>
          </p:nvPr>
        </p:nvSpPr>
        <p:spPr>
          <a:xfrm>
            <a:off x="457200" y="274955"/>
            <a:ext cx="8230235" cy="1143635"/>
          </a:xfrm>
        </p:spPr>
        <p:txBody>
          <a:bodyPr/>
          <a:lstStyle/>
          <a:p>
            <a:r>
              <a:rPr lang="en-GB" b="1" dirty="0" smtClean="0"/>
              <a:t>Calculation</a:t>
            </a:r>
            <a:endParaRPr lang="en-GB" b="1" dirty="0"/>
          </a:p>
        </p:txBody>
      </p:sp>
      <p:sp>
        <p:nvSpPr>
          <p:cNvPr id="4" name="Right Arrow 3"/>
          <p:cNvSpPr/>
          <p:nvPr/>
        </p:nvSpPr>
        <p:spPr>
          <a:xfrm>
            <a:off x="4367746" y="1765808"/>
            <a:ext cx="789911" cy="232344"/>
          </a:xfrm>
          <a:prstGeom prst="rightArrow">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 xmlns:p14="http://schemas.microsoft.com/office/powerpoint/2010/main" val="182222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smtClean="0">
                <a:latin typeface="Arial"/>
                <a:cs typeface="Arial"/>
              </a:rPr>
              <a:t>pH </a:t>
            </a:r>
            <a:r>
              <a:rPr lang="en-US" dirty="0">
                <a:latin typeface="Arial"/>
                <a:cs typeface="Arial"/>
              </a:rPr>
              <a:t>is a measure of hydrogen ion concentration; a </a:t>
            </a:r>
            <a:r>
              <a:rPr lang="en-US" dirty="0" smtClean="0">
                <a:latin typeface="Arial"/>
                <a:cs typeface="Arial"/>
              </a:rPr>
              <a:t>measure </a:t>
            </a:r>
            <a:r>
              <a:rPr lang="en-US" dirty="0">
                <a:latin typeface="Arial"/>
                <a:cs typeface="Arial"/>
              </a:rPr>
              <a:t>of </a:t>
            </a:r>
            <a:r>
              <a:rPr lang="en-US" dirty="0" smtClean="0">
                <a:latin typeface="Arial"/>
                <a:cs typeface="Arial"/>
              </a:rPr>
              <a:t>the </a:t>
            </a:r>
            <a:r>
              <a:rPr lang="en-US" dirty="0">
                <a:latin typeface="Arial"/>
                <a:cs typeface="Arial"/>
              </a:rPr>
              <a:t>acidity or alkalinity of a solution. Aqueous solutions at 25°C with a pH less than seven are acidic, while those with a pH greater than seven are basic or alkaline. A pH level of is 7.0 at 25°C is defined as 'neutral' because </a:t>
            </a:r>
            <a:r>
              <a:rPr lang="en-US" dirty="0" smtClean="0">
                <a:latin typeface="Arial"/>
                <a:cs typeface="Arial"/>
              </a:rPr>
              <a:t>the </a:t>
            </a:r>
            <a:r>
              <a:rPr lang="en-US" dirty="0">
                <a:latin typeface="Arial"/>
                <a:cs typeface="Arial"/>
              </a:rPr>
              <a:t>concentration of H3O+ equals the concentration of OH− in pure </a:t>
            </a:r>
            <a:r>
              <a:rPr lang="en-US" dirty="0" smtClean="0">
                <a:latin typeface="Arial"/>
                <a:cs typeface="Arial"/>
              </a:rPr>
              <a:t>water.</a:t>
            </a:r>
            <a:endParaRPr lang="en-GB" dirty="0">
              <a:latin typeface="Arial"/>
              <a:cs typeface="Arial"/>
            </a:endParaRPr>
          </a:p>
        </p:txBody>
      </p:sp>
      <p:sp>
        <p:nvSpPr>
          <p:cNvPr id="2" name="Title 1"/>
          <p:cNvSpPr>
            <a:spLocks noGrp="1"/>
          </p:cNvSpPr>
          <p:nvPr>
            <p:ph type="title"/>
          </p:nvPr>
        </p:nvSpPr>
        <p:spPr/>
        <p:txBody>
          <a:bodyPr>
            <a:normAutofit/>
          </a:bodyPr>
          <a:lstStyle/>
          <a:p>
            <a:r>
              <a:rPr lang="en-GB" b="1" dirty="0" smtClean="0">
                <a:latin typeface="Arial"/>
                <a:cs typeface="Arial"/>
              </a:rPr>
              <a:t>pH</a:t>
            </a:r>
            <a:endParaRPr lang="en-GB" b="1" dirty="0"/>
          </a:p>
        </p:txBody>
      </p:sp>
    </p:spTree>
    <p:extLst>
      <p:ext uri="{BB962C8B-B14F-4D97-AF65-F5344CB8AC3E}">
        <p14:creationId xmlns="" xmlns:p14="http://schemas.microsoft.com/office/powerpoint/2010/main" val="523421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smtClean="0">
                <a:latin typeface="Arial"/>
                <a:cs typeface="Arial"/>
              </a:rPr>
              <a:t>The </a:t>
            </a:r>
            <a:r>
              <a:rPr lang="en-US" dirty="0">
                <a:latin typeface="Arial"/>
                <a:cs typeface="Arial"/>
              </a:rPr>
              <a:t>K</a:t>
            </a:r>
            <a:r>
              <a:rPr lang="en-US" baseline="-25000" dirty="0">
                <a:latin typeface="Arial"/>
                <a:cs typeface="Arial"/>
              </a:rPr>
              <a:t>a</a:t>
            </a:r>
            <a:r>
              <a:rPr lang="en-US" dirty="0">
                <a:latin typeface="Arial"/>
                <a:cs typeface="Arial"/>
              </a:rPr>
              <a:t> value is a value used to describe the tendency of compounds or ions to dissociate. The K</a:t>
            </a:r>
            <a:r>
              <a:rPr lang="en-US" baseline="-25000" dirty="0">
                <a:latin typeface="Arial"/>
                <a:cs typeface="Arial"/>
              </a:rPr>
              <a:t>a</a:t>
            </a:r>
            <a:r>
              <a:rPr lang="en-US" dirty="0">
                <a:latin typeface="Arial"/>
                <a:cs typeface="Arial"/>
              </a:rPr>
              <a:t> value is also called the dissociation constant, the </a:t>
            </a:r>
            <a:r>
              <a:rPr lang="en-US" dirty="0" smtClean="0">
                <a:latin typeface="Arial"/>
                <a:cs typeface="Arial"/>
              </a:rPr>
              <a:t>ionization </a:t>
            </a:r>
            <a:r>
              <a:rPr lang="en-US" dirty="0">
                <a:latin typeface="Arial"/>
                <a:cs typeface="Arial"/>
              </a:rPr>
              <a:t>constant, and the acid constant</a:t>
            </a:r>
            <a:r>
              <a:rPr lang="en-US" dirty="0" smtClean="0">
                <a:latin typeface="Arial"/>
                <a:cs typeface="Arial"/>
              </a:rPr>
              <a:t>.</a:t>
            </a:r>
          </a:p>
          <a:p>
            <a:pPr algn="just"/>
            <a:r>
              <a:rPr lang="en-US" dirty="0">
                <a:latin typeface="Arial"/>
                <a:cs typeface="Arial"/>
              </a:rPr>
              <a:t>The definition of </a:t>
            </a:r>
            <a:r>
              <a:rPr lang="en-US" dirty="0" err="1">
                <a:latin typeface="Arial"/>
                <a:cs typeface="Arial"/>
              </a:rPr>
              <a:t>K</a:t>
            </a:r>
            <a:r>
              <a:rPr lang="en-US" baseline="-25000" dirty="0" err="1">
                <a:latin typeface="Arial"/>
                <a:cs typeface="Arial"/>
              </a:rPr>
              <a:t>a</a:t>
            </a:r>
            <a:r>
              <a:rPr lang="en-US" dirty="0">
                <a:latin typeface="Arial"/>
                <a:cs typeface="Arial"/>
              </a:rPr>
              <a:t> is: [H</a:t>
            </a:r>
            <a:r>
              <a:rPr lang="en-US" baseline="30000" dirty="0">
                <a:latin typeface="Arial"/>
                <a:cs typeface="Arial"/>
              </a:rPr>
              <a:t>+</a:t>
            </a:r>
            <a:r>
              <a:rPr lang="en-US" dirty="0">
                <a:latin typeface="Arial"/>
                <a:cs typeface="Arial"/>
              </a:rPr>
              <a:t>]</a:t>
            </a:r>
            <a:r>
              <a:rPr lang="en-US" baseline="30000" dirty="0">
                <a:latin typeface="Arial"/>
                <a:cs typeface="Arial"/>
              </a:rPr>
              <a:t>.</a:t>
            </a:r>
            <a:r>
              <a:rPr lang="en-US" dirty="0">
                <a:latin typeface="Arial"/>
                <a:cs typeface="Arial"/>
              </a:rPr>
              <a:t>[B] / [HB], where B is the conjugate base of the acid HB</a:t>
            </a:r>
            <a:r>
              <a:rPr lang="en-US" dirty="0" smtClean="0">
                <a:latin typeface="Arial"/>
                <a:cs typeface="Arial"/>
              </a:rPr>
              <a:t>.</a:t>
            </a:r>
          </a:p>
          <a:p>
            <a:pPr algn="just"/>
            <a:r>
              <a:rPr lang="en-US" dirty="0">
                <a:latin typeface="Arial"/>
                <a:cs typeface="Arial"/>
              </a:rPr>
              <a:t>The </a:t>
            </a:r>
            <a:r>
              <a:rPr lang="en-US" dirty="0" err="1">
                <a:latin typeface="Arial"/>
                <a:cs typeface="Arial"/>
              </a:rPr>
              <a:t>pK</a:t>
            </a:r>
            <a:r>
              <a:rPr lang="en-US" baseline="-25000" dirty="0" err="1">
                <a:latin typeface="Arial"/>
                <a:cs typeface="Arial"/>
              </a:rPr>
              <a:t>a</a:t>
            </a:r>
            <a:r>
              <a:rPr lang="en-US" dirty="0">
                <a:latin typeface="Arial"/>
                <a:cs typeface="Arial"/>
              </a:rPr>
              <a:t> value is defined from </a:t>
            </a:r>
            <a:r>
              <a:rPr lang="en-US" dirty="0" err="1">
                <a:latin typeface="Arial"/>
                <a:cs typeface="Arial"/>
              </a:rPr>
              <a:t>K</a:t>
            </a:r>
            <a:r>
              <a:rPr lang="en-US" baseline="-25000" dirty="0" err="1">
                <a:latin typeface="Arial"/>
                <a:cs typeface="Arial"/>
              </a:rPr>
              <a:t>a</a:t>
            </a:r>
            <a:r>
              <a:rPr lang="en-US" dirty="0">
                <a:latin typeface="Arial"/>
                <a:cs typeface="Arial"/>
              </a:rPr>
              <a:t>, and can be calculated from the </a:t>
            </a:r>
            <a:r>
              <a:rPr lang="en-US" dirty="0" err="1">
                <a:latin typeface="Arial"/>
                <a:cs typeface="Arial"/>
              </a:rPr>
              <a:t>K</a:t>
            </a:r>
            <a:r>
              <a:rPr lang="en-US" baseline="-25000" dirty="0" err="1">
                <a:latin typeface="Arial"/>
                <a:cs typeface="Arial"/>
              </a:rPr>
              <a:t>a</a:t>
            </a:r>
            <a:r>
              <a:rPr lang="en-US" dirty="0">
                <a:latin typeface="Arial"/>
                <a:cs typeface="Arial"/>
              </a:rPr>
              <a:t> value from the equation </a:t>
            </a:r>
            <a:r>
              <a:rPr lang="en-US" dirty="0" err="1">
                <a:latin typeface="Arial"/>
                <a:cs typeface="Arial"/>
              </a:rPr>
              <a:t>pKa</a:t>
            </a:r>
            <a:r>
              <a:rPr lang="en-US" dirty="0">
                <a:latin typeface="Arial"/>
                <a:cs typeface="Arial"/>
              </a:rPr>
              <a:t> = -Log</a:t>
            </a:r>
            <a:r>
              <a:rPr lang="en-US" baseline="-25000" dirty="0">
                <a:latin typeface="Arial"/>
                <a:cs typeface="Arial"/>
              </a:rPr>
              <a:t>10</a:t>
            </a:r>
            <a:r>
              <a:rPr lang="en-US" dirty="0">
                <a:latin typeface="Arial"/>
                <a:cs typeface="Arial"/>
              </a:rPr>
              <a:t>(</a:t>
            </a:r>
            <a:r>
              <a:rPr lang="en-US" dirty="0" err="1">
                <a:latin typeface="Arial"/>
                <a:cs typeface="Arial"/>
              </a:rPr>
              <a:t>K</a:t>
            </a:r>
            <a:r>
              <a:rPr lang="en-US" baseline="-25000" dirty="0" err="1">
                <a:latin typeface="Arial"/>
                <a:cs typeface="Arial"/>
              </a:rPr>
              <a:t>a</a:t>
            </a:r>
            <a:r>
              <a:rPr lang="en-US" dirty="0">
                <a:latin typeface="Arial"/>
                <a:cs typeface="Arial"/>
              </a:rPr>
              <a:t>)</a:t>
            </a:r>
          </a:p>
          <a:p>
            <a:endParaRPr lang="en-US" dirty="0" smtClean="0"/>
          </a:p>
          <a:p>
            <a:endParaRPr lang="en-GB" dirty="0"/>
          </a:p>
        </p:txBody>
      </p:sp>
      <p:sp>
        <p:nvSpPr>
          <p:cNvPr id="2" name="Title 1"/>
          <p:cNvSpPr>
            <a:spLocks noGrp="1"/>
          </p:cNvSpPr>
          <p:nvPr>
            <p:ph type="title"/>
          </p:nvPr>
        </p:nvSpPr>
        <p:spPr/>
        <p:txBody>
          <a:bodyPr>
            <a:normAutofit/>
          </a:bodyPr>
          <a:lstStyle/>
          <a:p>
            <a:r>
              <a:rPr lang="en-US" b="1" dirty="0" err="1" smtClean="0">
                <a:latin typeface="Arial"/>
                <a:cs typeface="Arial"/>
              </a:rPr>
              <a:t>pK</a:t>
            </a:r>
            <a:r>
              <a:rPr lang="en-US" b="1" baseline="-25000" dirty="0" err="1" smtClean="0">
                <a:latin typeface="Arial"/>
                <a:cs typeface="Arial"/>
              </a:rPr>
              <a:t>a</a:t>
            </a:r>
            <a:r>
              <a:rPr lang="en-US" b="1" dirty="0" smtClean="0">
                <a:latin typeface="Arial"/>
                <a:cs typeface="Arial"/>
              </a:rPr>
              <a:t> and K</a:t>
            </a:r>
            <a:r>
              <a:rPr lang="en-US" b="1" baseline="-25000" dirty="0" smtClean="0">
                <a:latin typeface="Arial"/>
                <a:cs typeface="Arial"/>
              </a:rPr>
              <a:t>a </a:t>
            </a:r>
            <a:endParaRPr lang="en-GB" b="1" dirty="0"/>
          </a:p>
        </p:txBody>
      </p:sp>
    </p:spTree>
    <p:extLst>
      <p:ext uri="{BB962C8B-B14F-4D97-AF65-F5344CB8AC3E}">
        <p14:creationId xmlns="" xmlns:p14="http://schemas.microsoft.com/office/powerpoint/2010/main" val="3051305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b="1" dirty="0" smtClean="0">
                <a:latin typeface="Arial"/>
                <a:cs typeface="Arial"/>
              </a:rPr>
              <a:t>Or </a:t>
            </a:r>
            <a:r>
              <a:rPr lang="en-US" b="1" dirty="0" err="1" smtClean="0">
                <a:latin typeface="Arial"/>
                <a:cs typeface="Arial"/>
              </a:rPr>
              <a:t>stoichiometric</a:t>
            </a:r>
            <a:r>
              <a:rPr lang="en-US" b="1" dirty="0" smtClean="0">
                <a:latin typeface="Arial"/>
                <a:cs typeface="Arial"/>
              </a:rPr>
              <a:t> </a:t>
            </a:r>
            <a:r>
              <a:rPr lang="en-US" b="1" dirty="0">
                <a:latin typeface="Arial"/>
                <a:cs typeface="Arial"/>
              </a:rPr>
              <a:t>point</a:t>
            </a:r>
            <a:r>
              <a:rPr lang="en-US" dirty="0">
                <a:latin typeface="Arial"/>
                <a:cs typeface="Arial"/>
              </a:rPr>
              <a:t>, of a chemical reaction is the point at which an added titrant is stoichiometrically equal to the number of moles of substance (known as analyte) present in the sample: the smallest amount of titrant that is sufficient to fully neutralize or react with the analyte. In some cases there are multiple equivalence points which are multiples of the first equivalent point, such as in the titration of a diprotic acid.</a:t>
            </a:r>
            <a:endParaRPr lang="en-GB" dirty="0">
              <a:latin typeface="Arial"/>
              <a:cs typeface="Arial"/>
            </a:endParaRPr>
          </a:p>
        </p:txBody>
      </p:sp>
      <p:sp>
        <p:nvSpPr>
          <p:cNvPr id="2" name="Title 1"/>
          <p:cNvSpPr>
            <a:spLocks noGrp="1"/>
          </p:cNvSpPr>
          <p:nvPr>
            <p:ph type="title"/>
          </p:nvPr>
        </p:nvSpPr>
        <p:spPr/>
        <p:txBody>
          <a:bodyPr/>
          <a:lstStyle/>
          <a:p>
            <a:r>
              <a:rPr lang="en-US" b="1" dirty="0" smtClean="0">
                <a:latin typeface="Arial"/>
                <a:cs typeface="Arial"/>
              </a:rPr>
              <a:t>The equivalence point</a:t>
            </a:r>
            <a:endParaRPr lang="en-GB" b="1" dirty="0"/>
          </a:p>
        </p:txBody>
      </p:sp>
    </p:spTree>
    <p:extLst>
      <p:ext uri="{BB962C8B-B14F-4D97-AF65-F5344CB8AC3E}">
        <p14:creationId xmlns="" xmlns:p14="http://schemas.microsoft.com/office/powerpoint/2010/main" val="3560561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750517"/>
          </a:xfrm>
        </p:spPr>
        <p:txBody>
          <a:bodyPr>
            <a:noAutofit/>
          </a:bodyPr>
          <a:lstStyle/>
          <a:p>
            <a:pPr algn="just"/>
            <a:r>
              <a:rPr lang="en-US" sz="2400" dirty="0" smtClean="0">
                <a:latin typeface="Arial"/>
                <a:cs typeface="Arial"/>
              </a:rPr>
              <a:t>(</a:t>
            </a:r>
            <a:r>
              <a:rPr lang="en-US" sz="2400" dirty="0">
                <a:latin typeface="Arial"/>
                <a:cs typeface="Arial"/>
              </a:rPr>
              <a:t>related to, but not the same as the equivalence point) refers to the point at which the indicator changes color in a </a:t>
            </a:r>
            <a:r>
              <a:rPr lang="en-US" sz="2400" dirty="0" smtClean="0">
                <a:latin typeface="Arial"/>
                <a:cs typeface="Arial"/>
              </a:rPr>
              <a:t>colorimetric titration.</a:t>
            </a:r>
          </a:p>
          <a:p>
            <a:pPr algn="just"/>
            <a:r>
              <a:rPr lang="en-US" sz="2400" dirty="0" smtClean="0">
                <a:latin typeface="Arial"/>
                <a:cs typeface="Arial"/>
              </a:rPr>
              <a:t>This </a:t>
            </a:r>
            <a:r>
              <a:rPr lang="en-US" sz="2400" dirty="0">
                <a:latin typeface="Arial"/>
                <a:cs typeface="Arial"/>
              </a:rPr>
              <a:t>is a substance that changes color in response to a chemical change. An acid-base indicator (e.g., phenolphthalein) changes color depending on the pH. Redox indicators are also frequently used. A drop of indicator solution is added to the titration at the start; when the color changes the endpoint has been reached, this is an approximation of the equivalence point.</a:t>
            </a:r>
            <a:endParaRPr lang="en-GB" sz="2400" dirty="0">
              <a:latin typeface="Arial"/>
              <a:cs typeface="Arial"/>
            </a:endParaRPr>
          </a:p>
        </p:txBody>
      </p:sp>
      <p:sp>
        <p:nvSpPr>
          <p:cNvPr id="2" name="Title 1"/>
          <p:cNvSpPr>
            <a:spLocks noGrp="1"/>
          </p:cNvSpPr>
          <p:nvPr>
            <p:ph type="title"/>
          </p:nvPr>
        </p:nvSpPr>
        <p:spPr/>
        <p:txBody>
          <a:bodyPr>
            <a:normAutofit/>
          </a:bodyPr>
          <a:lstStyle/>
          <a:p>
            <a:r>
              <a:rPr lang="en-US" b="1" dirty="0" smtClean="0">
                <a:latin typeface="Arial"/>
                <a:cs typeface="Arial"/>
              </a:rPr>
              <a:t>The endpoint </a:t>
            </a:r>
            <a:r>
              <a:rPr lang="en-US" dirty="0" smtClean="0">
                <a:latin typeface="Arial"/>
                <a:cs typeface="Arial"/>
              </a:rPr>
              <a:t>/</a:t>
            </a:r>
            <a:r>
              <a:rPr lang="en-GB" b="1" dirty="0" smtClean="0">
                <a:latin typeface="Arial"/>
                <a:cs typeface="Arial"/>
              </a:rPr>
              <a:t>pH indicator:</a:t>
            </a:r>
            <a:endParaRPr lang="en-GB" dirty="0"/>
          </a:p>
        </p:txBody>
      </p:sp>
    </p:spTree>
    <p:extLst>
      <p:ext uri="{BB962C8B-B14F-4D97-AF65-F5344CB8AC3E}">
        <p14:creationId xmlns="" xmlns:p14="http://schemas.microsoft.com/office/powerpoint/2010/main" val="1674360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r>
              <a:rPr lang="en-US" dirty="0" smtClean="0">
                <a:latin typeface="Arial"/>
                <a:cs typeface="Arial"/>
              </a:rPr>
              <a:t>Normality </a:t>
            </a:r>
            <a:r>
              <a:rPr lang="en-US" dirty="0">
                <a:latin typeface="Arial"/>
                <a:cs typeface="Arial"/>
              </a:rPr>
              <a:t>is another way of expressing the concentration of a solution. It is based on an alternate chemical unit of mass called the equivalent weight. The normality of a solution is the concentration expressed as the number of equivalent weights (equivalents) of solute per liter of solution. A 1 normal (1 N) solution contains 1 equivalent weight of solute per liter of solution. </a:t>
            </a:r>
            <a:endParaRPr lang="en-US" dirty="0" smtClean="0">
              <a:latin typeface="Arial"/>
              <a:cs typeface="Arial"/>
            </a:endParaRPr>
          </a:p>
          <a:p>
            <a:pPr algn="just"/>
            <a:endParaRPr lang="en-US" dirty="0">
              <a:latin typeface="Arial"/>
              <a:cs typeface="Arial"/>
            </a:endParaRPr>
          </a:p>
          <a:p>
            <a:r>
              <a:rPr lang="pt-BR" dirty="0">
                <a:latin typeface="Arial"/>
                <a:cs typeface="Arial"/>
              </a:rPr>
              <a:t> </a:t>
            </a:r>
            <a:r>
              <a:rPr lang="pt-BR" dirty="0" err="1">
                <a:latin typeface="Arial"/>
                <a:cs typeface="Arial"/>
              </a:rPr>
              <a:t>HCl</a:t>
            </a:r>
            <a:r>
              <a:rPr lang="pt-BR" dirty="0">
                <a:latin typeface="Arial"/>
                <a:cs typeface="Arial"/>
              </a:rPr>
              <a:t>(</a:t>
            </a:r>
            <a:r>
              <a:rPr lang="pt-BR" dirty="0" err="1">
                <a:latin typeface="Arial"/>
                <a:cs typeface="Arial"/>
              </a:rPr>
              <a:t>aq</a:t>
            </a:r>
            <a:r>
              <a:rPr lang="pt-BR" dirty="0">
                <a:latin typeface="Arial"/>
                <a:cs typeface="Arial"/>
              </a:rPr>
              <a:t>) + </a:t>
            </a:r>
            <a:r>
              <a:rPr lang="pt-BR" dirty="0" err="1">
                <a:latin typeface="Arial"/>
                <a:cs typeface="Arial"/>
              </a:rPr>
              <a:t>NaOH</a:t>
            </a:r>
            <a:r>
              <a:rPr lang="pt-BR" dirty="0">
                <a:latin typeface="Arial"/>
                <a:cs typeface="Arial"/>
              </a:rPr>
              <a:t>(</a:t>
            </a:r>
            <a:r>
              <a:rPr lang="pt-BR" dirty="0" err="1">
                <a:latin typeface="Arial"/>
                <a:cs typeface="Arial"/>
              </a:rPr>
              <a:t>aq</a:t>
            </a:r>
            <a:r>
              <a:rPr lang="pt-BR" dirty="0" smtClean="0">
                <a:latin typeface="Arial"/>
                <a:cs typeface="Arial"/>
              </a:rPr>
              <a:t>)             </a:t>
            </a:r>
            <a:r>
              <a:rPr lang="pt-BR" dirty="0" err="1">
                <a:latin typeface="Arial"/>
                <a:cs typeface="Arial"/>
              </a:rPr>
              <a:t>NaCl</a:t>
            </a:r>
            <a:r>
              <a:rPr lang="pt-BR" dirty="0">
                <a:latin typeface="Arial"/>
                <a:cs typeface="Arial"/>
              </a:rPr>
              <a:t>(</a:t>
            </a:r>
            <a:r>
              <a:rPr lang="pt-BR" dirty="0" err="1">
                <a:latin typeface="Arial"/>
                <a:cs typeface="Arial"/>
              </a:rPr>
              <a:t>aq</a:t>
            </a:r>
            <a:r>
              <a:rPr lang="pt-BR" dirty="0">
                <a:latin typeface="Arial"/>
                <a:cs typeface="Arial"/>
              </a:rPr>
              <a:t>) + H2O </a:t>
            </a:r>
          </a:p>
          <a:p>
            <a:r>
              <a:rPr lang="es-ES_tradnl" dirty="0">
                <a:latin typeface="Arial"/>
                <a:cs typeface="Arial"/>
              </a:rPr>
              <a:t>1 mole </a:t>
            </a:r>
            <a:r>
              <a:rPr lang="es-ES_tradnl" dirty="0" smtClean="0">
                <a:latin typeface="Arial"/>
                <a:cs typeface="Arial"/>
              </a:rPr>
              <a:t>       1 </a:t>
            </a:r>
            <a:r>
              <a:rPr lang="es-ES_tradnl" dirty="0">
                <a:latin typeface="Arial"/>
                <a:cs typeface="Arial"/>
              </a:rPr>
              <a:t>mole </a:t>
            </a:r>
          </a:p>
          <a:p>
            <a:r>
              <a:rPr lang="en-US" sz="2600" dirty="0">
                <a:latin typeface="Arial"/>
                <a:cs typeface="Arial"/>
              </a:rPr>
              <a:t>(36.5 grams) (40.0 grams) </a:t>
            </a:r>
            <a:endParaRPr lang="en-GB" sz="2600" dirty="0">
              <a:latin typeface="Arial"/>
              <a:cs typeface="Arial"/>
            </a:endParaRPr>
          </a:p>
        </p:txBody>
      </p:sp>
      <p:sp>
        <p:nvSpPr>
          <p:cNvPr id="2" name="Title 1"/>
          <p:cNvSpPr>
            <a:spLocks noGrp="1"/>
          </p:cNvSpPr>
          <p:nvPr>
            <p:ph type="title"/>
          </p:nvPr>
        </p:nvSpPr>
        <p:spPr/>
        <p:txBody>
          <a:bodyPr>
            <a:normAutofit/>
          </a:bodyPr>
          <a:lstStyle/>
          <a:p>
            <a:r>
              <a:rPr lang="en-GB" b="1" dirty="0" smtClean="0">
                <a:latin typeface="Arial"/>
                <a:cs typeface="Arial"/>
              </a:rPr>
              <a:t>Normality</a:t>
            </a:r>
            <a:endParaRPr lang="en-GB" b="1" dirty="0"/>
          </a:p>
        </p:txBody>
      </p:sp>
      <p:sp>
        <p:nvSpPr>
          <p:cNvPr id="4" name="Right Arrow 3"/>
          <p:cNvSpPr/>
          <p:nvPr/>
        </p:nvSpPr>
        <p:spPr>
          <a:xfrm>
            <a:off x="4119931" y="4848229"/>
            <a:ext cx="635026" cy="154896"/>
          </a:xfrm>
          <a:prstGeom prst="rightArrow">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schemeClr val="tx1"/>
              </a:solidFill>
            </a:endParaRPr>
          </a:p>
        </p:txBody>
      </p:sp>
    </p:spTree>
    <p:extLst>
      <p:ext uri="{BB962C8B-B14F-4D97-AF65-F5344CB8AC3E}">
        <p14:creationId xmlns="" xmlns:p14="http://schemas.microsoft.com/office/powerpoint/2010/main" val="273980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shot 2013-02-20 at 01.26.34.png"/>
          <p:cNvPicPr>
            <a:picLocks noGrp="1" noChangeAspect="1"/>
          </p:cNvPicPr>
          <p:nvPr>
            <p:ph idx="1"/>
          </p:nvPr>
        </p:nvPicPr>
        <p:blipFill rotWithShape="1">
          <a:blip r:embed="rId2">
            <a:extLst>
              <a:ext uri="{28A0092B-C50C-407E-A947-70E740481C1C}">
                <a14:useLocalDpi xmlns="" xmlns:a14="http://schemas.microsoft.com/office/drawing/2010/main" val="0"/>
              </a:ext>
            </a:extLst>
          </a:blip>
          <a:srcRect l="16761" t="20804" r="26843" b="39187"/>
          <a:stretch/>
        </p:blipFill>
        <p:spPr>
          <a:xfrm>
            <a:off x="666004" y="1672872"/>
            <a:ext cx="7883626" cy="4213158"/>
          </a:xfrm>
        </p:spPr>
      </p:pic>
      <p:sp>
        <p:nvSpPr>
          <p:cNvPr id="2" name="Title 1"/>
          <p:cNvSpPr>
            <a:spLocks noGrp="1"/>
          </p:cNvSpPr>
          <p:nvPr>
            <p:ph type="title"/>
          </p:nvPr>
        </p:nvSpPr>
        <p:spPr/>
        <p:txBody>
          <a:bodyPr/>
          <a:lstStyle/>
          <a:p>
            <a:endParaRPr lang="en-GB"/>
          </a:p>
        </p:txBody>
      </p:sp>
    </p:spTree>
    <p:extLst>
      <p:ext uri="{BB962C8B-B14F-4D97-AF65-F5344CB8AC3E}">
        <p14:creationId xmlns="" xmlns:p14="http://schemas.microsoft.com/office/powerpoint/2010/main" val="2809306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 3"/>
          <p:cNvSpPr>
            <a:spLocks noGrp="1" noChangeArrowheads="1"/>
          </p:cNvSpPr>
          <p:nvPr>
            <p:ph idx="1"/>
          </p:nvPr>
        </p:nvSpPr>
        <p:spPr>
          <a:xfrm>
            <a:off x="457200" y="1600835"/>
            <a:ext cx="8229600" cy="4526280"/>
          </a:xfrm>
          <a:prstGeom prst="rect">
            <a:avLst/>
          </a:prstGeom>
          <a:noFill/>
          <a:ln w="0" cap="flat" cmpd="sng">
            <a:noFill/>
            <a:prstDash/>
          </a:ln>
        </p:spPr>
        <p:txBody>
          <a:bodyPr wrap="square" lIns="91440" tIns="45720" rIns="91440" bIns="45720" anchor="t"/>
          <a:lstStyle/>
          <a:p>
            <a:pPr marL="0" indent="0" algn="just" defTabSz="508000">
              <a:lnSpc>
                <a:spcPct val="104000"/>
              </a:lnSpc>
              <a:spcBef>
                <a:spcPts val="0"/>
              </a:spcBef>
              <a:spcAft>
                <a:spcPts val="0"/>
              </a:spcAft>
              <a:buFontTx/>
              <a:buNone/>
            </a:pPr>
            <a:r>
              <a:rPr lang="en-US" altLang="ko-KR" sz="3100" dirty="0" smtClean="0">
                <a:solidFill>
                  <a:srgbClr val="000000"/>
                </a:solidFill>
                <a:latin typeface="Times New Roman" charset="0"/>
              </a:rPr>
              <a:t>A titration curve provides us with a visual picture of how a property of the titration reactionchanges as we add the titrant to the titrand.</a:t>
            </a:r>
            <a:endParaRPr lang="ko-KR" altLang="en-US" sz="3100" dirty="0" smtClean="0">
              <a:latin typeface="Times New Roman" charset="0"/>
            </a:endParaRPr>
          </a:p>
        </p:txBody>
      </p:sp>
      <p:sp>
        <p:nvSpPr>
          <p:cNvPr id="3" name="Rect 3"/>
          <p:cNvSpPr>
            <a:spLocks noGrp="1" noChangeArrowheads="1"/>
          </p:cNvSpPr>
          <p:nvPr>
            <p:ph type="title"/>
          </p:nvPr>
        </p:nvSpPr>
        <p:spPr>
          <a:xfrm>
            <a:off x="457200" y="274320"/>
            <a:ext cx="8229600" cy="1144905"/>
          </a:xfrm>
          <a:prstGeom prst="rect">
            <a:avLst/>
          </a:prstGeom>
          <a:noFill/>
          <a:ln w="0" cap="flat" cmpd="sng">
            <a:noFill/>
            <a:prstDash/>
          </a:ln>
        </p:spPr>
        <p:txBody>
          <a:bodyPr wrap="square" lIns="91440" tIns="45720" rIns="91440" bIns="45720" anchor="ctr"/>
          <a:lstStyle/>
          <a:p>
            <a:pPr marL="0" indent="0" algn="ctr" defTabSz="508000">
              <a:lnSpc>
                <a:spcPct val="104000"/>
              </a:lnSpc>
              <a:spcBef>
                <a:spcPts val="0"/>
              </a:spcBef>
              <a:spcAft>
                <a:spcPts val="0"/>
              </a:spcAft>
              <a:buFontTx/>
              <a:buNone/>
            </a:pPr>
            <a:r>
              <a:rPr lang="en-US" altLang="ko-KR" sz="4300" dirty="0" smtClean="0">
                <a:solidFill>
                  <a:srgbClr val="000000"/>
                </a:solidFill>
                <a:latin typeface="Times New Roman" charset="0"/>
              </a:rPr>
              <a:t>Titration curves</a:t>
            </a:r>
            <a:endParaRPr lang="ko-KR" altLang="en-US" sz="4300" dirty="0" smtClean="0">
              <a:latin typeface="Times New Roman"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1302</TotalTime>
  <Words>1053</Words>
  <Application>Microsoft Office PowerPoint</Application>
  <PresentationFormat>On-screen Show (4:3)</PresentationFormat>
  <Paragraphs>74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Paper</vt:lpstr>
      <vt:lpstr>Continued on acid-base titration </vt:lpstr>
      <vt:lpstr>Terms used in titration </vt:lpstr>
      <vt:lpstr>pH</vt:lpstr>
      <vt:lpstr>pKa and Ka </vt:lpstr>
      <vt:lpstr>The equivalence point</vt:lpstr>
      <vt:lpstr>The endpoint /pH indicator:</vt:lpstr>
      <vt:lpstr>Normality</vt:lpstr>
      <vt:lpstr>Slide 8</vt:lpstr>
      <vt:lpstr>Titration curves</vt:lpstr>
      <vt:lpstr>Acid base titration</vt:lpstr>
      <vt:lpstr>Slide 11</vt:lpstr>
      <vt:lpstr>Slide 12</vt:lpstr>
      <vt:lpstr>Slide 13</vt:lpstr>
      <vt:lpstr>Table 1 The pH at the start, equivalence and twice equivalence for various combinations of acids as shown in the titration curves in figures 1 and 2.</vt:lpstr>
      <vt:lpstr>Types of indicators</vt:lpstr>
      <vt:lpstr>Slide 16</vt:lpstr>
      <vt:lpstr>Indicators table</vt:lpstr>
      <vt:lpstr>Procedure</vt:lpstr>
      <vt:lpstr>Slide 19</vt:lpstr>
      <vt:lpstr>Slide 20</vt:lpstr>
      <vt:lpstr>Calculation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Standardisation of Sodium Hydroxide solution</dc:title>
  <dc:creator>Samyah T Alanazi</dc:creator>
  <cp:lastModifiedBy>alsughayyir</cp:lastModifiedBy>
  <cp:revision>55</cp:revision>
  <dcterms:created xsi:type="dcterms:W3CDTF">2013-02-12T07:15:51Z</dcterms:created>
  <dcterms:modified xsi:type="dcterms:W3CDTF">2014-09-16T05:44:46Z</dcterms:modified>
</cp:coreProperties>
</file>