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9" r:id="rId4"/>
    <p:sldId id="275" r:id="rId5"/>
    <p:sldId id="258" r:id="rId6"/>
    <p:sldId id="278" r:id="rId7"/>
    <p:sldId id="259" r:id="rId8"/>
    <p:sldId id="265" r:id="rId9"/>
    <p:sldId id="276" r:id="rId10"/>
    <p:sldId id="277" r:id="rId11"/>
    <p:sldId id="270" r:id="rId12"/>
    <p:sldId id="267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B3B5-7324-41CA-8A99-FDD644DF4FB0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imgres?imgurl=http://www.easyvectors.com/assets/images/thumbs/afbig/chemistry-test-tube-clip-art.jpg&amp;imgrefurl=http://www.easyvectors.com/gallery?p=752&amp;usg=__rbgHvW24bmK4Y7zP9Wx9ktRhkH4=&amp;h=986&amp;w=160&amp;sz=19&amp;hl=en&amp;start=15&amp;zoom=1&amp;um=1&amp;itbs=1&amp;tbnid=CcloG1PuQJ9zoM:&amp;tbnh=149&amp;tbnw=24&amp;prev=/images?q=GLASS+TUBE+CLIP+ART&amp;um=1&amp;hl=en&amp;sa=N&amp;tbs=isch:1&amp;ei=4DNsTdvjHY704Qao8fXhC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imgres?imgurl=http://www.clker.com/cliparts/5/8/d/2/12375604532055617866pitr_Lab_icon_4.svg.hi.png&amp;imgrefurl=http://www.clker.com/clipart-26079.html&amp;usg=__12WpDNBBlcoOaRJVAb_TwWjKPUo=&amp;h=598&amp;w=282&amp;sz=9&amp;hl=en&amp;start=1&amp;zoom=1&amp;um=1&amp;itbs=1&amp;tbnid=zJclh4er-BiXoM:&amp;tbnh=135&amp;tbnw=64&amp;prev=/images?q=test+tube+clip+art&amp;um=1&amp;hl=en&amp;tbs=isch:1&amp;ei=pDdsTf_uNoj84AaFzYXiC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2952328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/>
              <a:t>EXP.2 (Quantitative determination of Amylase activity)</a:t>
            </a:r>
            <a:br>
              <a:rPr lang="en-GB" b="1" dirty="0"/>
            </a:br>
            <a:r>
              <a:rPr lang="en-GB" sz="3100" b="1" dirty="0"/>
              <a:t>CLS 282</a:t>
            </a:r>
            <a:br>
              <a:rPr lang="en-GB" sz="3100" b="1" dirty="0"/>
            </a:br>
            <a:br>
              <a:rPr lang="en-GB" b="1" dirty="0"/>
            </a:br>
            <a:r>
              <a:rPr lang="en-GB" sz="2700" b="1" dirty="0"/>
              <a:t>Daheeya Alenazi</a:t>
            </a:r>
            <a:endParaRPr lang="en-GB" b="1" dirty="0"/>
          </a:p>
        </p:txBody>
      </p:sp>
      <p:pic>
        <p:nvPicPr>
          <p:cNvPr id="1026" name="Picture 2" descr="C:\Users\ABS\Pictures\malto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30944"/>
            <a:ext cx="2419350" cy="169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BS\Pictures\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37113"/>
            <a:ext cx="357758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6355D-4171-4852-ACF1-42D0BA581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Reagents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5048B-3564-4826-A7F4-8F7793363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1-Alkaline reagent </a:t>
            </a:r>
            <a:r>
              <a:rPr lang="en-US" sz="2400" dirty="0"/>
              <a:t>(1gm of 3,5 </a:t>
            </a:r>
            <a:r>
              <a:rPr lang="en-US" sz="2400" dirty="0" err="1"/>
              <a:t>dinitrosalicylic</a:t>
            </a:r>
            <a:r>
              <a:rPr lang="en-US" sz="2400" dirty="0"/>
              <a:t> acid )+ 1gm of sodium potassium </a:t>
            </a:r>
            <a:r>
              <a:rPr lang="en-US" sz="2400" dirty="0" err="1"/>
              <a:t>tartarate</a:t>
            </a:r>
            <a:r>
              <a:rPr lang="en-US" sz="2400" dirty="0"/>
              <a:t> + 30gm sodium hydroxide + 1L D .W)</a:t>
            </a:r>
          </a:p>
          <a:p>
            <a:pPr marL="0" indent="0">
              <a:buNone/>
            </a:pPr>
            <a:r>
              <a:rPr lang="en-US" dirty="0"/>
              <a:t>2-1% Maltose</a:t>
            </a:r>
          </a:p>
          <a:p>
            <a:pPr marL="0" indent="0">
              <a:buNone/>
            </a:pPr>
            <a:r>
              <a:rPr lang="en-US" dirty="0"/>
              <a:t>3-o.1M Phosphate buffer, PH=7</a:t>
            </a:r>
          </a:p>
          <a:p>
            <a:pPr marL="0" indent="0">
              <a:buNone/>
            </a:pPr>
            <a:r>
              <a:rPr lang="en-US" dirty="0"/>
              <a:t>4-Buffered starch substrate.</a:t>
            </a:r>
          </a:p>
          <a:p>
            <a:pPr marL="0" indent="0">
              <a:buNone/>
            </a:pPr>
            <a:r>
              <a:rPr lang="en-US" dirty="0"/>
              <a:t>5-1%NaCl</a:t>
            </a:r>
          </a:p>
          <a:p>
            <a:pPr marL="0" indent="0">
              <a:buNone/>
            </a:pPr>
            <a:r>
              <a:rPr lang="en-US" dirty="0"/>
              <a:t>6-2N </a:t>
            </a:r>
            <a:r>
              <a:rPr lang="en-US" dirty="0" err="1"/>
              <a:t>NaoH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46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839" y="215926"/>
            <a:ext cx="6371342" cy="490066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Part (2): Measure unknown of Maltose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584282"/>
              </p:ext>
            </p:extLst>
          </p:nvPr>
        </p:nvGraphicFramePr>
        <p:xfrm>
          <a:off x="395535" y="764704"/>
          <a:ext cx="7643192" cy="48736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10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0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6844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Tube1</a:t>
                      </a:r>
                    </a:p>
                    <a:p>
                      <a:pPr algn="ctr"/>
                      <a:r>
                        <a:rPr lang="en-GB" sz="1400" dirty="0"/>
                        <a:t>(Blank)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Tube2</a:t>
                      </a:r>
                    </a:p>
                    <a:p>
                      <a:pPr algn="ctr"/>
                      <a:r>
                        <a:rPr lang="en-GB" sz="1400" dirty="0"/>
                        <a:t>(Test)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Tube3</a:t>
                      </a:r>
                    </a:p>
                    <a:p>
                      <a:pPr algn="ctr"/>
                      <a:r>
                        <a:rPr lang="en-GB" sz="1400" dirty="0"/>
                        <a:t>(zero time</a:t>
                      </a:r>
                      <a:r>
                        <a:rPr lang="en-GB" sz="1400" baseline="0" dirty="0"/>
                        <a:t> control)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2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Phosphate buffer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2.5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2.5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2.5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01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Starch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2.5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2.5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2.5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01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/>
                        <a:t>NaCl</a:t>
                      </a:r>
                      <a:r>
                        <a:rPr lang="en-GB" sz="1400" b="1" baseline="0" dirty="0"/>
                        <a:t> (1%)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017"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Mix, incubate 10 mins at 37⁰c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01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H2O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01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Diluted saliva</a:t>
                      </a:r>
                    </a:p>
                    <a:p>
                      <a:pPr algn="ctr"/>
                      <a:r>
                        <a:rPr lang="en-GB" sz="1400" b="1" dirty="0"/>
                        <a:t>(1:20)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01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NaOH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753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1&amp;2 incubation15 mins, 37⁰c</a:t>
                      </a:r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01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/>
                        <a:t>NaoH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37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Reagent DNS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0.5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474082" y="5381378"/>
            <a:ext cx="74860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/>
          </a:p>
          <a:p>
            <a:r>
              <a:rPr lang="en-US" sz="2000" b="1" dirty="0"/>
              <a:t>Mix, Heat In Boiling Water For 5 mins.</a:t>
            </a:r>
            <a:r>
              <a:rPr lang="en-US" sz="2000" dirty="0"/>
              <a:t> </a:t>
            </a:r>
            <a:r>
              <a:rPr lang="en-US" sz="2000" b="1" dirty="0"/>
              <a:t>Cool It at R.T </a:t>
            </a:r>
          </a:p>
          <a:p>
            <a:endParaRPr lang="ar-SA" sz="2000" dirty="0"/>
          </a:p>
          <a:p>
            <a:r>
              <a:rPr lang="en-US" sz="2000" dirty="0"/>
              <a:t> </a:t>
            </a:r>
            <a:r>
              <a:rPr lang="en-US" sz="2000" b="1" dirty="0"/>
              <a:t>Add 2 ml  H2O,</a:t>
            </a:r>
            <a:r>
              <a:rPr lang="en-US" sz="2000" dirty="0"/>
              <a:t> </a:t>
            </a:r>
            <a:r>
              <a:rPr lang="en-US" sz="2000" b="1" dirty="0"/>
              <a:t>Read Abs at 520nm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Calculation steps</a:t>
            </a:r>
            <a:endParaRPr lang="ar-SA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A/calculate The Correct Absorbance </a:t>
            </a:r>
          </a:p>
          <a:p>
            <a:pPr marL="0" indent="0">
              <a:buNone/>
            </a:pPr>
            <a:r>
              <a:rPr lang="en-US" sz="2800" dirty="0"/>
              <a:t>=final Abs-initial Abs </a:t>
            </a:r>
          </a:p>
          <a:p>
            <a:pPr marL="0" indent="0">
              <a:buNone/>
            </a:pPr>
            <a:r>
              <a:rPr lang="en-US" sz="2800" dirty="0"/>
              <a:t>=Tube 2 – Tube 3  then,</a:t>
            </a:r>
          </a:p>
          <a:p>
            <a:pPr marL="0" indent="0">
              <a:buNone/>
            </a:pPr>
            <a:r>
              <a:rPr lang="en-US" b="1" dirty="0"/>
              <a:t>B/Compare result with Maltose standard curve. </a:t>
            </a:r>
            <a:r>
              <a:rPr lang="en-US" sz="2800" dirty="0"/>
              <a:t>(previous curve)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C/Calculate the amount of Maltose formed per ml of saliva... ( Enzyme Activity)… 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899592" y="2204864"/>
            <a:ext cx="69847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Part(3):Measure amount of maltose formed by Saliva</a:t>
            </a:r>
            <a:endParaRPr lang="ar-SA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Amount of maltose formed in mg/min/1ml of saliva=</a:t>
            </a:r>
          </a:p>
          <a:p>
            <a:pPr marL="0" indent="0" algn="ctr">
              <a:buNone/>
            </a:pPr>
            <a:r>
              <a:rPr lang="en-US" sz="28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x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Amount of saliva </a:t>
            </a:r>
            <a:r>
              <a:rPr lang="en-US" sz="2400" b="1" dirty="0">
                <a:solidFill>
                  <a:schemeClr val="tx1"/>
                </a:solidFill>
              </a:rPr>
              <a:t>x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2 </a:t>
            </a:r>
            <a:r>
              <a:rPr lang="en-US" sz="2400" b="1" dirty="0">
                <a:solidFill>
                  <a:schemeClr val="tx1"/>
                </a:solidFill>
              </a:rPr>
              <a:t>x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Dilution factor </a:t>
            </a:r>
            <a:r>
              <a:rPr lang="en-US" sz="2400" b="1" dirty="0">
                <a:solidFill>
                  <a:schemeClr val="tx1"/>
                </a:solidFill>
              </a:rPr>
              <a:t>x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1000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M.wt of maltose </a:t>
            </a:r>
            <a:r>
              <a:rPr lang="en-US" sz="2400" b="1" dirty="0">
                <a:solidFill>
                  <a:schemeClr val="tx1"/>
                </a:solidFill>
              </a:rPr>
              <a:t>x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Time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dirty="0"/>
              <a:t>= Conc. of maltose</a:t>
            </a:r>
          </a:p>
          <a:p>
            <a:pPr marL="0" indent="0">
              <a:buNone/>
            </a:pPr>
            <a:r>
              <a:rPr lang="en-US" sz="2400" dirty="0"/>
              <a:t>Amount of saliva = 0.5</a:t>
            </a:r>
          </a:p>
          <a:p>
            <a:pPr marL="0" indent="0">
              <a:buNone/>
            </a:pPr>
            <a:r>
              <a:rPr lang="en-US" sz="2400" dirty="0"/>
              <a:t>Dilution factor = 20</a:t>
            </a:r>
          </a:p>
          <a:p>
            <a:pPr marL="0" indent="0">
              <a:buNone/>
            </a:pPr>
            <a:r>
              <a:rPr lang="en-US" sz="2400" dirty="0" err="1"/>
              <a:t>M.wt</a:t>
            </a:r>
            <a:r>
              <a:rPr lang="en-US" sz="2400" dirty="0"/>
              <a:t> of maltose=342 g/</a:t>
            </a:r>
            <a:r>
              <a:rPr lang="en-US" sz="2400" dirty="0" err="1"/>
              <a:t>mol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Time=15 min</a:t>
            </a:r>
            <a:endParaRPr lang="ar-SA" sz="2400" dirty="0"/>
          </a:p>
        </p:txBody>
      </p:sp>
      <p:cxnSp>
        <p:nvCxnSpPr>
          <p:cNvPr id="5" name="رابط مستقيم 4"/>
          <p:cNvCxnSpPr>
            <a:cxnSpLocks/>
          </p:cNvCxnSpPr>
          <p:nvPr/>
        </p:nvCxnSpPr>
        <p:spPr>
          <a:xfrm>
            <a:off x="1673678" y="2564904"/>
            <a:ext cx="57966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Introduction</a:t>
            </a:r>
            <a:endParaRPr lang="ar-SA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23528" y="1556792"/>
            <a:ext cx="8363272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FS_Arabic_Kidnap" pitchFamily="2" charset="-78"/>
              </a:rPr>
              <a:t>The purpose of this experiment is to study: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cs typeface="FS_Arabic_Kidnap" pitchFamily="2" charset="-78"/>
              </a:rPr>
              <a:t>To study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FS_Arabic_Kidnap" pitchFamily="2" charset="-78"/>
              </a:rPr>
              <a:t> the enzyme amylase which is found in saliva.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FS_Arabic_Kidnap" pitchFamily="2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FS_Arabic_Kidnap" pitchFamily="2" charset="-78"/>
              </a:rPr>
              <a:t>Amylase breaks down starch into the maltose as the end product.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FS_Arabic_Kidnap" pitchFamily="2" charset="-78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cs typeface="FS_Arabic_Kidnap" pitchFamily="2" charset="-78"/>
              </a:rPr>
              <a:t>To e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FS_Arabic_Kidnap" pitchFamily="2" charset="-78"/>
              </a:rPr>
              <a:t>stimate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FS_Arabic_Kidnap" pitchFamily="2" charset="-78"/>
              </a:rPr>
              <a:t> the amount of maltose by using a standard curve.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FS_Arabic_Kidnap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Principle</a:t>
            </a:r>
            <a:endParaRPr lang="ar-SA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831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Starch react with iodine to give a blue color and maltose react with alkaline dinitrosalicylic acid to give an orange color.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The former reaction is not stoichiometric (the intensity of blue color is not linearly proportional to starch conc. And it is only qualitative value)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The maltose  assay on other hand is stoichiometric and is used to estimate the amount of maltose formed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 standard curve for maltose constructed for working out the result </a:t>
            </a:r>
            <a:endParaRPr lang="ar-S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/>
              <a:t>Beer's law</a:t>
            </a:r>
            <a:r>
              <a:rPr lang="en-GB" dirty="0"/>
              <a:t> states that the absorbance is directly proportional to the concentration of a solution. If you plot absorbance versus concentration, the resulting graph yields a straight line.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C1× V1     =    C2 × V2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(Start reading)           (final reading)</a:t>
            </a:r>
          </a:p>
        </p:txBody>
      </p:sp>
      <p:pic>
        <p:nvPicPr>
          <p:cNvPr id="14338" name="Picture 2" descr="http://t0.gstatic.com/images?q=tbn:ANd9GcQXWj-KZCOdHi4kTKz7ujFdWQZjHEf3bCuZaR35TrTz5xwXH4FWic6YS8cj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348552"/>
            <a:ext cx="504056" cy="1419226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89040"/>
            <a:ext cx="41044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7483439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03098"/>
            <a:ext cx="8712968" cy="4497363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1-Starch</a:t>
            </a:r>
            <a:r>
              <a:rPr lang="en-GB" dirty="0"/>
              <a:t>                           </a:t>
            </a:r>
            <a:r>
              <a:rPr lang="en-GB" sz="2800" b="1" dirty="0"/>
              <a:t>Maltose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/>
              <a:t>2-Maltose + 3,5 </a:t>
            </a:r>
            <a:r>
              <a:rPr lang="en-GB" sz="2800" b="1" dirty="0" err="1"/>
              <a:t>dinitrosalicylic</a:t>
            </a:r>
            <a:r>
              <a:rPr lang="en-GB" sz="2800" b="1" dirty="0"/>
              <a:t> acid</a:t>
            </a:r>
            <a:r>
              <a:rPr lang="en-GB" sz="1800" dirty="0">
                <a:solidFill>
                  <a:schemeClr val="accent5"/>
                </a:solidFill>
              </a:rPr>
              <a:t>(Alkaline reagent)</a:t>
            </a:r>
            <a:endParaRPr lang="en-GB" b="1" dirty="0"/>
          </a:p>
          <a:p>
            <a:pPr>
              <a:buNone/>
            </a:pPr>
            <a:r>
              <a:rPr lang="en-GB" sz="2800" dirty="0"/>
              <a:t>   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/>
              <a:t>                    </a:t>
            </a:r>
            <a:r>
              <a:rPr lang="en-GB" sz="2800" b="1" dirty="0">
                <a:solidFill>
                  <a:srgbClr val="C00000"/>
                </a:solidFill>
              </a:rPr>
              <a:t>Red</a:t>
            </a:r>
            <a:r>
              <a:rPr lang="en-GB" sz="2800" b="1" dirty="0"/>
              <a:t> </a:t>
            </a:r>
            <a:r>
              <a:rPr lang="en-GB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Orange</a:t>
            </a:r>
            <a:r>
              <a:rPr lang="en-GB" sz="2800" b="1" dirty="0"/>
              <a:t> colour</a:t>
            </a:r>
            <a:r>
              <a:rPr lang="en-GB" sz="2800" dirty="0"/>
              <a:t>      </a:t>
            </a:r>
            <a:endParaRPr lang="en-GB" sz="2800" b="1" u="sng" dirty="0"/>
          </a:p>
        </p:txBody>
      </p:sp>
      <p:pic>
        <p:nvPicPr>
          <p:cNvPr id="15362" name="Picture 2" descr="http://t1.gstatic.com/images?q=tbn:ANd9GcTlgWL_hBHeaLU2rCVxhyI_vvvkUav_ZWJoMIGfjfWz5QdloBE0Wtmb-xg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651779"/>
            <a:ext cx="316776" cy="935466"/>
          </a:xfrm>
          <a:prstGeom prst="rect">
            <a:avLst/>
          </a:prstGeom>
          <a:noFill/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F6093B64-D4A2-4165-AE66-E35D15EEA18D}"/>
              </a:ext>
            </a:extLst>
          </p:cNvPr>
          <p:cNvSpPr/>
          <p:nvPr/>
        </p:nvSpPr>
        <p:spPr>
          <a:xfrm>
            <a:off x="1691679" y="1669221"/>
            <a:ext cx="2160240" cy="176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2B111D-982E-48E0-8286-3F284D114062}"/>
              </a:ext>
            </a:extLst>
          </p:cNvPr>
          <p:cNvSpPr txBox="1"/>
          <p:nvPr/>
        </p:nvSpPr>
        <p:spPr>
          <a:xfrm>
            <a:off x="2244884" y="1388176"/>
            <a:ext cx="1053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 Amylase</a:t>
            </a:r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190F2DE-8ECA-4AD4-BAA6-1DD0D0ECC106}"/>
              </a:ext>
            </a:extLst>
          </p:cNvPr>
          <p:cNvSpPr/>
          <p:nvPr/>
        </p:nvSpPr>
        <p:spPr>
          <a:xfrm rot="5400000">
            <a:off x="3202132" y="3306290"/>
            <a:ext cx="504056" cy="310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C25C-D84E-421A-B871-2C7B5EB1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Procedure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84184-DCE1-48B9-A015-18810DBB4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1-Construction of Maltose standard curve:</a:t>
            </a:r>
          </a:p>
          <a:p>
            <a:pPr marL="0" indent="0">
              <a:buNone/>
            </a:pPr>
            <a:r>
              <a:rPr lang="en-US" sz="2800" dirty="0"/>
              <a:t>Use beer’s low to measure standards of Maltose.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2-Measure of unknown of maltose:</a:t>
            </a:r>
          </a:p>
          <a:p>
            <a:pPr marL="0" indent="0">
              <a:buNone/>
            </a:pPr>
            <a:r>
              <a:rPr lang="en-US" sz="2800" dirty="0"/>
              <a:t>Compare results with standard curve.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3-Measure amount of Maltose formed per ml of saliva</a:t>
            </a:r>
          </a:p>
          <a:p>
            <a:pPr marL="0" indent="0">
              <a:buNone/>
            </a:pPr>
            <a:r>
              <a:rPr lang="en-US" sz="2800" dirty="0"/>
              <a:t>Using data from step 2</a:t>
            </a:r>
          </a:p>
        </p:txBody>
      </p:sp>
    </p:spTree>
    <p:extLst>
      <p:ext uri="{BB962C8B-B14F-4D97-AF65-F5344CB8AC3E}">
        <p14:creationId xmlns:p14="http://schemas.microsoft.com/office/powerpoint/2010/main" val="313085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736" y="201360"/>
            <a:ext cx="8291264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Part 1: Construction of maltose  std. Curve:</a:t>
            </a:r>
          </a:p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pPr>
              <a:buNone/>
            </a:pPr>
            <a:endParaRPr lang="en-GB" dirty="0">
              <a:solidFill>
                <a:srgbClr val="002060"/>
              </a:solidFill>
            </a:endParaRPr>
          </a:p>
          <a:p>
            <a:pPr>
              <a:buNone/>
            </a:pPr>
            <a:endParaRPr lang="en-GB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GB" dirty="0">
                <a:solidFill>
                  <a:srgbClr val="002060"/>
                </a:solidFill>
              </a:rPr>
              <a:t>Read the Abs at 520 nm.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643435"/>
              </p:ext>
            </p:extLst>
          </p:nvPr>
        </p:nvGraphicFramePr>
        <p:xfrm>
          <a:off x="935596" y="1117784"/>
          <a:ext cx="7272808" cy="47638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46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2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7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20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3273">
                <a:tc gridSpan="2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blank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Std.1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Std.2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Std.3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Std.4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034">
                <a:tc gridSpan="2">
                  <a:txBody>
                    <a:bodyPr/>
                    <a:lstStyle/>
                    <a:p>
                      <a:r>
                        <a:rPr lang="en-GB" sz="2800" dirty="0"/>
                        <a:t>Maltose</a:t>
                      </a:r>
                    </a:p>
                    <a:p>
                      <a:r>
                        <a:rPr lang="en-GB" sz="2400" dirty="0"/>
                        <a:t>(1mg/ml)</a:t>
                      </a:r>
                      <a:endParaRPr lang="en-GB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-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504">
                <a:tc gridSpan="2">
                  <a:txBody>
                    <a:bodyPr/>
                    <a:lstStyle/>
                    <a:p>
                      <a:r>
                        <a:rPr lang="en-GB" sz="2800" dirty="0"/>
                        <a:t>H2O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 ml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041">
                <a:tc gridSpan="2">
                  <a:txBody>
                    <a:bodyPr/>
                    <a:lstStyle/>
                    <a:p>
                      <a:r>
                        <a:rPr lang="en-GB" sz="2800" dirty="0"/>
                        <a:t>DNS </a:t>
                      </a:r>
                      <a:r>
                        <a:rPr lang="en-GB" sz="2800" dirty="0" err="1"/>
                        <a:t>Rgt</a:t>
                      </a:r>
                      <a:endParaRPr lang="en-GB" sz="2800" dirty="0"/>
                    </a:p>
                    <a:p>
                      <a:r>
                        <a:rPr lang="en-GB" sz="2400" dirty="0"/>
                        <a:t>(ml)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504">
                <a:tc gridSpan="8"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 mins., boiling water bath. And cool,</a:t>
                      </a:r>
                      <a:r>
                        <a:rPr lang="en-GB" sz="2800" baseline="0" dirty="0"/>
                        <a:t> </a:t>
                      </a:r>
                      <a:endParaRPr lang="en-GB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156">
                <a:tc>
                  <a:txBody>
                    <a:bodyPr/>
                    <a:lstStyle/>
                    <a:p>
                      <a:r>
                        <a:rPr lang="en-GB" sz="2800" dirty="0"/>
                        <a:t>H2O (ml)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Calculation of part 1</a:t>
            </a:r>
            <a:endParaRPr lang="ar-SA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1-C1× V1 = C2 × V2 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</a:rPr>
              <a:t>C1=</a:t>
            </a:r>
            <a:r>
              <a:rPr lang="en-GB" sz="2400" dirty="0">
                <a:solidFill>
                  <a:schemeClr val="accent6"/>
                </a:solidFill>
              </a:rPr>
              <a:t> 1 mg/ml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6"/>
                </a:solidFill>
              </a:rPr>
              <a:t>V1=0.1,0.5,1.5,2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</a:rPr>
              <a:t>V2=2ml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</a:rPr>
              <a:t>C2=……?</a:t>
            </a:r>
          </a:p>
          <a:p>
            <a:endParaRPr lang="ar-SA" dirty="0"/>
          </a:p>
          <a:p>
            <a:pPr marL="0" indent="0">
              <a:buNone/>
            </a:pPr>
            <a:r>
              <a:rPr lang="en-US" sz="2400" b="1" dirty="0"/>
              <a:t>2-Create The Result Table.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</a:rPr>
              <a:t>Read Abs. on 520 nm. </a:t>
            </a:r>
          </a:p>
          <a:p>
            <a:endParaRPr lang="ar-SA" dirty="0"/>
          </a:p>
          <a:p>
            <a:pPr marL="0" indent="0">
              <a:buNone/>
            </a:pPr>
            <a:r>
              <a:rPr lang="en-US" sz="2400" b="1" dirty="0"/>
              <a:t>3-Draw The Curve </a:t>
            </a:r>
          </a:p>
          <a:p>
            <a:endParaRPr lang="ar-S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387895-5454-48F5-9E97-25318538D7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24" r="-1" b="50000"/>
          <a:stretch/>
        </p:blipFill>
        <p:spPr>
          <a:xfrm>
            <a:off x="4139952" y="1633488"/>
            <a:ext cx="4464496" cy="1472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52B102-13B2-4822-9893-B39A98041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776" y="3429000"/>
            <a:ext cx="4546848" cy="16819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E396A0-8FD1-4D11-A3B4-F2906C5093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2304" y="5459070"/>
            <a:ext cx="4464496" cy="11410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Spectrophotometer</a:t>
            </a:r>
            <a:endParaRPr lang="ar-SA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rdiaUPC" pitchFamily="34" charset="-34"/>
                <a:cs typeface="CordiaUPC" pitchFamily="34" charset="-34"/>
              </a:rPr>
              <a:t>http://teaching.shu.ac.uk/hwb/chemistry/tutorials/molspec/beers1.htm </a:t>
            </a:r>
            <a:endParaRPr lang="ar-SA" sz="2400" dirty="0">
              <a:latin typeface="CordiaUPC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896" y="2423021"/>
            <a:ext cx="33322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1171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754</TotalTime>
  <Words>669</Words>
  <Application>Microsoft Office PowerPoint</Application>
  <PresentationFormat>On-screen Show (4:3)</PresentationFormat>
  <Paragraphs>157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CordiaUPC</vt:lpstr>
      <vt:lpstr>Wingdings</vt:lpstr>
      <vt:lpstr>Office Theme</vt:lpstr>
      <vt:lpstr>EXP.2 (Quantitative determination of Amylase activity) CLS 282  Daheeya Alenazi</vt:lpstr>
      <vt:lpstr>Introduction</vt:lpstr>
      <vt:lpstr>Principle</vt:lpstr>
      <vt:lpstr>PowerPoint Presentation</vt:lpstr>
      <vt:lpstr>Principle</vt:lpstr>
      <vt:lpstr>Procedure steps</vt:lpstr>
      <vt:lpstr>PowerPoint Presentation</vt:lpstr>
      <vt:lpstr>Calculation of part 1</vt:lpstr>
      <vt:lpstr>Spectrophotometer</vt:lpstr>
      <vt:lpstr>Reagents used</vt:lpstr>
      <vt:lpstr>Part (2): Measure unknown of Maltose</vt:lpstr>
      <vt:lpstr>Calculation steps</vt:lpstr>
      <vt:lpstr>Part(3):Measure amount of maltose formed by Saliva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hakeem</dc:creator>
  <cp:lastModifiedBy>me5@myoffice365.site</cp:lastModifiedBy>
  <cp:revision>63</cp:revision>
  <dcterms:created xsi:type="dcterms:W3CDTF">2011-02-28T22:51:59Z</dcterms:created>
  <dcterms:modified xsi:type="dcterms:W3CDTF">2021-02-09T20:05:38Z</dcterms:modified>
</cp:coreProperties>
</file>