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58" r:id="rId6"/>
    <p:sldId id="259" r:id="rId7"/>
    <p:sldId id="270" r:id="rId8"/>
    <p:sldId id="260" r:id="rId9"/>
    <p:sldId id="268" r:id="rId10"/>
    <p:sldId id="269" r:id="rId11"/>
    <p:sldId id="261" r:id="rId12"/>
    <p:sldId id="262" r:id="rId13"/>
    <p:sldId id="272" r:id="rId14"/>
    <p:sldId id="271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>
      <p:cViewPr varScale="1">
        <p:scale>
          <a:sx n="63" d="100"/>
          <a:sy n="63" d="100"/>
        </p:scale>
        <p:origin x="143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C2C3-96E8-4BB5-BC98-A0A13D8B5FA4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5E9B0-270B-4533-A84F-8CA201BDB9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imgres?imgurl=http://www.ihcworld.com/catalog/images/products/spotting-plates.gif&amp;imgrefurl=http://www.ihcworld.com/catalog/Histology-Supplies/c6/index.html&amp;usg=__4VumZqJUcpF_tVqjQW-Xf9Ogi8g=&amp;h=400&amp;w=584&amp;sz=138&amp;hl=ar&amp;start=10&amp;zoom=1&amp;tbnid=6yXRuu5xzFkZtM:&amp;tbnh=92&amp;tbnw=135&amp;ei=6dRPUKjcC4el0AXX5IC4Ag&amp;prev=/search?q=spotting+plate&amp;hl=ar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hemical_reac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US" dirty="0"/>
              <a:t>Exp#1</a:t>
            </a:r>
            <a:br>
              <a:rPr lang="en-US" dirty="0"/>
            </a:br>
            <a:r>
              <a:rPr lang="en-US" dirty="0"/>
              <a:t>the hydrolytic activity of salivary amylase on starch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08012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CLS 282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Haifa Altwijri –Daheeya Alenazi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1442 H</a:t>
            </a:r>
          </a:p>
          <a:p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Steps of the reaction: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Starch    </a:t>
            </a: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GB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Higher dextrin                 blue colour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Intermediated </a:t>
            </a:r>
            <a:r>
              <a:rPr lang="en-GB" sz="2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dextrins</a:t>
            </a:r>
            <a:r>
              <a:rPr lang="en-GB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reddish brown colour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Lower </a:t>
            </a:r>
            <a:r>
              <a:rPr lang="en-GB" sz="2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dextrins</a:t>
            </a:r>
            <a:r>
              <a:rPr lang="en-GB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&amp; maltose                           colourless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71025" y="2427695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535" y="3065262"/>
            <a:ext cx="944962" cy="367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3778684"/>
            <a:ext cx="1239666" cy="4320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039" y="2745195"/>
            <a:ext cx="1133954" cy="640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1898710"/>
            <a:ext cx="1133954" cy="6401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565350"/>
            <a:ext cx="1133954" cy="640135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7B902C0-DC99-4508-9AFD-2AE25749B7A8}"/>
              </a:ext>
            </a:extLst>
          </p:cNvPr>
          <p:cNvCxnSpPr/>
          <p:nvPr/>
        </p:nvCxnSpPr>
        <p:spPr>
          <a:xfrm>
            <a:off x="2123728" y="2427695"/>
            <a:ext cx="10801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97C28B5-E1CE-48D4-BB5A-484C6831AD59}"/>
              </a:ext>
            </a:extLst>
          </p:cNvPr>
          <p:cNvSpPr txBox="1"/>
          <p:nvPr/>
        </p:nvSpPr>
        <p:spPr>
          <a:xfrm rot="10800000" flipV="1">
            <a:off x="1954791" y="2058363"/>
            <a:ext cx="122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800" b="1" i="0" kern="120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α-</a:t>
            </a:r>
            <a:r>
              <a:rPr lang="en-US" sz="1800" b="1" i="0" kern="120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amylase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2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rgbClr val="00B0F0"/>
                </a:solidFill>
              </a:rPr>
              <a:t>Materials:</a:t>
            </a:r>
            <a:endParaRPr lang="en-GB" sz="4000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. phosphate buffer PH =6.7</a:t>
            </a:r>
          </a:p>
          <a:p>
            <a:r>
              <a:rPr lang="en-US" dirty="0">
                <a:solidFill>
                  <a:srgbClr val="FFC000"/>
                </a:solidFill>
              </a:rPr>
              <a:t>2</a:t>
            </a:r>
            <a:r>
              <a:rPr lang="en-US" dirty="0"/>
              <a:t>. iodine solution</a:t>
            </a:r>
          </a:p>
          <a:p>
            <a:r>
              <a:rPr lang="en-US" dirty="0">
                <a:solidFill>
                  <a:srgbClr val="92D050"/>
                </a:solidFill>
              </a:rPr>
              <a:t>3</a:t>
            </a:r>
            <a:r>
              <a:rPr lang="en-US" dirty="0"/>
              <a:t>. sodium chloride. (accelerate the reaction).</a:t>
            </a:r>
          </a:p>
          <a:p>
            <a:r>
              <a:rPr lang="en-US" dirty="0">
                <a:solidFill>
                  <a:srgbClr val="00B050"/>
                </a:solidFill>
              </a:rPr>
              <a:t>4</a:t>
            </a:r>
            <a:r>
              <a:rPr lang="en-US" dirty="0"/>
              <a:t>. glass rods.</a:t>
            </a:r>
          </a:p>
          <a:p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. spotting plate.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en-US" dirty="0"/>
              <a:t>. water bath (37 &amp; 95 </a:t>
            </a:r>
            <a:r>
              <a:rPr lang="en-US" dirty="0">
                <a:latin typeface="Calibri"/>
              </a:rPr>
              <a:t>⁰c).</a:t>
            </a:r>
            <a:endParaRPr lang="en-GB" dirty="0"/>
          </a:p>
        </p:txBody>
      </p:sp>
      <p:pic>
        <p:nvPicPr>
          <p:cNvPr id="1026" name="Picture 2" descr="http://t1.gstatic.com/images?q=tbn:ANd9GcSa0O0dXwp1_cx639Q1kuhMNxNApeG8Z4uqwPLIvT3YjB8yIW_6AOM-wRz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653136"/>
            <a:ext cx="2376264" cy="15841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6192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Method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saliva sample (use student saliva) &amp; put in small beaker.</a:t>
            </a:r>
          </a:p>
          <a:p>
            <a:pPr marL="0" indent="0">
              <a:buNone/>
            </a:pPr>
            <a:r>
              <a:rPr lang="en-US" dirty="0"/>
              <a:t>2.Make dilution mixture (1:40) i.e.(1ml saliva +39ml of </a:t>
            </a:r>
            <a:r>
              <a:rPr lang="en-US" dirty="0" err="1"/>
              <a:t>D.w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3. put drop of iodine in all spots of spots plate.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*Divide plate into test and control.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999038-C391-4CAF-9F2C-2F1601149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714" y="3645024"/>
            <a:ext cx="1804572" cy="12132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FF4C0-6C2F-4971-822E-A4A708724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4.Take 5ml from diluted mixture in each tubes 1&amp;2.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step to study temperature effect.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761F1A-537F-499E-902E-165C0DB19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915" y="1508016"/>
            <a:ext cx="2182557" cy="27495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E2A1C4-C918-4262-874E-24B9E62F5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541169"/>
            <a:ext cx="2182557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1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0F9DB-010E-4F6D-A952-0DF0CAA53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5.Take another tubes (3 test)&amp;(4 control) and put this contents: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6.add 1ml from tube(1) to the tube (3test) &amp; 1ml from tube(2) to tube (4 control).</a:t>
            </a:r>
          </a:p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A117A-A172-4638-BB43-924A9F2A1590}"/>
              </a:ext>
            </a:extLst>
          </p:cNvPr>
          <p:cNvGrpSpPr/>
          <p:nvPr/>
        </p:nvGrpSpPr>
        <p:grpSpPr>
          <a:xfrm>
            <a:off x="1928676" y="1369436"/>
            <a:ext cx="1895310" cy="3922067"/>
            <a:chOff x="1740586" y="2872667"/>
            <a:chExt cx="1895310" cy="3922067"/>
          </a:xfrm>
        </p:grpSpPr>
        <p:sp>
          <p:nvSpPr>
            <p:cNvPr id="4" name="Flowchart: Terminator 3">
              <a:extLst>
                <a:ext uri="{FF2B5EF4-FFF2-40B4-BE49-F238E27FC236}">
                  <a16:creationId xmlns:a16="http://schemas.microsoft.com/office/drawing/2014/main" id="{35DEC2B5-EDC3-4931-BDB4-2985D1093623}"/>
                </a:ext>
              </a:extLst>
            </p:cNvPr>
            <p:cNvSpPr/>
            <p:nvPr/>
          </p:nvSpPr>
          <p:spPr>
            <a:xfrm>
              <a:off x="2316650" y="3246921"/>
              <a:ext cx="360040" cy="122413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B773641-DF08-48B9-B581-AC98CD61DFF8}"/>
                </a:ext>
              </a:extLst>
            </p:cNvPr>
            <p:cNvSpPr txBox="1"/>
            <p:nvPr/>
          </p:nvSpPr>
          <p:spPr>
            <a:xfrm>
              <a:off x="1740586" y="4609520"/>
              <a:ext cx="1895310" cy="218521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Tube 3</a:t>
              </a:r>
            </a:p>
            <a:p>
              <a:pPr algn="ctr"/>
              <a:r>
                <a:rPr lang="en-US" sz="2000" dirty="0"/>
                <a:t>5ml starch</a:t>
              </a:r>
            </a:p>
            <a:p>
              <a:pPr algn="ctr"/>
              <a:r>
                <a:rPr lang="en-US" sz="2000" dirty="0"/>
                <a:t>2ml buffer</a:t>
              </a:r>
            </a:p>
            <a:p>
              <a:pPr algn="ctr"/>
              <a:r>
                <a:rPr lang="en-US" sz="2000" dirty="0"/>
                <a:t>1 ml NaCl</a:t>
              </a:r>
            </a:p>
            <a:p>
              <a:pPr algn="ctr"/>
              <a:r>
                <a:rPr lang="en-US" sz="2000" dirty="0"/>
                <a:t>37c for 5 min.</a:t>
              </a:r>
              <a:endParaRPr lang="ar-SA" sz="2000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50B903-2989-40C0-9F3D-EC0735C98EBE}"/>
                </a:ext>
              </a:extLst>
            </p:cNvPr>
            <p:cNvSpPr txBox="1"/>
            <p:nvPr/>
          </p:nvSpPr>
          <p:spPr>
            <a:xfrm>
              <a:off x="2136630" y="2872667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Test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A47DEE-205D-4883-83A3-5A28B69BB9AA}"/>
              </a:ext>
            </a:extLst>
          </p:cNvPr>
          <p:cNvGrpSpPr/>
          <p:nvPr/>
        </p:nvGrpSpPr>
        <p:grpSpPr>
          <a:xfrm>
            <a:off x="4668667" y="1369436"/>
            <a:ext cx="1895310" cy="3922067"/>
            <a:chOff x="5292080" y="2817545"/>
            <a:chExt cx="1895310" cy="3922067"/>
          </a:xfrm>
        </p:grpSpPr>
        <p:sp>
          <p:nvSpPr>
            <p:cNvPr id="5" name="Flowchart: Terminator 4">
              <a:extLst>
                <a:ext uri="{FF2B5EF4-FFF2-40B4-BE49-F238E27FC236}">
                  <a16:creationId xmlns:a16="http://schemas.microsoft.com/office/drawing/2014/main" id="{0094C6AE-55DC-467D-9DE4-9511FD7B0007}"/>
                </a:ext>
              </a:extLst>
            </p:cNvPr>
            <p:cNvSpPr/>
            <p:nvPr/>
          </p:nvSpPr>
          <p:spPr>
            <a:xfrm>
              <a:off x="5813622" y="3191799"/>
              <a:ext cx="360040" cy="122413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6B22DAA-3020-4C7D-B3A6-9176B5B4A013}"/>
                </a:ext>
              </a:extLst>
            </p:cNvPr>
            <p:cNvSpPr txBox="1"/>
            <p:nvPr/>
          </p:nvSpPr>
          <p:spPr>
            <a:xfrm>
              <a:off x="5292080" y="4554398"/>
              <a:ext cx="1895310" cy="218521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Tube 4</a:t>
              </a:r>
            </a:p>
            <a:p>
              <a:pPr algn="ctr"/>
              <a:r>
                <a:rPr lang="en-US" sz="2000" dirty="0"/>
                <a:t>5ml starch</a:t>
              </a:r>
            </a:p>
            <a:p>
              <a:pPr algn="ctr"/>
              <a:r>
                <a:rPr lang="en-US" sz="2000" dirty="0"/>
                <a:t>2ml buffer</a:t>
              </a:r>
            </a:p>
            <a:p>
              <a:pPr algn="ctr"/>
              <a:r>
                <a:rPr lang="en-US" sz="2000" dirty="0"/>
                <a:t>1 ml NaCl</a:t>
              </a:r>
            </a:p>
            <a:p>
              <a:pPr algn="ctr"/>
              <a:r>
                <a:rPr lang="en-US" sz="2000" dirty="0"/>
                <a:t>37c for 5 min.</a:t>
              </a:r>
              <a:endParaRPr lang="ar-SA" sz="2000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55F3313-D5C0-4490-811D-47D486A3B8E1}"/>
                </a:ext>
              </a:extLst>
            </p:cNvPr>
            <p:cNvSpPr txBox="1"/>
            <p:nvPr/>
          </p:nvSpPr>
          <p:spPr>
            <a:xfrm>
              <a:off x="5382090" y="2817545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Control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026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 add one drop from tube (3 test) mixture  to the iodine spot in the plate, mix with wooden stick.</a:t>
            </a:r>
          </a:p>
          <a:p>
            <a:pPr marL="0" indent="0">
              <a:buNone/>
            </a:pPr>
            <a:r>
              <a:rPr lang="en-US" dirty="0"/>
              <a:t>8. At the same time, add one drop from tube (4 control)  mixture  to the iodine spot in the plate, mix with wooden stick.</a:t>
            </a:r>
          </a:p>
          <a:p>
            <a:pPr marL="0" indent="0">
              <a:buNone/>
            </a:pPr>
            <a:r>
              <a:rPr lang="en-US" dirty="0"/>
              <a:t>12.repeat it  with 1 min intervals.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Observe the change in color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Interpret your results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9528" y="116601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/>
              <a:t>Achromic point</a:t>
            </a:r>
            <a:r>
              <a:rPr lang="en-GB" dirty="0"/>
              <a:t>: The point in time during the action of amylase on starch at which the reaction mixture no longer gives a colour with iodine.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Result: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Colorless takes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4- 40 min 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accepted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(normal)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&gt;40 ……..zero activity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&lt;4………. Dilute the sample.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" t="6383" r="42553" b="10638"/>
          <a:stretch/>
        </p:blipFill>
        <p:spPr>
          <a:xfrm>
            <a:off x="6897186" y="4221088"/>
            <a:ext cx="2214766" cy="25404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introduction</a:t>
            </a:r>
            <a:endParaRPr lang="ar-SA" b="1" u="sng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bodies, there are organic and inorganic compounds.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Organic compounds include protein, fat, carbohydrates, and nucleic acids. Which are the major classes in human body…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Compound metabolism needs regulation by enzymes…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Some enzymes help to break down large nutrient molecules…</a:t>
            </a:r>
            <a:endParaRPr lang="ar-SA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37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Introduction: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Enzymes</a:t>
            </a:r>
            <a:r>
              <a:rPr lang="en-US" dirty="0"/>
              <a:t>: </a:t>
            </a:r>
            <a:r>
              <a:rPr lang="en-GB" dirty="0"/>
              <a:t>are biological molecules that catalyze (i.e., increase the rates) of chemical reactions.</a:t>
            </a:r>
            <a:r>
              <a:rPr lang="en-GB" dirty="0">
                <a:hlinkClick r:id="rId2" tooltip="Chemical reaction"/>
              </a:rPr>
              <a:t> </a:t>
            </a:r>
            <a:endParaRPr lang="en-GB" dirty="0"/>
          </a:p>
          <a:p>
            <a:r>
              <a:rPr lang="en-GB" dirty="0"/>
              <a:t>An enzyme is a protein formed by the body that acts as a catalyst to cause a certain reaction. Enzymes are very specific. Each enzyme is designed to initiate a specific response with a specific result.</a:t>
            </a:r>
          </a:p>
          <a:p>
            <a:r>
              <a:rPr lang="en-GB" dirty="0"/>
              <a:t>Enzyme Activity is affected by </a:t>
            </a:r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</a:t>
            </a:r>
            <a:r>
              <a:rPr lang="en-GB" dirty="0"/>
              <a:t>, chemical environment (e.g.,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r>
              <a:rPr lang="en-GB" dirty="0"/>
              <a:t>), and the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concentration of substrate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636" y="20568"/>
            <a:ext cx="6552728" cy="51845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1A60F3-07BA-4A12-971F-C9C824043779}"/>
              </a:ext>
            </a:extLst>
          </p:cNvPr>
          <p:cNvSpPr txBox="1"/>
          <p:nvPr/>
        </p:nvSpPr>
        <p:spPr>
          <a:xfrm>
            <a:off x="2483768" y="5373216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The lower the activation energy for a reaction, the faster the rate. Thus enzymes speed up reactions by lowering activation energy</a:t>
            </a:r>
          </a:p>
        </p:txBody>
      </p:sp>
    </p:spTree>
    <p:extLst>
      <p:ext uri="{BB962C8B-B14F-4D97-AF65-F5344CB8AC3E}">
        <p14:creationId xmlns:p14="http://schemas.microsoft.com/office/powerpoint/2010/main" val="55268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Amylase</a:t>
            </a:r>
            <a:r>
              <a:rPr lang="en-US" dirty="0">
                <a:solidFill>
                  <a:srgbClr val="C00000"/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/>
              <a:t>a hydrolytic enzyme which breaks down many polysaccharides (starch) which is a polymer of D- glucose units linked by </a:t>
            </a:r>
            <a:r>
              <a:rPr lang="el-GR" dirty="0">
                <a:latin typeface="Calibri"/>
              </a:rPr>
              <a:t>α</a:t>
            </a:r>
            <a:r>
              <a:rPr lang="en-US" dirty="0">
                <a:latin typeface="Calibri"/>
              </a:rPr>
              <a:t>-1,4 glycosidic bonds.</a:t>
            </a:r>
          </a:p>
          <a:p>
            <a:pPr>
              <a:buNone/>
            </a:pPr>
            <a:endParaRPr lang="en-US" dirty="0">
              <a:latin typeface="Calibri"/>
            </a:endParaRPr>
          </a:p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en-GB" sz="3000" dirty="0">
                <a:solidFill>
                  <a:srgbClr val="FF0000"/>
                </a:solidFill>
                <a:cs typeface="Times New Roman" pitchFamily="18" charset="0"/>
              </a:rPr>
              <a:t>Source of  amylase:</a:t>
            </a:r>
          </a:p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en-GB" sz="30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1- Pancreas</a:t>
            </a:r>
          </a:p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</a:pPr>
            <a:r>
              <a:rPr lang="en-GB" sz="3000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2- Salivary gland</a:t>
            </a:r>
          </a:p>
          <a:p>
            <a:pPr>
              <a:buNone/>
            </a:pPr>
            <a:br>
              <a:rPr lang="en-GB" dirty="0"/>
            </a:br>
            <a:endParaRPr lang="en-US" dirty="0">
              <a:latin typeface="Calibri"/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  <a:latin typeface="Calibri"/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  <a:latin typeface="Calibri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alibri"/>
              </a:rPr>
              <a:t>What is the end product of starch hydrolysis reaction by amylase?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  <a:latin typeface="Calibri"/>
              </a:rPr>
              <a:t>What are the intermediate products ?</a:t>
            </a: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2 types of amylase: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71137-133A-4AD0-8812-AA1D7AE4F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287192"/>
              </p:ext>
            </p:extLst>
          </p:nvPr>
        </p:nvGraphicFramePr>
        <p:xfrm>
          <a:off x="539552" y="1650505"/>
          <a:ext cx="8229600" cy="3556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28323509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8063544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84574705"/>
                    </a:ext>
                  </a:extLst>
                </a:gridCol>
              </a:tblGrid>
              <a:tr h="7113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α-</a:t>
                      </a:r>
                      <a:r>
                        <a:rPr lang="en-US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amylase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β-</a:t>
                      </a:r>
                      <a:r>
                        <a:rPr lang="en-US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amylase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243265"/>
                  </a:ext>
                </a:extLst>
              </a:tr>
              <a:tr h="7113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Animal-plant-</a:t>
                      </a:r>
                      <a:r>
                        <a:rPr lang="en-US" dirty="0" err="1"/>
                        <a:t>microbs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Plants-</a:t>
                      </a:r>
                      <a:r>
                        <a:rPr lang="en-US" dirty="0" err="1"/>
                        <a:t>microbs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949249"/>
                  </a:ext>
                </a:extLst>
              </a:tr>
              <a:tr h="7113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Saliva-Pancreas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Seeds-fruit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22950"/>
                  </a:ext>
                </a:extLst>
              </a:tr>
              <a:tr h="7113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Cleavage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 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α-1,4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glycosidic bond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α-1,4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glycosidic bond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280220"/>
                  </a:ext>
                </a:extLst>
              </a:tr>
              <a:tr h="7113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Reaction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Maltose-Dextrin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Maltose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169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1801-3832-425B-8E9F-4D9EBD87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01E0E84-57C6-41E1-9AB9-571071BA6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936" y="188640"/>
            <a:ext cx="4929780" cy="54726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FB2473-F641-4B67-BD6C-063448352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420" y="274638"/>
            <a:ext cx="3789508" cy="492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3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In the assay:</a:t>
            </a:r>
            <a:endParaRPr lang="en-GB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The rate of the reaction can be known by:</a:t>
            </a:r>
          </a:p>
          <a:p>
            <a:r>
              <a:rPr lang="en-US" dirty="0"/>
              <a:t>1</a:t>
            </a:r>
            <a:r>
              <a:rPr lang="en-GB" dirty="0"/>
              <a:t>. measuring the amount of substrates. </a:t>
            </a:r>
          </a:p>
          <a:p>
            <a:r>
              <a:rPr lang="en-US" dirty="0"/>
              <a:t>2. measuring the amount of products.</a:t>
            </a:r>
          </a:p>
          <a:p>
            <a:r>
              <a:rPr lang="en-US" dirty="0"/>
              <a:t>Starch(substrate) &amp; maltose(product) are colorless.</a:t>
            </a:r>
          </a:p>
          <a:p>
            <a:r>
              <a:rPr lang="en-US" dirty="0"/>
              <a:t>Starch+ iodine                 blue </a:t>
            </a:r>
          </a:p>
          <a:p>
            <a:r>
              <a:rPr lang="en-US" dirty="0"/>
              <a:t>Maltose + iodine            clear( colorless)</a:t>
            </a:r>
          </a:p>
          <a:p>
            <a:r>
              <a:rPr lang="en-US" dirty="0"/>
              <a:t>Maltose + Dextrin                orange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491880" y="4221088"/>
            <a:ext cx="1080120" cy="141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3685908" y="4885440"/>
            <a:ext cx="9361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326" y="5426777"/>
            <a:ext cx="969348" cy="2037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principle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GB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At a pH of about 6-7 and in the presence of chloride ions (NaCl),</a:t>
            </a:r>
            <a:r>
              <a:rPr lang="el-GR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α</a:t>
            </a:r>
            <a:r>
              <a:rPr lang="en-GB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amylases </a:t>
            </a:r>
            <a:r>
              <a:rPr lang="en-GB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catalyses the hydrolysis of starch </a:t>
            </a:r>
            <a:r>
              <a:rPr lang="en-GB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to form</a:t>
            </a:r>
            <a:r>
              <a:rPr lang="en-GB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 maltose with the intermediate formation of various </a:t>
            </a:r>
            <a:r>
              <a:rPr lang="en-GB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dextrin. </a:t>
            </a:r>
            <a:endParaRPr lang="en-GB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Dextrin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 polysaccharide produced by the hydrolysis of starch</a:t>
            </a:r>
            <a:endParaRPr lang="en-GB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4168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713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Andalus</vt:lpstr>
      <vt:lpstr>Arial</vt:lpstr>
      <vt:lpstr>Arial</vt:lpstr>
      <vt:lpstr>Calibri</vt:lpstr>
      <vt:lpstr>Times New Roman</vt:lpstr>
      <vt:lpstr>Wingdings</vt:lpstr>
      <vt:lpstr>Office Theme</vt:lpstr>
      <vt:lpstr>Exp#1 the hydrolytic activity of salivary amylase on starch</vt:lpstr>
      <vt:lpstr>introduction</vt:lpstr>
      <vt:lpstr>Introduction:</vt:lpstr>
      <vt:lpstr>PowerPoint Presentation</vt:lpstr>
      <vt:lpstr>PowerPoint Presentation</vt:lpstr>
      <vt:lpstr>2 types of amylase:</vt:lpstr>
      <vt:lpstr>PowerPoint Presentation</vt:lpstr>
      <vt:lpstr>In the assay:</vt:lpstr>
      <vt:lpstr>The principle</vt:lpstr>
      <vt:lpstr>PowerPoint Presentation</vt:lpstr>
      <vt:lpstr>Materials:</vt:lpstr>
      <vt:lpstr>Method</vt:lpstr>
      <vt:lpstr>PowerPoint Presentation</vt:lpstr>
      <vt:lpstr>PowerPoint Presentation</vt:lpstr>
      <vt:lpstr>PowerPoint Presentation</vt:lpstr>
      <vt:lpstr>Interpret your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Exp#1 the hydrolytic activity of salivary amylase on starch</dc:title>
  <dc:creator>hakeem</dc:creator>
  <cp:lastModifiedBy>me5</cp:lastModifiedBy>
  <cp:revision>55</cp:revision>
  <dcterms:created xsi:type="dcterms:W3CDTF">2012-09-11T22:28:56Z</dcterms:created>
  <dcterms:modified xsi:type="dcterms:W3CDTF">2021-01-27T02:21:54Z</dcterms:modified>
</cp:coreProperties>
</file>